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DDF15-73BD-4399-A982-25D1C7EF911F}">
  <a:tblStyle styleId="{E62DDF15-73BD-4399-A982-25D1C7EF9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a8364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a8364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087d60c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087d60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087d6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087d6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a8364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a8364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5a83646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5a83646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087d60c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0087d60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087d60c0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087d60c0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5a83646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5a83646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Emma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087d60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087d60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087d60c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087d60c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087d6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087d6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0087d60c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0087d60c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087d60c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087d60c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087d60c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087d60c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a83646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a83646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sebastian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087d60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087d60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087d60c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087d60c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Jahlisse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a83646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a83646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Jahlisse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087d60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087d60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Jahlisse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087d60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087d60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a83646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a83646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Replicathon 2022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Hermit Crabs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00" y="3496323"/>
            <a:ext cx="2189996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Roboto Mono"/>
                <a:ea typeface="Roboto Mono"/>
                <a:cs typeface="Roboto Mono"/>
                <a:sym typeface="Roboto Mono"/>
              </a:rPr>
              <a:t>1. Plot the distribution of the average drug response by AUC for GDSC and CCLE. </a:t>
            </a:r>
            <a:endParaRPr sz="232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50" y="949050"/>
            <a:ext cx="6408301" cy="400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Roboto Mono"/>
                <a:ea typeface="Roboto Mono"/>
                <a:cs typeface="Roboto Mono"/>
                <a:sym typeface="Roboto Mono"/>
              </a:rPr>
              <a:t>1. Plot the distribution of the average drug response by AUC for GDSC and CCLE. </a:t>
            </a:r>
            <a:endParaRPr sz="232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89" y="1054877"/>
            <a:ext cx="5783824" cy="365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latin typeface="Roboto Mono"/>
                <a:ea typeface="Roboto Mono"/>
                <a:cs typeface="Roboto Mono"/>
                <a:sym typeface="Roboto Mono"/>
              </a:rPr>
              <a:t>2. Classify each cell line as “resistant” or “sensitive” to a drug based on its AUC value by choosing a cutoff for which cell lines with AUC below the cutoff are considered resistant </a:t>
            </a:r>
            <a:endParaRPr sz="2022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825"/>
            <a:ext cx="5590048" cy="33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617400" y="1651775"/>
            <a:ext cx="314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Cutoff = 0.1 AUC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>
                <a:latin typeface="Roboto Mono"/>
                <a:ea typeface="Roboto Mono"/>
                <a:cs typeface="Roboto Mono"/>
                <a:sym typeface="Roboto Mono"/>
              </a:rPr>
              <a:t>2. Classify each cell line as “resistant” or “sensitive” to a drug based on its AUC value by choosing a cutoff for which cell lines with AUC below the cutoff are considered resistant </a:t>
            </a:r>
            <a:endParaRPr sz="2022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825"/>
            <a:ext cx="5590048" cy="33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843375" y="3909225"/>
            <a:ext cx="483300" cy="6150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1326625" y="1897700"/>
            <a:ext cx="2476800" cy="20115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843375" y="1897700"/>
            <a:ext cx="483300" cy="20115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326625" y="3909225"/>
            <a:ext cx="2476800" cy="6150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5617400" y="1651775"/>
            <a:ext cx="31446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Cutoff = 0.1 AUC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CCLE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GDSC        Resistant Sensitive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Resistant       906       391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Sensitive       382       710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7049175" y="2758525"/>
            <a:ext cx="483300" cy="1581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8006600" y="2960550"/>
            <a:ext cx="483300" cy="1581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8006600" y="2758525"/>
            <a:ext cx="483300" cy="1581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7049175" y="2960550"/>
            <a:ext cx="483300" cy="1581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1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3. Compare your assigned resistance status of cell lines in GDSC and CCLE for each drug. How often do the two studies agree?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75" y="1175775"/>
            <a:ext cx="6373451" cy="38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1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3. Compare your assigned resistance status of cell lines in GDSC and CCLE for each drug. How often do the two studies agree?</a:t>
            </a:r>
            <a:r>
              <a:rPr lang="en" sz="202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0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11688" y="1252913"/>
            <a:ext cx="50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Agreement - Matthews Correlation Coefficient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Ranges from -1 to + 1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8" y="2134800"/>
            <a:ext cx="3931359" cy="23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638" y="2134797"/>
            <a:ext cx="3931349" cy="142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3531213" y="2697075"/>
            <a:ext cx="720300" cy="1668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3531213" y="2486275"/>
            <a:ext cx="720300" cy="1668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531213" y="2907875"/>
            <a:ext cx="720300" cy="15651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7843475" y="2486275"/>
            <a:ext cx="720300" cy="9837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706913" y="1138713"/>
            <a:ext cx="505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-1 = Perfect Disagreement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 = No Relationship 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= Perfect Agreement  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760649" y="3794975"/>
            <a:ext cx="248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Minimum = 0</a:t>
            </a:r>
            <a:b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Average = 0.194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Maximum = 0.308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4. Experiment with varying your cutoff threshold and compare the assigned resistance status. Which cutoff shows the most agreement between studies? The least agreement?</a:t>
            </a:r>
            <a:r>
              <a:rPr lang="en" sz="1620"/>
              <a:t> </a:t>
            </a:r>
            <a:endParaRPr sz="162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5" y="1412200"/>
            <a:ext cx="4358177" cy="28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628336" y="3363468"/>
            <a:ext cx="377100" cy="5214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005092" y="1657974"/>
            <a:ext cx="1930800" cy="17055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628336" y="1657974"/>
            <a:ext cx="377100" cy="17055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005092" y="3363468"/>
            <a:ext cx="1930800" cy="5214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2200"/>
            <a:ext cx="4358177" cy="28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4986490" y="2860982"/>
            <a:ext cx="734700" cy="10239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5721199" y="1657975"/>
            <a:ext cx="1572900" cy="12030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986490" y="1657975"/>
            <a:ext cx="734700" cy="12030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5721174" y="2860982"/>
            <a:ext cx="1572900" cy="10239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692625"/>
            <a:ext cx="3835605" cy="24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946" y="1692626"/>
            <a:ext cx="3835604" cy="141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4640949" y="3269150"/>
            <a:ext cx="2485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Cutoff = 0.2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Minimum =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-0.091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Average =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0.253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Maximum =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0.770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Higher Average MCC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206225" y="2557725"/>
            <a:ext cx="720300" cy="11508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3206225" y="2013125"/>
            <a:ext cx="720300" cy="3777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7606925" y="2454625"/>
            <a:ext cx="720300" cy="5727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206213" y="2412850"/>
            <a:ext cx="720300" cy="1668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3206213" y="3708525"/>
            <a:ext cx="720300" cy="1668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7606913" y="2257850"/>
            <a:ext cx="720300" cy="1668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7606913" y="3057300"/>
            <a:ext cx="720300" cy="1668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2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4. Experiment with varying your cutoff threshold and compare the assigned resistance status. Which cutoff shows the most agreement between studies? The least agreement?</a:t>
            </a:r>
            <a:r>
              <a:rPr lang="en" sz="1620"/>
              <a:t> </a:t>
            </a:r>
            <a:endParaRPr sz="16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2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4. Experiment with varying your cutoff threshold and compare the assigned resistance status. Which cutoff shows the most agreement between studies? The least agreement?</a:t>
            </a:r>
            <a:r>
              <a:rPr lang="en" sz="1620"/>
              <a:t> </a:t>
            </a:r>
            <a:endParaRPr sz="1620"/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372725" y="124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{E62DDF15-73BD-4399-A982-25D1C7EF911F}</a:tableStyleId>
              </a:tblPr>
              <a:tblGrid>
                <a:gridCol w="836350"/>
                <a:gridCol w="4622175"/>
                <a:gridCol w="2716075"/>
              </a:tblGrid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Cutoff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Mean 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0.02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0.131, 0.340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0.097 ± 0.14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0.05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-0.098, 0.302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0.102 ± 0.12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0, 0.308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0.185 ± 0.09 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-0.091, 0.770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0.253 ± 0.25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-0.019, 1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0.305 ± 0.36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0.4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-0.016, 1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0.184 ± 0.29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0.5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0, 1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0.189 ± 0.31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0.75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0, 1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0.32 ± 0.181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2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0, 0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± 0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100" y="1307825"/>
            <a:ext cx="5808951" cy="34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2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4. Experiment with varying your cutoff threshold and compare the assigned resistance status. Which cutoff shows the most agreement between studies? The least agreement?</a:t>
            </a:r>
            <a:r>
              <a:rPr lang="en" sz="1620"/>
              <a:t> </a:t>
            </a:r>
            <a:endParaRPr sz="1620"/>
          </a:p>
        </p:txBody>
      </p:sp>
      <p:sp>
        <p:nvSpPr>
          <p:cNvPr id="219" name="Google Shape;219;p31"/>
          <p:cNvSpPr txBox="1"/>
          <p:nvPr/>
        </p:nvSpPr>
        <p:spPr>
          <a:xfrm>
            <a:off x="3486975" y="2850900"/>
            <a:ext cx="36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*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215775" y="6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Exploratory Analysis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288 Cell Lines 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15 Drugs 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8 concentrations in CCLE, </a:t>
            </a:r>
            <a:br>
              <a:rPr lang="en" sz="2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32 concentrations in GDSC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500" u="sng">
                <a:latin typeface="Roboto Mono"/>
                <a:ea typeface="Roboto Mono"/>
                <a:cs typeface="Roboto Mono"/>
                <a:sym typeface="Roboto Mono"/>
              </a:rPr>
              <a:t>Sum data variables</a:t>
            </a: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-"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Cell line, Drug,ic50_CCLE, auc_CCLE,ic50_GDSC, cutoff, sensitivity_GDSC, sensitivity_CCLE, category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39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latin typeface="Roboto Mono"/>
                <a:ea typeface="Roboto Mono"/>
                <a:cs typeface="Roboto Mono"/>
                <a:sym typeface="Roboto Mono"/>
              </a:rPr>
              <a:t>4. Experiment with varying your cutoff threshold and compare the assigned resistance status. Which cutoff shows the most agreement between studies? The least agreement?</a:t>
            </a:r>
            <a:r>
              <a:rPr lang="en" sz="1620"/>
              <a:t> </a:t>
            </a:r>
            <a:endParaRPr sz="1620"/>
          </a:p>
        </p:txBody>
      </p:sp>
      <p:sp>
        <p:nvSpPr>
          <p:cNvPr id="225" name="Google Shape;225;p32"/>
          <p:cNvSpPr txBox="1"/>
          <p:nvPr/>
        </p:nvSpPr>
        <p:spPr>
          <a:xfrm>
            <a:off x="360125" y="1475275"/>
            <a:ext cx="82800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Takeaways: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Only 0.1 cutoff is above chance for average cutoff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Higher cutoff has more maximum agreement, but can change the rigor with which we define cell lines as sensitive or resistant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Because of the implications for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treatment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cutoffs should be based on </a:t>
            </a:r>
            <a:r>
              <a:rPr b="1" i="1" lang="en" sz="1500">
                <a:latin typeface="Roboto Mono"/>
                <a:ea typeface="Roboto Mono"/>
                <a:cs typeface="Roboto Mono"/>
                <a:sym typeface="Roboto Mono"/>
              </a:rPr>
              <a:t>clinical observations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and not </a:t>
            </a:r>
            <a:r>
              <a:rPr b="1" i="1" lang="en" sz="1500">
                <a:latin typeface="Roboto Mono"/>
                <a:ea typeface="Roboto Mono"/>
                <a:cs typeface="Roboto Mono"/>
                <a:sym typeface="Roboto Mono"/>
              </a:rPr>
              <a:t>finding agreement</a:t>
            </a:r>
            <a:endParaRPr b="1" i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Roboto Mono"/>
                <a:ea typeface="Roboto Mono"/>
                <a:cs typeface="Roboto Mono"/>
                <a:sym typeface="Roboto Mono"/>
              </a:rPr>
              <a:t>What does this mean for the Replication/Reproduction Crisis? </a:t>
            </a:r>
            <a:endParaRPr b="1" sz="1620"/>
          </a:p>
        </p:txBody>
      </p:sp>
      <p:sp>
        <p:nvSpPr>
          <p:cNvPr id="231" name="Google Shape;231;p33"/>
          <p:cNvSpPr txBox="1"/>
          <p:nvPr/>
        </p:nvSpPr>
        <p:spPr>
          <a:xfrm>
            <a:off x="311700" y="923250"/>
            <a:ext cx="82800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Although there was not perfect agreement, for each drug, there were cell lines that </a:t>
            </a: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both studies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identified as possible routes for treatment.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Different experimental protocols between the two studies could explain discordant results.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-"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However, neither of these studies perfectly predicts what will happen during treatment.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Roboto Mono"/>
                <a:ea typeface="Roboto Mono"/>
                <a:cs typeface="Roboto Mono"/>
                <a:sym typeface="Roboto Mono"/>
              </a:rPr>
              <a:t>What does this mean for the Replication/Reproduction Crisis? </a:t>
            </a:r>
            <a:endParaRPr b="1" sz="1620"/>
          </a:p>
        </p:txBody>
      </p:sp>
      <p:sp>
        <p:nvSpPr>
          <p:cNvPr id="237" name="Google Shape;237;p34"/>
          <p:cNvSpPr txBox="1"/>
          <p:nvPr/>
        </p:nvSpPr>
        <p:spPr>
          <a:xfrm>
            <a:off x="311700" y="923250"/>
            <a:ext cx="82800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Char char="-"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Although there are different results, both studies are useful in providing insight into useful treatments, and different results do not invalidate either finding. 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Mono"/>
              <a:buChar char="-"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 analysis plans should be set out prior to data analysis to ensure that bias does not affect analysis (eg. selecting cutoffs with more agreement). 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Introduction Questions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55575" y="127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42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What is classification?</a:t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 categorization of elements into certain groups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based on certain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traits or characteristics.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242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What are some statistical/machine learning methods people use for classification?</a:t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41450" y="3598500"/>
            <a:ext cx="766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 machine learning method people may use for classification are Support Vector Machines, Logistic Regression, or Decision Trees.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26" y="537550"/>
            <a:ext cx="6768151" cy="40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46050" y="4520500"/>
            <a:ext cx="5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Uniform Distribution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838650" y="4520500"/>
            <a:ext cx="505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Normal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Distribution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Some concentrations underrepresented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68725"/>
            <a:ext cx="4810325" cy="28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55575" y="44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42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Effect of Concentration on Viability</a:t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42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575" y="1386175"/>
            <a:ext cx="3873025" cy="256502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6541075" y="2870475"/>
            <a:ext cx="567300" cy="1557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408875" y="2870475"/>
            <a:ext cx="567300" cy="1557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55575" y="4515300"/>
            <a:ext cx="7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Negative relationship = higher concentration, lower viability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123" l="0" r="0" t="0"/>
          <a:stretch/>
        </p:blipFill>
        <p:spPr>
          <a:xfrm>
            <a:off x="1180350" y="482600"/>
            <a:ext cx="6783301" cy="40897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44525" y="4466400"/>
            <a:ext cx="88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Viability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2903" l="0" r="0" t="0"/>
          <a:stretch/>
        </p:blipFill>
        <p:spPr>
          <a:xfrm>
            <a:off x="1180350" y="482600"/>
            <a:ext cx="6783301" cy="40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958925" y="843650"/>
            <a:ext cx="2828400" cy="33291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2617725" y="1235325"/>
            <a:ext cx="15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Expected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N = 27626</a:t>
            </a:r>
            <a:endParaRPr b="1"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787325" y="843650"/>
            <a:ext cx="2336400" cy="33291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200125" y="1235325"/>
            <a:ext cx="15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Unexpected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N = </a:t>
            </a: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15778</a:t>
            </a:r>
            <a:endParaRPr b="1"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737950" y="843650"/>
            <a:ext cx="1221000" cy="33291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23050" y="1235325"/>
            <a:ext cx="151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Unexpected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 Mono"/>
                <a:ea typeface="Roboto Mono"/>
                <a:cs typeface="Roboto Mono"/>
                <a:sym typeface="Roboto Mono"/>
              </a:rPr>
              <a:t>N = 23</a:t>
            </a:r>
            <a:endParaRPr b="1"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944525" y="4539750"/>
            <a:ext cx="88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Viability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2931" l="0" r="0" t="0"/>
          <a:stretch/>
        </p:blipFill>
        <p:spPr>
          <a:xfrm>
            <a:off x="737800" y="482600"/>
            <a:ext cx="3944123" cy="21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1190508" y="671675"/>
            <a:ext cx="1644300" cy="1743000"/>
          </a:xfrm>
          <a:prstGeom prst="rect">
            <a:avLst/>
          </a:prstGeom>
          <a:solidFill>
            <a:srgbClr val="D9F1AB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573563" y="876788"/>
            <a:ext cx="8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Expected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Roboto Mono"/>
                <a:ea typeface="Roboto Mono"/>
                <a:cs typeface="Roboto Mono"/>
                <a:sym typeface="Roboto Mono"/>
              </a:rPr>
              <a:t>N = 27626</a:t>
            </a:r>
            <a:endParaRPr b="1" i="1"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835063" y="671675"/>
            <a:ext cx="1358100" cy="17430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075083" y="876788"/>
            <a:ext cx="8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Unexpected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Roboto Mono"/>
                <a:ea typeface="Roboto Mono"/>
                <a:cs typeface="Roboto Mono"/>
                <a:sym typeface="Roboto Mono"/>
              </a:rPr>
              <a:t>N = 15778</a:t>
            </a:r>
            <a:endParaRPr b="1" i="1"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80580" y="671675"/>
            <a:ext cx="709800" cy="1743000"/>
          </a:xfrm>
          <a:prstGeom prst="rect">
            <a:avLst/>
          </a:prstGeom>
          <a:solidFill>
            <a:srgbClr val="F4CCCC">
              <a:alpha val="4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23050" y="876788"/>
            <a:ext cx="8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Unexpected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Viability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Scores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Roboto Mono"/>
                <a:ea typeface="Roboto Mono"/>
                <a:cs typeface="Roboto Mono"/>
                <a:sym typeface="Roboto Mono"/>
              </a:rPr>
              <a:t>N = 23</a:t>
            </a:r>
            <a:endParaRPr b="1" i="1"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19075" y="2974525"/>
            <a:ext cx="789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Potential Explanations: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Above 100: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Cells lines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multiplied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throughout the duration of the experiment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Below 0: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This does not have a clear explanation. Could be due to technical error in data input, or instrument/analytical noise.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CCLE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13,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GDSE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375" y="482600"/>
            <a:ext cx="3763976" cy="2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127125" y="2548338"/>
            <a:ext cx="88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Viability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2808" l="0" r="0" t="0"/>
          <a:stretch/>
        </p:blipFill>
        <p:spPr>
          <a:xfrm>
            <a:off x="953500" y="309900"/>
            <a:ext cx="7415174" cy="46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