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8288000" cy="10287000"/>
  <p:notesSz cx="6858000" cy="9144000"/>
  <p:embeddedFontLst>
    <p:embeddedFont>
      <p:font typeface="Aileron" pitchFamily="2" charset="77"/>
      <p:regular r:id="rId28"/>
    </p:embeddedFont>
    <p:embeddedFont>
      <p:font typeface="Aileron Bold" pitchFamily="2" charset="77"/>
      <p:regular r:id="rId29"/>
      <p:bold r:id="rId30"/>
    </p:embeddedFont>
    <p:embeddedFont>
      <p:font typeface="Aileron Italics" pitchFamily="2" charset="77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nva Sans Bold" panose="020B0803030501040103" pitchFamily="34" charset="0"/>
      <p:regular r:id="rId37"/>
      <p:bold r:id="rId38"/>
    </p:embeddedFont>
    <p:embeddedFont>
      <p:font typeface="Poppins Bold" panose="02000000000000000000" pitchFamily="2" charset="77"/>
      <p:regular r:id="rId39"/>
      <p:bold r:id="rId40"/>
    </p:embeddedFont>
    <p:embeddedFont>
      <p:font typeface="Poppins Light" panose="020B0604020202020204" pitchFamily="34" charset="0"/>
      <p:regular r:id="rId41"/>
      <p:italic r:id="rId42"/>
    </p:embeddedFont>
    <p:embeddedFont>
      <p:font typeface="Poppins Light Bold" panose="02000000000000000000" pitchFamily="2" charset="77"/>
      <p:regular r:id="rId43"/>
    </p:embeddedFont>
    <p:embeddedFont>
      <p:font typeface="Poppins Medium Bold" panose="02000000000000000000" pitchFamily="2" charset="77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70" autoAdjust="0"/>
  </p:normalViewPr>
  <p:slideViewPr>
    <p:cSldViewPr>
      <p:cViewPr varScale="1">
        <p:scale>
          <a:sx n="78" d="100"/>
          <a:sy n="78" d="100"/>
        </p:scale>
        <p:origin x="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" TargetMode="External"/><Relationship Id="rId2" Type="http://schemas.openxmlformats.org/officeDocument/2006/relationships/hyperlink" Target="https://dev.mysql.com/downloads/windows/installer/8.0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.mysql.com/downloads/workbench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3092" y="2935753"/>
            <a:ext cx="13449935" cy="2676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63"/>
              </a:lnSpc>
            </a:pPr>
            <a:r>
              <a:rPr lang="en-US" sz="11701" b="1">
                <a:solidFill>
                  <a:srgbClr val="DB7433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Introduction to SQL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36844" y="6831937"/>
            <a:ext cx="2445774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292929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Avan Vora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88275" y="865884"/>
            <a:ext cx="11490997" cy="8555233"/>
          </a:xfrm>
          <a:custGeom>
            <a:avLst/>
            <a:gdLst/>
            <a:ahLst/>
            <a:cxnLst/>
            <a:rect l="l" t="t" r="r" b="b"/>
            <a:pathLst>
              <a:path w="11490997" h="8555233">
                <a:moveTo>
                  <a:pt x="0" y="0"/>
                </a:moveTo>
                <a:lnTo>
                  <a:pt x="11490998" y="0"/>
                </a:lnTo>
                <a:lnTo>
                  <a:pt x="11490998" y="8555232"/>
                </a:lnTo>
                <a:lnTo>
                  <a:pt x="0" y="8555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E721052-E23F-2A4C-6807-91525222AC12}"/>
              </a:ext>
            </a:extLst>
          </p:cNvPr>
          <p:cNvSpPr/>
          <p:nvPr/>
        </p:nvSpPr>
        <p:spPr>
          <a:xfrm>
            <a:off x="12192000" y="8724900"/>
            <a:ext cx="1600200" cy="8382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24799" y="960184"/>
            <a:ext cx="11131632" cy="8366632"/>
          </a:xfrm>
          <a:custGeom>
            <a:avLst/>
            <a:gdLst/>
            <a:ahLst/>
            <a:cxnLst/>
            <a:rect l="l" t="t" r="r" b="b"/>
            <a:pathLst>
              <a:path w="11131632" h="8366632">
                <a:moveTo>
                  <a:pt x="0" y="0"/>
                </a:moveTo>
                <a:lnTo>
                  <a:pt x="11131632" y="0"/>
                </a:lnTo>
                <a:lnTo>
                  <a:pt x="11131632" y="8366632"/>
                </a:lnTo>
                <a:lnTo>
                  <a:pt x="0" y="836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3A36ABD2-4B5F-C5BB-6FA6-0D97455B47FF}"/>
              </a:ext>
            </a:extLst>
          </p:cNvPr>
          <p:cNvSpPr/>
          <p:nvPr/>
        </p:nvSpPr>
        <p:spPr>
          <a:xfrm>
            <a:off x="12573000" y="8724900"/>
            <a:ext cx="1490201" cy="6858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0" y="1333500"/>
            <a:ext cx="11346427" cy="8465728"/>
          </a:xfrm>
          <a:custGeom>
            <a:avLst/>
            <a:gdLst/>
            <a:ahLst/>
            <a:cxnLst/>
            <a:rect l="l" t="t" r="r" b="b"/>
            <a:pathLst>
              <a:path w="11346427" h="8465728">
                <a:moveTo>
                  <a:pt x="0" y="0"/>
                </a:moveTo>
                <a:lnTo>
                  <a:pt x="11346427" y="0"/>
                </a:lnTo>
                <a:lnTo>
                  <a:pt x="11346427" y="8465728"/>
                </a:lnTo>
                <a:lnTo>
                  <a:pt x="0" y="846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DC57855-33CC-ABDE-7B9D-FDCE968E352A}"/>
              </a:ext>
            </a:extLst>
          </p:cNvPr>
          <p:cNvSpPr/>
          <p:nvPr/>
        </p:nvSpPr>
        <p:spPr>
          <a:xfrm>
            <a:off x="12344400" y="9105900"/>
            <a:ext cx="1447800" cy="8382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0" y="1485900"/>
            <a:ext cx="10410075" cy="7831063"/>
          </a:xfrm>
          <a:custGeom>
            <a:avLst/>
            <a:gdLst/>
            <a:ahLst/>
            <a:cxnLst/>
            <a:rect l="l" t="t" r="r" b="b"/>
            <a:pathLst>
              <a:path w="10410075" h="7831063">
                <a:moveTo>
                  <a:pt x="0" y="0"/>
                </a:moveTo>
                <a:lnTo>
                  <a:pt x="10410076" y="0"/>
                </a:lnTo>
                <a:lnTo>
                  <a:pt x="10410076" y="7831063"/>
                </a:lnTo>
                <a:lnTo>
                  <a:pt x="0" y="7831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972F37A-EF00-8C2C-CEC7-820DCA105E6C}"/>
              </a:ext>
            </a:extLst>
          </p:cNvPr>
          <p:cNvSpPr/>
          <p:nvPr/>
        </p:nvSpPr>
        <p:spPr>
          <a:xfrm>
            <a:off x="11582400" y="8648700"/>
            <a:ext cx="1447800" cy="8382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2000" y="1289957"/>
            <a:ext cx="10963357" cy="8229600"/>
          </a:xfrm>
          <a:custGeom>
            <a:avLst/>
            <a:gdLst/>
            <a:ahLst/>
            <a:cxnLst/>
            <a:rect l="l" t="t" r="r" b="b"/>
            <a:pathLst>
              <a:path w="10963357" h="8229600">
                <a:moveTo>
                  <a:pt x="0" y="0"/>
                </a:moveTo>
                <a:lnTo>
                  <a:pt x="10963356" y="0"/>
                </a:lnTo>
                <a:lnTo>
                  <a:pt x="109633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84FC1E6-E5A6-944D-B3C4-F27929C07C19}"/>
              </a:ext>
            </a:extLst>
          </p:cNvPr>
          <p:cNvSpPr/>
          <p:nvPr/>
        </p:nvSpPr>
        <p:spPr>
          <a:xfrm>
            <a:off x="12801600" y="8877300"/>
            <a:ext cx="1524000" cy="8382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29000" y="758179"/>
            <a:ext cx="11699247" cy="8770642"/>
          </a:xfrm>
          <a:custGeom>
            <a:avLst/>
            <a:gdLst/>
            <a:ahLst/>
            <a:cxnLst/>
            <a:rect l="l" t="t" r="r" b="b"/>
            <a:pathLst>
              <a:path w="11699247" h="8770642">
                <a:moveTo>
                  <a:pt x="0" y="0"/>
                </a:moveTo>
                <a:lnTo>
                  <a:pt x="11699247" y="0"/>
                </a:lnTo>
                <a:lnTo>
                  <a:pt x="11699247" y="8770642"/>
                </a:lnTo>
                <a:lnTo>
                  <a:pt x="0" y="8770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8474B5C-0CB5-5A69-6477-027E4C1966C1}"/>
              </a:ext>
            </a:extLst>
          </p:cNvPr>
          <p:cNvSpPr/>
          <p:nvPr/>
        </p:nvSpPr>
        <p:spPr>
          <a:xfrm>
            <a:off x="6781800" y="2019300"/>
            <a:ext cx="6553200" cy="5334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5925" y="1028700"/>
            <a:ext cx="10707618" cy="7989318"/>
          </a:xfrm>
          <a:custGeom>
            <a:avLst/>
            <a:gdLst/>
            <a:ahLst/>
            <a:cxnLst/>
            <a:rect l="l" t="t" r="r" b="b"/>
            <a:pathLst>
              <a:path w="10707618" h="7989318">
                <a:moveTo>
                  <a:pt x="0" y="0"/>
                </a:moveTo>
                <a:lnTo>
                  <a:pt x="10707619" y="0"/>
                </a:lnTo>
                <a:lnTo>
                  <a:pt x="10707619" y="7989318"/>
                </a:lnTo>
                <a:lnTo>
                  <a:pt x="0" y="7989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41D2488-4956-FD42-92BD-4C668D08878E}"/>
              </a:ext>
            </a:extLst>
          </p:cNvPr>
          <p:cNvSpPr/>
          <p:nvPr/>
        </p:nvSpPr>
        <p:spPr>
          <a:xfrm>
            <a:off x="6604234" y="2781300"/>
            <a:ext cx="6502166" cy="14478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DFBB08C-1A4A-6932-964C-320EEC89BDFB}"/>
              </a:ext>
            </a:extLst>
          </p:cNvPr>
          <p:cNvSpPr/>
          <p:nvPr/>
        </p:nvSpPr>
        <p:spPr>
          <a:xfrm>
            <a:off x="11353800" y="8496300"/>
            <a:ext cx="1447800" cy="521718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3200" y="952500"/>
            <a:ext cx="11833073" cy="8955172"/>
          </a:xfrm>
          <a:custGeom>
            <a:avLst/>
            <a:gdLst/>
            <a:ahLst/>
            <a:cxnLst/>
            <a:rect l="l" t="t" r="r" b="b"/>
            <a:pathLst>
              <a:path w="11833073" h="8955172">
                <a:moveTo>
                  <a:pt x="0" y="0"/>
                </a:moveTo>
                <a:lnTo>
                  <a:pt x="11833074" y="0"/>
                </a:lnTo>
                <a:lnTo>
                  <a:pt x="11833074" y="8955172"/>
                </a:lnTo>
                <a:lnTo>
                  <a:pt x="0" y="895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FE32B31-76F1-9334-104A-29D4848273B2}"/>
              </a:ext>
            </a:extLst>
          </p:cNvPr>
          <p:cNvSpPr/>
          <p:nvPr/>
        </p:nvSpPr>
        <p:spPr>
          <a:xfrm>
            <a:off x="11658600" y="9334500"/>
            <a:ext cx="1447800" cy="573172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19400" y="601930"/>
            <a:ext cx="12053530" cy="9083140"/>
          </a:xfrm>
          <a:custGeom>
            <a:avLst/>
            <a:gdLst/>
            <a:ahLst/>
            <a:cxnLst/>
            <a:rect l="l" t="t" r="r" b="b"/>
            <a:pathLst>
              <a:path w="12053530" h="9083140">
                <a:moveTo>
                  <a:pt x="0" y="0"/>
                </a:moveTo>
                <a:lnTo>
                  <a:pt x="12053530" y="0"/>
                </a:lnTo>
                <a:lnTo>
                  <a:pt x="12053530" y="9083140"/>
                </a:lnTo>
                <a:lnTo>
                  <a:pt x="0" y="9083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9EEA3DC0-4E89-DE3A-A26D-B4764BE163D6}"/>
              </a:ext>
            </a:extLst>
          </p:cNvPr>
          <p:cNvSpPr/>
          <p:nvPr/>
        </p:nvSpPr>
        <p:spPr>
          <a:xfrm>
            <a:off x="11887201" y="9075470"/>
            <a:ext cx="1600200" cy="6096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9077" y="572554"/>
            <a:ext cx="12225904" cy="9141892"/>
          </a:xfrm>
          <a:custGeom>
            <a:avLst/>
            <a:gdLst/>
            <a:ahLst/>
            <a:cxnLst/>
            <a:rect l="l" t="t" r="r" b="b"/>
            <a:pathLst>
              <a:path w="12225904" h="9141892">
                <a:moveTo>
                  <a:pt x="0" y="0"/>
                </a:moveTo>
                <a:lnTo>
                  <a:pt x="12225904" y="0"/>
                </a:lnTo>
                <a:lnTo>
                  <a:pt x="12225904" y="9141892"/>
                </a:lnTo>
                <a:lnTo>
                  <a:pt x="0" y="914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13FD090-0014-F73A-73CA-8ACF58D6B196}"/>
              </a:ext>
            </a:extLst>
          </p:cNvPr>
          <p:cNvSpPr/>
          <p:nvPr/>
        </p:nvSpPr>
        <p:spPr>
          <a:xfrm>
            <a:off x="13944600" y="9029700"/>
            <a:ext cx="1610381" cy="8382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77096" y="2910979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861279" y="3141437"/>
            <a:ext cx="771999" cy="77199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974673" y="3131006"/>
            <a:ext cx="545211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77096" y="4193047"/>
            <a:ext cx="990954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Why SQL?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861279" y="4421278"/>
            <a:ext cx="771999" cy="77199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974673" y="4410847"/>
            <a:ext cx="545211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861279" y="6980959"/>
            <a:ext cx="771999" cy="771999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974673" y="6970528"/>
            <a:ext cx="545211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77096" y="5475116"/>
            <a:ext cx="1017219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Installation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861279" y="5701119"/>
            <a:ext cx="771999" cy="771999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974673" y="5690687"/>
            <a:ext cx="545211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77096" y="6723069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 dirty="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SQL Queries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85978" y="775433"/>
            <a:ext cx="425758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b="1" u="none" strike="noStrike" dirty="0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Agenda – Day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01297" y="458863"/>
            <a:ext cx="12023921" cy="9091636"/>
          </a:xfrm>
          <a:custGeom>
            <a:avLst/>
            <a:gdLst/>
            <a:ahLst/>
            <a:cxnLst/>
            <a:rect l="l" t="t" r="r" b="b"/>
            <a:pathLst>
              <a:path w="12023921" h="9091636">
                <a:moveTo>
                  <a:pt x="0" y="0"/>
                </a:moveTo>
                <a:lnTo>
                  <a:pt x="12023921" y="0"/>
                </a:lnTo>
                <a:lnTo>
                  <a:pt x="12023921" y="9091636"/>
                </a:lnTo>
                <a:lnTo>
                  <a:pt x="0" y="909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135337F-7D55-38B3-11D5-87168DCA281A}"/>
              </a:ext>
            </a:extLst>
          </p:cNvPr>
          <p:cNvSpPr/>
          <p:nvPr/>
        </p:nvSpPr>
        <p:spPr>
          <a:xfrm>
            <a:off x="12496800" y="8877299"/>
            <a:ext cx="1600200" cy="635099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64247" y="419100"/>
            <a:ext cx="12069667" cy="9141799"/>
          </a:xfrm>
          <a:custGeom>
            <a:avLst/>
            <a:gdLst/>
            <a:ahLst/>
            <a:cxnLst/>
            <a:rect l="l" t="t" r="r" b="b"/>
            <a:pathLst>
              <a:path w="12069667" h="9141799">
                <a:moveTo>
                  <a:pt x="0" y="0"/>
                </a:moveTo>
                <a:lnTo>
                  <a:pt x="12069667" y="0"/>
                </a:lnTo>
                <a:lnTo>
                  <a:pt x="12069667" y="9141800"/>
                </a:lnTo>
                <a:lnTo>
                  <a:pt x="0" y="914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70A17D0-DCDA-06EF-5712-44BB456BD074}"/>
              </a:ext>
            </a:extLst>
          </p:cNvPr>
          <p:cNvSpPr/>
          <p:nvPr/>
        </p:nvSpPr>
        <p:spPr>
          <a:xfrm>
            <a:off x="12496800" y="8877300"/>
            <a:ext cx="1524000" cy="650942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80471" y="351695"/>
            <a:ext cx="12727057" cy="9594496"/>
          </a:xfrm>
          <a:custGeom>
            <a:avLst/>
            <a:gdLst/>
            <a:ahLst/>
            <a:cxnLst/>
            <a:rect l="l" t="t" r="r" b="b"/>
            <a:pathLst>
              <a:path w="12727057" h="9594496">
                <a:moveTo>
                  <a:pt x="0" y="0"/>
                </a:moveTo>
                <a:lnTo>
                  <a:pt x="12727058" y="0"/>
                </a:lnTo>
                <a:lnTo>
                  <a:pt x="12727058" y="9594496"/>
                </a:lnTo>
                <a:lnTo>
                  <a:pt x="0" y="9594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0DC923-3469-9F1D-83BA-AAE4DBF70107}"/>
              </a:ext>
            </a:extLst>
          </p:cNvPr>
          <p:cNvSpPr/>
          <p:nvPr/>
        </p:nvSpPr>
        <p:spPr>
          <a:xfrm>
            <a:off x="12344400" y="9182100"/>
            <a:ext cx="1600200" cy="758648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88173F2-E7F2-31FA-8242-11B96798D30C}"/>
              </a:ext>
            </a:extLst>
          </p:cNvPr>
          <p:cNvSpPr/>
          <p:nvPr/>
        </p:nvSpPr>
        <p:spPr>
          <a:xfrm>
            <a:off x="6477000" y="6515100"/>
            <a:ext cx="4343400" cy="19050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59858" y="436459"/>
            <a:ext cx="12568284" cy="9414082"/>
          </a:xfrm>
          <a:custGeom>
            <a:avLst/>
            <a:gdLst/>
            <a:ahLst/>
            <a:cxnLst/>
            <a:rect l="l" t="t" r="r" b="b"/>
            <a:pathLst>
              <a:path w="12568284" h="9414082">
                <a:moveTo>
                  <a:pt x="0" y="0"/>
                </a:moveTo>
                <a:lnTo>
                  <a:pt x="12568284" y="0"/>
                </a:lnTo>
                <a:lnTo>
                  <a:pt x="12568284" y="9414082"/>
                </a:lnTo>
                <a:lnTo>
                  <a:pt x="0" y="941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1A0DE766-0067-502C-4615-0909CCC29E14}"/>
              </a:ext>
            </a:extLst>
          </p:cNvPr>
          <p:cNvSpPr/>
          <p:nvPr/>
        </p:nvSpPr>
        <p:spPr>
          <a:xfrm>
            <a:off x="12268200" y="9182100"/>
            <a:ext cx="1676400" cy="668441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3354" y="434795"/>
            <a:ext cx="12481293" cy="9417410"/>
          </a:xfrm>
          <a:custGeom>
            <a:avLst/>
            <a:gdLst/>
            <a:ahLst/>
            <a:cxnLst/>
            <a:rect l="l" t="t" r="r" b="b"/>
            <a:pathLst>
              <a:path w="12481293" h="9417410">
                <a:moveTo>
                  <a:pt x="0" y="0"/>
                </a:moveTo>
                <a:lnTo>
                  <a:pt x="12481292" y="0"/>
                </a:lnTo>
                <a:lnTo>
                  <a:pt x="12481292" y="9417410"/>
                </a:lnTo>
                <a:lnTo>
                  <a:pt x="0" y="9417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A93E7781-736A-ECCB-A23B-772D064AC56A}"/>
              </a:ext>
            </a:extLst>
          </p:cNvPr>
          <p:cNvSpPr/>
          <p:nvPr/>
        </p:nvSpPr>
        <p:spPr>
          <a:xfrm>
            <a:off x="12192000" y="9105900"/>
            <a:ext cx="1752600" cy="746304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7396" y="190500"/>
            <a:ext cx="12708290" cy="9604723"/>
          </a:xfrm>
          <a:custGeom>
            <a:avLst/>
            <a:gdLst/>
            <a:ahLst/>
            <a:cxnLst/>
            <a:rect l="l" t="t" r="r" b="b"/>
            <a:pathLst>
              <a:path w="12708290" h="9604723">
                <a:moveTo>
                  <a:pt x="0" y="0"/>
                </a:moveTo>
                <a:lnTo>
                  <a:pt x="12708290" y="0"/>
                </a:lnTo>
                <a:lnTo>
                  <a:pt x="12708290" y="9604724"/>
                </a:lnTo>
                <a:lnTo>
                  <a:pt x="0" y="9604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00372A8-F73B-573A-A4C1-B082C2AE1141}"/>
              </a:ext>
            </a:extLst>
          </p:cNvPr>
          <p:cNvSpPr/>
          <p:nvPr/>
        </p:nvSpPr>
        <p:spPr>
          <a:xfrm>
            <a:off x="13498286" y="8957023"/>
            <a:ext cx="2057400" cy="8382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2600" y="952500"/>
            <a:ext cx="15570272" cy="7921376"/>
          </a:xfrm>
          <a:custGeom>
            <a:avLst/>
            <a:gdLst/>
            <a:ahLst/>
            <a:cxnLst/>
            <a:rect l="l" t="t" r="r" b="b"/>
            <a:pathLst>
              <a:path w="15570272" h="7921376">
                <a:moveTo>
                  <a:pt x="0" y="0"/>
                </a:moveTo>
                <a:lnTo>
                  <a:pt x="15570272" y="0"/>
                </a:lnTo>
                <a:lnTo>
                  <a:pt x="15570272" y="7921376"/>
                </a:lnTo>
                <a:lnTo>
                  <a:pt x="0" y="7921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4D0A765-0ACF-B46F-D5C9-C8F87C4B223F}"/>
              </a:ext>
            </a:extLst>
          </p:cNvPr>
          <p:cNvSpPr/>
          <p:nvPr/>
        </p:nvSpPr>
        <p:spPr>
          <a:xfrm>
            <a:off x="2819400" y="5981700"/>
            <a:ext cx="3048000" cy="12954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995091" y="4640326"/>
            <a:ext cx="1154591" cy="0"/>
          </a:xfrm>
          <a:prstGeom prst="line">
            <a:avLst/>
          </a:prstGeom>
          <a:ln w="47625" cap="flat">
            <a:solidFill>
              <a:srgbClr val="86EAE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5391609" y="4640326"/>
            <a:ext cx="1132881" cy="0"/>
          </a:xfrm>
          <a:prstGeom prst="line">
            <a:avLst/>
          </a:prstGeom>
          <a:ln w="47625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766417" y="4640326"/>
            <a:ext cx="1155452" cy="0"/>
          </a:xfrm>
          <a:prstGeom prst="line">
            <a:avLst/>
          </a:prstGeom>
          <a:ln w="47625" cap="flat">
            <a:solidFill>
              <a:srgbClr val="18AF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163796" y="4640326"/>
            <a:ext cx="1079729" cy="0"/>
          </a:xfrm>
          <a:prstGeom prst="line">
            <a:avLst/>
          </a:prstGeom>
          <a:ln w="47625" cap="flat">
            <a:solidFill>
              <a:srgbClr val="18AF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65164" y="4617226"/>
            <a:ext cx="1455351" cy="1406"/>
          </a:xfrm>
          <a:prstGeom prst="line">
            <a:avLst/>
          </a:prstGeom>
          <a:ln w="47625" cap="flat">
            <a:solidFill>
              <a:srgbClr val="13538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753164" y="4019362"/>
            <a:ext cx="1241927" cy="124192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164476" y="4019362"/>
            <a:ext cx="1241927" cy="124192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524490" y="4019362"/>
            <a:ext cx="1241927" cy="124192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9278984" y="4402862"/>
            <a:ext cx="527698" cy="474928"/>
          </a:xfrm>
          <a:custGeom>
            <a:avLst/>
            <a:gdLst/>
            <a:ahLst/>
            <a:cxnLst/>
            <a:rect l="l" t="t" r="r" b="b"/>
            <a:pathLst>
              <a:path w="527698" h="474928">
                <a:moveTo>
                  <a:pt x="0" y="0"/>
                </a:moveTo>
                <a:lnTo>
                  <a:pt x="527698" y="0"/>
                </a:lnTo>
                <a:lnTo>
                  <a:pt x="527698" y="474928"/>
                </a:lnTo>
                <a:lnTo>
                  <a:pt x="0" y="474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686050" y="4374083"/>
            <a:ext cx="356878" cy="532484"/>
          </a:xfrm>
          <a:custGeom>
            <a:avLst/>
            <a:gdLst/>
            <a:ahLst/>
            <a:cxnLst/>
            <a:rect l="l" t="t" r="r" b="b"/>
            <a:pathLst>
              <a:path w="356878" h="532484">
                <a:moveTo>
                  <a:pt x="0" y="0"/>
                </a:moveTo>
                <a:lnTo>
                  <a:pt x="356878" y="0"/>
                </a:lnTo>
                <a:lnTo>
                  <a:pt x="356878" y="532485"/>
                </a:lnTo>
                <a:lnTo>
                  <a:pt x="0" y="532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5920515" y="3996262"/>
            <a:ext cx="1241927" cy="124192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5647" tIns="45647" rIns="45647" bIns="45647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824772" y="4285073"/>
            <a:ext cx="1132219" cy="858427"/>
          </a:xfrm>
          <a:custGeom>
            <a:avLst/>
            <a:gdLst/>
            <a:ahLst/>
            <a:cxnLst/>
            <a:rect l="l" t="t" r="r" b="b"/>
            <a:pathLst>
              <a:path w="1132219" h="858427">
                <a:moveTo>
                  <a:pt x="0" y="0"/>
                </a:moveTo>
                <a:lnTo>
                  <a:pt x="1132219" y="0"/>
                </a:lnTo>
                <a:lnTo>
                  <a:pt x="1132219" y="858427"/>
                </a:lnTo>
                <a:lnTo>
                  <a:pt x="0" y="858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4221291" y="4374083"/>
            <a:ext cx="1132219" cy="858427"/>
          </a:xfrm>
          <a:custGeom>
            <a:avLst/>
            <a:gdLst/>
            <a:ahLst/>
            <a:cxnLst/>
            <a:rect l="l" t="t" r="r" b="b"/>
            <a:pathLst>
              <a:path w="1132219" h="858427">
                <a:moveTo>
                  <a:pt x="0" y="0"/>
                </a:moveTo>
                <a:lnTo>
                  <a:pt x="1132218" y="0"/>
                </a:lnTo>
                <a:lnTo>
                  <a:pt x="1132218" y="858428"/>
                </a:lnTo>
                <a:lnTo>
                  <a:pt x="0" y="858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664766" y="4230430"/>
            <a:ext cx="961375" cy="819791"/>
          </a:xfrm>
          <a:custGeom>
            <a:avLst/>
            <a:gdLst/>
            <a:ahLst/>
            <a:cxnLst/>
            <a:rect l="l" t="t" r="r" b="b"/>
            <a:pathLst>
              <a:path w="961375" h="819791">
                <a:moveTo>
                  <a:pt x="0" y="0"/>
                </a:moveTo>
                <a:lnTo>
                  <a:pt x="961375" y="0"/>
                </a:lnTo>
                <a:lnTo>
                  <a:pt x="961375" y="819791"/>
                </a:lnTo>
                <a:lnTo>
                  <a:pt x="0" y="8197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8887634" y="4019362"/>
            <a:ext cx="1241927" cy="124192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9027910" y="4230430"/>
            <a:ext cx="961375" cy="819791"/>
          </a:xfrm>
          <a:custGeom>
            <a:avLst/>
            <a:gdLst/>
            <a:ahLst/>
            <a:cxnLst/>
            <a:rect l="l" t="t" r="r" b="b"/>
            <a:pathLst>
              <a:path w="961375" h="819791">
                <a:moveTo>
                  <a:pt x="0" y="0"/>
                </a:moveTo>
                <a:lnTo>
                  <a:pt x="961375" y="0"/>
                </a:lnTo>
                <a:lnTo>
                  <a:pt x="961375" y="819791"/>
                </a:lnTo>
                <a:lnTo>
                  <a:pt x="0" y="8197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11243526" y="4018963"/>
            <a:ext cx="1241927" cy="124192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11383801" y="4230031"/>
            <a:ext cx="961375" cy="819791"/>
          </a:xfrm>
          <a:custGeom>
            <a:avLst/>
            <a:gdLst/>
            <a:ahLst/>
            <a:cxnLst/>
            <a:rect l="l" t="t" r="r" b="b"/>
            <a:pathLst>
              <a:path w="961375" h="819791">
                <a:moveTo>
                  <a:pt x="0" y="0"/>
                </a:moveTo>
                <a:lnTo>
                  <a:pt x="961376" y="0"/>
                </a:lnTo>
                <a:lnTo>
                  <a:pt x="961376" y="819791"/>
                </a:lnTo>
                <a:lnTo>
                  <a:pt x="0" y="8197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>
            <a:off x="13565182" y="4018963"/>
            <a:ext cx="1241927" cy="1241927"/>
            <a:chOff x="0" y="0"/>
            <a:chExt cx="1655903" cy="1655903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1655903" cy="1655903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7C9E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09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6" name="Freeform 36"/>
            <p:cNvSpPr/>
            <p:nvPr/>
          </p:nvSpPr>
          <p:spPr>
            <a:xfrm>
              <a:off x="187035" y="281424"/>
              <a:ext cx="1281833" cy="1093054"/>
            </a:xfrm>
            <a:custGeom>
              <a:avLst/>
              <a:gdLst/>
              <a:ahLst/>
              <a:cxnLst/>
              <a:rect l="l" t="t" r="r" b="b"/>
              <a:pathLst>
                <a:path w="1281833" h="1093054">
                  <a:moveTo>
                    <a:pt x="0" y="0"/>
                  </a:moveTo>
                  <a:lnTo>
                    <a:pt x="1281833" y="0"/>
                  </a:lnTo>
                  <a:lnTo>
                    <a:pt x="1281833" y="1093054"/>
                  </a:lnTo>
                  <a:lnTo>
                    <a:pt x="0" y="1093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7" name="AutoShape 37"/>
          <p:cNvSpPr/>
          <p:nvPr/>
        </p:nvSpPr>
        <p:spPr>
          <a:xfrm>
            <a:off x="12485453" y="4639926"/>
            <a:ext cx="1079729" cy="0"/>
          </a:xfrm>
          <a:prstGeom prst="line">
            <a:avLst/>
          </a:prstGeom>
          <a:ln w="47625" cap="flat">
            <a:solidFill>
              <a:srgbClr val="18AF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Freeform 38"/>
          <p:cNvSpPr/>
          <p:nvPr/>
        </p:nvSpPr>
        <p:spPr>
          <a:xfrm>
            <a:off x="16229302" y="4135491"/>
            <a:ext cx="574938" cy="966282"/>
          </a:xfrm>
          <a:custGeom>
            <a:avLst/>
            <a:gdLst/>
            <a:ahLst/>
            <a:cxnLst/>
            <a:rect l="l" t="t" r="r" b="b"/>
            <a:pathLst>
              <a:path w="574938" h="966282">
                <a:moveTo>
                  <a:pt x="0" y="0"/>
                </a:moveTo>
                <a:lnTo>
                  <a:pt x="574938" y="0"/>
                </a:lnTo>
                <a:lnTo>
                  <a:pt x="574938" y="966282"/>
                </a:lnTo>
                <a:lnTo>
                  <a:pt x="0" y="9662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1464899" y="5596882"/>
            <a:ext cx="2167887" cy="158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BE, Mechanical Engineering</a:t>
            </a:r>
          </a:p>
          <a:p>
            <a:pPr algn="ctr">
              <a:lnSpc>
                <a:spcPts val="3176"/>
              </a:lnSpc>
            </a:pPr>
            <a:r>
              <a:rPr lang="en-US" sz="2117" b="1" spc="3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University of Mumbai</a:t>
            </a: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(India)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64899" y="3254669"/>
            <a:ext cx="1835174" cy="36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156" b="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2012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834150" y="5597681"/>
            <a:ext cx="1859639" cy="198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MS, Operations Research</a:t>
            </a:r>
          </a:p>
          <a:p>
            <a:pPr algn="ctr">
              <a:lnSpc>
                <a:spcPts val="3176"/>
              </a:lnSpc>
            </a:pPr>
            <a:r>
              <a:rPr lang="en-US" sz="2117" b="1" spc="3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Georgia Tech</a:t>
            </a: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(USA)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846383" y="3254669"/>
            <a:ext cx="1835174" cy="36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156" b="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2013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227867" y="5596882"/>
            <a:ext cx="1935198" cy="2386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Marketing Science Analyst,</a:t>
            </a:r>
          </a:p>
          <a:p>
            <a:pPr algn="ctr">
              <a:lnSpc>
                <a:spcPts val="3176"/>
              </a:lnSpc>
            </a:pPr>
            <a:r>
              <a:rPr lang="en-US" sz="2117" b="1" spc="3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in4mation insights</a:t>
            </a:r>
          </a:p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(USA)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227867" y="3254669"/>
            <a:ext cx="1835174" cy="36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156" b="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2014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625246" y="5597681"/>
            <a:ext cx="1835174" cy="198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Analytics Consultant, </a:t>
            </a:r>
            <a:r>
              <a:rPr lang="en-US" sz="2117" b="1" spc="3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McKinsey &amp; Company</a:t>
            </a:r>
          </a:p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(USA)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609351" y="3254669"/>
            <a:ext cx="1835174" cy="36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156" b="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2016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0729433" y="5594265"/>
            <a:ext cx="2449718" cy="198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Senior Analytics Manager, Customer Analytics,</a:t>
            </a:r>
          </a:p>
          <a:p>
            <a:pPr algn="ctr">
              <a:lnSpc>
                <a:spcPts val="3176"/>
              </a:lnSpc>
            </a:pPr>
            <a:r>
              <a:rPr lang="en-US" sz="2117" b="1" spc="3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Wayfair</a:t>
            </a:r>
          </a:p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(USA)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946902" y="3254669"/>
            <a:ext cx="1835174" cy="36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156" b="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2017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5623891" y="5597681"/>
            <a:ext cx="1835174" cy="118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Mentor</a:t>
            </a:r>
          </a:p>
          <a:p>
            <a:pPr algn="ctr">
              <a:lnSpc>
                <a:spcPts val="3176"/>
              </a:lnSpc>
            </a:pPr>
            <a:r>
              <a:rPr lang="en-US" sz="2117" i="1" spc="31">
                <a:solidFill>
                  <a:srgbClr val="191919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Mentored 250+ students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5599184" y="3254669"/>
            <a:ext cx="1835174" cy="36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156" b="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287377" y="904875"/>
            <a:ext cx="1172414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My </a:t>
            </a:r>
            <a:r>
              <a:rPr lang="en-US" sz="6399" b="1" u="none" strike="noStrike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Background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268558" y="3257286"/>
            <a:ext cx="1835174" cy="36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156" b="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2021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3268558" y="5594265"/>
            <a:ext cx="2034002" cy="198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Senior Lead, Product Analytics,</a:t>
            </a:r>
          </a:p>
          <a:p>
            <a:pPr algn="ctr">
              <a:lnSpc>
                <a:spcPts val="3176"/>
              </a:lnSpc>
            </a:pPr>
            <a:r>
              <a:rPr lang="en-US" sz="2117" b="1" spc="3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BrowserStack</a:t>
            </a:r>
          </a:p>
          <a:p>
            <a:pPr algn="ctr">
              <a:lnSpc>
                <a:spcPts val="3176"/>
              </a:lnSpc>
            </a:pPr>
            <a:r>
              <a:rPr lang="en-US" sz="2117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(India)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696" y="601815"/>
            <a:ext cx="16653223" cy="1668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24"/>
              </a:lnSpc>
            </a:pPr>
            <a:r>
              <a:rPr lang="en-US" sz="6424" b="1" dirty="0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SQL is the industry standard for data manipulation and insight generation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186884"/>
            <a:ext cx="6103845" cy="6277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4"/>
              </a:lnSpc>
            </a:pPr>
            <a:endParaRPr/>
          </a:p>
          <a:p>
            <a:pPr algn="l">
              <a:lnSpc>
                <a:spcPts val="4144"/>
              </a:lnSpc>
            </a:pPr>
            <a:endParaRPr/>
          </a:p>
          <a:p>
            <a:pPr marL="639184" lvl="1" indent="-31959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Which features are customers using the most?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639184" lvl="1" indent="-31959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to make more customers use our products?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639184" lvl="1" indent="-31959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Are reels more popular than posts?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4620" y="2841444"/>
            <a:ext cx="5955684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29292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90633" y="2841444"/>
            <a:ext cx="5955684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29292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E-commerce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23235" y="2841444"/>
            <a:ext cx="5955684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29292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10304" y="4170499"/>
            <a:ext cx="5116341" cy="680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9065" lvl="1" indent="-31953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Which items to store in which warehouses?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639065" lvl="1" indent="-31953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Which customers to send discount coupons to?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639065" lvl="1" indent="-31953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What are the biggest pain points of our customers?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83951" y="4170499"/>
            <a:ext cx="5794969" cy="5754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9184" lvl="1" indent="-31959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which customer should the credit card be offered?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639184" lvl="1" indent="-31959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What does the optimal allocation of a portfolio look like?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639184" lvl="1" indent="-319592" algn="l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do we identify fraudulent transactions?</a:t>
            </a: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l">
              <a:lnSpc>
                <a:spcPts val="4144"/>
              </a:lnSpc>
            </a:pPr>
            <a:endParaRPr lang="en-US" sz="2960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9032" y="3805008"/>
            <a:ext cx="13449935" cy="2676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63"/>
              </a:lnSpc>
            </a:pPr>
            <a:r>
              <a:rPr lang="en-US" sz="11701" b="1" dirty="0">
                <a:solidFill>
                  <a:srgbClr val="DB7433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MySQL Installation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566170-0FC7-E7C7-FD11-399B646B9A2B}"/>
              </a:ext>
            </a:extLst>
          </p:cNvPr>
          <p:cNvSpPr txBox="1"/>
          <p:nvPr/>
        </p:nvSpPr>
        <p:spPr>
          <a:xfrm>
            <a:off x="1371600" y="4681835"/>
            <a:ext cx="153162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"/>
              </a:rPr>
              <a:t>Windows: </a:t>
            </a:r>
            <a:r>
              <a:rPr lang="en-IN" sz="3000" dirty="0">
                <a:latin typeface=""/>
                <a:hlinkClick r:id="rId2"/>
              </a:rPr>
              <a:t>https://dev.mysql.com/downloads/windows/installer/8.0.html</a:t>
            </a:r>
            <a:endParaRPr lang="en-IN" sz="3000" dirty="0">
              <a:latin typeface=""/>
            </a:endParaRPr>
          </a:p>
          <a:p>
            <a:r>
              <a:rPr lang="en-IN" sz="3000" dirty="0">
                <a:latin typeface=""/>
              </a:rPr>
              <a:t> </a:t>
            </a:r>
          </a:p>
          <a:p>
            <a:endParaRPr lang="en-IN" sz="3000" dirty="0">
              <a:latin typeface="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"/>
              </a:rPr>
              <a:t>Mac: MySQL - </a:t>
            </a:r>
            <a:r>
              <a:rPr lang="en-IN" sz="3000" dirty="0">
                <a:latin typeface=""/>
                <a:hlinkClick r:id="rId3"/>
              </a:rPr>
              <a:t>https://dev.mysql.com/downloads/mysql</a:t>
            </a:r>
            <a:endParaRPr lang="en-IN" sz="3000" dirty="0">
              <a:latin typeface="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"/>
              </a:rPr>
              <a:t>Mac: SQL Workbench - </a:t>
            </a:r>
            <a:r>
              <a:rPr lang="en-IN" sz="3000" dirty="0">
                <a:latin typeface=""/>
                <a:hlinkClick r:id="rId4"/>
              </a:rPr>
              <a:t>https://dev.mysql.com/downloads/workbench/</a:t>
            </a:r>
            <a:endParaRPr lang="en-IN" sz="3000" dirty="0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88A33-A3FC-AAFC-A90C-97B7D87C9174}"/>
              </a:ext>
            </a:extLst>
          </p:cNvPr>
          <p:cNvSpPr txBox="1"/>
          <p:nvPr/>
        </p:nvSpPr>
        <p:spPr>
          <a:xfrm>
            <a:off x="7696200" y="5715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6000" b="1" i="0" u="none" strike="noStrike" kern="1200" baseline="0" dirty="0">
                <a:solidFill>
                  <a:srgbClr val="292929"/>
                </a:solidFill>
                <a:latin typeface="Poppins Bold" panose="02000000000000000000" pitchFamily="2" charset="77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11174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07114" y="1409700"/>
            <a:ext cx="13473771" cy="7713734"/>
          </a:xfrm>
          <a:custGeom>
            <a:avLst/>
            <a:gdLst/>
            <a:ahLst/>
            <a:cxnLst/>
            <a:rect l="l" t="t" r="r" b="b"/>
            <a:pathLst>
              <a:path w="13473771" h="7713734">
                <a:moveTo>
                  <a:pt x="0" y="0"/>
                </a:moveTo>
                <a:lnTo>
                  <a:pt x="13473772" y="0"/>
                </a:lnTo>
                <a:lnTo>
                  <a:pt x="13473772" y="7713734"/>
                </a:lnTo>
                <a:lnTo>
                  <a:pt x="0" y="7713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08B0E68-D35A-1877-317C-2A262FE37A0B}"/>
              </a:ext>
            </a:extLst>
          </p:cNvPr>
          <p:cNvSpPr/>
          <p:nvPr/>
        </p:nvSpPr>
        <p:spPr>
          <a:xfrm>
            <a:off x="13487400" y="6515100"/>
            <a:ext cx="2057400" cy="8382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24400" y="917009"/>
            <a:ext cx="11379642" cy="8452982"/>
          </a:xfrm>
          <a:custGeom>
            <a:avLst/>
            <a:gdLst/>
            <a:ahLst/>
            <a:cxnLst/>
            <a:rect l="l" t="t" r="r" b="b"/>
            <a:pathLst>
              <a:path w="11379642" h="8452982">
                <a:moveTo>
                  <a:pt x="0" y="0"/>
                </a:moveTo>
                <a:lnTo>
                  <a:pt x="11379642" y="0"/>
                </a:lnTo>
                <a:lnTo>
                  <a:pt x="11379642" y="8452982"/>
                </a:lnTo>
                <a:lnTo>
                  <a:pt x="0" y="8452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3DC666D-6C57-4FC9-0005-802B67DD619E}"/>
              </a:ext>
            </a:extLst>
          </p:cNvPr>
          <p:cNvSpPr/>
          <p:nvPr/>
        </p:nvSpPr>
        <p:spPr>
          <a:xfrm>
            <a:off x="5105400" y="8531791"/>
            <a:ext cx="4648200" cy="8382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0" y="917033"/>
            <a:ext cx="11299478" cy="8452934"/>
          </a:xfrm>
          <a:custGeom>
            <a:avLst/>
            <a:gdLst/>
            <a:ahLst/>
            <a:cxnLst/>
            <a:rect l="l" t="t" r="r" b="b"/>
            <a:pathLst>
              <a:path w="11299478" h="8452934">
                <a:moveTo>
                  <a:pt x="0" y="0"/>
                </a:moveTo>
                <a:lnTo>
                  <a:pt x="11299478" y="0"/>
                </a:lnTo>
                <a:lnTo>
                  <a:pt x="11299478" y="8452934"/>
                </a:lnTo>
                <a:lnTo>
                  <a:pt x="0" y="8452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96951C4-BCFB-C5CB-18FC-F2C3D15FCB41}"/>
              </a:ext>
            </a:extLst>
          </p:cNvPr>
          <p:cNvSpPr/>
          <p:nvPr/>
        </p:nvSpPr>
        <p:spPr>
          <a:xfrm>
            <a:off x="7239000" y="4991100"/>
            <a:ext cx="2819400" cy="1066800"/>
          </a:xfrm>
          <a:prstGeom prst="fram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239</Words>
  <Application>Microsoft Macintosh PowerPoint</Application>
  <PresentationFormat>Custom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Poppins Light Bold</vt:lpstr>
      <vt:lpstr>Aileron Bold</vt:lpstr>
      <vt:lpstr>Calibri</vt:lpstr>
      <vt:lpstr>Aileron</vt:lpstr>
      <vt:lpstr>Poppins Medium Bold</vt:lpstr>
      <vt:lpstr>Poppins Light</vt:lpstr>
      <vt:lpstr>Aileron Italics</vt:lpstr>
      <vt:lpstr>Arial</vt:lpstr>
      <vt:lpstr>Canva Sans Bold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Webinar - Problem Solving &amp; Communication</dc:title>
  <cp:lastModifiedBy>Avan Vora</cp:lastModifiedBy>
  <cp:revision>5</cp:revision>
  <dcterms:created xsi:type="dcterms:W3CDTF">2006-08-16T00:00:00Z</dcterms:created>
  <dcterms:modified xsi:type="dcterms:W3CDTF">2024-10-21T11:04:12Z</dcterms:modified>
  <dc:identifier>DAGUL4mLVN0</dc:identifier>
</cp:coreProperties>
</file>