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300" r:id="rId3"/>
    <p:sldId id="304" r:id="rId4"/>
    <p:sldId id="305" r:id="rId5"/>
    <p:sldId id="306" r:id="rId6"/>
    <p:sldId id="311" r:id="rId7"/>
    <p:sldId id="312" r:id="rId8"/>
    <p:sldId id="315" r:id="rId9"/>
    <p:sldId id="316" r:id="rId10"/>
    <p:sldId id="317" r:id="rId11"/>
    <p:sldId id="318" r:id="rId12"/>
    <p:sldId id="319" r:id="rId13"/>
    <p:sldId id="276" r:id="rId14"/>
    <p:sldId id="280" r:id="rId15"/>
    <p:sldId id="290" r:id="rId16"/>
    <p:sldId id="321" r:id="rId17"/>
    <p:sldId id="322" r:id="rId18"/>
    <p:sldId id="293" r:id="rId19"/>
    <p:sldId id="323" r:id="rId20"/>
    <p:sldId id="284" r:id="rId21"/>
    <p:sldId id="285" r:id="rId22"/>
    <p:sldId id="286" r:id="rId23"/>
    <p:sldId id="289" r:id="rId24"/>
    <p:sldId id="297" r:id="rId25"/>
    <p:sldId id="277" r:id="rId26"/>
    <p:sldId id="296" r:id="rId27"/>
    <p:sldId id="281" r:id="rId28"/>
    <p:sldId id="353" r:id="rId29"/>
    <p:sldId id="354" r:id="rId30"/>
    <p:sldId id="335" r:id="rId31"/>
    <p:sldId id="336" r:id="rId32"/>
    <p:sldId id="337" r:id="rId33"/>
    <p:sldId id="340" r:id="rId34"/>
    <p:sldId id="338" r:id="rId35"/>
    <p:sldId id="344" r:id="rId36"/>
    <p:sldId id="345" r:id="rId37"/>
    <p:sldId id="346" r:id="rId38"/>
    <p:sldId id="347" r:id="rId39"/>
    <p:sldId id="348" r:id="rId40"/>
    <p:sldId id="351" r:id="rId41"/>
    <p:sldId id="352" r:id="rId42"/>
    <p:sldId id="355" r:id="rId43"/>
    <p:sldId id="324" r:id="rId44"/>
    <p:sldId id="326" r:id="rId45"/>
    <p:sldId id="275" r:id="rId46"/>
    <p:sldId id="282" r:id="rId47"/>
    <p:sldId id="327" r:id="rId48"/>
    <p:sldId id="328" r:id="rId49"/>
    <p:sldId id="329" r:id="rId50"/>
    <p:sldId id="330" r:id="rId51"/>
    <p:sldId id="331" r:id="rId52"/>
    <p:sldId id="332" r:id="rId53"/>
    <p:sldId id="333" r:id="rId54"/>
    <p:sldId id="334" r:id="rId55"/>
  </p:sldIdLst>
  <p:sldSz cx="1800066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 General Logic" id="{2FCBE1D7-2C0C-D64A-836E-F46F0BF1033D}">
          <p14:sldIdLst>
            <p14:sldId id="256"/>
            <p14:sldId id="300"/>
            <p14:sldId id="304"/>
            <p14:sldId id="305"/>
            <p14:sldId id="306"/>
            <p14:sldId id="311"/>
            <p14:sldId id="312"/>
            <p14:sldId id="315"/>
            <p14:sldId id="316"/>
            <p14:sldId id="317"/>
            <p14:sldId id="318"/>
            <p14:sldId id="319"/>
            <p14:sldId id="276"/>
            <p14:sldId id="280"/>
            <p14:sldId id="290"/>
            <p14:sldId id="321"/>
            <p14:sldId id="322"/>
            <p14:sldId id="293"/>
            <p14:sldId id="323"/>
            <p14:sldId id="284"/>
            <p14:sldId id="285"/>
            <p14:sldId id="286"/>
            <p14:sldId id="289"/>
            <p14:sldId id="297"/>
            <p14:sldId id="277"/>
            <p14:sldId id="296"/>
            <p14:sldId id="281"/>
            <p14:sldId id="353"/>
            <p14:sldId id="354"/>
            <p14:sldId id="335"/>
            <p14:sldId id="336"/>
            <p14:sldId id="337"/>
            <p14:sldId id="340"/>
            <p14:sldId id="338"/>
            <p14:sldId id="344"/>
            <p14:sldId id="345"/>
            <p14:sldId id="346"/>
            <p14:sldId id="347"/>
            <p14:sldId id="348"/>
            <p14:sldId id="351"/>
            <p14:sldId id="352"/>
            <p14:sldId id="355"/>
          </p14:sldIdLst>
        </p14:section>
        <p14:section name="sgRNA and start/stop orientation" id="{CF99D5EF-A73E-F547-B5A2-6F9B54D2CCDD}">
          <p14:sldIdLst>
            <p14:sldId id="324"/>
            <p14:sldId id="326"/>
            <p14:sldId id="275"/>
            <p14:sldId id="282"/>
            <p14:sldId id="327"/>
            <p14:sldId id="328"/>
            <p14:sldId id="329"/>
            <p14:sldId id="330"/>
            <p14:sldId id="331"/>
            <p14:sldId id="332"/>
            <p14:sldId id="333"/>
            <p14:sldId id="334"/>
          </p14:sldIdLst>
        </p14:section>
      </p14:sectionLst>
    </p:ext>
    <p:ext uri="{EFAFB233-063F-42B5-8137-9DF3F51BA10A}">
      <p15:sldGuideLst xmlns:p15="http://schemas.microsoft.com/office/powerpoint/2012/main">
        <p15:guide id="1" orient="horz" pos="2836" userDrawn="1">
          <p15:clr>
            <a:srgbClr val="A4A3A4"/>
          </p15:clr>
        </p15:guide>
        <p15:guide id="2" pos="569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3BB61B-9947-4501-3D4F-4D28750BB146}" name="Marina Luchner" initials="ML" userId="S::magd5549@ox.ac.uk::64628e98-a165-4e72-99b1-76e447146c2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99C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295F90-DDC8-4C6F-9C78-E6A46627DC51}" v="1574" dt="2024-02-05T12:06:25.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75" autoAdjust="0"/>
    <p:restoredTop sz="95872"/>
  </p:normalViewPr>
  <p:slideViewPr>
    <p:cSldViewPr>
      <p:cViewPr varScale="1">
        <p:scale>
          <a:sx n="87" d="100"/>
          <a:sy n="87" d="100"/>
        </p:scale>
        <p:origin x="144" y="390"/>
      </p:cViewPr>
      <p:guideLst>
        <p:guide orient="horz" pos="2836"/>
        <p:guide pos="5697"/>
      </p:guideLst>
    </p:cSldViewPr>
  </p:slideViewPr>
  <p:notesTextViewPr>
    <p:cViewPr>
      <p:scale>
        <a:sx n="3" d="2"/>
        <a:sy n="3" d="2"/>
      </p:scale>
      <p:origin x="0" y="0"/>
    </p:cViewPr>
  </p:notesTextViewPr>
  <p:gridSpacing cx="43205" cy="432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472842"/>
            <a:ext cx="13500497" cy="3133172"/>
          </a:xfrm>
        </p:spPr>
        <p:txBody>
          <a:bodyPr anchor="b"/>
          <a:lstStyle>
            <a:lvl1pPr algn="ctr">
              <a:defRPr sz="7874"/>
            </a:lvl1pPr>
          </a:lstStyle>
          <a:p>
            <a:r>
              <a:rPr lang="en-GB"/>
              <a:t>Click to edit Master title style</a:t>
            </a:r>
            <a:endParaRPr lang="en-US" dirty="0"/>
          </a:p>
        </p:txBody>
      </p:sp>
      <p:sp>
        <p:nvSpPr>
          <p:cNvPr id="3" name="Subtitle 2"/>
          <p:cNvSpPr>
            <a:spLocks noGrp="1"/>
          </p:cNvSpPr>
          <p:nvPr>
            <p:ph type="subTitle" idx="1"/>
          </p:nvPr>
        </p:nvSpPr>
        <p:spPr>
          <a:xfrm>
            <a:off x="2250083" y="4726842"/>
            <a:ext cx="13500497"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60759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32150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479142"/>
            <a:ext cx="3881393" cy="762669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37545" y="479142"/>
            <a:ext cx="11419171" cy="762669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413096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5B3EC7B-0054-1F44-BD4D-A9915A5016E2}"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1033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2243636"/>
            <a:ext cx="15525572" cy="3743557"/>
          </a:xfrm>
        </p:spPr>
        <p:txBody>
          <a:bodyPr anchor="b"/>
          <a:lstStyle>
            <a:lvl1pPr>
              <a:defRPr sz="7874"/>
            </a:lvl1pPr>
          </a:lstStyle>
          <a:p>
            <a:r>
              <a:rPr lang="en-GB"/>
              <a:t>Click to edit Master title style</a:t>
            </a:r>
            <a:endParaRPr lang="en-US" dirty="0"/>
          </a:p>
        </p:txBody>
      </p:sp>
      <p:sp>
        <p:nvSpPr>
          <p:cNvPr id="3" name="Text Placeholder 2"/>
          <p:cNvSpPr>
            <a:spLocks noGrp="1"/>
          </p:cNvSpPr>
          <p:nvPr>
            <p:ph type="body" idx="1"/>
          </p:nvPr>
        </p:nvSpPr>
        <p:spPr>
          <a:xfrm>
            <a:off x="1228170" y="6022609"/>
            <a:ext cx="15525572" cy="1968648"/>
          </a:xfrm>
        </p:spPr>
        <p:txBody>
          <a:bodyPr/>
          <a:lstStyle>
            <a:lvl1pPr marL="0" indent="0">
              <a:buNone/>
              <a:defRPr sz="3150">
                <a:solidFill>
                  <a:schemeClr val="tx1">
                    <a:tint val="75000"/>
                  </a:schemeClr>
                </a:solidFill>
              </a:defRPr>
            </a:lvl1pPr>
            <a:lvl2pPr marL="599984" indent="0">
              <a:buNone/>
              <a:defRPr sz="2625">
                <a:solidFill>
                  <a:schemeClr val="tx1">
                    <a:tint val="75000"/>
                  </a:schemeClr>
                </a:solidFill>
              </a:defRPr>
            </a:lvl2pPr>
            <a:lvl3pPr marL="1199967" indent="0">
              <a:buNone/>
              <a:defRPr sz="2362">
                <a:solidFill>
                  <a:schemeClr val="tx1">
                    <a:tint val="75000"/>
                  </a:schemeClr>
                </a:solidFill>
              </a:defRPr>
            </a:lvl3pPr>
            <a:lvl4pPr marL="1799951" indent="0">
              <a:buNone/>
              <a:defRPr sz="2100">
                <a:solidFill>
                  <a:schemeClr val="tx1">
                    <a:tint val="75000"/>
                  </a:schemeClr>
                </a:solidFill>
              </a:defRPr>
            </a:lvl4pPr>
            <a:lvl5pPr marL="2399934" indent="0">
              <a:buNone/>
              <a:defRPr sz="2100">
                <a:solidFill>
                  <a:schemeClr val="tx1">
                    <a:tint val="75000"/>
                  </a:schemeClr>
                </a:solidFill>
              </a:defRPr>
            </a:lvl5pPr>
            <a:lvl6pPr marL="2999918" indent="0">
              <a:buNone/>
              <a:defRPr sz="2100">
                <a:solidFill>
                  <a:schemeClr val="tx1">
                    <a:tint val="75000"/>
                  </a:schemeClr>
                </a:solidFill>
              </a:defRPr>
            </a:lvl6pPr>
            <a:lvl7pPr marL="3599901" indent="0">
              <a:buNone/>
              <a:defRPr sz="2100">
                <a:solidFill>
                  <a:schemeClr val="tx1">
                    <a:tint val="75000"/>
                  </a:schemeClr>
                </a:solidFill>
              </a:defRPr>
            </a:lvl7pPr>
            <a:lvl8pPr marL="4199885" indent="0">
              <a:buNone/>
              <a:defRPr sz="2100">
                <a:solidFill>
                  <a:schemeClr val="tx1">
                    <a:tint val="75000"/>
                  </a:schemeClr>
                </a:solidFill>
              </a:defRPr>
            </a:lvl8pPr>
            <a:lvl9pPr marL="4799868"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5B3EC7B-0054-1F44-BD4D-A9915A5016E2}"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604163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37545" y="2395710"/>
            <a:ext cx="7650282"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112836" y="2395710"/>
            <a:ext cx="7650282"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5B3EC7B-0054-1F44-BD4D-A9915A5016E2}" type="datetimeFigureOut">
              <a:rPr lang="en-GB" smtClean="0"/>
              <a:t>05/02/2024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736512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479143"/>
            <a:ext cx="15525572" cy="1739495"/>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39891" y="2206137"/>
            <a:ext cx="7615123"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4" name="Content Placeholder 3"/>
          <p:cNvSpPr>
            <a:spLocks noGrp="1"/>
          </p:cNvSpPr>
          <p:nvPr>
            <p:ph sz="half" idx="2"/>
          </p:nvPr>
        </p:nvSpPr>
        <p:spPr>
          <a:xfrm>
            <a:off x="1239891" y="3287331"/>
            <a:ext cx="7615123"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112836" y="2206137"/>
            <a:ext cx="7652626"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6" name="Content Placeholder 5"/>
          <p:cNvSpPr>
            <a:spLocks noGrp="1"/>
          </p:cNvSpPr>
          <p:nvPr>
            <p:ph sz="quarter" idx="4"/>
          </p:nvPr>
        </p:nvSpPr>
        <p:spPr>
          <a:xfrm>
            <a:off x="9112836" y="3287331"/>
            <a:ext cx="7652626"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5B3EC7B-0054-1F44-BD4D-A9915A5016E2}" type="datetimeFigureOut">
              <a:rPr lang="en-GB" smtClean="0"/>
              <a:t>05/02/2024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64491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5B3EC7B-0054-1F44-BD4D-A9915A5016E2}" type="datetimeFigureOut">
              <a:rPr lang="en-GB" smtClean="0"/>
              <a:t>05/02/2024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7790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3EC7B-0054-1F44-BD4D-A9915A5016E2}" type="datetimeFigureOut">
              <a:rPr lang="en-GB" smtClean="0"/>
              <a:t>05/02/2024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5092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en-GB"/>
              <a:t>Click to edit Master title style</a:t>
            </a:r>
            <a:endParaRPr lang="en-US" dirty="0"/>
          </a:p>
        </p:txBody>
      </p:sp>
      <p:sp>
        <p:nvSpPr>
          <p:cNvPr id="3" name="Content Placeholder 2"/>
          <p:cNvSpPr>
            <a:spLocks noGrp="1"/>
          </p:cNvSpPr>
          <p:nvPr>
            <p:ph idx="1"/>
          </p:nvPr>
        </p:nvSpPr>
        <p:spPr>
          <a:xfrm>
            <a:off x="7652626" y="1295767"/>
            <a:ext cx="9112836"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F5B3EC7B-0054-1F44-BD4D-A9915A5016E2}" type="datetimeFigureOut">
              <a:rPr lang="en-GB" smtClean="0"/>
              <a:t>05/02/2024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243975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599969"/>
            <a:ext cx="5805682" cy="2099892"/>
          </a:xfrm>
        </p:spPr>
        <p:txBody>
          <a:bodyPr anchor="b"/>
          <a:lstStyle>
            <a:lvl1pPr>
              <a:defRPr sz="4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7652626" y="1295767"/>
            <a:ext cx="9112836"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en-GB"/>
              <a:t>Click icon to add picture</a:t>
            </a:r>
            <a:endParaRPr lang="en-US" dirty="0"/>
          </a:p>
        </p:txBody>
      </p:sp>
      <p:sp>
        <p:nvSpPr>
          <p:cNvPr id="4" name="Text Placeholder 3"/>
          <p:cNvSpPr>
            <a:spLocks noGrp="1"/>
          </p:cNvSpPr>
          <p:nvPr>
            <p:ph type="body" sz="half" idx="2"/>
          </p:nvPr>
        </p:nvSpPr>
        <p:spPr>
          <a:xfrm>
            <a:off x="1239891" y="2699862"/>
            <a:ext cx="5805682"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F5B3EC7B-0054-1F44-BD4D-A9915A5016E2}" type="datetimeFigureOut">
              <a:rPr lang="en-GB" smtClean="0"/>
              <a:t>05/02/2024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AEDCCE5-294C-5B4B-ABB9-95B59309F563}" type="slidenum">
              <a:rPr lang="en-GB" smtClean="0"/>
              <a:t>‹#›</a:t>
            </a:fld>
            <a:endParaRPr lang="en-GB"/>
          </a:p>
        </p:txBody>
      </p:sp>
    </p:spTree>
    <p:extLst>
      <p:ext uri="{BB962C8B-B14F-4D97-AF65-F5344CB8AC3E}">
        <p14:creationId xmlns:p14="http://schemas.microsoft.com/office/powerpoint/2010/main" val="388672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479143"/>
            <a:ext cx="15525572" cy="173949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37546" y="2395710"/>
            <a:ext cx="15525572" cy="571012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37546" y="8341239"/>
            <a:ext cx="4050149" cy="479142"/>
          </a:xfrm>
          <a:prstGeom prst="rect">
            <a:avLst/>
          </a:prstGeom>
        </p:spPr>
        <p:txBody>
          <a:bodyPr vert="horz" lIns="91440" tIns="45720" rIns="91440" bIns="45720" rtlCol="0" anchor="ctr"/>
          <a:lstStyle>
            <a:lvl1pPr algn="l">
              <a:defRPr sz="1575">
                <a:solidFill>
                  <a:schemeClr val="tx1">
                    <a:tint val="75000"/>
                  </a:schemeClr>
                </a:solidFill>
              </a:defRPr>
            </a:lvl1pPr>
          </a:lstStyle>
          <a:p>
            <a:fld id="{F5B3EC7B-0054-1F44-BD4D-A9915A5016E2}" type="datetimeFigureOut">
              <a:rPr lang="en-GB" smtClean="0"/>
              <a:t>05/02/2024</a:t>
            </a:fld>
            <a:endParaRPr lang="en-GB"/>
          </a:p>
        </p:txBody>
      </p:sp>
      <p:sp>
        <p:nvSpPr>
          <p:cNvPr id="5" name="Footer Placeholder 4"/>
          <p:cNvSpPr>
            <a:spLocks noGrp="1"/>
          </p:cNvSpPr>
          <p:nvPr>
            <p:ph type="ftr" sz="quarter" idx="3"/>
          </p:nvPr>
        </p:nvSpPr>
        <p:spPr>
          <a:xfrm>
            <a:off x="5962720" y="8341239"/>
            <a:ext cx="6075224" cy="479142"/>
          </a:xfrm>
          <a:prstGeom prst="rect">
            <a:avLst/>
          </a:prstGeom>
        </p:spPr>
        <p:txBody>
          <a:bodyPr vert="horz" lIns="91440" tIns="45720" rIns="91440" bIns="45720" rtlCol="0" anchor="ctr"/>
          <a:lstStyle>
            <a:lvl1pPr algn="ctr">
              <a:defRPr sz="157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2712968" y="8341239"/>
            <a:ext cx="4050149" cy="479142"/>
          </a:xfrm>
          <a:prstGeom prst="rect">
            <a:avLst/>
          </a:prstGeom>
        </p:spPr>
        <p:txBody>
          <a:bodyPr vert="horz" lIns="91440" tIns="45720" rIns="91440" bIns="45720" rtlCol="0" anchor="ctr"/>
          <a:lstStyle>
            <a:lvl1pPr algn="r">
              <a:defRPr sz="1575">
                <a:solidFill>
                  <a:schemeClr val="tx1">
                    <a:tint val="75000"/>
                  </a:schemeClr>
                </a:solidFill>
              </a:defRPr>
            </a:lvl1pPr>
          </a:lstStyle>
          <a:p>
            <a:fld id="{DAEDCCE5-294C-5B4B-ABB9-95B59309F563}" type="slidenum">
              <a:rPr lang="en-GB" smtClean="0"/>
              <a:t>‹#›</a:t>
            </a:fld>
            <a:endParaRPr lang="en-GB"/>
          </a:p>
        </p:txBody>
      </p:sp>
    </p:spTree>
    <p:extLst>
      <p:ext uri="{BB962C8B-B14F-4D97-AF65-F5344CB8AC3E}">
        <p14:creationId xmlns:p14="http://schemas.microsoft.com/office/powerpoint/2010/main" val="411922428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199967"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l" defTabSz="1199967"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l" defTabSz="1199967"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l" defTabSz="1199967"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967" rtl="0" eaLnBrk="1" latinLnBrk="0" hangingPunct="1">
        <a:defRPr sz="2362" kern="1200">
          <a:solidFill>
            <a:schemeClr val="tx1"/>
          </a:solidFill>
          <a:latin typeface="+mn-lt"/>
          <a:ea typeface="+mn-ea"/>
          <a:cs typeface="+mn-cs"/>
        </a:defRPr>
      </a:lvl1pPr>
      <a:lvl2pPr marL="599984" algn="l" defTabSz="1199967" rtl="0" eaLnBrk="1" latinLnBrk="0" hangingPunct="1">
        <a:defRPr sz="2362" kern="1200">
          <a:solidFill>
            <a:schemeClr val="tx1"/>
          </a:solidFill>
          <a:latin typeface="+mn-lt"/>
          <a:ea typeface="+mn-ea"/>
          <a:cs typeface="+mn-cs"/>
        </a:defRPr>
      </a:lvl2pPr>
      <a:lvl3pPr marL="1199967" algn="l" defTabSz="1199967" rtl="0" eaLnBrk="1" latinLnBrk="0" hangingPunct="1">
        <a:defRPr sz="2362" kern="1200">
          <a:solidFill>
            <a:schemeClr val="tx1"/>
          </a:solidFill>
          <a:latin typeface="+mn-lt"/>
          <a:ea typeface="+mn-ea"/>
          <a:cs typeface="+mn-cs"/>
        </a:defRPr>
      </a:lvl3pPr>
      <a:lvl4pPr marL="1799951" algn="l" defTabSz="1199967" rtl="0" eaLnBrk="1" latinLnBrk="0" hangingPunct="1">
        <a:defRPr sz="2362" kern="1200">
          <a:solidFill>
            <a:schemeClr val="tx1"/>
          </a:solidFill>
          <a:latin typeface="+mn-lt"/>
          <a:ea typeface="+mn-ea"/>
          <a:cs typeface="+mn-cs"/>
        </a:defRPr>
      </a:lvl4pPr>
      <a:lvl5pPr marL="2399934" algn="l" defTabSz="1199967" rtl="0" eaLnBrk="1" latinLnBrk="0" hangingPunct="1">
        <a:defRPr sz="2362" kern="1200">
          <a:solidFill>
            <a:schemeClr val="tx1"/>
          </a:solidFill>
          <a:latin typeface="+mn-lt"/>
          <a:ea typeface="+mn-ea"/>
          <a:cs typeface="+mn-cs"/>
        </a:defRPr>
      </a:lvl5pPr>
      <a:lvl6pPr marL="2999918" algn="l" defTabSz="1199967" rtl="0" eaLnBrk="1" latinLnBrk="0" hangingPunct="1">
        <a:defRPr sz="2362" kern="1200">
          <a:solidFill>
            <a:schemeClr val="tx1"/>
          </a:solidFill>
          <a:latin typeface="+mn-lt"/>
          <a:ea typeface="+mn-ea"/>
          <a:cs typeface="+mn-cs"/>
        </a:defRPr>
      </a:lvl6pPr>
      <a:lvl7pPr marL="3599901" algn="l" defTabSz="1199967" rtl="0" eaLnBrk="1" latinLnBrk="0" hangingPunct="1">
        <a:defRPr sz="2362" kern="1200">
          <a:solidFill>
            <a:schemeClr val="tx1"/>
          </a:solidFill>
          <a:latin typeface="+mn-lt"/>
          <a:ea typeface="+mn-ea"/>
          <a:cs typeface="+mn-cs"/>
        </a:defRPr>
      </a:lvl7pPr>
      <a:lvl8pPr marL="4199885" algn="l" defTabSz="1199967" rtl="0" eaLnBrk="1" latinLnBrk="0" hangingPunct="1">
        <a:defRPr sz="2362" kern="1200">
          <a:solidFill>
            <a:schemeClr val="tx1"/>
          </a:solidFill>
          <a:latin typeface="+mn-lt"/>
          <a:ea typeface="+mn-ea"/>
          <a:cs typeface="+mn-cs"/>
        </a:defRPr>
      </a:lvl8pPr>
      <a:lvl9pPr marL="4799868" algn="l" defTabSz="1199967"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25B6A-50AE-99F5-41F4-F9F4AEB6BD44}"/>
              </a:ext>
            </a:extLst>
          </p:cNvPr>
          <p:cNvSpPr>
            <a:spLocks noGrp="1"/>
          </p:cNvSpPr>
          <p:nvPr>
            <p:ph type="ctrTitle"/>
          </p:nvPr>
        </p:nvSpPr>
        <p:spPr>
          <a:xfrm>
            <a:off x="4428331" y="2193136"/>
            <a:ext cx="9144000" cy="2663825"/>
          </a:xfrm>
        </p:spPr>
        <p:txBody>
          <a:bodyPr>
            <a:normAutofit/>
          </a:bodyPr>
          <a:lstStyle/>
          <a:p>
            <a:r>
              <a:rPr lang="en-GB" dirty="0" err="1"/>
              <a:t>AutoTagsCRISPR</a:t>
            </a:r>
            <a:endParaRPr lang="en-GB" dirty="0"/>
          </a:p>
        </p:txBody>
      </p:sp>
      <p:sp>
        <p:nvSpPr>
          <p:cNvPr id="3" name="Subtitle 2">
            <a:extLst>
              <a:ext uri="{FF2B5EF4-FFF2-40B4-BE49-F238E27FC236}">
                <a16:creationId xmlns:a16="http://schemas.microsoft.com/office/drawing/2014/main" id="{51A75004-CA84-212D-8BBE-E7519E86806A}"/>
              </a:ext>
            </a:extLst>
          </p:cNvPr>
          <p:cNvSpPr>
            <a:spLocks noGrp="1"/>
          </p:cNvSpPr>
          <p:nvPr>
            <p:ph type="subTitle" idx="1"/>
          </p:nvPr>
        </p:nvSpPr>
        <p:spPr>
          <a:xfrm>
            <a:off x="4428331" y="5228436"/>
            <a:ext cx="9144000" cy="1100137"/>
          </a:xfrm>
        </p:spPr>
        <p:txBody>
          <a:bodyPr/>
          <a:lstStyle/>
          <a:p>
            <a:r>
              <a:rPr lang="en-GB" i="1" dirty="0"/>
              <a:t>A guide to help users understand the logic and capability of the software</a:t>
            </a:r>
          </a:p>
        </p:txBody>
      </p:sp>
    </p:spTree>
    <p:extLst>
      <p:ext uri="{BB962C8B-B14F-4D97-AF65-F5344CB8AC3E}">
        <p14:creationId xmlns:p14="http://schemas.microsoft.com/office/powerpoint/2010/main" val="292132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CE6A955-18AD-9DD9-ACA4-DF5DF4CDEBD8}"/>
              </a:ext>
            </a:extLst>
          </p:cNvPr>
          <p:cNvCxnSpPr>
            <a:cxnSpLocks/>
          </p:cNvCxnSpPr>
          <p:nvPr/>
        </p:nvCxnSpPr>
        <p:spPr>
          <a:xfrm flipH="1">
            <a:off x="3059725" y="6962454"/>
            <a:ext cx="9229085"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3005426" y="7505771"/>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a:p>
            <a:pPr lvl="1"/>
            <a:r>
              <a:rPr lang="en-GB" sz="2000" dirty="0"/>
              <a:t>A DNA donor template is provided containing the tag and homology arms. </a:t>
            </a:r>
          </a:p>
          <a:p>
            <a:pPr lvl="1"/>
            <a:r>
              <a:rPr lang="en-GB" sz="2000" dirty="0"/>
              <a:t>The tag sequence will then be integrated into the genome via Homology Directed Repair (HDR).</a:t>
            </a:r>
          </a:p>
        </p:txBody>
      </p:sp>
      <p:sp>
        <p:nvSpPr>
          <p:cNvPr id="11" name="Rectangle 10">
            <a:extLst>
              <a:ext uri="{FF2B5EF4-FFF2-40B4-BE49-F238E27FC236}">
                <a16:creationId xmlns:a16="http://schemas.microsoft.com/office/drawing/2014/main" id="{4D83672E-93B3-088B-900B-8B55A88BF608}"/>
              </a:ext>
            </a:extLst>
          </p:cNvPr>
          <p:cNvSpPr/>
          <p:nvPr/>
        </p:nvSpPr>
        <p:spPr>
          <a:xfrm>
            <a:off x="6184695" y="6773477"/>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005426" y="5459980"/>
            <a:ext cx="210645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7877002" y="5459980"/>
            <a:ext cx="453652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B43195-6DCF-6F50-0AD6-65AC2E3B496C}"/>
              </a:ext>
            </a:extLst>
          </p:cNvPr>
          <p:cNvCxnSpPr>
            <a:cxnSpLocks/>
            <a:endCxn id="63" idx="1"/>
          </p:cNvCxnSpPr>
          <p:nvPr/>
        </p:nvCxnSpPr>
        <p:spPr>
          <a:xfrm>
            <a:off x="3059725" y="6054456"/>
            <a:ext cx="3112408" cy="5019"/>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10210071" y="6055149"/>
            <a:ext cx="223201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6810399" y="6788414"/>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cxnSp>
        <p:nvCxnSpPr>
          <p:cNvPr id="56" name="Straight Connector 55">
            <a:extLst>
              <a:ext uri="{FF2B5EF4-FFF2-40B4-BE49-F238E27FC236}">
                <a16:creationId xmlns:a16="http://schemas.microsoft.com/office/drawing/2014/main" id="{1AED6507-5797-F48D-FEB0-6498234F9F55}"/>
              </a:ext>
            </a:extLst>
          </p:cNvPr>
          <p:cNvCxnSpPr>
            <a:cxnSpLocks/>
          </p:cNvCxnSpPr>
          <p:nvPr/>
        </p:nvCxnSpPr>
        <p:spPr>
          <a:xfrm flipV="1">
            <a:off x="6208149" y="6054456"/>
            <a:ext cx="4001922" cy="7064"/>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ectangle 62">
            <a:extLst>
              <a:ext uri="{FF2B5EF4-FFF2-40B4-BE49-F238E27FC236}">
                <a16:creationId xmlns:a16="http://schemas.microsoft.com/office/drawing/2014/main" id="{F33DFD31-C329-8471-A77E-E3B755A5911E}"/>
              </a:ext>
            </a:extLst>
          </p:cNvPr>
          <p:cNvSpPr/>
          <p:nvPr/>
        </p:nvSpPr>
        <p:spPr>
          <a:xfrm>
            <a:off x="6172133" y="5864438"/>
            <a:ext cx="625704" cy="390073"/>
          </a:xfrm>
          <a:prstGeom prst="rect">
            <a:avLst/>
          </a:prstGeom>
          <a:solidFill>
            <a:schemeClr val="accent5">
              <a:lumMod val="60000"/>
              <a:lumOff val="40000"/>
            </a:schemeClr>
          </a:solidFill>
          <a:ln>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
        <p:nvSpPr>
          <p:cNvPr id="128" name="TextBox 127">
            <a:extLst>
              <a:ext uri="{FF2B5EF4-FFF2-40B4-BE49-F238E27FC236}">
                <a16:creationId xmlns:a16="http://schemas.microsoft.com/office/drawing/2014/main" id="{639D5AB8-4C54-7308-F373-B0B7CCF4DACE}"/>
              </a:ext>
            </a:extLst>
          </p:cNvPr>
          <p:cNvSpPr txBox="1"/>
          <p:nvPr/>
        </p:nvSpPr>
        <p:spPr>
          <a:xfrm>
            <a:off x="6810399" y="5854401"/>
            <a:ext cx="2011690" cy="400110"/>
          </a:xfrm>
          <a:prstGeom prst="rect">
            <a:avLst/>
          </a:prstGeom>
          <a:solidFill>
            <a:schemeClr val="accent4">
              <a:lumMod val="60000"/>
              <a:lumOff val="40000"/>
            </a:schemeClr>
          </a:solidFill>
          <a:ln>
            <a:solidFill>
              <a:schemeClr val="accent4"/>
            </a:solidFill>
            <a:prstDash val="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cxnSp>
        <p:nvCxnSpPr>
          <p:cNvPr id="5" name="Straight Connector 4">
            <a:extLst>
              <a:ext uri="{FF2B5EF4-FFF2-40B4-BE49-F238E27FC236}">
                <a16:creationId xmlns:a16="http://schemas.microsoft.com/office/drawing/2014/main" id="{BF7BC58D-9AF7-8B68-9EF4-AFFF9A8DF7BA}"/>
              </a:ext>
            </a:extLst>
          </p:cNvPr>
          <p:cNvCxnSpPr>
            <a:cxnSpLocks/>
          </p:cNvCxnSpPr>
          <p:nvPr/>
        </p:nvCxnSpPr>
        <p:spPr>
          <a:xfrm>
            <a:off x="5069043" y="5459980"/>
            <a:ext cx="280795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F452BC15-3704-7AEC-4975-591A3868B42A}"/>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96158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CE6A955-18AD-9DD9-ACA4-DF5DF4CDEBD8}"/>
              </a:ext>
            </a:extLst>
          </p:cNvPr>
          <p:cNvCxnSpPr>
            <a:cxnSpLocks/>
          </p:cNvCxnSpPr>
          <p:nvPr/>
        </p:nvCxnSpPr>
        <p:spPr>
          <a:xfrm flipH="1">
            <a:off x="3059725" y="6962454"/>
            <a:ext cx="9229085"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3005426" y="7505771"/>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a:p>
            <a:pPr lvl="1"/>
            <a:r>
              <a:rPr lang="en-GB" sz="2000" dirty="0"/>
              <a:t>A DNA donor template is provided containing the tag and homology arms. </a:t>
            </a:r>
          </a:p>
          <a:p>
            <a:pPr lvl="1"/>
            <a:r>
              <a:rPr lang="en-GB" sz="2000" dirty="0"/>
              <a:t>The tag sequence will then be integrated into the genome via Homology Directed Repair (HDR).</a:t>
            </a:r>
          </a:p>
        </p:txBody>
      </p:sp>
      <p:sp>
        <p:nvSpPr>
          <p:cNvPr id="11" name="Rectangle 10">
            <a:extLst>
              <a:ext uri="{FF2B5EF4-FFF2-40B4-BE49-F238E27FC236}">
                <a16:creationId xmlns:a16="http://schemas.microsoft.com/office/drawing/2014/main" id="{4D83672E-93B3-088B-900B-8B55A88BF608}"/>
              </a:ext>
            </a:extLst>
          </p:cNvPr>
          <p:cNvSpPr/>
          <p:nvPr/>
        </p:nvSpPr>
        <p:spPr>
          <a:xfrm>
            <a:off x="6184695" y="6773477"/>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005426" y="5459980"/>
            <a:ext cx="210645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5111882" y="5459980"/>
            <a:ext cx="730164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B43195-6DCF-6F50-0AD6-65AC2E3B496C}"/>
              </a:ext>
            </a:extLst>
          </p:cNvPr>
          <p:cNvCxnSpPr>
            <a:cxnSpLocks/>
            <a:endCxn id="63" idx="1"/>
          </p:cNvCxnSpPr>
          <p:nvPr/>
        </p:nvCxnSpPr>
        <p:spPr>
          <a:xfrm>
            <a:off x="3059725" y="6054456"/>
            <a:ext cx="3112408" cy="5019"/>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a:stCxn id="128" idx="3"/>
          </p:cNvCxnSpPr>
          <p:nvPr/>
        </p:nvCxnSpPr>
        <p:spPr>
          <a:xfrm>
            <a:off x="8822089" y="6054456"/>
            <a:ext cx="3619993" cy="693"/>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6810399" y="6788414"/>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sp>
        <p:nvSpPr>
          <p:cNvPr id="63" name="Rectangle 62">
            <a:extLst>
              <a:ext uri="{FF2B5EF4-FFF2-40B4-BE49-F238E27FC236}">
                <a16:creationId xmlns:a16="http://schemas.microsoft.com/office/drawing/2014/main" id="{F33DFD31-C329-8471-A77E-E3B755A5911E}"/>
              </a:ext>
            </a:extLst>
          </p:cNvPr>
          <p:cNvSpPr/>
          <p:nvPr/>
        </p:nvSpPr>
        <p:spPr>
          <a:xfrm>
            <a:off x="6172133" y="5864438"/>
            <a:ext cx="625704" cy="390073"/>
          </a:xfrm>
          <a:prstGeom prst="rect">
            <a:avLst/>
          </a:prstGeom>
          <a:solidFill>
            <a:schemeClr val="accent5"/>
          </a:solidFill>
          <a:ln>
            <a:solidFill>
              <a:schemeClr val="accent5"/>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
        <p:nvSpPr>
          <p:cNvPr id="128" name="TextBox 127">
            <a:extLst>
              <a:ext uri="{FF2B5EF4-FFF2-40B4-BE49-F238E27FC236}">
                <a16:creationId xmlns:a16="http://schemas.microsoft.com/office/drawing/2014/main" id="{639D5AB8-4C54-7308-F373-B0B7CCF4DACE}"/>
              </a:ext>
            </a:extLst>
          </p:cNvPr>
          <p:cNvSpPr txBox="1"/>
          <p:nvPr/>
        </p:nvSpPr>
        <p:spPr>
          <a:xfrm>
            <a:off x="6810399" y="5854401"/>
            <a:ext cx="2011690" cy="400110"/>
          </a:xfrm>
          <a:prstGeom prst="rect">
            <a:avLst/>
          </a:prstGeom>
          <a:solidFill>
            <a:schemeClr val="accent4"/>
          </a:solidFill>
          <a:ln w="9525">
            <a:solidFill>
              <a:schemeClr val="accent4"/>
            </a:solidFill>
            <a:prstDash val="solid"/>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sp>
        <p:nvSpPr>
          <p:cNvPr id="9" name="TextBox 8">
            <a:extLst>
              <a:ext uri="{FF2B5EF4-FFF2-40B4-BE49-F238E27FC236}">
                <a16:creationId xmlns:a16="http://schemas.microsoft.com/office/drawing/2014/main" id="{CD6CA366-6F7F-5874-826B-C9757F96AFC3}"/>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800192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a:p>
            <a:pPr lvl="1"/>
            <a:r>
              <a:rPr lang="en-GB" sz="2000" dirty="0"/>
              <a:t>A DNA donor template is provided containing the tag and homology arms. </a:t>
            </a:r>
          </a:p>
          <a:p>
            <a:pPr lvl="1"/>
            <a:r>
              <a:rPr lang="en-GB" sz="2000" dirty="0"/>
              <a:t>The tag sequence will then be integrated into the genome via Homology Directed Repair (HDR).</a:t>
            </a:r>
          </a:p>
          <a:p>
            <a:r>
              <a:rPr lang="en-GB" sz="2000" dirty="0">
                <a:solidFill>
                  <a:schemeClr val="accent3"/>
                </a:solidFill>
              </a:rPr>
              <a:t>Automation</a:t>
            </a:r>
          </a:p>
          <a:p>
            <a:pPr lvl="1"/>
            <a:r>
              <a:rPr lang="en-GB" sz="2000" dirty="0" err="1"/>
              <a:t>AutoTagsCRISPR</a:t>
            </a:r>
            <a:r>
              <a:rPr lang="en-GB" sz="2000" dirty="0"/>
              <a:t> will design sgRNAs to target the CRISPR/Cas9 system to the respective locus in the genome. </a:t>
            </a:r>
          </a:p>
          <a:p>
            <a:pPr lvl="1"/>
            <a:r>
              <a:rPr lang="en-GB" sz="2000" dirty="0" err="1"/>
              <a:t>AutoTagsCRISPR</a:t>
            </a:r>
            <a:r>
              <a:rPr lang="en-GB" sz="2000" dirty="0"/>
              <a:t> will design Homology Arms (HA) to allow for the integration of the tag sequence at the cut site. </a:t>
            </a:r>
          </a:p>
          <a:p>
            <a:pPr lvl="1"/>
            <a:r>
              <a:rPr lang="en-GB" sz="2000" dirty="0"/>
              <a:t>The following slides will describe the logic behind the </a:t>
            </a:r>
            <a:r>
              <a:rPr lang="en-GB" sz="2000" dirty="0" err="1"/>
              <a:t>AutoTagsCRISPR</a:t>
            </a:r>
            <a:r>
              <a:rPr lang="en-GB" sz="2000" dirty="0"/>
              <a:t> pipeline.</a:t>
            </a:r>
          </a:p>
        </p:txBody>
      </p:sp>
    </p:spTree>
    <p:extLst>
      <p:ext uri="{BB962C8B-B14F-4D97-AF65-F5344CB8AC3E}">
        <p14:creationId xmlns:p14="http://schemas.microsoft.com/office/powerpoint/2010/main" val="27922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B8CB-D9C3-5B97-07E8-1F9F82FE40F6}"/>
              </a:ext>
            </a:extLst>
          </p:cNvPr>
          <p:cNvSpPr>
            <a:spLocks noGrp="1"/>
          </p:cNvSpPr>
          <p:nvPr>
            <p:ph type="title"/>
          </p:nvPr>
        </p:nvSpPr>
        <p:spPr>
          <a:xfrm>
            <a:off x="1050611" y="308885"/>
            <a:ext cx="15525572" cy="1382560"/>
          </a:xfrm>
        </p:spPr>
        <p:txBody>
          <a:bodyPr/>
          <a:lstStyle/>
          <a:p>
            <a:r>
              <a:rPr lang="en-GB" dirty="0"/>
              <a:t>Functions (in sgRNAutils.py)</a:t>
            </a:r>
          </a:p>
        </p:txBody>
      </p:sp>
      <p:graphicFrame>
        <p:nvGraphicFramePr>
          <p:cNvPr id="4" name="Table 4">
            <a:extLst>
              <a:ext uri="{FF2B5EF4-FFF2-40B4-BE49-F238E27FC236}">
                <a16:creationId xmlns:a16="http://schemas.microsoft.com/office/drawing/2014/main" id="{DBC98601-1ACB-991D-7379-39D898A87413}"/>
              </a:ext>
            </a:extLst>
          </p:cNvPr>
          <p:cNvGraphicFramePr>
            <a:graphicFrameLocks noGrp="1"/>
          </p:cNvGraphicFramePr>
          <p:nvPr>
            <p:ph idx="1"/>
            <p:extLst>
              <p:ext uri="{D42A27DB-BD31-4B8C-83A1-F6EECF244321}">
                <p14:modId xmlns:p14="http://schemas.microsoft.com/office/powerpoint/2010/main" val="954320876"/>
              </p:ext>
            </p:extLst>
          </p:nvPr>
        </p:nvGraphicFramePr>
        <p:xfrm>
          <a:off x="704971" y="1605034"/>
          <a:ext cx="16677130" cy="6088773"/>
        </p:xfrm>
        <a:graphic>
          <a:graphicData uri="http://schemas.openxmlformats.org/drawingml/2006/table">
            <a:tbl>
              <a:tblPr firstRow="1" bandRow="1">
                <a:tableStyleId>{F5AB1C69-6EDB-4FF4-983F-18BD219EF322}</a:tableStyleId>
              </a:tblPr>
              <a:tblGrid>
                <a:gridCol w="3888450">
                  <a:extLst>
                    <a:ext uri="{9D8B030D-6E8A-4147-A177-3AD203B41FA5}">
                      <a16:colId xmlns:a16="http://schemas.microsoft.com/office/drawing/2014/main" val="355591773"/>
                    </a:ext>
                  </a:extLst>
                </a:gridCol>
                <a:gridCol w="12788680">
                  <a:extLst>
                    <a:ext uri="{9D8B030D-6E8A-4147-A177-3AD203B41FA5}">
                      <a16:colId xmlns:a16="http://schemas.microsoft.com/office/drawing/2014/main" val="4016434087"/>
                    </a:ext>
                  </a:extLst>
                </a:gridCol>
              </a:tblGrid>
              <a:tr h="462144">
                <a:tc>
                  <a:txBody>
                    <a:bodyPr/>
                    <a:lstStyle/>
                    <a:p>
                      <a:r>
                        <a:rPr lang="en-GB" sz="2000" dirty="0"/>
                        <a:t>Function</a:t>
                      </a:r>
                    </a:p>
                  </a:txBody>
                  <a:tcPr/>
                </a:tc>
                <a:tc>
                  <a:txBody>
                    <a:bodyPr/>
                    <a:lstStyle/>
                    <a:p>
                      <a:r>
                        <a:rPr lang="en-GB" sz="2000" dirty="0"/>
                        <a:t>Purpose</a:t>
                      </a:r>
                    </a:p>
                  </a:txBody>
                  <a:tcPr/>
                </a:tc>
                <a:extLst>
                  <a:ext uri="{0D108BD9-81ED-4DB2-BD59-A6C34878D82A}">
                    <a16:rowId xmlns:a16="http://schemas.microsoft.com/office/drawing/2014/main" val="4103669234"/>
                  </a:ext>
                </a:extLst>
              </a:tr>
              <a:tr h="462144">
                <a:tc>
                  <a:txBody>
                    <a:bodyPr/>
                    <a:lstStyle/>
                    <a:p>
                      <a:r>
                        <a:rPr lang="en-GB" sz="2000" dirty="0" err="1"/>
                        <a:t>refSeq</a:t>
                      </a:r>
                      <a:r>
                        <a:rPr lang="en-GB" sz="2000" dirty="0"/>
                        <a:t>()</a:t>
                      </a:r>
                    </a:p>
                  </a:txBody>
                  <a:tcPr/>
                </a:tc>
                <a:tc>
                  <a:txBody>
                    <a:bodyPr/>
                    <a:lstStyle/>
                    <a:p>
                      <a:r>
                        <a:rPr lang="en-GB" sz="2000" dirty="0"/>
                        <a:t>Allows for extracting DNA sequences at specific genomic coordinates.</a:t>
                      </a:r>
                    </a:p>
                  </a:txBody>
                  <a:tcPr/>
                </a:tc>
                <a:extLst>
                  <a:ext uri="{0D108BD9-81ED-4DB2-BD59-A6C34878D82A}">
                    <a16:rowId xmlns:a16="http://schemas.microsoft.com/office/drawing/2014/main" val="2736070768"/>
                  </a:ext>
                </a:extLst>
              </a:tr>
              <a:tr h="46214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revComp</a:t>
                      </a:r>
                      <a:r>
                        <a:rPr lang="en-GB" sz="2000" b="0" kern="1200" dirty="0">
                          <a:solidFill>
                            <a:schemeClr val="dk1"/>
                          </a:solidFill>
                          <a:effectLst/>
                          <a:latin typeface="+mn-lt"/>
                          <a:ea typeface="+mn-ea"/>
                          <a:cs typeface="+mn-cs"/>
                        </a:rPr>
                        <a:t>()</a:t>
                      </a:r>
                    </a:p>
                  </a:txBody>
                  <a:tcPr/>
                </a:tc>
                <a:tc>
                  <a:txBody>
                    <a:bodyPr/>
                    <a:lstStyle/>
                    <a:p>
                      <a:r>
                        <a:rPr lang="en-GB" sz="2000" dirty="0">
                          <a:latin typeface="+mn-lt"/>
                        </a:rPr>
                        <a:t>Creates the reverse complement of a given DNA sequence.</a:t>
                      </a:r>
                    </a:p>
                  </a:txBody>
                  <a:tcPr/>
                </a:tc>
                <a:extLst>
                  <a:ext uri="{0D108BD9-81ED-4DB2-BD59-A6C34878D82A}">
                    <a16:rowId xmlns:a16="http://schemas.microsoft.com/office/drawing/2014/main" val="3594631325"/>
                  </a:ext>
                </a:extLst>
              </a:tr>
              <a:tr h="46214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make_dataframe_from_TFs_list</a:t>
                      </a:r>
                      <a:r>
                        <a:rPr lang="en-GB" sz="2000" b="0" kern="1200" dirty="0">
                          <a:solidFill>
                            <a:schemeClr val="dk1"/>
                          </a:solidFill>
                          <a:effectLst/>
                          <a:latin typeface="+mn-lt"/>
                          <a:ea typeface="+mn-ea"/>
                          <a:cs typeface="+mn-cs"/>
                        </a:rPr>
                        <a:t>()</a:t>
                      </a:r>
                    </a:p>
                  </a:txBody>
                  <a:tcPr/>
                </a:tc>
                <a:tc>
                  <a:txBody>
                    <a:bodyPr/>
                    <a:lstStyle/>
                    <a:p>
                      <a:r>
                        <a:rPr lang="en-GB" sz="2000" dirty="0"/>
                        <a:t>Connects the excel file listing TFs with the </a:t>
                      </a:r>
                      <a:r>
                        <a:rPr lang="en-GB" sz="2000" dirty="0" err="1"/>
                        <a:t>gff</a:t>
                      </a:r>
                      <a:r>
                        <a:rPr lang="en-GB" sz="2000" dirty="0"/>
                        <a:t> file containing annotations of the drosophila genome. For every transcript of every TF, stores start/stop codons and their genomic information.</a:t>
                      </a:r>
                    </a:p>
                  </a:txBody>
                  <a:tcPr/>
                </a:tc>
                <a:extLst>
                  <a:ext uri="{0D108BD9-81ED-4DB2-BD59-A6C34878D82A}">
                    <a16:rowId xmlns:a16="http://schemas.microsoft.com/office/drawing/2014/main" val="1075253132"/>
                  </a:ext>
                </a:extLst>
              </a:tr>
              <a:tr h="462144">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make_homology_arm_fragments</a:t>
                      </a:r>
                      <a:r>
                        <a:rPr lang="en-GB" sz="2000" b="0" kern="1200" dirty="0">
                          <a:solidFill>
                            <a:schemeClr val="dk1"/>
                          </a:solidFill>
                          <a:effectLst/>
                          <a:latin typeface="+mn-lt"/>
                          <a:ea typeface="+mn-ea"/>
                          <a:cs typeface="+mn-cs"/>
                        </a:rPr>
                        <a:t>()</a:t>
                      </a:r>
                    </a:p>
                  </a:txBody>
                  <a:tcPr/>
                </a:tc>
                <a:tc>
                  <a:txBody>
                    <a:bodyPr/>
                    <a:lstStyle/>
                    <a:p>
                      <a:r>
                        <a:rPr lang="en-GB" sz="2000" dirty="0"/>
                        <a:t>For a given start/stop codon, extracts 225 pb left of the start/stop codon (homology arm left, “HAL”) and 225 bp right of the start/stop codon (homology arm right, “HAR”). Stores the sequence of HAL and HAR.</a:t>
                      </a:r>
                    </a:p>
                  </a:txBody>
                  <a:tcPr/>
                </a:tc>
                <a:extLst>
                  <a:ext uri="{0D108BD9-81ED-4DB2-BD59-A6C34878D82A}">
                    <a16:rowId xmlns:a16="http://schemas.microsoft.com/office/drawing/2014/main" val="2306303427"/>
                  </a:ext>
                </a:extLst>
              </a:tr>
              <a:tr h="797503">
                <a:tc>
                  <a:txBody>
                    <a:bodyPr/>
                    <a:lstStyle/>
                    <a:p>
                      <a:r>
                        <a:rPr lang="en-GB" sz="2000" dirty="0" err="1"/>
                        <a:t>filter_gRNA</a:t>
                      </a:r>
                      <a:r>
                        <a:rPr lang="en-GB" sz="2000" dirty="0"/>
                        <a:t>()</a:t>
                      </a:r>
                    </a:p>
                  </a:txBody>
                  <a:tcPr/>
                </a:tc>
                <a:tc>
                  <a:txBody>
                    <a:bodyPr/>
                    <a:lstStyle/>
                    <a:p>
                      <a:r>
                        <a:rPr lang="en-GB" sz="2000" dirty="0"/>
                        <a:t>For a given start/stop codon and a given sgRNA stringency file, will filter for sgRNAs within a given distance from start/stop codon (“window”). Stores information about the selected sgRNA with information about the given start/stop codon.</a:t>
                      </a:r>
                    </a:p>
                  </a:txBody>
                  <a:tcPr/>
                </a:tc>
                <a:extLst>
                  <a:ext uri="{0D108BD9-81ED-4DB2-BD59-A6C34878D82A}">
                    <a16:rowId xmlns:a16="http://schemas.microsoft.com/office/drawing/2014/main" val="1494676405"/>
                  </a:ext>
                </a:extLst>
              </a:tr>
              <a:tr h="817640">
                <a:tc>
                  <a:txBody>
                    <a:bodyPr/>
                    <a:lstStyle/>
                    <a:p>
                      <a:r>
                        <a:rPr lang="en-GB" sz="2000" dirty="0" err="1"/>
                        <a:t>gRNA_stringencyIterator</a:t>
                      </a:r>
                      <a:r>
                        <a:rPr lang="en-GB" sz="2000" dirty="0"/>
                        <a:t>()</a:t>
                      </a:r>
                    </a:p>
                  </a:txBody>
                  <a:tcPr/>
                </a:tc>
                <a:tc>
                  <a:txBody>
                    <a:bodyPr/>
                    <a:lstStyle/>
                    <a:p>
                      <a:r>
                        <a:rPr lang="en-GB" sz="2000" dirty="0"/>
                        <a:t>Iterates through different sgRNA stringency files and applies </a:t>
                      </a:r>
                      <a:r>
                        <a:rPr lang="en-GB" sz="2000" dirty="0" err="1"/>
                        <a:t>filter_gRNA</a:t>
                      </a:r>
                      <a:r>
                        <a:rPr lang="en-GB" sz="2000" dirty="0"/>
                        <a:t>() function until at least one sgRNA is found, or we’ve tried all stringency and no sgRNA is found.</a:t>
                      </a:r>
                    </a:p>
                  </a:txBody>
                  <a:tcPr/>
                </a:tc>
                <a:extLst>
                  <a:ext uri="{0D108BD9-81ED-4DB2-BD59-A6C34878D82A}">
                    <a16:rowId xmlns:a16="http://schemas.microsoft.com/office/drawing/2014/main" val="3917517275"/>
                  </a:ext>
                </a:extLst>
              </a:tr>
              <a:tr h="81764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sgRNApositionCheck</a:t>
                      </a:r>
                      <a:r>
                        <a:rPr lang="en-GB" sz="2000" b="0" kern="1200" dirty="0">
                          <a:solidFill>
                            <a:schemeClr val="dk1"/>
                          </a:solidFill>
                          <a:effectLst/>
                          <a:latin typeface="+mn-lt"/>
                          <a:ea typeface="+mn-ea"/>
                          <a:cs typeface="+mn-cs"/>
                        </a:rPr>
                        <a:t>()</a:t>
                      </a:r>
                    </a:p>
                  </a:txBody>
                  <a:tcPr/>
                </a:tc>
                <a:tc>
                  <a:txBody>
                    <a:bodyPr/>
                    <a:lstStyle/>
                    <a:p>
                      <a:r>
                        <a:rPr lang="en-GB" sz="2000" dirty="0"/>
                        <a:t>Calculates </a:t>
                      </a:r>
                      <a:r>
                        <a:rPr lang="en-GB" sz="2000" dirty="0" err="1"/>
                        <a:t>positionScore</a:t>
                      </a:r>
                      <a:r>
                        <a:rPr lang="en-GB" sz="2000" dirty="0"/>
                        <a:t> describing the relative position of the sgRNA compared to the start/stop codon. Depending on this </a:t>
                      </a:r>
                      <a:r>
                        <a:rPr lang="en-GB" sz="2000" dirty="0" err="1"/>
                        <a:t>positionScore</a:t>
                      </a:r>
                      <a:r>
                        <a:rPr lang="en-GB" sz="2000" dirty="0"/>
                        <a:t>, will add “Yes” and “No” answers to describe which of the selection conditions A-D are fulfilled.</a:t>
                      </a:r>
                    </a:p>
                  </a:txBody>
                  <a:tcPr/>
                </a:tc>
                <a:extLst>
                  <a:ext uri="{0D108BD9-81ED-4DB2-BD59-A6C34878D82A}">
                    <a16:rowId xmlns:a16="http://schemas.microsoft.com/office/drawing/2014/main" val="3009980054"/>
                  </a:ext>
                </a:extLst>
              </a:tr>
              <a:tr h="867478">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checkCDSCutandOrder</a:t>
                      </a:r>
                      <a:r>
                        <a:rPr lang="en-GB" sz="2000" b="0" kern="1200" dirty="0">
                          <a:solidFill>
                            <a:schemeClr val="dk1"/>
                          </a:solidFill>
                          <a:effectLst/>
                          <a:latin typeface="+mn-lt"/>
                          <a:ea typeface="+mn-ea"/>
                          <a:cs typeface="+mn-cs"/>
                        </a:rPr>
                        <a:t>()</a:t>
                      </a:r>
                    </a:p>
                  </a:txBody>
                  <a:tcPr/>
                </a:tc>
                <a:tc>
                  <a:txBody>
                    <a:bodyPr/>
                    <a:lstStyle/>
                    <a:p>
                      <a:r>
                        <a:rPr lang="en-GB" sz="2000" dirty="0"/>
                        <a:t>For a pool of sgRNAs, will evaluate whether these cut in the CDS (condition C). If yes, will select the sgRNA that cuts closest to the start/stop. If no, will select sgRNA that cuts closest to the start/stop outside of the CDS.</a:t>
                      </a:r>
                    </a:p>
                  </a:txBody>
                  <a:tcPr/>
                </a:tc>
                <a:extLst>
                  <a:ext uri="{0D108BD9-81ED-4DB2-BD59-A6C34878D82A}">
                    <a16:rowId xmlns:a16="http://schemas.microsoft.com/office/drawing/2014/main" val="2371750597"/>
                  </a:ext>
                </a:extLst>
              </a:tr>
            </a:tbl>
          </a:graphicData>
        </a:graphic>
      </p:graphicFrame>
    </p:spTree>
    <p:extLst>
      <p:ext uri="{BB962C8B-B14F-4D97-AF65-F5344CB8AC3E}">
        <p14:creationId xmlns:p14="http://schemas.microsoft.com/office/powerpoint/2010/main" val="362102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B8CB-D9C3-5B97-07E8-1F9F82FE40F6}"/>
              </a:ext>
            </a:extLst>
          </p:cNvPr>
          <p:cNvSpPr>
            <a:spLocks noGrp="1"/>
          </p:cNvSpPr>
          <p:nvPr>
            <p:ph type="title"/>
          </p:nvPr>
        </p:nvSpPr>
        <p:spPr>
          <a:xfrm>
            <a:off x="1050611" y="308885"/>
            <a:ext cx="15525572" cy="1382560"/>
          </a:xfrm>
        </p:spPr>
        <p:txBody>
          <a:bodyPr>
            <a:normAutofit/>
          </a:bodyPr>
          <a:lstStyle/>
          <a:p>
            <a:r>
              <a:rPr lang="en-GB" dirty="0"/>
              <a:t>Functions (in sgRNAutils.py)</a:t>
            </a:r>
          </a:p>
        </p:txBody>
      </p:sp>
      <p:graphicFrame>
        <p:nvGraphicFramePr>
          <p:cNvPr id="4" name="Table 4">
            <a:extLst>
              <a:ext uri="{FF2B5EF4-FFF2-40B4-BE49-F238E27FC236}">
                <a16:creationId xmlns:a16="http://schemas.microsoft.com/office/drawing/2014/main" id="{DBC98601-1ACB-991D-7379-39D898A87413}"/>
              </a:ext>
            </a:extLst>
          </p:cNvPr>
          <p:cNvGraphicFramePr>
            <a:graphicFrameLocks noGrp="1"/>
          </p:cNvGraphicFramePr>
          <p:nvPr>
            <p:ph idx="1"/>
            <p:extLst>
              <p:ext uri="{D42A27DB-BD31-4B8C-83A1-F6EECF244321}">
                <p14:modId xmlns:p14="http://schemas.microsoft.com/office/powerpoint/2010/main" val="3939361858"/>
              </p:ext>
            </p:extLst>
          </p:nvPr>
        </p:nvGraphicFramePr>
        <p:xfrm>
          <a:off x="661766" y="1820225"/>
          <a:ext cx="16677130" cy="5303520"/>
        </p:xfrm>
        <a:graphic>
          <a:graphicData uri="http://schemas.openxmlformats.org/drawingml/2006/table">
            <a:tbl>
              <a:tblPr firstRow="1" bandRow="1">
                <a:tableStyleId>{F5AB1C69-6EDB-4FF4-983F-18BD219EF322}</a:tableStyleId>
              </a:tblPr>
              <a:tblGrid>
                <a:gridCol w="3561043">
                  <a:extLst>
                    <a:ext uri="{9D8B030D-6E8A-4147-A177-3AD203B41FA5}">
                      <a16:colId xmlns:a16="http://schemas.microsoft.com/office/drawing/2014/main" val="355591773"/>
                    </a:ext>
                  </a:extLst>
                </a:gridCol>
                <a:gridCol w="13116087">
                  <a:extLst>
                    <a:ext uri="{9D8B030D-6E8A-4147-A177-3AD203B41FA5}">
                      <a16:colId xmlns:a16="http://schemas.microsoft.com/office/drawing/2014/main" val="4016434087"/>
                    </a:ext>
                  </a:extLst>
                </a:gridCol>
              </a:tblGrid>
              <a:tr h="393996">
                <a:tc>
                  <a:txBody>
                    <a:bodyPr/>
                    <a:lstStyle/>
                    <a:p>
                      <a:r>
                        <a:rPr lang="en-GB" sz="2000" dirty="0"/>
                        <a:t>Function</a:t>
                      </a:r>
                    </a:p>
                  </a:txBody>
                  <a:tcPr/>
                </a:tc>
                <a:tc>
                  <a:txBody>
                    <a:bodyPr/>
                    <a:lstStyle/>
                    <a:p>
                      <a:r>
                        <a:rPr lang="en-GB" sz="2000" dirty="0"/>
                        <a:t>Purpose</a:t>
                      </a:r>
                    </a:p>
                  </a:txBody>
                  <a:tcPr/>
                </a:tc>
                <a:extLst>
                  <a:ext uri="{0D108BD9-81ED-4DB2-BD59-A6C34878D82A}">
                    <a16:rowId xmlns:a16="http://schemas.microsoft.com/office/drawing/2014/main" val="4103669234"/>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find_best_gRNA</a:t>
                      </a:r>
                      <a:r>
                        <a:rPr lang="en-GB" sz="2000" b="0" kern="1200" dirty="0">
                          <a:solidFill>
                            <a:schemeClr val="dk1"/>
                          </a:solidFill>
                          <a:effectLst/>
                          <a:latin typeface="+mn-lt"/>
                          <a:ea typeface="+mn-ea"/>
                          <a:cs typeface="+mn-cs"/>
                        </a:rPr>
                        <a:t>()</a:t>
                      </a:r>
                    </a:p>
                  </a:txBody>
                  <a:tcPr/>
                </a:tc>
                <a:tc>
                  <a:txBody>
                    <a:bodyPr/>
                    <a:lstStyle/>
                    <a:p>
                      <a:r>
                        <a:rPr lang="en-GB" sz="2000" dirty="0"/>
                        <a:t>Will select the optimal sgRNA based on conditions A-D, applying function </a:t>
                      </a:r>
                      <a:r>
                        <a:rPr lang="en-GB" sz="2000" dirty="0" err="1"/>
                        <a:t>checkCDSCutandOrder</a:t>
                      </a:r>
                      <a:r>
                        <a:rPr lang="en-GB" sz="2000" dirty="0"/>
                        <a:t>(). Will also determine if a HA needs to be mutated to prevent the sgRNA from cutting into the HA.</a:t>
                      </a:r>
                    </a:p>
                  </a:txBody>
                  <a:tcPr/>
                </a:tc>
                <a:extLst>
                  <a:ext uri="{0D108BD9-81ED-4DB2-BD59-A6C34878D82A}">
                    <a16:rowId xmlns:a16="http://schemas.microsoft.com/office/drawing/2014/main" val="181939978"/>
                  </a:ext>
                </a:extLst>
              </a:tr>
              <a:tr h="515199">
                <a:tc>
                  <a:txBody>
                    <a:bodyPr/>
                    <a:lstStyle/>
                    <a:p>
                      <a:r>
                        <a:rPr lang="en-GB" sz="2000" dirty="0" err="1"/>
                        <a:t>Find_synonymous_codons</a:t>
                      </a:r>
                      <a:r>
                        <a:rPr lang="en-GB" sz="2000" dirty="0"/>
                        <a:t>()</a:t>
                      </a:r>
                    </a:p>
                  </a:txBody>
                  <a:tcPr/>
                </a:tc>
                <a:tc>
                  <a:txBody>
                    <a:bodyPr/>
                    <a:lstStyle/>
                    <a:p>
                      <a:r>
                        <a:rPr lang="en-GB" sz="2000" dirty="0"/>
                        <a:t>Will find synonymous codons, which have a different base at the given base position compared to the given codon, while encoding for the same amino acid as the given codon.</a:t>
                      </a:r>
                    </a:p>
                  </a:txBody>
                  <a:tcPr/>
                </a:tc>
                <a:extLst>
                  <a:ext uri="{0D108BD9-81ED-4DB2-BD59-A6C34878D82A}">
                    <a16:rowId xmlns:a16="http://schemas.microsoft.com/office/drawing/2014/main" val="1143920402"/>
                  </a:ext>
                </a:extLst>
              </a:tr>
              <a:tr h="743770">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codonFragmenter</a:t>
                      </a:r>
                      <a:r>
                        <a:rPr lang="en-GB" sz="2000" b="0" kern="1200" dirty="0">
                          <a:solidFill>
                            <a:schemeClr val="dk1"/>
                          </a:solidFill>
                          <a:effectLst/>
                          <a:latin typeface="+mn-lt"/>
                          <a:ea typeface="+mn-ea"/>
                          <a:cs typeface="+mn-cs"/>
                        </a:rPr>
                        <a:t>()</a:t>
                      </a:r>
                    </a:p>
                  </a:txBody>
                  <a:tcPr/>
                </a:tc>
                <a:tc>
                  <a:txBody>
                    <a:bodyPr/>
                    <a:lstStyle/>
                    <a:p>
                      <a:r>
                        <a:rPr lang="en-GB" sz="2000" dirty="0"/>
                        <a:t>For a given start/stop codon and a given window around that codon, will extract the CDS within the given window from the respective homology arm. Will then chop up the CDS into codons in frame. Will then, if the given start/stop codon is on the (-) strand, translate these codons into (-) strand. Will return the codons as a list.</a:t>
                      </a:r>
                    </a:p>
                  </a:txBody>
                  <a:tcPr/>
                </a:tc>
                <a:extLst>
                  <a:ext uri="{0D108BD9-81ED-4DB2-BD59-A6C34878D82A}">
                    <a16:rowId xmlns:a16="http://schemas.microsoft.com/office/drawing/2014/main" val="3635922608"/>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codonReverseFragmenter</a:t>
                      </a:r>
                      <a:r>
                        <a:rPr lang="en-GB" sz="2000" b="0" kern="1200" dirty="0">
                          <a:solidFill>
                            <a:schemeClr val="dk1"/>
                          </a:solidFill>
                          <a:effectLst/>
                          <a:latin typeface="+mn-lt"/>
                          <a:ea typeface="+mn-ea"/>
                          <a:cs typeface="+mn-cs"/>
                        </a:rPr>
                        <a:t>()</a:t>
                      </a:r>
                    </a:p>
                  </a:txBody>
                  <a:tcPr/>
                </a:tc>
                <a:tc>
                  <a:txBody>
                    <a:bodyPr/>
                    <a:lstStyle/>
                    <a:p>
                      <a:r>
                        <a:rPr lang="en-GB" sz="2000" dirty="0"/>
                        <a:t>Recombines a given codon list to reconstruct the CDS within the given window around the given start/stop codon. If necessary, translates the codons back to (+) strand. Recombines the CDS with the respective homology arm.</a:t>
                      </a:r>
                    </a:p>
                  </a:txBody>
                  <a:tcPr/>
                </a:tc>
                <a:extLst>
                  <a:ext uri="{0D108BD9-81ED-4DB2-BD59-A6C34878D82A}">
                    <a16:rowId xmlns:a16="http://schemas.microsoft.com/office/drawing/2014/main" val="3603128883"/>
                  </a:ext>
                </a:extLst>
              </a:tr>
              <a:tr h="51519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a:solidFill>
                            <a:schemeClr val="dk1"/>
                          </a:solidFill>
                          <a:effectLst/>
                          <a:latin typeface="+mn-lt"/>
                          <a:ea typeface="+mn-ea"/>
                          <a:cs typeface="+mn-cs"/>
                        </a:rPr>
                        <a:t>mutator()</a:t>
                      </a:r>
                    </a:p>
                  </a:txBody>
                  <a:tcPr/>
                </a:tc>
                <a:tc>
                  <a:txBody>
                    <a:bodyPr/>
                    <a:lstStyle/>
                    <a:p>
                      <a:r>
                        <a:rPr lang="en-GB" sz="2000" dirty="0"/>
                        <a:t>Makes a synonymous mutation at a given base position within a given codon list. Applies </a:t>
                      </a:r>
                      <a:r>
                        <a:rPr lang="en-GB" sz="2000" dirty="0" err="1"/>
                        <a:t>find_synonymous_codons</a:t>
                      </a:r>
                      <a:r>
                        <a:rPr lang="en-GB" sz="2000" dirty="0"/>
                        <a:t>() function.</a:t>
                      </a:r>
                    </a:p>
                  </a:txBody>
                  <a:tcPr/>
                </a:tc>
                <a:extLst>
                  <a:ext uri="{0D108BD9-81ED-4DB2-BD59-A6C34878D82A}">
                    <a16:rowId xmlns:a16="http://schemas.microsoft.com/office/drawing/2014/main" val="879675172"/>
                  </a:ext>
                </a:extLst>
              </a:tr>
              <a:tr h="29262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find_best_mutation</a:t>
                      </a:r>
                      <a:r>
                        <a:rPr lang="en-GB" sz="2000" b="0" kern="1200" dirty="0">
                          <a:solidFill>
                            <a:schemeClr val="dk1"/>
                          </a:solidFill>
                          <a:effectLst/>
                          <a:latin typeface="+mn-lt"/>
                          <a:ea typeface="+mn-ea"/>
                          <a:cs typeface="+mn-cs"/>
                        </a:rPr>
                        <a:t>()</a:t>
                      </a:r>
                    </a:p>
                  </a:txBody>
                  <a:tcPr/>
                </a:tc>
                <a:tc>
                  <a:txBody>
                    <a:bodyPr/>
                    <a:lstStyle/>
                    <a:p>
                      <a:r>
                        <a:rPr lang="en-GB" sz="2000" dirty="0"/>
                        <a:t>Will mutate HA for a given start/stop codon and a given sgRNA based on conditions E-G. Applies mutator(), </a:t>
                      </a:r>
                      <a:r>
                        <a:rPr lang="en-GB" sz="2000" dirty="0" err="1"/>
                        <a:t>codonFragmenter</a:t>
                      </a:r>
                      <a:r>
                        <a:rPr lang="en-GB" sz="2000" dirty="0"/>
                        <a:t>() and </a:t>
                      </a:r>
                      <a:r>
                        <a:rPr lang="en-GB" sz="2000" dirty="0" err="1"/>
                        <a:t>codonReverseFragmenter</a:t>
                      </a:r>
                      <a:r>
                        <a:rPr lang="en-GB" sz="2000" dirty="0"/>
                        <a:t> functions.</a:t>
                      </a:r>
                    </a:p>
                  </a:txBody>
                  <a:tcPr/>
                </a:tc>
                <a:extLst>
                  <a:ext uri="{0D108BD9-81ED-4DB2-BD59-A6C34878D82A}">
                    <a16:rowId xmlns:a16="http://schemas.microsoft.com/office/drawing/2014/main" val="223906118"/>
                  </a:ext>
                </a:extLst>
              </a:tr>
              <a:tr h="292629">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2000" b="0" kern="1200" dirty="0" err="1">
                          <a:solidFill>
                            <a:schemeClr val="dk1"/>
                          </a:solidFill>
                          <a:effectLst/>
                          <a:latin typeface="+mn-lt"/>
                          <a:ea typeface="+mn-ea"/>
                          <a:cs typeface="+mn-cs"/>
                        </a:rPr>
                        <a:t>sgRNArunner</a:t>
                      </a:r>
                      <a:r>
                        <a:rPr lang="en-GB" sz="2000" b="0" kern="1200" dirty="0">
                          <a:solidFill>
                            <a:schemeClr val="dk1"/>
                          </a:solidFill>
                          <a:effectLst/>
                          <a:latin typeface="+mn-lt"/>
                          <a:ea typeface="+mn-ea"/>
                          <a:cs typeface="+mn-cs"/>
                        </a:rPr>
                        <a:t>()</a:t>
                      </a:r>
                    </a:p>
                  </a:txBody>
                  <a:tcPr/>
                </a:tc>
                <a:tc>
                  <a:txBody>
                    <a:bodyPr/>
                    <a:lstStyle/>
                    <a:p>
                      <a:r>
                        <a:rPr lang="en-GB" sz="2000" dirty="0"/>
                        <a:t>Connects all functions above.</a:t>
                      </a:r>
                    </a:p>
                  </a:txBody>
                  <a:tcPr/>
                </a:tc>
                <a:extLst>
                  <a:ext uri="{0D108BD9-81ED-4DB2-BD59-A6C34878D82A}">
                    <a16:rowId xmlns:a16="http://schemas.microsoft.com/office/drawing/2014/main" val="2722679490"/>
                  </a:ext>
                </a:extLst>
              </a:tr>
            </a:tbl>
          </a:graphicData>
        </a:graphic>
      </p:graphicFrame>
    </p:spTree>
    <p:extLst>
      <p:ext uri="{BB962C8B-B14F-4D97-AF65-F5344CB8AC3E}">
        <p14:creationId xmlns:p14="http://schemas.microsoft.com/office/powerpoint/2010/main" val="66610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066A-65E6-0F73-24EF-5882ED8624E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make_dataframe_from_TFs_list</a:t>
            </a:r>
            <a:r>
              <a:rPr lang="en-GB" sz="4000" b="0" dirty="0">
                <a:solidFill>
                  <a:schemeClr val="accent6">
                    <a:lumMod val="40000"/>
                    <a:lumOff val="60000"/>
                  </a:schemeClr>
                </a:solidFill>
                <a:effectLst/>
                <a:latin typeface="Consolas" panose="020B0609020204030204" pitchFamily="49" charset="0"/>
              </a:rPr>
              <a:t>()</a:t>
            </a:r>
          </a:p>
        </p:txBody>
      </p:sp>
      <p:graphicFrame>
        <p:nvGraphicFramePr>
          <p:cNvPr id="7" name="Content Placeholder 6">
            <a:extLst>
              <a:ext uri="{FF2B5EF4-FFF2-40B4-BE49-F238E27FC236}">
                <a16:creationId xmlns:a16="http://schemas.microsoft.com/office/drawing/2014/main" id="{29B5C72F-C333-A854-6402-0A928DB6FC0D}"/>
              </a:ext>
            </a:extLst>
          </p:cNvPr>
          <p:cNvGraphicFramePr>
            <a:graphicFrameLocks noGrp="1"/>
          </p:cNvGraphicFramePr>
          <p:nvPr>
            <p:ph idx="1"/>
            <p:extLst>
              <p:ext uri="{D42A27DB-BD31-4B8C-83A1-F6EECF244321}">
                <p14:modId xmlns:p14="http://schemas.microsoft.com/office/powerpoint/2010/main" val="3129652648"/>
              </p:ext>
            </p:extLst>
          </p:nvPr>
        </p:nvGraphicFramePr>
        <p:xfrm>
          <a:off x="1424829" y="4267856"/>
          <a:ext cx="13384665" cy="2672272"/>
        </p:xfrm>
        <a:graphic>
          <a:graphicData uri="http://schemas.openxmlformats.org/drawingml/2006/table">
            <a:tbl>
              <a:tblPr/>
              <a:tblGrid>
                <a:gridCol w="1912095">
                  <a:extLst>
                    <a:ext uri="{9D8B030D-6E8A-4147-A177-3AD203B41FA5}">
                      <a16:colId xmlns:a16="http://schemas.microsoft.com/office/drawing/2014/main" val="2307686675"/>
                    </a:ext>
                  </a:extLst>
                </a:gridCol>
                <a:gridCol w="1912095">
                  <a:extLst>
                    <a:ext uri="{9D8B030D-6E8A-4147-A177-3AD203B41FA5}">
                      <a16:colId xmlns:a16="http://schemas.microsoft.com/office/drawing/2014/main" val="3829567282"/>
                    </a:ext>
                  </a:extLst>
                </a:gridCol>
                <a:gridCol w="1912095">
                  <a:extLst>
                    <a:ext uri="{9D8B030D-6E8A-4147-A177-3AD203B41FA5}">
                      <a16:colId xmlns:a16="http://schemas.microsoft.com/office/drawing/2014/main" val="12857773"/>
                    </a:ext>
                  </a:extLst>
                </a:gridCol>
                <a:gridCol w="1912095">
                  <a:extLst>
                    <a:ext uri="{9D8B030D-6E8A-4147-A177-3AD203B41FA5}">
                      <a16:colId xmlns:a16="http://schemas.microsoft.com/office/drawing/2014/main" val="1386738066"/>
                    </a:ext>
                  </a:extLst>
                </a:gridCol>
                <a:gridCol w="1912095">
                  <a:extLst>
                    <a:ext uri="{9D8B030D-6E8A-4147-A177-3AD203B41FA5}">
                      <a16:colId xmlns:a16="http://schemas.microsoft.com/office/drawing/2014/main" val="4127450469"/>
                    </a:ext>
                  </a:extLst>
                </a:gridCol>
                <a:gridCol w="1912095">
                  <a:extLst>
                    <a:ext uri="{9D8B030D-6E8A-4147-A177-3AD203B41FA5}">
                      <a16:colId xmlns:a16="http://schemas.microsoft.com/office/drawing/2014/main" val="1355087854"/>
                    </a:ext>
                  </a:extLst>
                </a:gridCol>
                <a:gridCol w="1912095">
                  <a:extLst>
                    <a:ext uri="{9D8B030D-6E8A-4147-A177-3AD203B41FA5}">
                      <a16:colId xmlns:a16="http://schemas.microsoft.com/office/drawing/2014/main" val="3865050316"/>
                    </a:ext>
                  </a:extLst>
                </a:gridCol>
              </a:tblGrid>
              <a:tr h="1336136">
                <a:tc>
                  <a:txBody>
                    <a:bodyPr/>
                    <a:lstStyle/>
                    <a:p>
                      <a:pPr algn="ctr" fontAlgn="ctr"/>
                      <a:r>
                        <a:rPr lang="en-GB" sz="2000" dirty="0" err="1">
                          <a:effectLst/>
                        </a:rPr>
                        <a:t>Gene_ID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Transcript_ID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Chromosome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Gene_Region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Start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Stop</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Strand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73314"/>
                  </a:ext>
                </a:extLst>
              </a:tr>
              <a:tr h="1336136">
                <a:tc>
                  <a:txBody>
                    <a:bodyPr/>
                    <a:lstStyle/>
                    <a:p>
                      <a:pPr algn="ctr"/>
                      <a:r>
                        <a:rPr lang="en-GB" sz="2000" dirty="0">
                          <a:effectLst/>
                        </a:rPr>
                        <a:t>FBgn0000022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FBtr0070072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err="1">
                          <a:effectLst/>
                        </a:rPr>
                        <a:t>start_codon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13589"/>
                  </a:ext>
                </a:extLst>
              </a:tr>
            </a:tbl>
          </a:graphicData>
        </a:graphic>
      </p:graphicFrame>
      <p:sp>
        <p:nvSpPr>
          <p:cNvPr id="9" name="TextBox 8">
            <a:extLst>
              <a:ext uri="{FF2B5EF4-FFF2-40B4-BE49-F238E27FC236}">
                <a16:creationId xmlns:a16="http://schemas.microsoft.com/office/drawing/2014/main" id="{AAF1709E-4AA0-E950-B4E6-F5F03C61886D}"/>
              </a:ext>
            </a:extLst>
          </p:cNvPr>
          <p:cNvSpPr txBox="1"/>
          <p:nvPr/>
        </p:nvSpPr>
        <p:spPr>
          <a:xfrm>
            <a:off x="1237546" y="2218638"/>
            <a:ext cx="15885325" cy="1323439"/>
          </a:xfrm>
          <a:prstGeom prst="rect">
            <a:avLst/>
          </a:prstGeom>
          <a:noFill/>
        </p:spPr>
        <p:txBody>
          <a:bodyPr wrap="square" rtlCol="0">
            <a:spAutoFit/>
          </a:bodyPr>
          <a:lstStyle/>
          <a:p>
            <a:pPr marL="285750" indent="-285750">
              <a:buFont typeface="Arial" panose="020B0604020202020204" pitchFamily="34" charset="0"/>
              <a:buChar char="•"/>
            </a:pPr>
            <a:r>
              <a:rPr lang="en-GB" sz="2000" dirty="0"/>
              <a:t>Connects excel file listing transcription factors with the </a:t>
            </a:r>
            <a:r>
              <a:rPr lang="en-GB" sz="2000" dirty="0" err="1"/>
              <a:t>gtf</a:t>
            </a:r>
            <a:r>
              <a:rPr lang="en-GB" sz="2000" dirty="0"/>
              <a:t> file containing annotations of the drosophila genome</a:t>
            </a:r>
          </a:p>
          <a:p>
            <a:pPr marL="285750" indent="-285750">
              <a:buFont typeface="Arial" panose="020B0604020202020204" pitchFamily="34" charset="0"/>
              <a:buChar char="•"/>
            </a:pPr>
            <a:r>
              <a:rPr lang="en-GB" sz="2000" dirty="0"/>
              <a:t>For every transcript of every transcription factor, stores start/stop codons and their genomic information in a data frame</a:t>
            </a:r>
          </a:p>
          <a:p>
            <a:pPr marL="342900" indent="-342900">
              <a:buFont typeface="Arial" panose="020B0604020202020204" pitchFamily="34" charset="0"/>
              <a:buChar char="•"/>
            </a:pPr>
            <a:r>
              <a:rPr lang="en-GB" sz="2000" dirty="0"/>
              <a:t>Transcription factor file: </a:t>
            </a:r>
            <a:r>
              <a:rPr lang="en-GB" sz="2000" dirty="0" err="1">
                <a:solidFill>
                  <a:srgbClr val="CE9178"/>
                </a:solidFill>
                <a:latin typeface="Consolas" panose="020B0609020204030204" pitchFamily="49" charset="0"/>
              </a:rPr>
              <a:t>inputfiles</a:t>
            </a:r>
            <a:r>
              <a:rPr lang="en-GB" sz="2000" dirty="0">
                <a:solidFill>
                  <a:srgbClr val="CE9178"/>
                </a:solidFill>
                <a:latin typeface="Consolas" panose="020B0609020204030204" pitchFamily="49" charset="0"/>
              </a:rPr>
              <a:t>/TFs.xlsx</a:t>
            </a:r>
            <a:endParaRPr lang="en-GB" sz="2000" dirty="0"/>
          </a:p>
          <a:p>
            <a:pPr marL="342900" indent="-342900">
              <a:buFont typeface="Arial" panose="020B0604020202020204" pitchFamily="34" charset="0"/>
              <a:buChar char="•"/>
            </a:pPr>
            <a:r>
              <a:rPr lang="en-GB" sz="2000" dirty="0"/>
              <a:t>Annotation file: </a:t>
            </a:r>
            <a:r>
              <a:rPr lang="en-GB" sz="2000" dirty="0" err="1">
                <a:solidFill>
                  <a:srgbClr val="CE9178"/>
                </a:solidFill>
                <a:latin typeface="Consolas" panose="020B0609020204030204" pitchFamily="49" charset="0"/>
              </a:rPr>
              <a:t>inputfiles</a:t>
            </a:r>
            <a:r>
              <a:rPr lang="en-GB" sz="2000" dirty="0">
                <a:solidFill>
                  <a:srgbClr val="CE9178"/>
                </a:solidFill>
                <a:latin typeface="Consolas" panose="020B0609020204030204" pitchFamily="49" charset="0"/>
              </a:rPr>
              <a:t>/dmel-all-r6.48.gtf</a:t>
            </a:r>
            <a:endParaRPr lang="en-GB" sz="2000" dirty="0"/>
          </a:p>
        </p:txBody>
      </p:sp>
      <p:sp>
        <p:nvSpPr>
          <p:cNvPr id="10" name="TextBox 9">
            <a:extLst>
              <a:ext uri="{FF2B5EF4-FFF2-40B4-BE49-F238E27FC236}">
                <a16:creationId xmlns:a16="http://schemas.microsoft.com/office/drawing/2014/main" id="{1346E57C-074E-2F0C-7A6F-453E61A475D7}"/>
              </a:ext>
            </a:extLst>
          </p:cNvPr>
          <p:cNvSpPr txBox="1"/>
          <p:nvPr/>
        </p:nvSpPr>
        <p:spPr>
          <a:xfrm>
            <a:off x="1351950" y="3867493"/>
            <a:ext cx="2939035"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a:t>
            </a:r>
          </a:p>
        </p:txBody>
      </p:sp>
    </p:spTree>
    <p:extLst>
      <p:ext uri="{BB962C8B-B14F-4D97-AF65-F5344CB8AC3E}">
        <p14:creationId xmlns:p14="http://schemas.microsoft.com/office/powerpoint/2010/main" val="328486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7B47-C675-2F54-9E68-4A3530E1067B}"/>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make_homology_arm_fragments</a:t>
            </a:r>
            <a:r>
              <a:rPr lang="en-GB" sz="4000" b="0" dirty="0">
                <a:solidFill>
                  <a:schemeClr val="accent6">
                    <a:lumMod val="40000"/>
                    <a:lumOff val="60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E17EFD0F-F97F-CF72-9FDC-D2CC225C53D1}"/>
              </a:ext>
            </a:extLst>
          </p:cNvPr>
          <p:cNvSpPr>
            <a:spLocks noGrp="1"/>
          </p:cNvSpPr>
          <p:nvPr>
            <p:ph idx="1"/>
          </p:nvPr>
        </p:nvSpPr>
        <p:spPr>
          <a:xfrm>
            <a:off x="1228600" y="2055429"/>
            <a:ext cx="15525572" cy="4352062"/>
          </a:xfrm>
        </p:spPr>
        <p:txBody>
          <a:bodyPr/>
          <a:lstStyle/>
          <a:p>
            <a:r>
              <a:rPr lang="en-GB" sz="2000" dirty="0"/>
              <a:t>Extracts 225 pb left of the start/stop codon (HAL) and 225 bp right of the start/stop codon (HAR)</a:t>
            </a:r>
          </a:p>
          <a:p>
            <a:r>
              <a:rPr lang="en-GB" sz="2000" dirty="0"/>
              <a:t>HAL and HAR are always extracted from the (+) strand</a:t>
            </a:r>
          </a:p>
        </p:txBody>
      </p:sp>
      <p:grpSp>
        <p:nvGrpSpPr>
          <p:cNvPr id="189" name="Group 188">
            <a:extLst>
              <a:ext uri="{FF2B5EF4-FFF2-40B4-BE49-F238E27FC236}">
                <a16:creationId xmlns:a16="http://schemas.microsoft.com/office/drawing/2014/main" id="{DF32C791-61BB-301B-DF1D-5828B8323FC5}"/>
              </a:ext>
            </a:extLst>
          </p:cNvPr>
          <p:cNvGrpSpPr/>
          <p:nvPr/>
        </p:nvGrpSpPr>
        <p:grpSpPr>
          <a:xfrm>
            <a:off x="951300" y="5518779"/>
            <a:ext cx="7398298" cy="1616495"/>
            <a:chOff x="793383" y="4792244"/>
            <a:chExt cx="11683777" cy="1738061"/>
          </a:xfrm>
        </p:grpSpPr>
        <p:cxnSp>
          <p:nvCxnSpPr>
            <p:cNvPr id="165" name="Straight Connector 164">
              <a:extLst>
                <a:ext uri="{FF2B5EF4-FFF2-40B4-BE49-F238E27FC236}">
                  <a16:creationId xmlns:a16="http://schemas.microsoft.com/office/drawing/2014/main" id="{89EC4904-A37D-0F70-8C76-AECCDD22A94A}"/>
                </a:ext>
              </a:extLst>
            </p:cNvPr>
            <p:cNvCxnSpPr>
              <a:cxnSpLocks/>
            </p:cNvCxnSpPr>
            <p:nvPr/>
          </p:nvCxnSpPr>
          <p:spPr>
            <a:xfrm>
              <a:off x="1935139" y="5204990"/>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66" name="Rectangle 165">
              <a:extLst>
                <a:ext uri="{FF2B5EF4-FFF2-40B4-BE49-F238E27FC236}">
                  <a16:creationId xmlns:a16="http://schemas.microsoft.com/office/drawing/2014/main" id="{1F4A70C7-E40E-192D-0F07-3D6F63FA5820}"/>
                </a:ext>
              </a:extLst>
            </p:cNvPr>
            <p:cNvSpPr/>
            <p:nvPr/>
          </p:nvSpPr>
          <p:spPr>
            <a:xfrm>
              <a:off x="5790465" y="4792244"/>
              <a:ext cx="1761324"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ATG/TAG</a:t>
              </a:r>
            </a:p>
          </p:txBody>
        </p:sp>
        <p:cxnSp>
          <p:nvCxnSpPr>
            <p:cNvPr id="167" name="Straight Connector 166">
              <a:extLst>
                <a:ext uri="{FF2B5EF4-FFF2-40B4-BE49-F238E27FC236}">
                  <a16:creationId xmlns:a16="http://schemas.microsoft.com/office/drawing/2014/main" id="{0A525526-5A64-841E-C264-5C7F79FE7A0B}"/>
                </a:ext>
              </a:extLst>
            </p:cNvPr>
            <p:cNvCxnSpPr>
              <a:cxnSpLocks/>
            </p:cNvCxnSpPr>
            <p:nvPr/>
          </p:nvCxnSpPr>
          <p:spPr>
            <a:xfrm flipV="1">
              <a:off x="1935136" y="5532643"/>
              <a:ext cx="3855328" cy="1798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7F3DFA9F-7E59-2F5C-F560-D97F349CCBC8}"/>
                </a:ext>
              </a:extLst>
            </p:cNvPr>
            <p:cNvSpPr txBox="1"/>
            <p:nvPr/>
          </p:nvSpPr>
          <p:spPr>
            <a:xfrm>
              <a:off x="2856506" y="5512170"/>
              <a:ext cx="2269644" cy="430200"/>
            </a:xfrm>
            <a:prstGeom prst="rect">
              <a:avLst/>
            </a:prstGeom>
            <a:noFill/>
          </p:spPr>
          <p:txBody>
            <a:bodyPr wrap="square" rtlCol="0">
              <a:spAutoFit/>
            </a:bodyPr>
            <a:lstStyle/>
            <a:p>
              <a:r>
                <a:rPr lang="en-GB" sz="2000" dirty="0">
                  <a:solidFill>
                    <a:schemeClr val="accent3"/>
                  </a:solidFill>
                </a:rPr>
                <a:t>HAL: 225 bp</a:t>
              </a:r>
            </a:p>
          </p:txBody>
        </p:sp>
        <p:cxnSp>
          <p:nvCxnSpPr>
            <p:cNvPr id="169" name="Straight Connector 168">
              <a:extLst>
                <a:ext uri="{FF2B5EF4-FFF2-40B4-BE49-F238E27FC236}">
                  <a16:creationId xmlns:a16="http://schemas.microsoft.com/office/drawing/2014/main" id="{74646AE6-223D-1599-E7E3-A72164182D58}"/>
                </a:ext>
              </a:extLst>
            </p:cNvPr>
            <p:cNvCxnSpPr>
              <a:cxnSpLocks/>
            </p:cNvCxnSpPr>
            <p:nvPr/>
          </p:nvCxnSpPr>
          <p:spPr>
            <a:xfrm>
              <a:off x="7595444" y="5550630"/>
              <a:ext cx="48645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0" name="TextBox 169">
              <a:extLst>
                <a:ext uri="{FF2B5EF4-FFF2-40B4-BE49-F238E27FC236}">
                  <a16:creationId xmlns:a16="http://schemas.microsoft.com/office/drawing/2014/main" id="{B28F1A7D-DE49-51D7-48B2-80B0140F4F4F}"/>
                </a:ext>
              </a:extLst>
            </p:cNvPr>
            <p:cNvSpPr txBox="1"/>
            <p:nvPr/>
          </p:nvSpPr>
          <p:spPr>
            <a:xfrm>
              <a:off x="8929116" y="5534731"/>
              <a:ext cx="2475320" cy="430200"/>
            </a:xfrm>
            <a:prstGeom prst="rect">
              <a:avLst/>
            </a:prstGeom>
            <a:noFill/>
          </p:spPr>
          <p:txBody>
            <a:bodyPr wrap="square" rtlCol="0">
              <a:spAutoFit/>
            </a:bodyPr>
            <a:lstStyle/>
            <a:p>
              <a:r>
                <a:rPr lang="en-GB" sz="2000" dirty="0">
                  <a:solidFill>
                    <a:schemeClr val="accent3"/>
                  </a:solidFill>
                </a:rPr>
                <a:t>HAR: 225 bp</a:t>
              </a:r>
            </a:p>
          </p:txBody>
        </p:sp>
        <p:sp>
          <p:nvSpPr>
            <p:cNvPr id="171" name="TextBox 170">
              <a:extLst>
                <a:ext uri="{FF2B5EF4-FFF2-40B4-BE49-F238E27FC236}">
                  <a16:creationId xmlns:a16="http://schemas.microsoft.com/office/drawing/2014/main" id="{949DDD7C-9347-6EF2-2309-7BB305CFE396}"/>
                </a:ext>
              </a:extLst>
            </p:cNvPr>
            <p:cNvSpPr txBox="1"/>
            <p:nvPr/>
          </p:nvSpPr>
          <p:spPr>
            <a:xfrm>
              <a:off x="793383" y="4977402"/>
              <a:ext cx="1521513" cy="369332"/>
            </a:xfrm>
            <a:prstGeom prst="rect">
              <a:avLst/>
            </a:prstGeom>
            <a:noFill/>
          </p:spPr>
          <p:txBody>
            <a:bodyPr wrap="square" rtlCol="0">
              <a:spAutoFit/>
            </a:bodyPr>
            <a:lstStyle/>
            <a:p>
              <a:pPr algn="ctr"/>
              <a:r>
                <a:rPr lang="en-GB" dirty="0">
                  <a:solidFill>
                    <a:schemeClr val="tx2"/>
                  </a:solidFill>
                </a:rPr>
                <a:t>+ </a:t>
              </a:r>
            </a:p>
          </p:txBody>
        </p:sp>
        <p:cxnSp>
          <p:nvCxnSpPr>
            <p:cNvPr id="172" name="Straight Connector 171">
              <a:extLst>
                <a:ext uri="{FF2B5EF4-FFF2-40B4-BE49-F238E27FC236}">
                  <a16:creationId xmlns:a16="http://schemas.microsoft.com/office/drawing/2014/main" id="{43DC6E5C-9E94-9219-FFDB-C2B0FCF2EC5D}"/>
                </a:ext>
              </a:extLst>
            </p:cNvPr>
            <p:cNvCxnSpPr>
              <a:cxnSpLocks/>
            </p:cNvCxnSpPr>
            <p:nvPr/>
          </p:nvCxnSpPr>
          <p:spPr>
            <a:xfrm>
              <a:off x="1952261" y="6432944"/>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74" name="TextBox 173">
              <a:extLst>
                <a:ext uri="{FF2B5EF4-FFF2-40B4-BE49-F238E27FC236}">
                  <a16:creationId xmlns:a16="http://schemas.microsoft.com/office/drawing/2014/main" id="{FA8AA757-86EA-910E-0EF9-F1A8FCF503FC}"/>
                </a:ext>
              </a:extLst>
            </p:cNvPr>
            <p:cNvSpPr txBox="1"/>
            <p:nvPr/>
          </p:nvSpPr>
          <p:spPr>
            <a:xfrm>
              <a:off x="877791" y="6160973"/>
              <a:ext cx="1521513" cy="369332"/>
            </a:xfrm>
            <a:prstGeom prst="rect">
              <a:avLst/>
            </a:prstGeom>
            <a:noFill/>
          </p:spPr>
          <p:txBody>
            <a:bodyPr wrap="square" rtlCol="0">
              <a:spAutoFit/>
            </a:bodyPr>
            <a:lstStyle/>
            <a:p>
              <a:pPr algn="ctr"/>
              <a:r>
                <a:rPr lang="en-GB" dirty="0">
                  <a:solidFill>
                    <a:schemeClr val="tx2"/>
                  </a:solidFill>
                </a:rPr>
                <a:t>- </a:t>
              </a:r>
            </a:p>
          </p:txBody>
        </p:sp>
      </p:grpSp>
      <p:graphicFrame>
        <p:nvGraphicFramePr>
          <p:cNvPr id="10" name="Table 4">
            <a:extLst>
              <a:ext uri="{FF2B5EF4-FFF2-40B4-BE49-F238E27FC236}">
                <a16:creationId xmlns:a16="http://schemas.microsoft.com/office/drawing/2014/main" id="{F406CB61-BC23-F112-5D6E-43877DFA3365}"/>
              </a:ext>
            </a:extLst>
          </p:cNvPr>
          <p:cNvGraphicFramePr>
            <a:graphicFrameLocks/>
          </p:cNvGraphicFramePr>
          <p:nvPr>
            <p:extLst>
              <p:ext uri="{D42A27DB-BD31-4B8C-83A1-F6EECF244321}">
                <p14:modId xmlns:p14="http://schemas.microsoft.com/office/powerpoint/2010/main" val="1581812719"/>
              </p:ext>
            </p:extLst>
          </p:nvPr>
        </p:nvGraphicFramePr>
        <p:xfrm>
          <a:off x="9019286" y="3735055"/>
          <a:ext cx="3561603" cy="751452"/>
        </p:xfrm>
        <a:graphic>
          <a:graphicData uri="http://schemas.openxmlformats.org/drawingml/2006/table">
            <a:tbl>
              <a:tblPr firstRow="1" bandRow="1">
                <a:tableStyleId>{93296810-A885-4BE3-A3E7-6D5BEEA58F35}</a:tableStyleId>
              </a:tblPr>
              <a:tblGrid>
                <a:gridCol w="3561603">
                  <a:extLst>
                    <a:ext uri="{9D8B030D-6E8A-4147-A177-3AD203B41FA5}">
                      <a16:colId xmlns:a16="http://schemas.microsoft.com/office/drawing/2014/main" val="3516678339"/>
                    </a:ext>
                  </a:extLst>
                </a:gridCol>
              </a:tblGrid>
              <a:tr h="375726">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5726">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17" name="Table 4">
            <a:extLst>
              <a:ext uri="{FF2B5EF4-FFF2-40B4-BE49-F238E27FC236}">
                <a16:creationId xmlns:a16="http://schemas.microsoft.com/office/drawing/2014/main" id="{4562DCEA-B336-FB86-DFF2-E55162F67ED6}"/>
              </a:ext>
            </a:extLst>
          </p:cNvPr>
          <p:cNvGraphicFramePr>
            <a:graphicFrameLocks/>
          </p:cNvGraphicFramePr>
          <p:nvPr>
            <p:extLst>
              <p:ext uri="{D42A27DB-BD31-4B8C-83A1-F6EECF244321}">
                <p14:modId xmlns:p14="http://schemas.microsoft.com/office/powerpoint/2010/main" val="1662729372"/>
              </p:ext>
            </p:extLst>
          </p:nvPr>
        </p:nvGraphicFramePr>
        <p:xfrm>
          <a:off x="1395961" y="3775665"/>
          <a:ext cx="3561603" cy="751452"/>
        </p:xfrm>
        <a:graphic>
          <a:graphicData uri="http://schemas.openxmlformats.org/drawingml/2006/table">
            <a:tbl>
              <a:tblPr firstRow="1" bandRow="1">
                <a:tableStyleId>{93296810-A885-4BE3-A3E7-6D5BEEA58F35}</a:tableStyleId>
              </a:tblPr>
              <a:tblGrid>
                <a:gridCol w="3561603">
                  <a:extLst>
                    <a:ext uri="{9D8B030D-6E8A-4147-A177-3AD203B41FA5}">
                      <a16:colId xmlns:a16="http://schemas.microsoft.com/office/drawing/2014/main" val="3516678339"/>
                    </a:ext>
                  </a:extLst>
                </a:gridCol>
              </a:tblGrid>
              <a:tr h="375726">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5726">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sp>
        <p:nvSpPr>
          <p:cNvPr id="18" name="TextBox 17">
            <a:extLst>
              <a:ext uri="{FF2B5EF4-FFF2-40B4-BE49-F238E27FC236}">
                <a16:creationId xmlns:a16="http://schemas.microsoft.com/office/drawing/2014/main" id="{CD3C8C72-50F8-37A3-0495-3ED094D9397F}"/>
              </a:ext>
            </a:extLst>
          </p:cNvPr>
          <p:cNvSpPr txBox="1"/>
          <p:nvPr/>
        </p:nvSpPr>
        <p:spPr>
          <a:xfrm>
            <a:off x="1685114" y="5557161"/>
            <a:ext cx="2430394" cy="400110"/>
          </a:xfrm>
          <a:prstGeom prst="rect">
            <a:avLst/>
          </a:prstGeom>
          <a:noFill/>
        </p:spPr>
        <p:txBody>
          <a:bodyPr wrap="square" rtlCol="0">
            <a:spAutoFit/>
          </a:bodyPr>
          <a:lstStyle/>
          <a:p>
            <a:pPr algn="r"/>
            <a:r>
              <a:rPr lang="en-GB" sz="2000" b="0" i="0" dirty="0">
                <a:solidFill>
                  <a:srgbClr val="CCCCCC"/>
                </a:solidFill>
                <a:effectLst/>
                <a:latin typeface="Consolas" panose="020B0609020204030204" pitchFamily="49" charset="0"/>
              </a:rPr>
              <a:t>… TACTATCTCTTAAA</a:t>
            </a:r>
            <a:endParaRPr lang="en-GB" sz="2000" dirty="0"/>
          </a:p>
        </p:txBody>
      </p:sp>
      <p:sp>
        <p:nvSpPr>
          <p:cNvPr id="19" name="TextBox 18">
            <a:extLst>
              <a:ext uri="{FF2B5EF4-FFF2-40B4-BE49-F238E27FC236}">
                <a16:creationId xmlns:a16="http://schemas.microsoft.com/office/drawing/2014/main" id="{027E75B1-4674-E5B3-1AC1-6DD3A510B1A5}"/>
              </a:ext>
            </a:extLst>
          </p:cNvPr>
          <p:cNvSpPr txBox="1"/>
          <p:nvPr/>
        </p:nvSpPr>
        <p:spPr>
          <a:xfrm>
            <a:off x="5230798" y="5543426"/>
            <a:ext cx="2902774"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GCTTTGGGCAGCGA …</a:t>
            </a:r>
            <a:endParaRPr lang="en-GB" sz="2000" dirty="0"/>
          </a:p>
        </p:txBody>
      </p:sp>
      <p:grpSp>
        <p:nvGrpSpPr>
          <p:cNvPr id="20" name="Group 19">
            <a:extLst>
              <a:ext uri="{FF2B5EF4-FFF2-40B4-BE49-F238E27FC236}">
                <a16:creationId xmlns:a16="http://schemas.microsoft.com/office/drawing/2014/main" id="{213E8F62-7B0D-1B72-0AE1-904E8016FC6F}"/>
              </a:ext>
            </a:extLst>
          </p:cNvPr>
          <p:cNvGrpSpPr/>
          <p:nvPr/>
        </p:nvGrpSpPr>
        <p:grpSpPr>
          <a:xfrm>
            <a:off x="8514833" y="5710028"/>
            <a:ext cx="7398298" cy="1576784"/>
            <a:chOff x="793383" y="4977402"/>
            <a:chExt cx="11683777" cy="1695364"/>
          </a:xfrm>
        </p:grpSpPr>
        <p:cxnSp>
          <p:nvCxnSpPr>
            <p:cNvPr id="28" name="Straight Connector 27">
              <a:extLst>
                <a:ext uri="{FF2B5EF4-FFF2-40B4-BE49-F238E27FC236}">
                  <a16:creationId xmlns:a16="http://schemas.microsoft.com/office/drawing/2014/main" id="{C1C6497A-7AAB-3F43-69B8-636E2EC51AD3}"/>
                </a:ext>
              </a:extLst>
            </p:cNvPr>
            <p:cNvCxnSpPr>
              <a:cxnSpLocks/>
            </p:cNvCxnSpPr>
            <p:nvPr/>
          </p:nvCxnSpPr>
          <p:spPr>
            <a:xfrm>
              <a:off x="1952261" y="6432944"/>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6143791-683F-C6FF-288E-09245323B254}"/>
                </a:ext>
              </a:extLst>
            </p:cNvPr>
            <p:cNvCxnSpPr>
              <a:cxnSpLocks/>
            </p:cNvCxnSpPr>
            <p:nvPr/>
          </p:nvCxnSpPr>
          <p:spPr>
            <a:xfrm>
              <a:off x="1935139" y="5204990"/>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2" name="Rectangle 21">
              <a:extLst>
                <a:ext uri="{FF2B5EF4-FFF2-40B4-BE49-F238E27FC236}">
                  <a16:creationId xmlns:a16="http://schemas.microsoft.com/office/drawing/2014/main" id="{747DB2A7-5BDF-D5D5-721D-F3336E4983CB}"/>
                </a:ext>
              </a:extLst>
            </p:cNvPr>
            <p:cNvSpPr/>
            <p:nvPr/>
          </p:nvSpPr>
          <p:spPr>
            <a:xfrm rot="10800000">
              <a:off x="5955312" y="6193121"/>
              <a:ext cx="1761324"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bg1"/>
                  </a:solidFill>
                </a:rPr>
                <a:t>ATG/TAG</a:t>
              </a:r>
            </a:p>
          </p:txBody>
        </p:sp>
        <p:cxnSp>
          <p:nvCxnSpPr>
            <p:cNvPr id="23" name="Straight Connector 22">
              <a:extLst>
                <a:ext uri="{FF2B5EF4-FFF2-40B4-BE49-F238E27FC236}">
                  <a16:creationId xmlns:a16="http://schemas.microsoft.com/office/drawing/2014/main" id="{CE4FECB3-E909-FD78-E288-59C84ABBC9D0}"/>
                </a:ext>
              </a:extLst>
            </p:cNvPr>
            <p:cNvCxnSpPr>
              <a:cxnSpLocks/>
            </p:cNvCxnSpPr>
            <p:nvPr/>
          </p:nvCxnSpPr>
          <p:spPr>
            <a:xfrm>
              <a:off x="1935136" y="5550630"/>
              <a:ext cx="4020176"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86D986C1-A984-B91C-B4C4-9B2FBA293ACE}"/>
                </a:ext>
              </a:extLst>
            </p:cNvPr>
            <p:cNvSpPr txBox="1"/>
            <p:nvPr/>
          </p:nvSpPr>
          <p:spPr>
            <a:xfrm>
              <a:off x="2856506" y="5512170"/>
              <a:ext cx="2269644" cy="430200"/>
            </a:xfrm>
            <a:prstGeom prst="rect">
              <a:avLst/>
            </a:prstGeom>
            <a:noFill/>
          </p:spPr>
          <p:txBody>
            <a:bodyPr wrap="square" rtlCol="0">
              <a:spAutoFit/>
            </a:bodyPr>
            <a:lstStyle/>
            <a:p>
              <a:r>
                <a:rPr lang="en-GB" sz="2000" dirty="0">
                  <a:solidFill>
                    <a:schemeClr val="accent3"/>
                  </a:solidFill>
                </a:rPr>
                <a:t>HAL: 225 bp</a:t>
              </a:r>
            </a:p>
          </p:txBody>
        </p:sp>
        <p:cxnSp>
          <p:nvCxnSpPr>
            <p:cNvPr id="25" name="Straight Connector 24">
              <a:extLst>
                <a:ext uri="{FF2B5EF4-FFF2-40B4-BE49-F238E27FC236}">
                  <a16:creationId xmlns:a16="http://schemas.microsoft.com/office/drawing/2014/main" id="{6FE5B01B-2278-FD3E-8E46-8EDF5698FF18}"/>
                </a:ext>
              </a:extLst>
            </p:cNvPr>
            <p:cNvCxnSpPr>
              <a:cxnSpLocks/>
            </p:cNvCxnSpPr>
            <p:nvPr/>
          </p:nvCxnSpPr>
          <p:spPr>
            <a:xfrm>
              <a:off x="7595444" y="5550630"/>
              <a:ext cx="48645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D9726559-7279-3781-18F2-EBED28F05F32}"/>
                </a:ext>
              </a:extLst>
            </p:cNvPr>
            <p:cNvSpPr txBox="1"/>
            <p:nvPr/>
          </p:nvSpPr>
          <p:spPr>
            <a:xfrm>
              <a:off x="8929116" y="5534731"/>
              <a:ext cx="2475320" cy="430200"/>
            </a:xfrm>
            <a:prstGeom prst="rect">
              <a:avLst/>
            </a:prstGeom>
            <a:noFill/>
          </p:spPr>
          <p:txBody>
            <a:bodyPr wrap="square" rtlCol="0">
              <a:spAutoFit/>
            </a:bodyPr>
            <a:lstStyle/>
            <a:p>
              <a:r>
                <a:rPr lang="en-GB" sz="2000" dirty="0">
                  <a:solidFill>
                    <a:schemeClr val="accent3"/>
                  </a:solidFill>
                </a:rPr>
                <a:t>HAR: 225 bp</a:t>
              </a:r>
            </a:p>
          </p:txBody>
        </p:sp>
        <p:sp>
          <p:nvSpPr>
            <p:cNvPr id="27" name="TextBox 26">
              <a:extLst>
                <a:ext uri="{FF2B5EF4-FFF2-40B4-BE49-F238E27FC236}">
                  <a16:creationId xmlns:a16="http://schemas.microsoft.com/office/drawing/2014/main" id="{3F0D756F-3712-D137-8323-7B9530AE6525}"/>
                </a:ext>
              </a:extLst>
            </p:cNvPr>
            <p:cNvSpPr txBox="1"/>
            <p:nvPr/>
          </p:nvSpPr>
          <p:spPr>
            <a:xfrm>
              <a:off x="793383" y="4977402"/>
              <a:ext cx="1521513" cy="369332"/>
            </a:xfrm>
            <a:prstGeom prst="rect">
              <a:avLst/>
            </a:prstGeom>
            <a:noFill/>
          </p:spPr>
          <p:txBody>
            <a:bodyPr wrap="square" rtlCol="0">
              <a:spAutoFit/>
            </a:bodyPr>
            <a:lstStyle/>
            <a:p>
              <a:pPr algn="ctr"/>
              <a:r>
                <a:rPr lang="en-GB" dirty="0">
                  <a:solidFill>
                    <a:schemeClr val="tx2"/>
                  </a:solidFill>
                </a:rPr>
                <a:t>+ </a:t>
              </a:r>
            </a:p>
          </p:txBody>
        </p:sp>
        <p:sp>
          <p:nvSpPr>
            <p:cNvPr id="29" name="TextBox 28">
              <a:extLst>
                <a:ext uri="{FF2B5EF4-FFF2-40B4-BE49-F238E27FC236}">
                  <a16:creationId xmlns:a16="http://schemas.microsoft.com/office/drawing/2014/main" id="{7BAB2076-94B6-9C56-A466-33D2988036B3}"/>
                </a:ext>
              </a:extLst>
            </p:cNvPr>
            <p:cNvSpPr txBox="1"/>
            <p:nvPr/>
          </p:nvSpPr>
          <p:spPr>
            <a:xfrm>
              <a:off x="877791" y="6160973"/>
              <a:ext cx="1521513" cy="369332"/>
            </a:xfrm>
            <a:prstGeom prst="rect">
              <a:avLst/>
            </a:prstGeom>
            <a:noFill/>
          </p:spPr>
          <p:txBody>
            <a:bodyPr wrap="square" rtlCol="0">
              <a:spAutoFit/>
            </a:bodyPr>
            <a:lstStyle/>
            <a:p>
              <a:pPr algn="ctr"/>
              <a:r>
                <a:rPr lang="en-GB" dirty="0">
                  <a:solidFill>
                    <a:schemeClr val="tx2"/>
                  </a:solidFill>
                </a:rPr>
                <a:t>- </a:t>
              </a:r>
            </a:p>
          </p:txBody>
        </p:sp>
      </p:grpSp>
      <p:sp>
        <p:nvSpPr>
          <p:cNvPr id="30" name="TextBox 29">
            <a:extLst>
              <a:ext uri="{FF2B5EF4-FFF2-40B4-BE49-F238E27FC236}">
                <a16:creationId xmlns:a16="http://schemas.microsoft.com/office/drawing/2014/main" id="{70EC5120-FAEC-A8F9-FCF9-8CB291147A6E}"/>
              </a:ext>
            </a:extLst>
          </p:cNvPr>
          <p:cNvSpPr txBox="1"/>
          <p:nvPr/>
        </p:nvSpPr>
        <p:spPr>
          <a:xfrm>
            <a:off x="9353030" y="5562469"/>
            <a:ext cx="2430394" cy="400110"/>
          </a:xfrm>
          <a:prstGeom prst="rect">
            <a:avLst/>
          </a:prstGeom>
          <a:noFill/>
        </p:spPr>
        <p:txBody>
          <a:bodyPr wrap="square" rtlCol="0">
            <a:spAutoFit/>
          </a:bodyPr>
          <a:lstStyle/>
          <a:p>
            <a:pPr algn="r"/>
            <a:r>
              <a:rPr lang="en-GB" sz="2000" b="0" i="0" dirty="0">
                <a:solidFill>
                  <a:srgbClr val="CCCCCC"/>
                </a:solidFill>
                <a:effectLst/>
                <a:latin typeface="Consolas" panose="020B0609020204030204" pitchFamily="49" charset="0"/>
              </a:rPr>
              <a:t>… TACTATCTCTTAAA</a:t>
            </a:r>
            <a:endParaRPr lang="en-GB" sz="2000" dirty="0"/>
          </a:p>
        </p:txBody>
      </p:sp>
      <p:sp>
        <p:nvSpPr>
          <p:cNvPr id="31" name="TextBox 30">
            <a:extLst>
              <a:ext uri="{FF2B5EF4-FFF2-40B4-BE49-F238E27FC236}">
                <a16:creationId xmlns:a16="http://schemas.microsoft.com/office/drawing/2014/main" id="{BD2CEB19-5F3E-7D66-F963-71D1606AF667}"/>
              </a:ext>
            </a:extLst>
          </p:cNvPr>
          <p:cNvSpPr txBox="1"/>
          <p:nvPr/>
        </p:nvSpPr>
        <p:spPr>
          <a:xfrm>
            <a:off x="12898714" y="5551557"/>
            <a:ext cx="2902774"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GCTTTGGGCAGCGA …</a:t>
            </a:r>
            <a:endParaRPr lang="en-GB" sz="2000" dirty="0"/>
          </a:p>
        </p:txBody>
      </p:sp>
      <p:cxnSp>
        <p:nvCxnSpPr>
          <p:cNvPr id="32" name="Straight Connector 31">
            <a:extLst>
              <a:ext uri="{FF2B5EF4-FFF2-40B4-BE49-F238E27FC236}">
                <a16:creationId xmlns:a16="http://schemas.microsoft.com/office/drawing/2014/main" id="{CDB98C4B-A374-EA4A-6E1C-387D32A99709}"/>
              </a:ext>
            </a:extLst>
          </p:cNvPr>
          <p:cNvCxnSpPr>
            <a:cxnSpLocks/>
          </p:cNvCxnSpPr>
          <p:nvPr/>
        </p:nvCxnSpPr>
        <p:spPr>
          <a:xfrm>
            <a:off x="4328027" y="6207425"/>
            <a:ext cx="690251"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B73F5956-BAD5-AF59-4896-17DD0095DE5A}"/>
              </a:ext>
            </a:extLst>
          </p:cNvPr>
          <p:cNvCxnSpPr>
            <a:cxnSpLocks/>
          </p:cNvCxnSpPr>
          <p:nvPr/>
        </p:nvCxnSpPr>
        <p:spPr>
          <a:xfrm flipH="1">
            <a:off x="11933228" y="6703224"/>
            <a:ext cx="714571"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958982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37B47-C675-2F54-9E68-4A3530E1067B}"/>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make_homology_arm_fragments</a:t>
            </a:r>
            <a:r>
              <a:rPr lang="en-GB" sz="4000" b="0" dirty="0">
                <a:solidFill>
                  <a:schemeClr val="accent6">
                    <a:lumMod val="40000"/>
                    <a:lumOff val="60000"/>
                  </a:schemeClr>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E17EFD0F-F97F-CF72-9FDC-D2CC225C53D1}"/>
              </a:ext>
            </a:extLst>
          </p:cNvPr>
          <p:cNvSpPr>
            <a:spLocks noGrp="1"/>
          </p:cNvSpPr>
          <p:nvPr>
            <p:ph idx="1"/>
          </p:nvPr>
        </p:nvSpPr>
        <p:spPr>
          <a:xfrm>
            <a:off x="1228600" y="2055429"/>
            <a:ext cx="15525572" cy="4352062"/>
          </a:xfrm>
        </p:spPr>
        <p:txBody>
          <a:bodyPr/>
          <a:lstStyle/>
          <a:p>
            <a:r>
              <a:rPr lang="en-GB" sz="2000" dirty="0"/>
              <a:t>Extracts 225 pb left of the start/stop codon (HAL) and 225 bp right of the start/stop codon (HAR)</a:t>
            </a:r>
          </a:p>
          <a:p>
            <a:r>
              <a:rPr lang="en-GB" sz="2000" dirty="0"/>
              <a:t>HAL and HAR are always extracted from the (+) strand</a:t>
            </a:r>
          </a:p>
          <a:p>
            <a:r>
              <a:rPr lang="en-GB" sz="2000" dirty="0"/>
              <a:t>Stores HAL and HAR sequences in data frame</a:t>
            </a:r>
          </a:p>
        </p:txBody>
      </p:sp>
      <p:graphicFrame>
        <p:nvGraphicFramePr>
          <p:cNvPr id="4" name="Content Placeholder 6">
            <a:extLst>
              <a:ext uri="{FF2B5EF4-FFF2-40B4-BE49-F238E27FC236}">
                <a16:creationId xmlns:a16="http://schemas.microsoft.com/office/drawing/2014/main" id="{9969037E-C5D6-AD56-CE18-F32963749055}"/>
              </a:ext>
            </a:extLst>
          </p:cNvPr>
          <p:cNvGraphicFramePr>
            <a:graphicFrameLocks/>
          </p:cNvGraphicFramePr>
          <p:nvPr>
            <p:extLst>
              <p:ext uri="{D42A27DB-BD31-4B8C-83A1-F6EECF244321}">
                <p14:modId xmlns:p14="http://schemas.microsoft.com/office/powerpoint/2010/main" val="3920042188"/>
              </p:ext>
            </p:extLst>
          </p:nvPr>
        </p:nvGraphicFramePr>
        <p:xfrm>
          <a:off x="1424829" y="4267856"/>
          <a:ext cx="14531508" cy="2672272"/>
        </p:xfrm>
        <a:graphic>
          <a:graphicData uri="http://schemas.openxmlformats.org/drawingml/2006/table">
            <a:tbl>
              <a:tblPr/>
              <a:tblGrid>
                <a:gridCol w="1614612">
                  <a:extLst>
                    <a:ext uri="{9D8B030D-6E8A-4147-A177-3AD203B41FA5}">
                      <a16:colId xmlns:a16="http://schemas.microsoft.com/office/drawing/2014/main" val="2307686675"/>
                    </a:ext>
                  </a:extLst>
                </a:gridCol>
                <a:gridCol w="1614612">
                  <a:extLst>
                    <a:ext uri="{9D8B030D-6E8A-4147-A177-3AD203B41FA5}">
                      <a16:colId xmlns:a16="http://schemas.microsoft.com/office/drawing/2014/main" val="3829567282"/>
                    </a:ext>
                  </a:extLst>
                </a:gridCol>
                <a:gridCol w="1614612">
                  <a:extLst>
                    <a:ext uri="{9D8B030D-6E8A-4147-A177-3AD203B41FA5}">
                      <a16:colId xmlns:a16="http://schemas.microsoft.com/office/drawing/2014/main" val="12857773"/>
                    </a:ext>
                  </a:extLst>
                </a:gridCol>
                <a:gridCol w="1614612">
                  <a:extLst>
                    <a:ext uri="{9D8B030D-6E8A-4147-A177-3AD203B41FA5}">
                      <a16:colId xmlns:a16="http://schemas.microsoft.com/office/drawing/2014/main" val="1386738066"/>
                    </a:ext>
                  </a:extLst>
                </a:gridCol>
                <a:gridCol w="1614612">
                  <a:extLst>
                    <a:ext uri="{9D8B030D-6E8A-4147-A177-3AD203B41FA5}">
                      <a16:colId xmlns:a16="http://schemas.microsoft.com/office/drawing/2014/main" val="4127450469"/>
                    </a:ext>
                  </a:extLst>
                </a:gridCol>
                <a:gridCol w="1614612">
                  <a:extLst>
                    <a:ext uri="{9D8B030D-6E8A-4147-A177-3AD203B41FA5}">
                      <a16:colId xmlns:a16="http://schemas.microsoft.com/office/drawing/2014/main" val="1355087854"/>
                    </a:ext>
                  </a:extLst>
                </a:gridCol>
                <a:gridCol w="1614612">
                  <a:extLst>
                    <a:ext uri="{9D8B030D-6E8A-4147-A177-3AD203B41FA5}">
                      <a16:colId xmlns:a16="http://schemas.microsoft.com/office/drawing/2014/main" val="3865050316"/>
                    </a:ext>
                  </a:extLst>
                </a:gridCol>
                <a:gridCol w="1614612">
                  <a:extLst>
                    <a:ext uri="{9D8B030D-6E8A-4147-A177-3AD203B41FA5}">
                      <a16:colId xmlns:a16="http://schemas.microsoft.com/office/drawing/2014/main" val="3560675159"/>
                    </a:ext>
                  </a:extLst>
                </a:gridCol>
                <a:gridCol w="1614612">
                  <a:extLst>
                    <a:ext uri="{9D8B030D-6E8A-4147-A177-3AD203B41FA5}">
                      <a16:colId xmlns:a16="http://schemas.microsoft.com/office/drawing/2014/main" val="1828183478"/>
                    </a:ext>
                  </a:extLst>
                </a:gridCol>
              </a:tblGrid>
              <a:tr h="1336136">
                <a:tc>
                  <a:txBody>
                    <a:bodyPr/>
                    <a:lstStyle/>
                    <a:p>
                      <a:pPr algn="ctr" fontAlgn="ctr"/>
                      <a:r>
                        <a:rPr lang="en-GB" sz="2000" dirty="0" err="1">
                          <a:effectLst/>
                        </a:rPr>
                        <a:t>Gene_ID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Transcript_ID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Chromosome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Gene_Region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Start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Stop</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Strand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73314"/>
                  </a:ext>
                </a:extLst>
              </a:tr>
              <a:tr h="1336136">
                <a:tc>
                  <a:txBody>
                    <a:bodyPr/>
                    <a:lstStyle/>
                    <a:p>
                      <a:pPr algn="ctr"/>
                      <a:r>
                        <a:rPr lang="en-GB" sz="2000" dirty="0">
                          <a:effectLst/>
                        </a:rPr>
                        <a:t>FBgn0000022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FBtr0070072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err="1">
                          <a:effectLst/>
                        </a:rPr>
                        <a:t>start_codon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 TACTATCTCTTAAA</a:t>
                      </a:r>
                      <a:endParaRPr lang="en-GB" sz="2000" dirty="0"/>
                    </a:p>
                    <a:p>
                      <a:pPr algn="ct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GCTTTGGGCAGCGA …</a:t>
                      </a:r>
                      <a:endParaRPr lang="en-GB" sz="20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13589"/>
                  </a:ext>
                </a:extLst>
              </a:tr>
            </a:tbl>
          </a:graphicData>
        </a:graphic>
      </p:graphicFrame>
      <p:sp>
        <p:nvSpPr>
          <p:cNvPr id="5" name="TextBox 4">
            <a:extLst>
              <a:ext uri="{FF2B5EF4-FFF2-40B4-BE49-F238E27FC236}">
                <a16:creationId xmlns:a16="http://schemas.microsoft.com/office/drawing/2014/main" id="{4746E4DF-A640-1689-2FEB-1A258E6E29B9}"/>
              </a:ext>
            </a:extLst>
          </p:cNvPr>
          <p:cNvSpPr txBox="1"/>
          <p:nvPr/>
        </p:nvSpPr>
        <p:spPr>
          <a:xfrm>
            <a:off x="1351950" y="3867493"/>
            <a:ext cx="2939035"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a:t>
            </a:r>
          </a:p>
        </p:txBody>
      </p:sp>
    </p:spTree>
    <p:extLst>
      <p:ext uri="{BB962C8B-B14F-4D97-AF65-F5344CB8AC3E}">
        <p14:creationId xmlns:p14="http://schemas.microsoft.com/office/powerpoint/2010/main" val="2742144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80BF-C0BC-C7F9-D9D5-795876DCA99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gRNA_stringencyIterator</a:t>
            </a:r>
            <a:r>
              <a:rPr lang="en-GB" sz="4000" dirty="0">
                <a:solidFill>
                  <a:srgbClr val="CCCCCC"/>
                </a:solidFill>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ADC85145-B8C0-06AD-DDF3-065D5357028D}"/>
              </a:ext>
            </a:extLst>
          </p:cNvPr>
          <p:cNvSpPr>
            <a:spLocks noGrp="1"/>
          </p:cNvSpPr>
          <p:nvPr>
            <p:ph idx="1"/>
          </p:nvPr>
        </p:nvSpPr>
        <p:spPr/>
        <p:txBody>
          <a:bodyPr/>
          <a:lstStyle/>
          <a:p>
            <a:r>
              <a:rPr lang="en-GB" sz="2000" dirty="0"/>
              <a:t>Iterates through different sgRNA stringency files until at least one sgRNA is found, or we’ve tried all stringencies and no sgRNA is found</a:t>
            </a:r>
          </a:p>
          <a:p>
            <a:r>
              <a:rPr lang="en-GB" sz="2000" dirty="0"/>
              <a:t>For a given start/stop site and a given sgRNA stringency file, will filter for sgRNAs within a given distance from start/stop codon (“window”)</a:t>
            </a:r>
          </a:p>
          <a:p>
            <a:r>
              <a:rPr lang="en-GB" sz="2000" dirty="0"/>
              <a:t>Analogous to HAL and HAR, the sgRNA sequence is always extracted from the (+) strand</a:t>
            </a:r>
          </a:p>
        </p:txBody>
      </p:sp>
      <p:grpSp>
        <p:nvGrpSpPr>
          <p:cNvPr id="6" name="Group 5">
            <a:extLst>
              <a:ext uri="{FF2B5EF4-FFF2-40B4-BE49-F238E27FC236}">
                <a16:creationId xmlns:a16="http://schemas.microsoft.com/office/drawing/2014/main" id="{40A1162A-1620-2481-DC58-C33205EAB45F}"/>
              </a:ext>
            </a:extLst>
          </p:cNvPr>
          <p:cNvGrpSpPr/>
          <p:nvPr/>
        </p:nvGrpSpPr>
        <p:grpSpPr>
          <a:xfrm>
            <a:off x="1426555" y="5799291"/>
            <a:ext cx="7398298" cy="1616495"/>
            <a:chOff x="793383" y="4792244"/>
            <a:chExt cx="11683777" cy="1738061"/>
          </a:xfrm>
        </p:grpSpPr>
        <p:cxnSp>
          <p:nvCxnSpPr>
            <p:cNvPr id="7" name="Straight Connector 6">
              <a:extLst>
                <a:ext uri="{FF2B5EF4-FFF2-40B4-BE49-F238E27FC236}">
                  <a16:creationId xmlns:a16="http://schemas.microsoft.com/office/drawing/2014/main" id="{7D58B2A6-6BAC-A02A-15D3-F021CA6F3736}"/>
                </a:ext>
              </a:extLst>
            </p:cNvPr>
            <p:cNvCxnSpPr>
              <a:cxnSpLocks/>
            </p:cNvCxnSpPr>
            <p:nvPr/>
          </p:nvCxnSpPr>
          <p:spPr>
            <a:xfrm>
              <a:off x="1935139" y="5204990"/>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4530C9C9-B487-365F-7AED-D0A723A04CBF}"/>
                </a:ext>
              </a:extLst>
            </p:cNvPr>
            <p:cNvSpPr/>
            <p:nvPr/>
          </p:nvSpPr>
          <p:spPr>
            <a:xfrm>
              <a:off x="5790465" y="4792244"/>
              <a:ext cx="1761324"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ATG</a:t>
              </a:r>
            </a:p>
          </p:txBody>
        </p:sp>
        <p:cxnSp>
          <p:nvCxnSpPr>
            <p:cNvPr id="9" name="Straight Connector 8">
              <a:extLst>
                <a:ext uri="{FF2B5EF4-FFF2-40B4-BE49-F238E27FC236}">
                  <a16:creationId xmlns:a16="http://schemas.microsoft.com/office/drawing/2014/main" id="{F40A7095-40E6-2E20-9258-E69D53F4130D}"/>
                </a:ext>
              </a:extLst>
            </p:cNvPr>
            <p:cNvCxnSpPr>
              <a:cxnSpLocks/>
            </p:cNvCxnSpPr>
            <p:nvPr/>
          </p:nvCxnSpPr>
          <p:spPr>
            <a:xfrm flipV="1">
              <a:off x="1935136" y="5532643"/>
              <a:ext cx="3855328" cy="1798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01049060-3101-248B-236C-E300CCC2AFD5}"/>
                </a:ext>
              </a:extLst>
            </p:cNvPr>
            <p:cNvSpPr txBox="1"/>
            <p:nvPr/>
          </p:nvSpPr>
          <p:spPr>
            <a:xfrm>
              <a:off x="2792473" y="5532643"/>
              <a:ext cx="2269644" cy="430200"/>
            </a:xfrm>
            <a:prstGeom prst="rect">
              <a:avLst/>
            </a:prstGeom>
            <a:noFill/>
          </p:spPr>
          <p:txBody>
            <a:bodyPr wrap="square" rtlCol="0">
              <a:spAutoFit/>
            </a:bodyPr>
            <a:lstStyle/>
            <a:p>
              <a:r>
                <a:rPr lang="en-GB" sz="2000" dirty="0">
                  <a:solidFill>
                    <a:schemeClr val="accent3"/>
                  </a:solidFill>
                </a:rPr>
                <a:t>window</a:t>
              </a:r>
            </a:p>
          </p:txBody>
        </p:sp>
        <p:cxnSp>
          <p:nvCxnSpPr>
            <p:cNvPr id="11" name="Straight Connector 10">
              <a:extLst>
                <a:ext uri="{FF2B5EF4-FFF2-40B4-BE49-F238E27FC236}">
                  <a16:creationId xmlns:a16="http://schemas.microsoft.com/office/drawing/2014/main" id="{41630144-39CA-3181-B0FD-758EE7EFB7F4}"/>
                </a:ext>
              </a:extLst>
            </p:cNvPr>
            <p:cNvCxnSpPr>
              <a:cxnSpLocks/>
            </p:cNvCxnSpPr>
            <p:nvPr/>
          </p:nvCxnSpPr>
          <p:spPr>
            <a:xfrm>
              <a:off x="7595444" y="5550630"/>
              <a:ext cx="48645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68B5EDE8-EABA-2B18-6C5C-832B6095DFAF}"/>
                </a:ext>
              </a:extLst>
            </p:cNvPr>
            <p:cNvSpPr txBox="1"/>
            <p:nvPr/>
          </p:nvSpPr>
          <p:spPr>
            <a:xfrm>
              <a:off x="8929116" y="5534731"/>
              <a:ext cx="2475320" cy="430200"/>
            </a:xfrm>
            <a:prstGeom prst="rect">
              <a:avLst/>
            </a:prstGeom>
            <a:noFill/>
          </p:spPr>
          <p:txBody>
            <a:bodyPr wrap="square" rtlCol="0">
              <a:spAutoFit/>
            </a:bodyPr>
            <a:lstStyle/>
            <a:p>
              <a:r>
                <a:rPr lang="en-GB" sz="2000" dirty="0">
                  <a:solidFill>
                    <a:schemeClr val="accent3"/>
                  </a:solidFill>
                </a:rPr>
                <a:t>window</a:t>
              </a:r>
            </a:p>
          </p:txBody>
        </p:sp>
        <p:sp>
          <p:nvSpPr>
            <p:cNvPr id="13" name="TextBox 12">
              <a:extLst>
                <a:ext uri="{FF2B5EF4-FFF2-40B4-BE49-F238E27FC236}">
                  <a16:creationId xmlns:a16="http://schemas.microsoft.com/office/drawing/2014/main" id="{9488C504-CDAC-D40F-C66B-F5013A0E6C82}"/>
                </a:ext>
              </a:extLst>
            </p:cNvPr>
            <p:cNvSpPr txBox="1"/>
            <p:nvPr/>
          </p:nvSpPr>
          <p:spPr>
            <a:xfrm>
              <a:off x="793383" y="4977402"/>
              <a:ext cx="1521513" cy="369332"/>
            </a:xfrm>
            <a:prstGeom prst="rect">
              <a:avLst/>
            </a:prstGeom>
            <a:noFill/>
          </p:spPr>
          <p:txBody>
            <a:bodyPr wrap="square" rtlCol="0">
              <a:spAutoFit/>
            </a:bodyPr>
            <a:lstStyle/>
            <a:p>
              <a:pPr algn="ctr"/>
              <a:r>
                <a:rPr lang="en-GB" dirty="0">
                  <a:solidFill>
                    <a:schemeClr val="tx2"/>
                  </a:solidFill>
                </a:rPr>
                <a:t>+ </a:t>
              </a:r>
            </a:p>
          </p:txBody>
        </p:sp>
        <p:cxnSp>
          <p:nvCxnSpPr>
            <p:cNvPr id="14" name="Straight Connector 13">
              <a:extLst>
                <a:ext uri="{FF2B5EF4-FFF2-40B4-BE49-F238E27FC236}">
                  <a16:creationId xmlns:a16="http://schemas.microsoft.com/office/drawing/2014/main" id="{436DBCFA-79EB-9470-FF84-416D7B5F8223}"/>
                </a:ext>
              </a:extLst>
            </p:cNvPr>
            <p:cNvCxnSpPr>
              <a:cxnSpLocks/>
            </p:cNvCxnSpPr>
            <p:nvPr/>
          </p:nvCxnSpPr>
          <p:spPr>
            <a:xfrm>
              <a:off x="1952261" y="6432944"/>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59D9F74-CEBA-F3FA-A61A-888B76A5AA29}"/>
                </a:ext>
              </a:extLst>
            </p:cNvPr>
            <p:cNvSpPr txBox="1"/>
            <p:nvPr/>
          </p:nvSpPr>
          <p:spPr>
            <a:xfrm>
              <a:off x="877791" y="6160973"/>
              <a:ext cx="1521513" cy="369332"/>
            </a:xfrm>
            <a:prstGeom prst="rect">
              <a:avLst/>
            </a:prstGeom>
            <a:noFill/>
          </p:spPr>
          <p:txBody>
            <a:bodyPr wrap="square" rtlCol="0">
              <a:spAutoFit/>
            </a:bodyPr>
            <a:lstStyle/>
            <a:p>
              <a:pPr algn="ctr"/>
              <a:r>
                <a:rPr lang="en-GB" dirty="0">
                  <a:solidFill>
                    <a:schemeClr val="tx2"/>
                  </a:solidFill>
                </a:rPr>
                <a:t>- </a:t>
              </a:r>
            </a:p>
          </p:txBody>
        </p:sp>
      </p:grpSp>
      <p:graphicFrame>
        <p:nvGraphicFramePr>
          <p:cNvPr id="16" name="Table 4">
            <a:extLst>
              <a:ext uri="{FF2B5EF4-FFF2-40B4-BE49-F238E27FC236}">
                <a16:creationId xmlns:a16="http://schemas.microsoft.com/office/drawing/2014/main" id="{AC242B2D-72EB-C527-6811-DC0806756E42}"/>
              </a:ext>
            </a:extLst>
          </p:cNvPr>
          <p:cNvGraphicFramePr>
            <a:graphicFrameLocks/>
          </p:cNvGraphicFramePr>
          <p:nvPr>
            <p:extLst>
              <p:ext uri="{D42A27DB-BD31-4B8C-83A1-F6EECF244321}">
                <p14:modId xmlns:p14="http://schemas.microsoft.com/office/powerpoint/2010/main" val="3637558393"/>
              </p:ext>
            </p:extLst>
          </p:nvPr>
        </p:nvGraphicFramePr>
        <p:xfrm>
          <a:off x="9494541" y="4015567"/>
          <a:ext cx="3561603" cy="751452"/>
        </p:xfrm>
        <a:graphic>
          <a:graphicData uri="http://schemas.openxmlformats.org/drawingml/2006/table">
            <a:tbl>
              <a:tblPr firstRow="1" bandRow="1">
                <a:tableStyleId>{93296810-A885-4BE3-A3E7-6D5BEEA58F35}</a:tableStyleId>
              </a:tblPr>
              <a:tblGrid>
                <a:gridCol w="3561603">
                  <a:extLst>
                    <a:ext uri="{9D8B030D-6E8A-4147-A177-3AD203B41FA5}">
                      <a16:colId xmlns:a16="http://schemas.microsoft.com/office/drawing/2014/main" val="3516678339"/>
                    </a:ext>
                  </a:extLst>
                </a:gridCol>
              </a:tblGrid>
              <a:tr h="375726">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5726">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17" name="Table 4">
            <a:extLst>
              <a:ext uri="{FF2B5EF4-FFF2-40B4-BE49-F238E27FC236}">
                <a16:creationId xmlns:a16="http://schemas.microsoft.com/office/drawing/2014/main" id="{84D6C775-9BA8-515A-69E7-CDB6AF73AB39}"/>
              </a:ext>
            </a:extLst>
          </p:cNvPr>
          <p:cNvGraphicFramePr>
            <a:graphicFrameLocks/>
          </p:cNvGraphicFramePr>
          <p:nvPr>
            <p:extLst>
              <p:ext uri="{D42A27DB-BD31-4B8C-83A1-F6EECF244321}">
                <p14:modId xmlns:p14="http://schemas.microsoft.com/office/powerpoint/2010/main" val="1561042378"/>
              </p:ext>
            </p:extLst>
          </p:nvPr>
        </p:nvGraphicFramePr>
        <p:xfrm>
          <a:off x="1871216" y="4056177"/>
          <a:ext cx="3561603" cy="751452"/>
        </p:xfrm>
        <a:graphic>
          <a:graphicData uri="http://schemas.openxmlformats.org/drawingml/2006/table">
            <a:tbl>
              <a:tblPr firstRow="1" bandRow="1">
                <a:tableStyleId>{93296810-A885-4BE3-A3E7-6D5BEEA58F35}</a:tableStyleId>
              </a:tblPr>
              <a:tblGrid>
                <a:gridCol w="3561603">
                  <a:extLst>
                    <a:ext uri="{9D8B030D-6E8A-4147-A177-3AD203B41FA5}">
                      <a16:colId xmlns:a16="http://schemas.microsoft.com/office/drawing/2014/main" val="3516678339"/>
                    </a:ext>
                  </a:extLst>
                </a:gridCol>
              </a:tblGrid>
              <a:tr h="375726">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5726">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32" name="Straight Connector 31">
            <a:extLst>
              <a:ext uri="{FF2B5EF4-FFF2-40B4-BE49-F238E27FC236}">
                <a16:creationId xmlns:a16="http://schemas.microsoft.com/office/drawing/2014/main" id="{C4E3D946-4F98-9755-0D9F-FA7A92C2D9C0}"/>
              </a:ext>
            </a:extLst>
          </p:cNvPr>
          <p:cNvCxnSpPr>
            <a:cxnSpLocks/>
          </p:cNvCxnSpPr>
          <p:nvPr/>
        </p:nvCxnSpPr>
        <p:spPr>
          <a:xfrm>
            <a:off x="4803282" y="6487937"/>
            <a:ext cx="690251"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2D7620C6-06AC-3166-BA2D-4E9ADCAC13CF}"/>
              </a:ext>
            </a:extLst>
          </p:cNvPr>
          <p:cNvCxnSpPr>
            <a:cxnSpLocks/>
          </p:cNvCxnSpPr>
          <p:nvPr/>
        </p:nvCxnSpPr>
        <p:spPr>
          <a:xfrm flipV="1">
            <a:off x="2722828" y="6183392"/>
            <a:ext cx="3790443" cy="3666"/>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863AF6C8-DEF7-74F9-0F04-8338B2002687}"/>
              </a:ext>
            </a:extLst>
          </p:cNvPr>
          <p:cNvSpPr txBox="1"/>
          <p:nvPr/>
        </p:nvSpPr>
        <p:spPr>
          <a:xfrm>
            <a:off x="6513271" y="5784654"/>
            <a:ext cx="674012" cy="400110"/>
          </a:xfrm>
          <a:prstGeom prst="rect">
            <a:avLst/>
          </a:prstGeom>
          <a:noFill/>
          <a:ln w="22225">
            <a:solidFill>
              <a:schemeClr val="accent2"/>
            </a:solidFill>
          </a:ln>
        </p:spPr>
        <p:txBody>
          <a:bodyPr wrap="square" rtlCol="0">
            <a:spAutoFit/>
          </a:bodyPr>
          <a:lstStyle/>
          <a:p>
            <a:pPr algn="ctr"/>
            <a:r>
              <a:rPr lang="en-GB" sz="2000" dirty="0">
                <a:solidFill>
                  <a:schemeClr val="accent2"/>
                </a:solidFill>
              </a:rPr>
              <a:t>GGG</a:t>
            </a:r>
          </a:p>
        </p:txBody>
      </p:sp>
      <p:sp>
        <p:nvSpPr>
          <p:cNvPr id="60" name="TextBox 59">
            <a:extLst>
              <a:ext uri="{FF2B5EF4-FFF2-40B4-BE49-F238E27FC236}">
                <a16:creationId xmlns:a16="http://schemas.microsoft.com/office/drawing/2014/main" id="{8E7BEA17-10FF-70F1-40D1-9F8B14B61897}"/>
              </a:ext>
            </a:extLst>
          </p:cNvPr>
          <p:cNvSpPr txBox="1"/>
          <p:nvPr/>
        </p:nvSpPr>
        <p:spPr>
          <a:xfrm>
            <a:off x="2579002" y="5784654"/>
            <a:ext cx="3999189" cy="400110"/>
          </a:xfrm>
          <a:prstGeom prst="rect">
            <a:avLst/>
          </a:prstGeom>
          <a:noFill/>
        </p:spPr>
        <p:txBody>
          <a:bodyPr wrap="square" rtlCol="0">
            <a:spAutoFit/>
          </a:bodyPr>
          <a:lstStyle/>
          <a:p>
            <a:pPr algn="r"/>
            <a:r>
              <a:rPr lang="en-GB" sz="2000" b="0" i="0" dirty="0">
                <a:solidFill>
                  <a:srgbClr val="CCCCCC"/>
                </a:solidFill>
                <a:effectLst/>
                <a:latin typeface="Consolas" panose="020B0609020204030204" pitchFamily="49" charset="0"/>
              </a:rPr>
              <a:t>CTATCTCTTAAA          GCTTT</a:t>
            </a:r>
            <a:endParaRPr lang="en-GB" sz="2000" dirty="0"/>
          </a:p>
        </p:txBody>
      </p:sp>
      <p:grpSp>
        <p:nvGrpSpPr>
          <p:cNvPr id="69" name="Group 68">
            <a:extLst>
              <a:ext uri="{FF2B5EF4-FFF2-40B4-BE49-F238E27FC236}">
                <a16:creationId xmlns:a16="http://schemas.microsoft.com/office/drawing/2014/main" id="{92329729-892E-ECDE-0D8F-F97EDCC3C885}"/>
              </a:ext>
            </a:extLst>
          </p:cNvPr>
          <p:cNvGrpSpPr/>
          <p:nvPr/>
        </p:nvGrpSpPr>
        <p:grpSpPr>
          <a:xfrm>
            <a:off x="9001813" y="5799291"/>
            <a:ext cx="7398298" cy="1616495"/>
            <a:chOff x="793383" y="4792244"/>
            <a:chExt cx="11683777" cy="1738061"/>
          </a:xfrm>
        </p:grpSpPr>
        <p:cxnSp>
          <p:nvCxnSpPr>
            <p:cNvPr id="70" name="Straight Connector 69">
              <a:extLst>
                <a:ext uri="{FF2B5EF4-FFF2-40B4-BE49-F238E27FC236}">
                  <a16:creationId xmlns:a16="http://schemas.microsoft.com/office/drawing/2014/main" id="{67445479-B54B-C9B0-130F-48CA05BDC766}"/>
                </a:ext>
              </a:extLst>
            </p:cNvPr>
            <p:cNvCxnSpPr>
              <a:cxnSpLocks/>
            </p:cNvCxnSpPr>
            <p:nvPr/>
          </p:nvCxnSpPr>
          <p:spPr>
            <a:xfrm>
              <a:off x="1935139" y="5204990"/>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93262730-B8E5-0BC8-2B35-F3DF2F62256C}"/>
                </a:ext>
              </a:extLst>
            </p:cNvPr>
            <p:cNvSpPr/>
            <p:nvPr/>
          </p:nvSpPr>
          <p:spPr>
            <a:xfrm>
              <a:off x="5790465" y="4792244"/>
              <a:ext cx="1761324"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ATG</a:t>
              </a:r>
            </a:p>
          </p:txBody>
        </p:sp>
        <p:cxnSp>
          <p:nvCxnSpPr>
            <p:cNvPr id="72" name="Straight Connector 71">
              <a:extLst>
                <a:ext uri="{FF2B5EF4-FFF2-40B4-BE49-F238E27FC236}">
                  <a16:creationId xmlns:a16="http://schemas.microsoft.com/office/drawing/2014/main" id="{9CDE0668-6BC6-1F35-724D-BECE8CB0ACF1}"/>
                </a:ext>
              </a:extLst>
            </p:cNvPr>
            <p:cNvCxnSpPr>
              <a:cxnSpLocks/>
            </p:cNvCxnSpPr>
            <p:nvPr/>
          </p:nvCxnSpPr>
          <p:spPr>
            <a:xfrm flipV="1">
              <a:off x="1935136" y="5532643"/>
              <a:ext cx="3855328" cy="17987"/>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TextBox 72">
              <a:extLst>
                <a:ext uri="{FF2B5EF4-FFF2-40B4-BE49-F238E27FC236}">
                  <a16:creationId xmlns:a16="http://schemas.microsoft.com/office/drawing/2014/main" id="{46222569-E2EB-BEEA-D8A8-B2FB29CC98B8}"/>
                </a:ext>
              </a:extLst>
            </p:cNvPr>
            <p:cNvSpPr txBox="1"/>
            <p:nvPr/>
          </p:nvSpPr>
          <p:spPr>
            <a:xfrm>
              <a:off x="2792473" y="5532643"/>
              <a:ext cx="2269644" cy="430200"/>
            </a:xfrm>
            <a:prstGeom prst="rect">
              <a:avLst/>
            </a:prstGeom>
            <a:noFill/>
          </p:spPr>
          <p:txBody>
            <a:bodyPr wrap="square" rtlCol="0">
              <a:spAutoFit/>
            </a:bodyPr>
            <a:lstStyle/>
            <a:p>
              <a:r>
                <a:rPr lang="en-GB" sz="2000" dirty="0">
                  <a:solidFill>
                    <a:schemeClr val="accent3"/>
                  </a:solidFill>
                </a:rPr>
                <a:t>window</a:t>
              </a:r>
            </a:p>
          </p:txBody>
        </p:sp>
        <p:cxnSp>
          <p:nvCxnSpPr>
            <p:cNvPr id="74" name="Straight Connector 73">
              <a:extLst>
                <a:ext uri="{FF2B5EF4-FFF2-40B4-BE49-F238E27FC236}">
                  <a16:creationId xmlns:a16="http://schemas.microsoft.com/office/drawing/2014/main" id="{7C39F926-A8AA-AAB8-B756-7A02CF718E8D}"/>
                </a:ext>
              </a:extLst>
            </p:cNvPr>
            <p:cNvCxnSpPr>
              <a:cxnSpLocks/>
            </p:cNvCxnSpPr>
            <p:nvPr/>
          </p:nvCxnSpPr>
          <p:spPr>
            <a:xfrm>
              <a:off x="7595444" y="5550630"/>
              <a:ext cx="4864594"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B46F15CF-ABD6-C33E-D874-475959A14C3D}"/>
                </a:ext>
              </a:extLst>
            </p:cNvPr>
            <p:cNvSpPr txBox="1"/>
            <p:nvPr/>
          </p:nvSpPr>
          <p:spPr>
            <a:xfrm>
              <a:off x="8929116" y="5534731"/>
              <a:ext cx="2475320" cy="430200"/>
            </a:xfrm>
            <a:prstGeom prst="rect">
              <a:avLst/>
            </a:prstGeom>
            <a:noFill/>
          </p:spPr>
          <p:txBody>
            <a:bodyPr wrap="square" rtlCol="0">
              <a:spAutoFit/>
            </a:bodyPr>
            <a:lstStyle/>
            <a:p>
              <a:r>
                <a:rPr lang="en-GB" sz="2000" dirty="0">
                  <a:solidFill>
                    <a:schemeClr val="accent3"/>
                  </a:solidFill>
                </a:rPr>
                <a:t>window</a:t>
              </a:r>
            </a:p>
          </p:txBody>
        </p:sp>
        <p:sp>
          <p:nvSpPr>
            <p:cNvPr id="76" name="TextBox 75">
              <a:extLst>
                <a:ext uri="{FF2B5EF4-FFF2-40B4-BE49-F238E27FC236}">
                  <a16:creationId xmlns:a16="http://schemas.microsoft.com/office/drawing/2014/main" id="{F86A1556-BAED-BFA3-4716-FB16CA0AB4CC}"/>
                </a:ext>
              </a:extLst>
            </p:cNvPr>
            <p:cNvSpPr txBox="1"/>
            <p:nvPr/>
          </p:nvSpPr>
          <p:spPr>
            <a:xfrm>
              <a:off x="793383" y="4977402"/>
              <a:ext cx="1521513" cy="369332"/>
            </a:xfrm>
            <a:prstGeom prst="rect">
              <a:avLst/>
            </a:prstGeom>
            <a:noFill/>
          </p:spPr>
          <p:txBody>
            <a:bodyPr wrap="square" rtlCol="0">
              <a:spAutoFit/>
            </a:bodyPr>
            <a:lstStyle/>
            <a:p>
              <a:pPr algn="ctr"/>
              <a:r>
                <a:rPr lang="en-GB" dirty="0">
                  <a:solidFill>
                    <a:schemeClr val="tx2"/>
                  </a:solidFill>
                </a:rPr>
                <a:t>+ </a:t>
              </a:r>
            </a:p>
          </p:txBody>
        </p:sp>
        <p:cxnSp>
          <p:nvCxnSpPr>
            <p:cNvPr id="77" name="Straight Connector 76">
              <a:extLst>
                <a:ext uri="{FF2B5EF4-FFF2-40B4-BE49-F238E27FC236}">
                  <a16:creationId xmlns:a16="http://schemas.microsoft.com/office/drawing/2014/main" id="{27B3A0FB-C865-5574-699B-2BC3CAB2715D}"/>
                </a:ext>
              </a:extLst>
            </p:cNvPr>
            <p:cNvCxnSpPr>
              <a:cxnSpLocks/>
            </p:cNvCxnSpPr>
            <p:nvPr/>
          </p:nvCxnSpPr>
          <p:spPr>
            <a:xfrm>
              <a:off x="1952261" y="6432944"/>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1DF3DF78-1C2B-8320-5E7D-33059681E727}"/>
                </a:ext>
              </a:extLst>
            </p:cNvPr>
            <p:cNvSpPr txBox="1"/>
            <p:nvPr/>
          </p:nvSpPr>
          <p:spPr>
            <a:xfrm>
              <a:off x="877791" y="6160973"/>
              <a:ext cx="1521513" cy="369332"/>
            </a:xfrm>
            <a:prstGeom prst="rect">
              <a:avLst/>
            </a:prstGeom>
            <a:noFill/>
          </p:spPr>
          <p:txBody>
            <a:bodyPr wrap="square" rtlCol="0">
              <a:spAutoFit/>
            </a:bodyPr>
            <a:lstStyle/>
            <a:p>
              <a:pPr algn="ctr"/>
              <a:r>
                <a:rPr lang="en-GB" dirty="0">
                  <a:solidFill>
                    <a:schemeClr val="tx2"/>
                  </a:solidFill>
                </a:rPr>
                <a:t>- </a:t>
              </a:r>
            </a:p>
          </p:txBody>
        </p:sp>
      </p:grpSp>
      <p:cxnSp>
        <p:nvCxnSpPr>
          <p:cNvPr id="79" name="Straight Connector 78">
            <a:extLst>
              <a:ext uri="{FF2B5EF4-FFF2-40B4-BE49-F238E27FC236}">
                <a16:creationId xmlns:a16="http://schemas.microsoft.com/office/drawing/2014/main" id="{0474682E-0701-9C0A-C4F6-F3AF8C06D7BA}"/>
              </a:ext>
            </a:extLst>
          </p:cNvPr>
          <p:cNvCxnSpPr>
            <a:cxnSpLocks/>
          </p:cNvCxnSpPr>
          <p:nvPr/>
        </p:nvCxnSpPr>
        <p:spPr>
          <a:xfrm>
            <a:off x="12378540" y="6487937"/>
            <a:ext cx="690251"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0" name="Straight Connector 79">
            <a:extLst>
              <a:ext uri="{FF2B5EF4-FFF2-40B4-BE49-F238E27FC236}">
                <a16:creationId xmlns:a16="http://schemas.microsoft.com/office/drawing/2014/main" id="{DC4321FA-E4A5-2FD1-489D-587CC11C0499}"/>
              </a:ext>
            </a:extLst>
          </p:cNvPr>
          <p:cNvCxnSpPr>
            <a:cxnSpLocks/>
          </p:cNvCxnSpPr>
          <p:nvPr/>
        </p:nvCxnSpPr>
        <p:spPr>
          <a:xfrm flipV="1">
            <a:off x="10314702" y="7314392"/>
            <a:ext cx="3790443" cy="3666"/>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2BA62315-0469-AB2F-DC6B-CDBF611D30D0}"/>
              </a:ext>
            </a:extLst>
          </p:cNvPr>
          <p:cNvSpPr txBox="1"/>
          <p:nvPr/>
        </p:nvSpPr>
        <p:spPr>
          <a:xfrm>
            <a:off x="10166426" y="5863602"/>
            <a:ext cx="4448222" cy="400110"/>
          </a:xfrm>
          <a:prstGeom prst="rect">
            <a:avLst/>
          </a:prstGeom>
          <a:noFill/>
        </p:spPr>
        <p:txBody>
          <a:bodyPr wrap="square" rtlCol="0">
            <a:spAutoFit/>
          </a:bodyPr>
          <a:lstStyle/>
          <a:p>
            <a:pPr algn="r"/>
            <a:r>
              <a:rPr lang="en-GB" sz="2000" dirty="0">
                <a:solidFill>
                  <a:srgbClr val="CCCCCC"/>
                </a:solidFill>
                <a:latin typeface="Consolas" panose="020B0609020204030204" pitchFamily="49" charset="0"/>
              </a:rPr>
              <a:t>GATAGAGAATTT</a:t>
            </a:r>
            <a:r>
              <a:rPr lang="en-GB" sz="2000" b="0" i="0" dirty="0">
                <a:solidFill>
                  <a:srgbClr val="CCCCCC"/>
                </a:solidFill>
                <a:effectLst/>
                <a:latin typeface="Consolas" panose="020B0609020204030204" pitchFamily="49" charset="0"/>
              </a:rPr>
              <a:t>          </a:t>
            </a:r>
            <a:r>
              <a:rPr lang="en-GB" sz="2000" dirty="0">
                <a:solidFill>
                  <a:srgbClr val="CCCCCC"/>
                </a:solidFill>
                <a:latin typeface="Consolas" panose="020B0609020204030204" pitchFamily="49" charset="0"/>
              </a:rPr>
              <a:t>CGAAACCC</a:t>
            </a:r>
            <a:endParaRPr lang="en-GB" sz="2000" dirty="0"/>
          </a:p>
        </p:txBody>
      </p:sp>
      <p:sp>
        <p:nvSpPr>
          <p:cNvPr id="83" name="TextBox 82">
            <a:extLst>
              <a:ext uri="{FF2B5EF4-FFF2-40B4-BE49-F238E27FC236}">
                <a16:creationId xmlns:a16="http://schemas.microsoft.com/office/drawing/2014/main" id="{63523842-1CFC-B2F0-2715-1427688E96C8}"/>
              </a:ext>
            </a:extLst>
          </p:cNvPr>
          <p:cNvSpPr txBox="1"/>
          <p:nvPr/>
        </p:nvSpPr>
        <p:spPr>
          <a:xfrm>
            <a:off x="2573119" y="5339782"/>
            <a:ext cx="2441236" cy="400110"/>
          </a:xfrm>
          <a:prstGeom prst="rect">
            <a:avLst/>
          </a:prstGeom>
          <a:noFill/>
        </p:spPr>
        <p:txBody>
          <a:bodyPr wrap="square" rtlCol="0">
            <a:spAutoFit/>
          </a:bodyPr>
          <a:lstStyle/>
          <a:p>
            <a:r>
              <a:rPr lang="en-GB" sz="2000" dirty="0">
                <a:solidFill>
                  <a:schemeClr val="accent6">
                    <a:lumMod val="40000"/>
                    <a:lumOff val="60000"/>
                  </a:schemeClr>
                </a:solidFill>
              </a:rPr>
              <a:t>sgRNA sequence</a:t>
            </a:r>
          </a:p>
        </p:txBody>
      </p:sp>
      <p:sp>
        <p:nvSpPr>
          <p:cNvPr id="81" name="TextBox 80">
            <a:extLst>
              <a:ext uri="{FF2B5EF4-FFF2-40B4-BE49-F238E27FC236}">
                <a16:creationId xmlns:a16="http://schemas.microsoft.com/office/drawing/2014/main" id="{FFF7C222-6C42-844F-98B5-4FB450423C6A}"/>
              </a:ext>
            </a:extLst>
          </p:cNvPr>
          <p:cNvSpPr txBox="1"/>
          <p:nvPr/>
        </p:nvSpPr>
        <p:spPr>
          <a:xfrm>
            <a:off x="14088529" y="6919249"/>
            <a:ext cx="674012" cy="400110"/>
          </a:xfrm>
          <a:prstGeom prst="rect">
            <a:avLst/>
          </a:prstGeom>
          <a:noFill/>
          <a:ln w="22225">
            <a:solidFill>
              <a:schemeClr val="accent2"/>
            </a:solidFill>
          </a:ln>
        </p:spPr>
        <p:txBody>
          <a:bodyPr wrap="square" rtlCol="0">
            <a:spAutoFit/>
          </a:bodyPr>
          <a:lstStyle/>
          <a:p>
            <a:pPr algn="ctr"/>
            <a:r>
              <a:rPr lang="en-GB" sz="2000" dirty="0">
                <a:solidFill>
                  <a:schemeClr val="accent2"/>
                </a:solidFill>
              </a:rPr>
              <a:t>GGG</a:t>
            </a:r>
          </a:p>
        </p:txBody>
      </p:sp>
      <p:sp>
        <p:nvSpPr>
          <p:cNvPr id="84" name="TextBox 83">
            <a:extLst>
              <a:ext uri="{FF2B5EF4-FFF2-40B4-BE49-F238E27FC236}">
                <a16:creationId xmlns:a16="http://schemas.microsoft.com/office/drawing/2014/main" id="{5305A170-1440-C027-7E1F-7D3D3847690A}"/>
              </a:ext>
            </a:extLst>
          </p:cNvPr>
          <p:cNvSpPr txBox="1"/>
          <p:nvPr/>
        </p:nvSpPr>
        <p:spPr>
          <a:xfrm>
            <a:off x="10185116" y="5427469"/>
            <a:ext cx="2132756" cy="400110"/>
          </a:xfrm>
          <a:prstGeom prst="rect">
            <a:avLst/>
          </a:prstGeom>
          <a:noFill/>
        </p:spPr>
        <p:txBody>
          <a:bodyPr wrap="square" rtlCol="0">
            <a:spAutoFit/>
          </a:bodyPr>
          <a:lstStyle/>
          <a:p>
            <a:r>
              <a:rPr lang="en-GB" sz="2000" dirty="0">
                <a:solidFill>
                  <a:schemeClr val="accent6">
                    <a:lumMod val="40000"/>
                    <a:lumOff val="60000"/>
                  </a:schemeClr>
                </a:solidFill>
              </a:rPr>
              <a:t>sgRNA sequence</a:t>
            </a:r>
          </a:p>
        </p:txBody>
      </p:sp>
      <p:sp>
        <p:nvSpPr>
          <p:cNvPr id="85" name="TextBox 84">
            <a:extLst>
              <a:ext uri="{FF2B5EF4-FFF2-40B4-BE49-F238E27FC236}">
                <a16:creationId xmlns:a16="http://schemas.microsoft.com/office/drawing/2014/main" id="{20F078BD-E2D0-08C9-1851-CBF551434913}"/>
              </a:ext>
            </a:extLst>
          </p:cNvPr>
          <p:cNvSpPr txBox="1"/>
          <p:nvPr/>
        </p:nvSpPr>
        <p:spPr>
          <a:xfrm>
            <a:off x="6513271" y="5318033"/>
            <a:ext cx="994840" cy="461665"/>
          </a:xfrm>
          <a:prstGeom prst="rect">
            <a:avLst/>
          </a:prstGeom>
          <a:noFill/>
        </p:spPr>
        <p:txBody>
          <a:bodyPr wrap="square" rtlCol="0">
            <a:spAutoFit/>
          </a:bodyPr>
          <a:lstStyle/>
          <a:p>
            <a:r>
              <a:rPr lang="en-GB" sz="2400" dirty="0">
                <a:solidFill>
                  <a:schemeClr val="accent2"/>
                </a:solidFill>
              </a:rPr>
              <a:t>PAM</a:t>
            </a:r>
          </a:p>
        </p:txBody>
      </p:sp>
      <p:sp>
        <p:nvSpPr>
          <p:cNvPr id="86" name="TextBox 85">
            <a:extLst>
              <a:ext uri="{FF2B5EF4-FFF2-40B4-BE49-F238E27FC236}">
                <a16:creationId xmlns:a16="http://schemas.microsoft.com/office/drawing/2014/main" id="{03AECED2-6D67-59F0-1327-B4FD76AC38EB}"/>
              </a:ext>
            </a:extLst>
          </p:cNvPr>
          <p:cNvSpPr txBox="1"/>
          <p:nvPr/>
        </p:nvSpPr>
        <p:spPr>
          <a:xfrm>
            <a:off x="14063609" y="7405778"/>
            <a:ext cx="994840" cy="461665"/>
          </a:xfrm>
          <a:prstGeom prst="rect">
            <a:avLst/>
          </a:prstGeom>
          <a:noFill/>
        </p:spPr>
        <p:txBody>
          <a:bodyPr wrap="square" rtlCol="0">
            <a:spAutoFit/>
          </a:bodyPr>
          <a:lstStyle/>
          <a:p>
            <a:r>
              <a:rPr lang="en-GB" sz="2400" dirty="0">
                <a:solidFill>
                  <a:schemeClr val="accent2"/>
                </a:solidFill>
              </a:rPr>
              <a:t>PAM</a:t>
            </a:r>
          </a:p>
        </p:txBody>
      </p:sp>
    </p:spTree>
    <p:extLst>
      <p:ext uri="{BB962C8B-B14F-4D97-AF65-F5344CB8AC3E}">
        <p14:creationId xmlns:p14="http://schemas.microsoft.com/office/powerpoint/2010/main" val="374344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82" grpId="0"/>
      <p:bldP spid="83" grpId="0"/>
      <p:bldP spid="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80BF-C0BC-C7F9-D9D5-795876DCA99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gRNA_stringencyIterator</a:t>
            </a:r>
            <a:r>
              <a:rPr lang="en-GB" sz="4000" dirty="0">
                <a:solidFill>
                  <a:srgbClr val="CCCCCC"/>
                </a:solidFill>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ADC85145-B8C0-06AD-DDF3-065D5357028D}"/>
              </a:ext>
            </a:extLst>
          </p:cNvPr>
          <p:cNvSpPr>
            <a:spLocks noGrp="1"/>
          </p:cNvSpPr>
          <p:nvPr>
            <p:ph idx="1"/>
          </p:nvPr>
        </p:nvSpPr>
        <p:spPr/>
        <p:txBody>
          <a:bodyPr/>
          <a:lstStyle/>
          <a:p>
            <a:r>
              <a:rPr lang="en-GB" sz="2000" dirty="0"/>
              <a:t>Iterates through different sgRNA stringency files until at least one sgRNA is found, or we’ve tried all stringencies and no sgRNA is found</a:t>
            </a:r>
          </a:p>
          <a:p>
            <a:r>
              <a:rPr lang="en-GB" sz="2000" dirty="0"/>
              <a:t>For a given start/stop site and a given sgRNA stringency file, will filter for sgRNAs within a given distance from start/stop codon (“window”)</a:t>
            </a:r>
          </a:p>
          <a:p>
            <a:r>
              <a:rPr lang="en-GB" sz="2000" dirty="0"/>
              <a:t>Analogous to HAL and HAR, the sgRNA sequence is always extracted from the (+) strand</a:t>
            </a:r>
          </a:p>
          <a:p>
            <a:r>
              <a:rPr lang="en-GB" sz="2000" dirty="0">
                <a:solidFill>
                  <a:schemeClr val="accent2"/>
                </a:solidFill>
              </a:rPr>
              <a:t>Information about selected sgRNA</a:t>
            </a:r>
            <a:r>
              <a:rPr lang="en-GB" sz="2000" dirty="0"/>
              <a:t> is merged with information about given start/stop codon.</a:t>
            </a:r>
          </a:p>
          <a:p>
            <a:endParaRPr lang="en-GB" dirty="0"/>
          </a:p>
        </p:txBody>
      </p:sp>
      <p:graphicFrame>
        <p:nvGraphicFramePr>
          <p:cNvPr id="4" name="Content Placeholder 6">
            <a:extLst>
              <a:ext uri="{FF2B5EF4-FFF2-40B4-BE49-F238E27FC236}">
                <a16:creationId xmlns:a16="http://schemas.microsoft.com/office/drawing/2014/main" id="{675F90A8-7368-662C-7BFF-732AA6AE3A16}"/>
              </a:ext>
            </a:extLst>
          </p:cNvPr>
          <p:cNvGraphicFramePr>
            <a:graphicFrameLocks/>
          </p:cNvGraphicFramePr>
          <p:nvPr>
            <p:extLst>
              <p:ext uri="{D42A27DB-BD31-4B8C-83A1-F6EECF244321}">
                <p14:modId xmlns:p14="http://schemas.microsoft.com/office/powerpoint/2010/main" val="2589207485"/>
              </p:ext>
            </p:extLst>
          </p:nvPr>
        </p:nvGraphicFramePr>
        <p:xfrm>
          <a:off x="1525866" y="5240693"/>
          <a:ext cx="14862520" cy="2672271"/>
        </p:xfrm>
        <a:graphic>
          <a:graphicData uri="http://schemas.openxmlformats.org/drawingml/2006/table">
            <a:tbl>
              <a:tblPr/>
              <a:tblGrid>
                <a:gridCol w="1857815">
                  <a:extLst>
                    <a:ext uri="{9D8B030D-6E8A-4147-A177-3AD203B41FA5}">
                      <a16:colId xmlns:a16="http://schemas.microsoft.com/office/drawing/2014/main" val="1775947917"/>
                    </a:ext>
                  </a:extLst>
                </a:gridCol>
                <a:gridCol w="1857815">
                  <a:extLst>
                    <a:ext uri="{9D8B030D-6E8A-4147-A177-3AD203B41FA5}">
                      <a16:colId xmlns:a16="http://schemas.microsoft.com/office/drawing/2014/main" val="759934598"/>
                    </a:ext>
                  </a:extLst>
                </a:gridCol>
                <a:gridCol w="1857815">
                  <a:extLst>
                    <a:ext uri="{9D8B030D-6E8A-4147-A177-3AD203B41FA5}">
                      <a16:colId xmlns:a16="http://schemas.microsoft.com/office/drawing/2014/main" val="639068453"/>
                    </a:ext>
                  </a:extLst>
                </a:gridCol>
                <a:gridCol w="1857815">
                  <a:extLst>
                    <a:ext uri="{9D8B030D-6E8A-4147-A177-3AD203B41FA5}">
                      <a16:colId xmlns:a16="http://schemas.microsoft.com/office/drawing/2014/main" val="3442483005"/>
                    </a:ext>
                  </a:extLst>
                </a:gridCol>
                <a:gridCol w="2073840">
                  <a:extLst>
                    <a:ext uri="{9D8B030D-6E8A-4147-A177-3AD203B41FA5}">
                      <a16:colId xmlns:a16="http://schemas.microsoft.com/office/drawing/2014/main" val="1473022527"/>
                    </a:ext>
                  </a:extLst>
                </a:gridCol>
                <a:gridCol w="1641790">
                  <a:extLst>
                    <a:ext uri="{9D8B030D-6E8A-4147-A177-3AD203B41FA5}">
                      <a16:colId xmlns:a16="http://schemas.microsoft.com/office/drawing/2014/main" val="2307686675"/>
                    </a:ext>
                  </a:extLst>
                </a:gridCol>
                <a:gridCol w="1857815">
                  <a:extLst>
                    <a:ext uri="{9D8B030D-6E8A-4147-A177-3AD203B41FA5}">
                      <a16:colId xmlns:a16="http://schemas.microsoft.com/office/drawing/2014/main" val="3829567282"/>
                    </a:ext>
                  </a:extLst>
                </a:gridCol>
                <a:gridCol w="1857815">
                  <a:extLst>
                    <a:ext uri="{9D8B030D-6E8A-4147-A177-3AD203B41FA5}">
                      <a16:colId xmlns:a16="http://schemas.microsoft.com/office/drawing/2014/main" val="3260069504"/>
                    </a:ext>
                  </a:extLst>
                </a:gridCol>
              </a:tblGrid>
              <a:tr h="796163">
                <a:tc>
                  <a:txBody>
                    <a:bodyPr/>
                    <a:lstStyle/>
                    <a:p>
                      <a:pPr algn="ctr" fontAlgn="ctr"/>
                      <a:r>
                        <a:rPr lang="en-GB" sz="2000" dirty="0" err="1">
                          <a:effectLst/>
                        </a:rPr>
                        <a:t>fmin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Fmax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#chr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a:effectLst/>
                        </a:rPr>
                        <a:t>strand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sgRNA_sequence</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br>
                        <a:rPr lang="en-GB" sz="2000" dirty="0">
                          <a:effectLst/>
                        </a:rPr>
                      </a:br>
                      <a:r>
                        <a:rPr lang="en-GB" sz="2000" dirty="0" err="1">
                          <a:effectLst/>
                        </a:rPr>
                        <a:t>Gene_ID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Transcript_ID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73314"/>
                  </a:ext>
                </a:extLst>
              </a:tr>
              <a:tr h="1876108">
                <a:tc>
                  <a:txBody>
                    <a:bodyPr/>
                    <a:lstStyle/>
                    <a:p>
                      <a:pPr algn="ctr"/>
                      <a:r>
                        <a:rPr lang="en-GB" sz="2000" dirty="0">
                          <a:effectLst/>
                        </a:rPr>
                        <a:t>370082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370104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CTATCTCTTAAAATGGCTTTGGG</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FBgn0000022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FBtr0070072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13589"/>
                  </a:ext>
                </a:extLst>
              </a:tr>
            </a:tbl>
          </a:graphicData>
        </a:graphic>
      </p:graphicFrame>
      <p:sp>
        <p:nvSpPr>
          <p:cNvPr id="5" name="Rectangle 4">
            <a:extLst>
              <a:ext uri="{FF2B5EF4-FFF2-40B4-BE49-F238E27FC236}">
                <a16:creationId xmlns:a16="http://schemas.microsoft.com/office/drawing/2014/main" id="{9A86979B-8DCA-2362-34EF-1DF1FB593EC9}"/>
              </a:ext>
            </a:extLst>
          </p:cNvPr>
          <p:cNvSpPr/>
          <p:nvPr/>
        </p:nvSpPr>
        <p:spPr>
          <a:xfrm>
            <a:off x="1525866" y="5240693"/>
            <a:ext cx="9505099" cy="2672271"/>
          </a:xfrm>
          <a:prstGeom prst="rect">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3154976B-5DDE-CAC0-79E0-064823A0D332}"/>
              </a:ext>
            </a:extLst>
          </p:cNvPr>
          <p:cNvSpPr txBox="1"/>
          <p:nvPr/>
        </p:nvSpPr>
        <p:spPr>
          <a:xfrm>
            <a:off x="1512449" y="4660082"/>
            <a:ext cx="2939035"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a:t>
            </a:r>
          </a:p>
        </p:txBody>
      </p:sp>
    </p:spTree>
    <p:extLst>
      <p:ext uri="{BB962C8B-B14F-4D97-AF65-F5344CB8AC3E}">
        <p14:creationId xmlns:p14="http://schemas.microsoft.com/office/powerpoint/2010/main" val="17257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p:txBody>
      </p:sp>
      <p:grpSp>
        <p:nvGrpSpPr>
          <p:cNvPr id="133" name="Group 132">
            <a:extLst>
              <a:ext uri="{FF2B5EF4-FFF2-40B4-BE49-F238E27FC236}">
                <a16:creationId xmlns:a16="http://schemas.microsoft.com/office/drawing/2014/main" id="{1CBB5B22-CA78-B74D-B4A5-31D3BE0AFA11}"/>
              </a:ext>
            </a:extLst>
          </p:cNvPr>
          <p:cNvGrpSpPr/>
          <p:nvPr/>
        </p:nvGrpSpPr>
        <p:grpSpPr>
          <a:xfrm>
            <a:off x="2525917" y="5242459"/>
            <a:ext cx="5122327" cy="1392117"/>
            <a:chOff x="3038041" y="5666304"/>
            <a:chExt cx="5122327" cy="1392117"/>
          </a:xfrm>
        </p:grpSpPr>
        <p:cxnSp>
          <p:nvCxnSpPr>
            <p:cNvPr id="89" name="Straight Connector 88">
              <a:extLst>
                <a:ext uri="{FF2B5EF4-FFF2-40B4-BE49-F238E27FC236}">
                  <a16:creationId xmlns:a16="http://schemas.microsoft.com/office/drawing/2014/main" id="{B04CEF88-E967-2500-8599-80F7B15FE5BB}"/>
                </a:ext>
              </a:extLst>
            </p:cNvPr>
            <p:cNvCxnSpPr>
              <a:cxnSpLocks/>
            </p:cNvCxnSpPr>
            <p:nvPr/>
          </p:nvCxnSpPr>
          <p:spPr>
            <a:xfrm flipV="1">
              <a:off x="3464745" y="6512345"/>
              <a:ext cx="4240491" cy="28031"/>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nvGrpSpPr>
            <p:cNvPr id="132" name="Group 131">
              <a:extLst>
                <a:ext uri="{FF2B5EF4-FFF2-40B4-BE49-F238E27FC236}">
                  <a16:creationId xmlns:a16="http://schemas.microsoft.com/office/drawing/2014/main" id="{2B364246-21FB-994E-D600-0E543D627D02}"/>
                </a:ext>
              </a:extLst>
            </p:cNvPr>
            <p:cNvGrpSpPr/>
            <p:nvPr/>
          </p:nvGrpSpPr>
          <p:grpSpPr>
            <a:xfrm>
              <a:off x="3038041" y="5666304"/>
              <a:ext cx="5122327" cy="1392117"/>
              <a:chOff x="3038041" y="5666304"/>
              <a:chExt cx="5122327" cy="1392117"/>
            </a:xfrm>
          </p:grpSpPr>
          <p:sp>
            <p:nvSpPr>
              <p:cNvPr id="11" name="Rectangle 10">
                <a:extLst>
                  <a:ext uri="{FF2B5EF4-FFF2-40B4-BE49-F238E27FC236}">
                    <a16:creationId xmlns:a16="http://schemas.microsoft.com/office/drawing/2014/main" id="{4D83672E-93B3-088B-900B-8B55A88BF608}"/>
                  </a:ext>
                </a:extLst>
              </p:cNvPr>
              <p:cNvSpPr/>
              <p:nvPr/>
            </p:nvSpPr>
            <p:spPr>
              <a:xfrm>
                <a:off x="4761304" y="6132527"/>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28" name="Straight Connector 27">
                <a:extLst>
                  <a:ext uri="{FF2B5EF4-FFF2-40B4-BE49-F238E27FC236}">
                    <a16:creationId xmlns:a16="http://schemas.microsoft.com/office/drawing/2014/main" id="{2FAA179F-6E58-C171-A436-ADE9E2B62B28}"/>
                  </a:ext>
                </a:extLst>
              </p:cNvPr>
              <p:cNvCxnSpPr>
                <a:cxnSpLocks/>
                <a:stCxn id="41" idx="1"/>
                <a:endCxn id="43" idx="3"/>
              </p:cNvCxnSpPr>
              <p:nvPr/>
            </p:nvCxnSpPr>
            <p:spPr>
              <a:xfrm flipH="1">
                <a:off x="3450836" y="5866359"/>
                <a:ext cx="4296736" cy="42372"/>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9CDFCD55-BF02-5550-8353-45FF848DB3F7}"/>
                  </a:ext>
                </a:extLst>
              </p:cNvPr>
              <p:cNvSpPr txBox="1"/>
              <p:nvPr/>
            </p:nvSpPr>
            <p:spPr>
              <a:xfrm>
                <a:off x="3070066" y="6348454"/>
                <a:ext cx="412795" cy="400110"/>
              </a:xfrm>
              <a:prstGeom prst="rect">
                <a:avLst/>
              </a:prstGeom>
              <a:noFill/>
            </p:spPr>
            <p:txBody>
              <a:bodyPr wrap="square" rtlCol="0">
                <a:spAutoFit/>
              </a:bodyPr>
              <a:lstStyle/>
              <a:p>
                <a:endParaRPr lang="en-GB" sz="2000" dirty="0">
                  <a:solidFill>
                    <a:schemeClr val="accent5"/>
                  </a:solidFill>
                </a:endParaRPr>
              </a:p>
            </p:txBody>
          </p:sp>
          <p:sp>
            <p:nvSpPr>
              <p:cNvPr id="41" name="TextBox 40">
                <a:extLst>
                  <a:ext uri="{FF2B5EF4-FFF2-40B4-BE49-F238E27FC236}">
                    <a16:creationId xmlns:a16="http://schemas.microsoft.com/office/drawing/2014/main" id="{537D1C1F-7031-CBEF-3B90-93DF2FFE93FE}"/>
                  </a:ext>
                </a:extLst>
              </p:cNvPr>
              <p:cNvSpPr txBox="1"/>
              <p:nvPr/>
            </p:nvSpPr>
            <p:spPr>
              <a:xfrm>
                <a:off x="7747572" y="5666304"/>
                <a:ext cx="412795" cy="400110"/>
              </a:xfrm>
              <a:prstGeom prst="rect">
                <a:avLst/>
              </a:prstGeom>
              <a:noFill/>
            </p:spPr>
            <p:txBody>
              <a:bodyPr wrap="square" rtlCol="0">
                <a:spAutoFit/>
              </a:bodyPr>
              <a:lstStyle/>
              <a:p>
                <a:endParaRPr lang="en-GB" sz="2000" dirty="0">
                  <a:solidFill>
                    <a:schemeClr val="accent5"/>
                  </a:solidFill>
                </a:endParaRPr>
              </a:p>
            </p:txBody>
          </p:sp>
          <p:sp>
            <p:nvSpPr>
              <p:cNvPr id="42" name="TextBox 41">
                <a:extLst>
                  <a:ext uri="{FF2B5EF4-FFF2-40B4-BE49-F238E27FC236}">
                    <a16:creationId xmlns:a16="http://schemas.microsoft.com/office/drawing/2014/main" id="{1F2AC6C2-8733-CCCC-5093-94CB3FC1A88F}"/>
                  </a:ext>
                </a:extLst>
              </p:cNvPr>
              <p:cNvSpPr txBox="1"/>
              <p:nvPr/>
            </p:nvSpPr>
            <p:spPr>
              <a:xfrm>
                <a:off x="7747573" y="6338142"/>
                <a:ext cx="412795" cy="400110"/>
              </a:xfrm>
              <a:prstGeom prst="rect">
                <a:avLst/>
              </a:prstGeom>
              <a:noFill/>
            </p:spPr>
            <p:txBody>
              <a:bodyPr wrap="square" rtlCol="0">
                <a:spAutoFit/>
              </a:bodyPr>
              <a:lstStyle/>
              <a:p>
                <a:endParaRPr lang="en-GB" sz="2000" dirty="0">
                  <a:solidFill>
                    <a:schemeClr val="accent5"/>
                  </a:solidFill>
                </a:endParaRPr>
              </a:p>
            </p:txBody>
          </p:sp>
          <p:sp>
            <p:nvSpPr>
              <p:cNvPr id="43" name="TextBox 42">
                <a:extLst>
                  <a:ext uri="{FF2B5EF4-FFF2-40B4-BE49-F238E27FC236}">
                    <a16:creationId xmlns:a16="http://schemas.microsoft.com/office/drawing/2014/main" id="{84CA63DD-2034-E308-C0A9-07941748030C}"/>
                  </a:ext>
                </a:extLst>
              </p:cNvPr>
              <p:cNvSpPr txBox="1"/>
              <p:nvPr/>
            </p:nvSpPr>
            <p:spPr>
              <a:xfrm>
                <a:off x="3038041" y="5708676"/>
                <a:ext cx="412795" cy="400110"/>
              </a:xfrm>
              <a:prstGeom prst="rect">
                <a:avLst/>
              </a:prstGeom>
              <a:noFill/>
            </p:spPr>
            <p:txBody>
              <a:bodyPr wrap="square" rtlCol="0">
                <a:spAutoFit/>
              </a:bodyPr>
              <a:lstStyle/>
              <a:p>
                <a:endParaRPr lang="en-GB" sz="2000" dirty="0">
                  <a:solidFill>
                    <a:schemeClr val="accent5"/>
                  </a:solidFill>
                </a:endParaRPr>
              </a:p>
            </p:txBody>
          </p:sp>
          <p:sp>
            <p:nvSpPr>
              <p:cNvPr id="124" name="TextBox 123">
                <a:extLst>
                  <a:ext uri="{FF2B5EF4-FFF2-40B4-BE49-F238E27FC236}">
                    <a16:creationId xmlns:a16="http://schemas.microsoft.com/office/drawing/2014/main" id="{B9133617-AF88-E034-7B3F-19C457136658}"/>
                  </a:ext>
                </a:extLst>
              </p:cNvPr>
              <p:cNvSpPr txBox="1"/>
              <p:nvPr/>
            </p:nvSpPr>
            <p:spPr>
              <a:xfrm>
                <a:off x="4430793" y="6658311"/>
                <a:ext cx="1390040" cy="400110"/>
              </a:xfrm>
              <a:prstGeom prst="rect">
                <a:avLst/>
              </a:prstGeom>
              <a:noFill/>
            </p:spPr>
            <p:txBody>
              <a:bodyPr wrap="square" rtlCol="0">
                <a:spAutoFit/>
              </a:bodyPr>
              <a:lstStyle/>
              <a:p>
                <a:r>
                  <a:rPr lang="en-GB" sz="2000" dirty="0">
                    <a:solidFill>
                      <a:schemeClr val="accent5"/>
                    </a:solidFill>
                  </a:rPr>
                  <a:t>start codon</a:t>
                </a:r>
              </a:p>
            </p:txBody>
          </p:sp>
        </p:grpSp>
      </p:grpSp>
      <p:sp>
        <p:nvSpPr>
          <p:cNvPr id="131" name="TextBox 130">
            <a:extLst>
              <a:ext uri="{FF2B5EF4-FFF2-40B4-BE49-F238E27FC236}">
                <a16:creationId xmlns:a16="http://schemas.microsoft.com/office/drawing/2014/main" id="{5F36E4A7-2364-C586-B71B-E589FEE8C2EA}"/>
              </a:ext>
            </a:extLst>
          </p:cNvPr>
          <p:cNvSpPr txBox="1"/>
          <p:nvPr/>
        </p:nvSpPr>
        <p:spPr>
          <a:xfrm>
            <a:off x="5340639" y="5694245"/>
            <a:ext cx="744141" cy="400110"/>
          </a:xfrm>
          <a:prstGeom prst="rect">
            <a:avLst/>
          </a:prstGeom>
          <a:noFill/>
          <a:ln w="22225">
            <a:solidFill>
              <a:schemeClr val="accent2"/>
            </a:solidFill>
          </a:ln>
        </p:spPr>
        <p:txBody>
          <a:bodyPr wrap="square" rtlCol="0">
            <a:spAutoFit/>
          </a:bodyPr>
          <a:lstStyle/>
          <a:p>
            <a:pPr algn="ctr"/>
            <a:r>
              <a:rPr lang="en-GB" sz="2000" b="1" dirty="0">
                <a:solidFill>
                  <a:schemeClr val="accent2"/>
                </a:solidFill>
              </a:rPr>
              <a:t>NGG</a:t>
            </a:r>
          </a:p>
        </p:txBody>
      </p:sp>
      <p:sp>
        <p:nvSpPr>
          <p:cNvPr id="145" name="TextBox 144">
            <a:extLst>
              <a:ext uri="{FF2B5EF4-FFF2-40B4-BE49-F238E27FC236}">
                <a16:creationId xmlns:a16="http://schemas.microsoft.com/office/drawing/2014/main" id="{6E813480-47BC-705C-06AE-07D7D9039A8D}"/>
              </a:ext>
            </a:extLst>
          </p:cNvPr>
          <p:cNvSpPr txBox="1"/>
          <p:nvPr/>
        </p:nvSpPr>
        <p:spPr>
          <a:xfrm>
            <a:off x="5351046" y="6234466"/>
            <a:ext cx="711608" cy="400110"/>
          </a:xfrm>
          <a:prstGeom prst="rect">
            <a:avLst/>
          </a:prstGeom>
          <a:noFill/>
          <a:ln>
            <a:noFill/>
          </a:ln>
        </p:spPr>
        <p:txBody>
          <a:bodyPr wrap="square" rtlCol="0">
            <a:spAutoFit/>
          </a:bodyPr>
          <a:lstStyle/>
          <a:p>
            <a:r>
              <a:rPr lang="en-GB" sz="2000" dirty="0">
                <a:solidFill>
                  <a:schemeClr val="accent2"/>
                </a:solidFill>
              </a:rPr>
              <a:t>PAM</a:t>
            </a:r>
          </a:p>
        </p:txBody>
      </p:sp>
      <p:cxnSp>
        <p:nvCxnSpPr>
          <p:cNvPr id="146" name="Straight Connector 145">
            <a:extLst>
              <a:ext uri="{FF2B5EF4-FFF2-40B4-BE49-F238E27FC236}">
                <a16:creationId xmlns:a16="http://schemas.microsoft.com/office/drawing/2014/main" id="{DEF04B5B-2372-F6B7-5137-BE9E1D2B75A3}"/>
              </a:ext>
            </a:extLst>
          </p:cNvPr>
          <p:cNvCxnSpPr>
            <a:cxnSpLocks/>
          </p:cNvCxnSpPr>
          <p:nvPr/>
        </p:nvCxnSpPr>
        <p:spPr>
          <a:xfrm flipV="1">
            <a:off x="3936678" y="6095525"/>
            <a:ext cx="1409172" cy="11672"/>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7" name="TextBox 146">
            <a:extLst>
              <a:ext uri="{FF2B5EF4-FFF2-40B4-BE49-F238E27FC236}">
                <a16:creationId xmlns:a16="http://schemas.microsoft.com/office/drawing/2014/main" id="{8319FCDB-3369-677D-A861-1A35F3AEF71B}"/>
              </a:ext>
            </a:extLst>
          </p:cNvPr>
          <p:cNvSpPr txBox="1"/>
          <p:nvPr/>
        </p:nvSpPr>
        <p:spPr>
          <a:xfrm>
            <a:off x="5270835" y="6203591"/>
            <a:ext cx="865106" cy="400110"/>
          </a:xfrm>
          <a:prstGeom prst="rect">
            <a:avLst/>
          </a:prstGeom>
          <a:solidFill>
            <a:schemeClr val="bg1"/>
          </a:solidFill>
          <a:ln>
            <a:noFill/>
          </a:ln>
        </p:spPr>
        <p:txBody>
          <a:bodyPr wrap="square" rtlCol="0">
            <a:spAutoFit/>
          </a:bodyPr>
          <a:lstStyle/>
          <a:p>
            <a:r>
              <a:rPr lang="en-GB" sz="2000" dirty="0">
                <a:solidFill>
                  <a:schemeClr val="accent2"/>
                </a:solidFill>
              </a:rPr>
              <a:t>Target</a:t>
            </a:r>
          </a:p>
        </p:txBody>
      </p:sp>
      <p:sp>
        <p:nvSpPr>
          <p:cNvPr id="152" name="TextBox 151">
            <a:extLst>
              <a:ext uri="{FF2B5EF4-FFF2-40B4-BE49-F238E27FC236}">
                <a16:creationId xmlns:a16="http://schemas.microsoft.com/office/drawing/2014/main" id="{A0D5DB1D-1CBF-9AB5-B21A-EC7FF17E338A}"/>
              </a:ext>
            </a:extLst>
          </p:cNvPr>
          <p:cNvSpPr txBox="1"/>
          <p:nvPr/>
        </p:nvSpPr>
        <p:spPr>
          <a:xfrm>
            <a:off x="7445261" y="5606459"/>
            <a:ext cx="1491353" cy="400110"/>
          </a:xfrm>
          <a:prstGeom prst="rect">
            <a:avLst/>
          </a:prstGeom>
          <a:noFill/>
        </p:spPr>
        <p:txBody>
          <a:bodyPr wrap="square" rtlCol="0">
            <a:spAutoFit/>
          </a:bodyPr>
          <a:lstStyle/>
          <a:p>
            <a:r>
              <a:rPr lang="en-GB" sz="2000" dirty="0">
                <a:solidFill>
                  <a:schemeClr val="accent5"/>
                </a:solidFill>
              </a:rPr>
              <a:t>ds DNA</a:t>
            </a:r>
          </a:p>
        </p:txBody>
      </p:sp>
    </p:spTree>
    <p:extLst>
      <p:ext uri="{BB962C8B-B14F-4D97-AF65-F5344CB8AC3E}">
        <p14:creationId xmlns:p14="http://schemas.microsoft.com/office/powerpoint/2010/main" val="90978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45" grpId="0"/>
      <p:bldP spid="145" grpId="1"/>
      <p:bldP spid="147" grpId="0" animBg="1"/>
      <p:bldP spid="15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sgRNApositionCheck</a:t>
            </a:r>
            <a:r>
              <a:rPr lang="en-GB" sz="4000" dirty="0">
                <a:solidFill>
                  <a:srgbClr val="CCCCCC"/>
                </a:solidFill>
                <a:latin typeface="Consolas" panose="020B0609020204030204" pitchFamily="49" charset="0"/>
              </a:rPr>
              <a:t>()</a:t>
            </a:r>
            <a:endParaRPr lang="en-GB" sz="4000" dirty="0"/>
          </a:p>
        </p:txBody>
      </p:sp>
      <p:sp>
        <p:nvSpPr>
          <p:cNvPr id="14" name="Content Placeholder 13">
            <a:extLst>
              <a:ext uri="{FF2B5EF4-FFF2-40B4-BE49-F238E27FC236}">
                <a16:creationId xmlns:a16="http://schemas.microsoft.com/office/drawing/2014/main" id="{45980E5D-E673-18FA-F246-2AAF0E51DE20}"/>
              </a:ext>
            </a:extLst>
          </p:cNvPr>
          <p:cNvSpPr>
            <a:spLocks noGrp="1"/>
          </p:cNvSpPr>
          <p:nvPr>
            <p:ph idx="1"/>
          </p:nvPr>
        </p:nvSpPr>
        <p:spPr>
          <a:xfrm>
            <a:off x="1280206" y="2080289"/>
            <a:ext cx="15525572" cy="5710124"/>
          </a:xfrm>
        </p:spPr>
        <p:txBody>
          <a:bodyPr>
            <a:normAutofit/>
          </a:bodyPr>
          <a:lstStyle/>
          <a:p>
            <a:pPr lvl="1"/>
            <a:r>
              <a:rPr lang="en-GB" sz="2000" dirty="0"/>
              <a:t>To test for </a:t>
            </a:r>
            <a:r>
              <a:rPr lang="en-GB" sz="2000" dirty="0">
                <a:solidFill>
                  <a:schemeClr val="tx2"/>
                </a:solidFill>
              </a:rPr>
              <a:t>conditions A-C</a:t>
            </a:r>
            <a:r>
              <a:rPr lang="en-GB" sz="2000" dirty="0"/>
              <a:t>, we need to better understand the relative position between the sgRNA and the start/stop codon</a:t>
            </a:r>
          </a:p>
        </p:txBody>
      </p:sp>
      <p:cxnSp>
        <p:nvCxnSpPr>
          <p:cNvPr id="2" name="Straight Connector 1">
            <a:extLst>
              <a:ext uri="{FF2B5EF4-FFF2-40B4-BE49-F238E27FC236}">
                <a16:creationId xmlns:a16="http://schemas.microsoft.com/office/drawing/2014/main" id="{D8316B7D-0154-765E-7B00-6D01FE252822}"/>
              </a:ext>
            </a:extLst>
          </p:cNvPr>
          <p:cNvCxnSpPr>
            <a:cxnSpLocks/>
          </p:cNvCxnSpPr>
          <p:nvPr/>
        </p:nvCxnSpPr>
        <p:spPr>
          <a:xfrm>
            <a:off x="4631623" y="7608501"/>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3" name="Straight Connector 2">
            <a:extLst>
              <a:ext uri="{FF2B5EF4-FFF2-40B4-BE49-F238E27FC236}">
                <a16:creationId xmlns:a16="http://schemas.microsoft.com/office/drawing/2014/main" id="{86A095BE-3841-1042-3E09-E2A75E8690E5}"/>
              </a:ext>
            </a:extLst>
          </p:cNvPr>
          <p:cNvCxnSpPr>
            <a:cxnSpLocks/>
          </p:cNvCxnSpPr>
          <p:nvPr/>
        </p:nvCxnSpPr>
        <p:spPr>
          <a:xfrm>
            <a:off x="9622320" y="6698931"/>
            <a:ext cx="5400625"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7CCDECCB-9997-4F74-499D-725B88CE443F}"/>
              </a:ext>
            </a:extLst>
          </p:cNvPr>
          <p:cNvSpPr/>
          <p:nvPr/>
        </p:nvSpPr>
        <p:spPr>
          <a:xfrm>
            <a:off x="9622321" y="7233178"/>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5" name="Straight Arrow Connector 4">
            <a:extLst>
              <a:ext uri="{FF2B5EF4-FFF2-40B4-BE49-F238E27FC236}">
                <a16:creationId xmlns:a16="http://schemas.microsoft.com/office/drawing/2014/main" id="{723D723E-5CF5-5614-BB5B-683E12E2039E}"/>
              </a:ext>
            </a:extLst>
          </p:cNvPr>
          <p:cNvCxnSpPr>
            <a:cxnSpLocks/>
          </p:cNvCxnSpPr>
          <p:nvPr/>
        </p:nvCxnSpPr>
        <p:spPr>
          <a:xfrm>
            <a:off x="9622320" y="7775556"/>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37DE9FF-8FFC-FC80-EFFC-0E9A85E9A023}"/>
              </a:ext>
            </a:extLst>
          </p:cNvPr>
          <p:cNvSpPr txBox="1"/>
          <p:nvPr/>
        </p:nvSpPr>
        <p:spPr>
          <a:xfrm>
            <a:off x="14290650" y="6271174"/>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0" name="Straight Connector 9">
            <a:extLst>
              <a:ext uri="{FF2B5EF4-FFF2-40B4-BE49-F238E27FC236}">
                <a16:creationId xmlns:a16="http://schemas.microsoft.com/office/drawing/2014/main" id="{5AA06741-CFE7-8601-2B85-88C7DC46E008}"/>
              </a:ext>
            </a:extLst>
          </p:cNvPr>
          <p:cNvCxnSpPr>
            <a:cxnSpLocks/>
          </p:cNvCxnSpPr>
          <p:nvPr/>
        </p:nvCxnSpPr>
        <p:spPr>
          <a:xfrm>
            <a:off x="4744786" y="4633047"/>
            <a:ext cx="5638104" cy="26829"/>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5CCDBE4-D626-5058-D487-51AB9477F020}"/>
              </a:ext>
            </a:extLst>
          </p:cNvPr>
          <p:cNvSpPr txBox="1"/>
          <p:nvPr/>
        </p:nvSpPr>
        <p:spPr>
          <a:xfrm>
            <a:off x="9622320" y="4249314"/>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3" name="Straight Connector 12">
            <a:extLst>
              <a:ext uri="{FF2B5EF4-FFF2-40B4-BE49-F238E27FC236}">
                <a16:creationId xmlns:a16="http://schemas.microsoft.com/office/drawing/2014/main" id="{8847F50C-8184-2807-17C5-3E0A954EA083}"/>
              </a:ext>
            </a:extLst>
          </p:cNvPr>
          <p:cNvCxnSpPr>
            <a:cxnSpLocks/>
          </p:cNvCxnSpPr>
          <p:nvPr/>
        </p:nvCxnSpPr>
        <p:spPr>
          <a:xfrm>
            <a:off x="7870957" y="5434306"/>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15C9CF2-01F6-8ABD-9048-CF6203259934}"/>
              </a:ext>
            </a:extLst>
          </p:cNvPr>
          <p:cNvSpPr txBox="1"/>
          <p:nvPr/>
        </p:nvSpPr>
        <p:spPr>
          <a:xfrm>
            <a:off x="12473850" y="5018229"/>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8" name="Straight Connector 17">
            <a:extLst>
              <a:ext uri="{FF2B5EF4-FFF2-40B4-BE49-F238E27FC236}">
                <a16:creationId xmlns:a16="http://schemas.microsoft.com/office/drawing/2014/main" id="{72EDC502-1D45-CBF0-4686-C32DEAA807BB}"/>
              </a:ext>
            </a:extLst>
          </p:cNvPr>
          <p:cNvCxnSpPr>
            <a:cxnSpLocks/>
          </p:cNvCxnSpPr>
          <p:nvPr/>
        </p:nvCxnSpPr>
        <p:spPr>
          <a:xfrm flipV="1">
            <a:off x="4631623" y="7967889"/>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60DBB80-4DAC-A720-5CC0-C18215918519}"/>
              </a:ext>
            </a:extLst>
          </p:cNvPr>
          <p:cNvSpPr txBox="1"/>
          <p:nvPr/>
        </p:nvSpPr>
        <p:spPr>
          <a:xfrm>
            <a:off x="6932114" y="7967889"/>
            <a:ext cx="1534184" cy="369332"/>
          </a:xfrm>
          <a:prstGeom prst="rect">
            <a:avLst/>
          </a:prstGeom>
          <a:noFill/>
        </p:spPr>
        <p:txBody>
          <a:bodyPr wrap="square" rtlCol="0">
            <a:spAutoFit/>
          </a:bodyPr>
          <a:lstStyle/>
          <a:p>
            <a:r>
              <a:rPr lang="en-GB" dirty="0">
                <a:solidFill>
                  <a:schemeClr val="accent3"/>
                </a:solidFill>
              </a:rPr>
              <a:t>window</a:t>
            </a:r>
          </a:p>
        </p:txBody>
      </p:sp>
      <p:cxnSp>
        <p:nvCxnSpPr>
          <p:cNvPr id="20" name="Straight Connector 19">
            <a:extLst>
              <a:ext uri="{FF2B5EF4-FFF2-40B4-BE49-F238E27FC236}">
                <a16:creationId xmlns:a16="http://schemas.microsoft.com/office/drawing/2014/main" id="{0D619133-75B2-B488-48B3-74A507EE43DB}"/>
              </a:ext>
            </a:extLst>
          </p:cNvPr>
          <p:cNvCxnSpPr>
            <a:cxnSpLocks/>
          </p:cNvCxnSpPr>
          <p:nvPr/>
        </p:nvCxnSpPr>
        <p:spPr>
          <a:xfrm>
            <a:off x="10356807" y="7991581"/>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CB305DA-CC3F-9753-4C39-E94B8B14D64F}"/>
              </a:ext>
            </a:extLst>
          </p:cNvPr>
          <p:cNvSpPr txBox="1"/>
          <p:nvPr/>
        </p:nvSpPr>
        <p:spPr>
          <a:xfrm>
            <a:off x="12498950" y="7975682"/>
            <a:ext cx="1534184" cy="369332"/>
          </a:xfrm>
          <a:prstGeom prst="rect">
            <a:avLst/>
          </a:prstGeom>
          <a:noFill/>
        </p:spPr>
        <p:txBody>
          <a:bodyPr wrap="square" rtlCol="0">
            <a:spAutoFit/>
          </a:bodyPr>
          <a:lstStyle/>
          <a:p>
            <a:r>
              <a:rPr lang="en-GB" dirty="0">
                <a:solidFill>
                  <a:schemeClr val="accent3"/>
                </a:solidFill>
              </a:rPr>
              <a:t>window</a:t>
            </a:r>
          </a:p>
        </p:txBody>
      </p:sp>
      <p:sp>
        <p:nvSpPr>
          <p:cNvPr id="40" name="TextBox 39">
            <a:extLst>
              <a:ext uri="{FF2B5EF4-FFF2-40B4-BE49-F238E27FC236}">
                <a16:creationId xmlns:a16="http://schemas.microsoft.com/office/drawing/2014/main" id="{FCAACC8F-BF07-44FD-B619-5C9D54E70776}"/>
              </a:ext>
            </a:extLst>
          </p:cNvPr>
          <p:cNvSpPr txBox="1"/>
          <p:nvPr/>
        </p:nvSpPr>
        <p:spPr>
          <a:xfrm>
            <a:off x="2103023" y="3924071"/>
            <a:ext cx="2317577" cy="646331"/>
          </a:xfrm>
          <a:prstGeom prst="rect">
            <a:avLst/>
          </a:prstGeom>
          <a:noFill/>
        </p:spPr>
        <p:txBody>
          <a:bodyPr wrap="square" rtlCol="0">
            <a:spAutoFit/>
          </a:bodyPr>
          <a:lstStyle/>
          <a:p>
            <a:r>
              <a:rPr lang="en-GB" dirty="0">
                <a:solidFill>
                  <a:schemeClr val="tx2"/>
                </a:solidFill>
              </a:rPr>
              <a:t>A: PAM in start/stop codon = TRUE</a:t>
            </a:r>
          </a:p>
        </p:txBody>
      </p:sp>
      <p:sp>
        <p:nvSpPr>
          <p:cNvPr id="42" name="TextBox 41">
            <a:extLst>
              <a:ext uri="{FF2B5EF4-FFF2-40B4-BE49-F238E27FC236}">
                <a16:creationId xmlns:a16="http://schemas.microsoft.com/office/drawing/2014/main" id="{C26CBABE-B181-E362-64ED-AC6002CA6E9C}"/>
              </a:ext>
            </a:extLst>
          </p:cNvPr>
          <p:cNvSpPr txBox="1"/>
          <p:nvPr/>
        </p:nvSpPr>
        <p:spPr>
          <a:xfrm>
            <a:off x="2103023" y="5076131"/>
            <a:ext cx="2528599" cy="646331"/>
          </a:xfrm>
          <a:prstGeom prst="rect">
            <a:avLst/>
          </a:prstGeom>
          <a:noFill/>
        </p:spPr>
        <p:txBody>
          <a:bodyPr wrap="square" rtlCol="0">
            <a:spAutoFit/>
          </a:bodyPr>
          <a:lstStyle/>
          <a:p>
            <a:r>
              <a:rPr lang="en-GB" dirty="0">
                <a:solidFill>
                  <a:schemeClr val="tx2"/>
                </a:solidFill>
              </a:rPr>
              <a:t>B: Max 15 bp 3’ overhang = TRUE</a:t>
            </a:r>
          </a:p>
        </p:txBody>
      </p:sp>
      <p:sp>
        <p:nvSpPr>
          <p:cNvPr id="67" name="TextBox 66">
            <a:extLst>
              <a:ext uri="{FF2B5EF4-FFF2-40B4-BE49-F238E27FC236}">
                <a16:creationId xmlns:a16="http://schemas.microsoft.com/office/drawing/2014/main" id="{C254735F-AE72-3901-BA94-EB5F936288AD}"/>
              </a:ext>
            </a:extLst>
          </p:cNvPr>
          <p:cNvSpPr txBox="1"/>
          <p:nvPr/>
        </p:nvSpPr>
        <p:spPr>
          <a:xfrm>
            <a:off x="2103023" y="6127749"/>
            <a:ext cx="2403987" cy="923330"/>
          </a:xfrm>
          <a:prstGeom prst="rect">
            <a:avLst/>
          </a:prstGeom>
          <a:noFill/>
        </p:spPr>
        <p:txBody>
          <a:bodyPr wrap="square" rtlCol="0">
            <a:spAutoFit/>
          </a:bodyPr>
          <a:lstStyle/>
          <a:p>
            <a:r>
              <a:rPr lang="en-GB" dirty="0">
                <a:solidFill>
                  <a:schemeClr val="tx2"/>
                </a:solidFill>
              </a:rPr>
              <a:t>C: PAM in start/stop codon = FALSE, Max 15 bp 3’ overhang = FALSE</a:t>
            </a:r>
          </a:p>
        </p:txBody>
      </p:sp>
      <p:sp>
        <p:nvSpPr>
          <p:cNvPr id="70" name="TextBox 69">
            <a:extLst>
              <a:ext uri="{FF2B5EF4-FFF2-40B4-BE49-F238E27FC236}">
                <a16:creationId xmlns:a16="http://schemas.microsoft.com/office/drawing/2014/main" id="{F1319610-E8D8-EE11-3C99-1CF4D137E2EF}"/>
              </a:ext>
            </a:extLst>
          </p:cNvPr>
          <p:cNvSpPr txBox="1"/>
          <p:nvPr/>
        </p:nvSpPr>
        <p:spPr>
          <a:xfrm>
            <a:off x="2103024" y="3117209"/>
            <a:ext cx="1903688" cy="369332"/>
          </a:xfrm>
          <a:prstGeom prst="rect">
            <a:avLst/>
          </a:prstGeom>
          <a:noFill/>
        </p:spPr>
        <p:txBody>
          <a:bodyPr wrap="square" rtlCol="0">
            <a:spAutoFit/>
          </a:bodyPr>
          <a:lstStyle/>
          <a:p>
            <a:r>
              <a:rPr lang="en-GB" dirty="0">
                <a:solidFill>
                  <a:schemeClr val="tx2"/>
                </a:solidFill>
              </a:rPr>
              <a:t>Condition</a:t>
            </a:r>
          </a:p>
        </p:txBody>
      </p:sp>
      <p:sp>
        <p:nvSpPr>
          <p:cNvPr id="71" name="TextBox 70">
            <a:extLst>
              <a:ext uri="{FF2B5EF4-FFF2-40B4-BE49-F238E27FC236}">
                <a16:creationId xmlns:a16="http://schemas.microsoft.com/office/drawing/2014/main" id="{44CCE054-9749-2B7B-7CCC-F607CE5D9202}"/>
              </a:ext>
            </a:extLst>
          </p:cNvPr>
          <p:cNvSpPr txBox="1"/>
          <p:nvPr/>
        </p:nvSpPr>
        <p:spPr>
          <a:xfrm>
            <a:off x="4742934" y="3123511"/>
            <a:ext cx="7843412" cy="369332"/>
          </a:xfrm>
          <a:prstGeom prst="rect">
            <a:avLst/>
          </a:prstGeom>
          <a:noFill/>
        </p:spPr>
        <p:txBody>
          <a:bodyPr wrap="square" rtlCol="0">
            <a:spAutoFit/>
          </a:bodyPr>
          <a:lstStyle/>
          <a:p>
            <a:r>
              <a:rPr lang="en-GB" dirty="0">
                <a:solidFill>
                  <a:schemeClr val="accent2"/>
                </a:solidFill>
              </a:rPr>
              <a:t>sgRNA</a:t>
            </a:r>
            <a:r>
              <a:rPr lang="en-GB" dirty="0">
                <a:solidFill>
                  <a:schemeClr val="tx2"/>
                </a:solidFill>
              </a:rPr>
              <a:t> </a:t>
            </a:r>
            <a:r>
              <a:rPr lang="en-GB" dirty="0"/>
              <a:t>position relative to </a:t>
            </a:r>
            <a:r>
              <a:rPr lang="en-GB" dirty="0">
                <a:solidFill>
                  <a:schemeClr val="accent3"/>
                </a:solidFill>
              </a:rPr>
              <a:t>window </a:t>
            </a:r>
            <a:r>
              <a:rPr lang="en-GB" dirty="0"/>
              <a:t>around</a:t>
            </a:r>
            <a:r>
              <a:rPr lang="en-GB" dirty="0">
                <a:solidFill>
                  <a:schemeClr val="tx2"/>
                </a:solidFill>
              </a:rPr>
              <a:t> </a:t>
            </a:r>
            <a:r>
              <a:rPr lang="en-GB" dirty="0">
                <a:solidFill>
                  <a:schemeClr val="accent5"/>
                </a:solidFill>
              </a:rPr>
              <a:t>start/ stop codon</a:t>
            </a:r>
          </a:p>
        </p:txBody>
      </p:sp>
    </p:spTree>
    <p:extLst>
      <p:ext uri="{BB962C8B-B14F-4D97-AF65-F5344CB8AC3E}">
        <p14:creationId xmlns:p14="http://schemas.microsoft.com/office/powerpoint/2010/main" val="2909706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sgRNApositionCheck</a:t>
            </a:r>
            <a:r>
              <a:rPr lang="en-GB" sz="4000" dirty="0">
                <a:solidFill>
                  <a:srgbClr val="CCCCCC"/>
                </a:solidFill>
                <a:latin typeface="Consolas" panose="020B0609020204030204" pitchFamily="49" charset="0"/>
              </a:rPr>
              <a:t>()</a:t>
            </a:r>
            <a:endParaRPr lang="en-GB" sz="4000" dirty="0"/>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45980E5D-E673-18FA-F246-2AAF0E51DE20}"/>
                  </a:ext>
                </a:extLst>
              </p:cNvPr>
              <p:cNvSpPr>
                <a:spLocks noGrp="1"/>
              </p:cNvSpPr>
              <p:nvPr>
                <p:ph idx="1"/>
              </p:nvPr>
            </p:nvSpPr>
            <p:spPr>
              <a:xfrm>
                <a:off x="1280206" y="2080289"/>
                <a:ext cx="15525572" cy="5710124"/>
              </a:xfrm>
            </p:spPr>
            <p:txBody>
              <a:bodyPr>
                <a:normAutofit/>
              </a:bodyPr>
              <a:lstStyle/>
              <a:p>
                <a:pPr lvl="1"/>
                <a:r>
                  <a:rPr lang="en-GB" sz="2000" dirty="0"/>
                  <a:t>Therefore, we calculate a </a:t>
                </a:r>
                <a:r>
                  <a:rPr lang="en-GB" sz="2000" dirty="0" err="1">
                    <a:solidFill>
                      <a:schemeClr val="tx2"/>
                    </a:solidFill>
                  </a:rPr>
                  <a:t>positionScore</a:t>
                </a:r>
                <a:r>
                  <a:rPr lang="en-GB" sz="2000" dirty="0"/>
                  <a:t> that describes the distance between </a:t>
                </a:r>
                <a:r>
                  <a:rPr lang="en-GB" sz="2000" dirty="0">
                    <a:solidFill>
                      <a:schemeClr val="accent1"/>
                    </a:solidFill>
                  </a:rPr>
                  <a:t>fmax</a:t>
                </a:r>
                <a:r>
                  <a:rPr lang="en-GB" sz="2000" dirty="0"/>
                  <a:t> (right-most end of sgRNA) and </a:t>
                </a:r>
                <a:r>
                  <a:rPr lang="en-GB" sz="2000" dirty="0">
                    <a:solidFill>
                      <a:schemeClr val="accent4"/>
                    </a:solidFill>
                  </a:rPr>
                  <a:t>stop</a:t>
                </a:r>
                <a:r>
                  <a:rPr lang="en-GB" sz="2000" dirty="0"/>
                  <a:t> (right-most end of start/stop codon)</a:t>
                </a:r>
                <a:endParaRPr lang="en-GB" sz="2000" b="0" i="1" dirty="0">
                  <a:latin typeface="Cambria Math" panose="02040503050406030204" pitchFamily="18" charset="0"/>
                </a:endParaRPr>
              </a:p>
              <a:p>
                <a:pPr lvl="1"/>
                <a14:m>
                  <m:oMath xmlns:m="http://schemas.openxmlformats.org/officeDocument/2006/math">
                    <m:r>
                      <a:rPr lang="en-GB" sz="2000" b="0" i="1" smtClean="0">
                        <a:latin typeface="Cambria Math" panose="02040503050406030204" pitchFamily="18" charset="0"/>
                      </a:rPr>
                      <m:t>𝑝𝑜𝑠𝑖𝑡𝑖𝑜𝑛𝑆𝑐𝑜𝑟𝑒</m:t>
                    </m:r>
                    <m:r>
                      <a:rPr lang="en-GB" sz="2000" b="0" i="1" smtClean="0">
                        <a:latin typeface="Cambria Math" panose="02040503050406030204" pitchFamily="18" charset="0"/>
                      </a:rPr>
                      <m:t>=</m:t>
                    </m:r>
                    <m:r>
                      <a:rPr lang="en-GB" sz="2000" b="0" i="1" smtClean="0">
                        <a:solidFill>
                          <a:schemeClr val="accent1"/>
                        </a:solidFill>
                        <a:latin typeface="Cambria Math" panose="02040503050406030204" pitchFamily="18" charset="0"/>
                      </a:rPr>
                      <m:t>𝑓𝑚𝑎𝑥</m:t>
                    </m:r>
                    <m:r>
                      <a:rPr lang="en-GB" sz="2000" b="0" i="1" smtClean="0">
                        <a:latin typeface="Cambria Math" panose="02040503050406030204" pitchFamily="18" charset="0"/>
                      </a:rPr>
                      <m:t> −</m:t>
                    </m:r>
                    <m:r>
                      <a:rPr lang="en-GB" sz="2000" b="0" i="1" smtClean="0">
                        <a:solidFill>
                          <a:schemeClr val="accent4"/>
                        </a:solidFill>
                        <a:latin typeface="Cambria Math" panose="02040503050406030204" pitchFamily="18" charset="0"/>
                      </a:rPr>
                      <m:t>𝑠𝑡𝑜𝑝</m:t>
                    </m:r>
                  </m:oMath>
                </a14:m>
                <a:endParaRPr lang="en-GB" sz="2000" dirty="0"/>
              </a:p>
            </p:txBody>
          </p:sp>
        </mc:Choice>
        <mc:Fallback xmlns="">
          <p:sp>
            <p:nvSpPr>
              <p:cNvPr id="14" name="Content Placeholder 13">
                <a:extLst>
                  <a:ext uri="{FF2B5EF4-FFF2-40B4-BE49-F238E27FC236}">
                    <a16:creationId xmlns:a16="http://schemas.microsoft.com/office/drawing/2014/main" id="{45980E5D-E673-18FA-F246-2AAF0E51DE20}"/>
                  </a:ext>
                </a:extLst>
              </p:cNvPr>
              <p:cNvSpPr>
                <a:spLocks noGrp="1" noRot="1" noChangeAspect="1" noMove="1" noResize="1" noEditPoints="1" noAdjustHandles="1" noChangeArrowheads="1" noChangeShapeType="1" noTextEdit="1"/>
              </p:cNvSpPr>
              <p:nvPr>
                <p:ph idx="1"/>
              </p:nvPr>
            </p:nvSpPr>
            <p:spPr>
              <a:xfrm>
                <a:off x="1280206" y="2080289"/>
                <a:ext cx="15525572" cy="5710124"/>
              </a:xfrm>
              <a:blipFill>
                <a:blip r:embed="rId2"/>
                <a:stretch>
                  <a:fillRect t="-1067"/>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C26CBABE-B181-E362-64ED-AC6002CA6E9C}"/>
              </a:ext>
            </a:extLst>
          </p:cNvPr>
          <p:cNvSpPr txBox="1"/>
          <p:nvPr/>
        </p:nvSpPr>
        <p:spPr>
          <a:xfrm>
            <a:off x="2054827" y="4701319"/>
            <a:ext cx="2134952" cy="646331"/>
          </a:xfrm>
          <a:prstGeom prst="rect">
            <a:avLst/>
          </a:prstGeom>
          <a:noFill/>
        </p:spPr>
        <p:txBody>
          <a:bodyPr wrap="square" rtlCol="0">
            <a:spAutoFit/>
          </a:bodyPr>
          <a:lstStyle/>
          <a:p>
            <a:r>
              <a:rPr lang="en-GB" dirty="0">
                <a:solidFill>
                  <a:schemeClr val="tx2"/>
                </a:solidFill>
              </a:rPr>
              <a:t>B: Max 15 bp 3’ overhang = TRUE</a:t>
            </a:r>
          </a:p>
        </p:txBody>
      </p:sp>
      <p:sp>
        <p:nvSpPr>
          <p:cNvPr id="89" name="Rounded Rectangle 32">
            <a:extLst>
              <a:ext uri="{FF2B5EF4-FFF2-40B4-BE49-F238E27FC236}">
                <a16:creationId xmlns:a16="http://schemas.microsoft.com/office/drawing/2014/main" id="{5CF5784F-B29E-84A7-EC65-BFD5B261DBD4}"/>
              </a:ext>
            </a:extLst>
          </p:cNvPr>
          <p:cNvSpPr/>
          <p:nvPr/>
        </p:nvSpPr>
        <p:spPr>
          <a:xfrm>
            <a:off x="14703960" y="5771192"/>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le 36">
            <a:extLst>
              <a:ext uri="{FF2B5EF4-FFF2-40B4-BE49-F238E27FC236}">
                <a16:creationId xmlns:a16="http://schemas.microsoft.com/office/drawing/2014/main" id="{49F25C91-8310-0F25-526F-38E9F9746F60}"/>
              </a:ext>
            </a:extLst>
          </p:cNvPr>
          <p:cNvSpPr/>
          <p:nvPr/>
        </p:nvSpPr>
        <p:spPr>
          <a:xfrm>
            <a:off x="10087846" y="346284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ounded Rectangle 59">
            <a:extLst>
              <a:ext uri="{FF2B5EF4-FFF2-40B4-BE49-F238E27FC236}">
                <a16:creationId xmlns:a16="http://schemas.microsoft.com/office/drawing/2014/main" id="{5ECBC624-2BF1-EEC7-8019-F886A1BF5FB6}"/>
              </a:ext>
            </a:extLst>
          </p:cNvPr>
          <p:cNvSpPr/>
          <p:nvPr/>
        </p:nvSpPr>
        <p:spPr>
          <a:xfrm>
            <a:off x="12327116" y="462938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TextBox 100">
            <a:extLst>
              <a:ext uri="{FF2B5EF4-FFF2-40B4-BE49-F238E27FC236}">
                <a16:creationId xmlns:a16="http://schemas.microsoft.com/office/drawing/2014/main" id="{028418AE-1C8A-5710-D46E-144F642B72F5}"/>
              </a:ext>
            </a:extLst>
          </p:cNvPr>
          <p:cNvSpPr txBox="1"/>
          <p:nvPr/>
        </p:nvSpPr>
        <p:spPr>
          <a:xfrm>
            <a:off x="2100042" y="7753433"/>
            <a:ext cx="1675153" cy="369332"/>
          </a:xfrm>
          <a:prstGeom prst="rect">
            <a:avLst/>
          </a:prstGeom>
          <a:noFill/>
        </p:spPr>
        <p:txBody>
          <a:bodyPr wrap="square" rtlCol="0">
            <a:spAutoFit/>
          </a:bodyPr>
          <a:lstStyle/>
          <a:p>
            <a:r>
              <a:rPr lang="en-GB" dirty="0" err="1">
                <a:solidFill>
                  <a:schemeClr val="tx2"/>
                </a:solidFill>
              </a:rPr>
              <a:t>positionScore</a:t>
            </a:r>
            <a:endParaRPr lang="en-GB" dirty="0">
              <a:solidFill>
                <a:schemeClr val="tx2"/>
              </a:solidFill>
            </a:endParaRPr>
          </a:p>
        </p:txBody>
      </p:sp>
      <p:grpSp>
        <p:nvGrpSpPr>
          <p:cNvPr id="20" name="Group 19">
            <a:extLst>
              <a:ext uri="{FF2B5EF4-FFF2-40B4-BE49-F238E27FC236}">
                <a16:creationId xmlns:a16="http://schemas.microsoft.com/office/drawing/2014/main" id="{6FD5006A-8826-9BED-4A12-1CB71C2561A8}"/>
              </a:ext>
            </a:extLst>
          </p:cNvPr>
          <p:cNvGrpSpPr/>
          <p:nvPr/>
        </p:nvGrpSpPr>
        <p:grpSpPr>
          <a:xfrm>
            <a:off x="4766241" y="7716452"/>
            <a:ext cx="10561663" cy="369332"/>
            <a:chOff x="4766241" y="8148502"/>
            <a:chExt cx="10561663" cy="369332"/>
          </a:xfrm>
        </p:grpSpPr>
        <p:sp>
          <p:nvSpPr>
            <p:cNvPr id="123" name="TextBox 122">
              <a:extLst>
                <a:ext uri="{FF2B5EF4-FFF2-40B4-BE49-F238E27FC236}">
                  <a16:creationId xmlns:a16="http://schemas.microsoft.com/office/drawing/2014/main" id="{2A9F52F1-32B0-65A1-7985-D328C2F88B75}"/>
                </a:ext>
              </a:extLst>
            </p:cNvPr>
            <p:cNvSpPr txBox="1"/>
            <p:nvPr/>
          </p:nvSpPr>
          <p:spPr>
            <a:xfrm>
              <a:off x="14895854" y="8148502"/>
              <a:ext cx="432050" cy="369332"/>
            </a:xfrm>
            <a:prstGeom prst="rect">
              <a:avLst/>
            </a:prstGeom>
            <a:noFill/>
          </p:spPr>
          <p:txBody>
            <a:bodyPr wrap="square" rtlCol="0">
              <a:spAutoFit/>
            </a:bodyPr>
            <a:lstStyle/>
            <a:p>
              <a:r>
                <a:rPr lang="en-GB" dirty="0">
                  <a:solidFill>
                    <a:schemeClr val="tx2"/>
                  </a:solidFill>
                </a:rPr>
                <a:t>21</a:t>
              </a:r>
            </a:p>
          </p:txBody>
        </p:sp>
        <p:grpSp>
          <p:nvGrpSpPr>
            <p:cNvPr id="19" name="Group 18">
              <a:extLst>
                <a:ext uri="{FF2B5EF4-FFF2-40B4-BE49-F238E27FC236}">
                  <a16:creationId xmlns:a16="http://schemas.microsoft.com/office/drawing/2014/main" id="{77822132-C81B-1234-F08B-7988F100068E}"/>
                </a:ext>
              </a:extLst>
            </p:cNvPr>
            <p:cNvGrpSpPr/>
            <p:nvPr/>
          </p:nvGrpSpPr>
          <p:grpSpPr>
            <a:xfrm>
              <a:off x="4766241" y="8148502"/>
              <a:ext cx="9865643" cy="369332"/>
              <a:chOff x="4766241" y="8148502"/>
              <a:chExt cx="9865643" cy="369332"/>
            </a:xfrm>
          </p:grpSpPr>
          <p:sp>
            <p:nvSpPr>
              <p:cNvPr id="108" name="TextBox 107">
                <a:extLst>
                  <a:ext uri="{FF2B5EF4-FFF2-40B4-BE49-F238E27FC236}">
                    <a16:creationId xmlns:a16="http://schemas.microsoft.com/office/drawing/2014/main" id="{11D3ECB4-11AB-8EAD-85A6-998B06A7C6FB}"/>
                  </a:ext>
                </a:extLst>
              </p:cNvPr>
              <p:cNvSpPr txBox="1"/>
              <p:nvPr/>
            </p:nvSpPr>
            <p:spPr>
              <a:xfrm>
                <a:off x="6331109" y="8148502"/>
                <a:ext cx="518460" cy="369332"/>
              </a:xfrm>
              <a:prstGeom prst="rect">
                <a:avLst/>
              </a:prstGeom>
              <a:noFill/>
            </p:spPr>
            <p:txBody>
              <a:bodyPr wrap="square" rtlCol="0">
                <a:spAutoFit/>
              </a:bodyPr>
              <a:lstStyle/>
              <a:p>
                <a:r>
                  <a:rPr lang="en-GB" dirty="0">
                    <a:solidFill>
                      <a:schemeClr val="tx2"/>
                    </a:solidFill>
                  </a:rPr>
                  <a:t>-15</a:t>
                </a:r>
              </a:p>
            </p:txBody>
          </p:sp>
          <p:sp>
            <p:nvSpPr>
              <p:cNvPr id="109" name="TextBox 108">
                <a:extLst>
                  <a:ext uri="{FF2B5EF4-FFF2-40B4-BE49-F238E27FC236}">
                    <a16:creationId xmlns:a16="http://schemas.microsoft.com/office/drawing/2014/main" id="{735FD603-6CAD-9937-A789-396CD72AB835}"/>
                  </a:ext>
                </a:extLst>
              </p:cNvPr>
              <p:cNvSpPr txBox="1"/>
              <p:nvPr/>
            </p:nvSpPr>
            <p:spPr>
              <a:xfrm>
                <a:off x="7113543" y="8148502"/>
                <a:ext cx="558101" cy="369332"/>
              </a:xfrm>
              <a:prstGeom prst="rect">
                <a:avLst/>
              </a:prstGeom>
              <a:noFill/>
            </p:spPr>
            <p:txBody>
              <a:bodyPr wrap="square" rtlCol="0">
                <a:spAutoFit/>
              </a:bodyPr>
              <a:lstStyle/>
              <a:p>
                <a:r>
                  <a:rPr lang="en-GB" dirty="0">
                    <a:solidFill>
                      <a:schemeClr val="tx2"/>
                    </a:solidFill>
                  </a:rPr>
                  <a:t>-12</a:t>
                </a:r>
              </a:p>
            </p:txBody>
          </p:sp>
          <p:sp>
            <p:nvSpPr>
              <p:cNvPr id="110" name="TextBox 109">
                <a:extLst>
                  <a:ext uri="{FF2B5EF4-FFF2-40B4-BE49-F238E27FC236}">
                    <a16:creationId xmlns:a16="http://schemas.microsoft.com/office/drawing/2014/main" id="{CF6EB55B-2980-31C2-DCBF-CFFC9478354E}"/>
                  </a:ext>
                </a:extLst>
              </p:cNvPr>
              <p:cNvSpPr txBox="1"/>
              <p:nvPr/>
            </p:nvSpPr>
            <p:spPr>
              <a:xfrm>
                <a:off x="7935618" y="8148502"/>
                <a:ext cx="432050" cy="369332"/>
              </a:xfrm>
              <a:prstGeom prst="rect">
                <a:avLst/>
              </a:prstGeom>
              <a:noFill/>
            </p:spPr>
            <p:txBody>
              <a:bodyPr wrap="square" rtlCol="0">
                <a:spAutoFit/>
              </a:bodyPr>
              <a:lstStyle/>
              <a:p>
                <a:r>
                  <a:rPr lang="en-GB" dirty="0">
                    <a:solidFill>
                      <a:schemeClr val="tx2"/>
                    </a:solidFill>
                  </a:rPr>
                  <a:t>-9</a:t>
                </a:r>
              </a:p>
            </p:txBody>
          </p:sp>
          <p:sp>
            <p:nvSpPr>
              <p:cNvPr id="111" name="TextBox 110">
                <a:extLst>
                  <a:ext uri="{FF2B5EF4-FFF2-40B4-BE49-F238E27FC236}">
                    <a16:creationId xmlns:a16="http://schemas.microsoft.com/office/drawing/2014/main" id="{33C0F241-FA3E-DF03-F2BC-974C6F777AD4}"/>
                  </a:ext>
                </a:extLst>
              </p:cNvPr>
              <p:cNvSpPr txBox="1"/>
              <p:nvPr/>
            </p:nvSpPr>
            <p:spPr>
              <a:xfrm>
                <a:off x="8631642" y="8148502"/>
                <a:ext cx="432050" cy="369332"/>
              </a:xfrm>
              <a:prstGeom prst="rect">
                <a:avLst/>
              </a:prstGeom>
              <a:noFill/>
            </p:spPr>
            <p:txBody>
              <a:bodyPr wrap="square" rtlCol="0">
                <a:spAutoFit/>
              </a:bodyPr>
              <a:lstStyle/>
              <a:p>
                <a:r>
                  <a:rPr lang="en-GB" dirty="0">
                    <a:solidFill>
                      <a:schemeClr val="tx2"/>
                    </a:solidFill>
                  </a:rPr>
                  <a:t>-6</a:t>
                </a:r>
              </a:p>
            </p:txBody>
          </p:sp>
          <p:sp>
            <p:nvSpPr>
              <p:cNvPr id="112" name="TextBox 111">
                <a:extLst>
                  <a:ext uri="{FF2B5EF4-FFF2-40B4-BE49-F238E27FC236}">
                    <a16:creationId xmlns:a16="http://schemas.microsoft.com/office/drawing/2014/main" id="{A3722CBB-F1E3-5805-3B29-7011A1AF627A}"/>
                  </a:ext>
                </a:extLst>
              </p:cNvPr>
              <p:cNvSpPr txBox="1"/>
              <p:nvPr/>
            </p:nvSpPr>
            <p:spPr>
              <a:xfrm>
                <a:off x="9327666" y="8148502"/>
                <a:ext cx="432050" cy="369332"/>
              </a:xfrm>
              <a:prstGeom prst="rect">
                <a:avLst/>
              </a:prstGeom>
              <a:noFill/>
            </p:spPr>
            <p:txBody>
              <a:bodyPr wrap="square" rtlCol="0">
                <a:spAutoFit/>
              </a:bodyPr>
              <a:lstStyle/>
              <a:p>
                <a:r>
                  <a:rPr lang="en-GB" dirty="0">
                    <a:solidFill>
                      <a:schemeClr val="tx2"/>
                    </a:solidFill>
                  </a:rPr>
                  <a:t>-3</a:t>
                </a:r>
              </a:p>
            </p:txBody>
          </p:sp>
          <p:sp>
            <p:nvSpPr>
              <p:cNvPr id="113" name="TextBox 112">
                <a:extLst>
                  <a:ext uri="{FF2B5EF4-FFF2-40B4-BE49-F238E27FC236}">
                    <a16:creationId xmlns:a16="http://schemas.microsoft.com/office/drawing/2014/main" id="{18D004B1-B9B6-4BE5-0364-CBC7D83ECE8E}"/>
                  </a:ext>
                </a:extLst>
              </p:cNvPr>
              <p:cNvSpPr txBox="1"/>
              <p:nvPr/>
            </p:nvSpPr>
            <p:spPr>
              <a:xfrm>
                <a:off x="10023690" y="8148502"/>
                <a:ext cx="432050" cy="369332"/>
              </a:xfrm>
              <a:prstGeom prst="rect">
                <a:avLst/>
              </a:prstGeom>
              <a:noFill/>
            </p:spPr>
            <p:txBody>
              <a:bodyPr wrap="square" rtlCol="0">
                <a:spAutoFit/>
              </a:bodyPr>
              <a:lstStyle/>
              <a:p>
                <a:r>
                  <a:rPr lang="en-GB" dirty="0">
                    <a:solidFill>
                      <a:schemeClr val="tx2"/>
                    </a:solidFill>
                  </a:rPr>
                  <a:t>0</a:t>
                </a:r>
              </a:p>
            </p:txBody>
          </p:sp>
          <p:sp>
            <p:nvSpPr>
              <p:cNvPr id="114" name="TextBox 113">
                <a:extLst>
                  <a:ext uri="{FF2B5EF4-FFF2-40B4-BE49-F238E27FC236}">
                    <a16:creationId xmlns:a16="http://schemas.microsoft.com/office/drawing/2014/main" id="{B0E13D55-197C-D2BD-5C07-14C3A1FD5C73}"/>
                  </a:ext>
                </a:extLst>
              </p:cNvPr>
              <p:cNvSpPr txBox="1"/>
              <p:nvPr/>
            </p:nvSpPr>
            <p:spPr>
              <a:xfrm>
                <a:off x="10719714" y="8148502"/>
                <a:ext cx="432050" cy="369332"/>
              </a:xfrm>
              <a:prstGeom prst="rect">
                <a:avLst/>
              </a:prstGeom>
              <a:noFill/>
            </p:spPr>
            <p:txBody>
              <a:bodyPr wrap="square" rtlCol="0">
                <a:spAutoFit/>
              </a:bodyPr>
              <a:lstStyle/>
              <a:p>
                <a:r>
                  <a:rPr lang="en-GB" dirty="0">
                    <a:solidFill>
                      <a:schemeClr val="tx2"/>
                    </a:solidFill>
                  </a:rPr>
                  <a:t>3</a:t>
                </a:r>
              </a:p>
            </p:txBody>
          </p:sp>
          <p:sp>
            <p:nvSpPr>
              <p:cNvPr id="115" name="TextBox 114">
                <a:extLst>
                  <a:ext uri="{FF2B5EF4-FFF2-40B4-BE49-F238E27FC236}">
                    <a16:creationId xmlns:a16="http://schemas.microsoft.com/office/drawing/2014/main" id="{8413E533-A45A-41E8-0C59-C622EEF436A2}"/>
                  </a:ext>
                </a:extLst>
              </p:cNvPr>
              <p:cNvSpPr txBox="1"/>
              <p:nvPr/>
            </p:nvSpPr>
            <p:spPr>
              <a:xfrm>
                <a:off x="11415738" y="8148502"/>
                <a:ext cx="432050" cy="369332"/>
              </a:xfrm>
              <a:prstGeom prst="rect">
                <a:avLst/>
              </a:prstGeom>
              <a:noFill/>
            </p:spPr>
            <p:txBody>
              <a:bodyPr wrap="square" rtlCol="0">
                <a:spAutoFit/>
              </a:bodyPr>
              <a:lstStyle/>
              <a:p>
                <a:r>
                  <a:rPr lang="en-GB" dirty="0">
                    <a:solidFill>
                      <a:schemeClr val="tx2"/>
                    </a:solidFill>
                  </a:rPr>
                  <a:t>6</a:t>
                </a:r>
              </a:p>
            </p:txBody>
          </p:sp>
          <p:sp>
            <p:nvSpPr>
              <p:cNvPr id="116" name="TextBox 115">
                <a:extLst>
                  <a:ext uri="{FF2B5EF4-FFF2-40B4-BE49-F238E27FC236}">
                    <a16:creationId xmlns:a16="http://schemas.microsoft.com/office/drawing/2014/main" id="{CDBE06D3-AF4D-3AF0-0171-B10BABB44D83}"/>
                  </a:ext>
                </a:extLst>
              </p:cNvPr>
              <p:cNvSpPr txBox="1"/>
              <p:nvPr/>
            </p:nvSpPr>
            <p:spPr>
              <a:xfrm>
                <a:off x="12111762" y="8148502"/>
                <a:ext cx="432050" cy="369332"/>
              </a:xfrm>
              <a:prstGeom prst="rect">
                <a:avLst/>
              </a:prstGeom>
              <a:noFill/>
            </p:spPr>
            <p:txBody>
              <a:bodyPr wrap="square" rtlCol="0">
                <a:spAutoFit/>
              </a:bodyPr>
              <a:lstStyle/>
              <a:p>
                <a:r>
                  <a:rPr lang="en-GB" dirty="0">
                    <a:solidFill>
                      <a:schemeClr val="tx2"/>
                    </a:solidFill>
                  </a:rPr>
                  <a:t>9</a:t>
                </a:r>
              </a:p>
            </p:txBody>
          </p:sp>
          <p:sp>
            <p:nvSpPr>
              <p:cNvPr id="117" name="TextBox 116">
                <a:extLst>
                  <a:ext uri="{FF2B5EF4-FFF2-40B4-BE49-F238E27FC236}">
                    <a16:creationId xmlns:a16="http://schemas.microsoft.com/office/drawing/2014/main" id="{23BE2581-9D03-1855-9620-C044DB8A0601}"/>
                  </a:ext>
                </a:extLst>
              </p:cNvPr>
              <p:cNvSpPr txBox="1"/>
              <p:nvPr/>
            </p:nvSpPr>
            <p:spPr>
              <a:xfrm>
                <a:off x="12807786" y="8148502"/>
                <a:ext cx="432050" cy="369332"/>
              </a:xfrm>
              <a:prstGeom prst="rect">
                <a:avLst/>
              </a:prstGeom>
              <a:noFill/>
            </p:spPr>
            <p:txBody>
              <a:bodyPr wrap="square" rtlCol="0">
                <a:spAutoFit/>
              </a:bodyPr>
              <a:lstStyle/>
              <a:p>
                <a:r>
                  <a:rPr lang="en-GB" dirty="0">
                    <a:solidFill>
                      <a:schemeClr val="tx2"/>
                    </a:solidFill>
                  </a:rPr>
                  <a:t>12</a:t>
                </a:r>
              </a:p>
            </p:txBody>
          </p:sp>
          <p:sp>
            <p:nvSpPr>
              <p:cNvPr id="118" name="TextBox 117">
                <a:extLst>
                  <a:ext uri="{FF2B5EF4-FFF2-40B4-BE49-F238E27FC236}">
                    <a16:creationId xmlns:a16="http://schemas.microsoft.com/office/drawing/2014/main" id="{4FC26D7F-9E91-9270-96BF-1128AAEFA172}"/>
                  </a:ext>
                </a:extLst>
              </p:cNvPr>
              <p:cNvSpPr txBox="1"/>
              <p:nvPr/>
            </p:nvSpPr>
            <p:spPr>
              <a:xfrm>
                <a:off x="13503810" y="8148502"/>
                <a:ext cx="432050" cy="369332"/>
              </a:xfrm>
              <a:prstGeom prst="rect">
                <a:avLst/>
              </a:prstGeom>
              <a:noFill/>
            </p:spPr>
            <p:txBody>
              <a:bodyPr wrap="square" rtlCol="0">
                <a:spAutoFit/>
              </a:bodyPr>
              <a:lstStyle/>
              <a:p>
                <a:r>
                  <a:rPr lang="en-GB" dirty="0">
                    <a:solidFill>
                      <a:schemeClr val="tx2"/>
                    </a:solidFill>
                  </a:rPr>
                  <a:t>15</a:t>
                </a:r>
              </a:p>
            </p:txBody>
          </p:sp>
          <p:sp>
            <p:nvSpPr>
              <p:cNvPr id="122" name="TextBox 121">
                <a:extLst>
                  <a:ext uri="{FF2B5EF4-FFF2-40B4-BE49-F238E27FC236}">
                    <a16:creationId xmlns:a16="http://schemas.microsoft.com/office/drawing/2014/main" id="{AFAF1792-1255-405C-3414-1D29A2F47B8E}"/>
                  </a:ext>
                </a:extLst>
              </p:cNvPr>
              <p:cNvSpPr txBox="1"/>
              <p:nvPr/>
            </p:nvSpPr>
            <p:spPr>
              <a:xfrm>
                <a:off x="14199834" y="8148502"/>
                <a:ext cx="432050" cy="369332"/>
              </a:xfrm>
              <a:prstGeom prst="rect">
                <a:avLst/>
              </a:prstGeom>
              <a:noFill/>
            </p:spPr>
            <p:txBody>
              <a:bodyPr wrap="square" rtlCol="0">
                <a:spAutoFit/>
              </a:bodyPr>
              <a:lstStyle/>
              <a:p>
                <a:r>
                  <a:rPr lang="en-GB" dirty="0">
                    <a:solidFill>
                      <a:schemeClr val="tx2"/>
                    </a:solidFill>
                  </a:rPr>
                  <a:t>18</a:t>
                </a:r>
              </a:p>
            </p:txBody>
          </p:sp>
          <p:sp>
            <p:nvSpPr>
              <p:cNvPr id="124" name="TextBox 123">
                <a:extLst>
                  <a:ext uri="{FF2B5EF4-FFF2-40B4-BE49-F238E27FC236}">
                    <a16:creationId xmlns:a16="http://schemas.microsoft.com/office/drawing/2014/main" id="{1BFD9595-CE91-1DAE-FDA8-DBB2B182EED6}"/>
                  </a:ext>
                </a:extLst>
              </p:cNvPr>
              <p:cNvSpPr txBox="1"/>
              <p:nvPr/>
            </p:nvSpPr>
            <p:spPr>
              <a:xfrm>
                <a:off x="5548675" y="8148502"/>
                <a:ext cx="518460" cy="369332"/>
              </a:xfrm>
              <a:prstGeom prst="rect">
                <a:avLst/>
              </a:prstGeom>
              <a:noFill/>
            </p:spPr>
            <p:txBody>
              <a:bodyPr wrap="square" rtlCol="0">
                <a:spAutoFit/>
              </a:bodyPr>
              <a:lstStyle/>
              <a:p>
                <a:r>
                  <a:rPr lang="en-GB" dirty="0">
                    <a:solidFill>
                      <a:schemeClr val="tx2"/>
                    </a:solidFill>
                  </a:rPr>
                  <a:t>-18</a:t>
                </a:r>
              </a:p>
            </p:txBody>
          </p:sp>
          <p:sp>
            <p:nvSpPr>
              <p:cNvPr id="125" name="TextBox 124">
                <a:extLst>
                  <a:ext uri="{FF2B5EF4-FFF2-40B4-BE49-F238E27FC236}">
                    <a16:creationId xmlns:a16="http://schemas.microsoft.com/office/drawing/2014/main" id="{570DAB3E-9CB2-3013-BDCE-478D07C2AE81}"/>
                  </a:ext>
                </a:extLst>
              </p:cNvPr>
              <p:cNvSpPr txBox="1"/>
              <p:nvPr/>
            </p:nvSpPr>
            <p:spPr>
              <a:xfrm>
                <a:off x="4766241" y="8148502"/>
                <a:ext cx="518460" cy="369332"/>
              </a:xfrm>
              <a:prstGeom prst="rect">
                <a:avLst/>
              </a:prstGeom>
              <a:noFill/>
            </p:spPr>
            <p:txBody>
              <a:bodyPr wrap="square" rtlCol="0">
                <a:spAutoFit/>
              </a:bodyPr>
              <a:lstStyle/>
              <a:p>
                <a:r>
                  <a:rPr lang="en-GB" dirty="0">
                    <a:solidFill>
                      <a:schemeClr val="tx2"/>
                    </a:solidFill>
                  </a:rPr>
                  <a:t>-21</a:t>
                </a:r>
              </a:p>
            </p:txBody>
          </p:sp>
        </p:grpSp>
      </p:grpSp>
      <p:cxnSp>
        <p:nvCxnSpPr>
          <p:cNvPr id="146" name="Straight Connector 145">
            <a:extLst>
              <a:ext uri="{FF2B5EF4-FFF2-40B4-BE49-F238E27FC236}">
                <a16:creationId xmlns:a16="http://schemas.microsoft.com/office/drawing/2014/main" id="{5AAFCC1D-2B2A-F354-3606-24423977B6BA}"/>
              </a:ext>
            </a:extLst>
          </p:cNvPr>
          <p:cNvCxnSpPr>
            <a:cxnSpLocks/>
          </p:cNvCxnSpPr>
          <p:nvPr/>
        </p:nvCxnSpPr>
        <p:spPr>
          <a:xfrm>
            <a:off x="4631623" y="7046836"/>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47" name="Straight Connector 146">
            <a:extLst>
              <a:ext uri="{FF2B5EF4-FFF2-40B4-BE49-F238E27FC236}">
                <a16:creationId xmlns:a16="http://schemas.microsoft.com/office/drawing/2014/main" id="{6D842452-4E4D-5AE3-1B29-C09DFE800DCA}"/>
              </a:ext>
            </a:extLst>
          </p:cNvPr>
          <p:cNvCxnSpPr>
            <a:cxnSpLocks/>
          </p:cNvCxnSpPr>
          <p:nvPr/>
        </p:nvCxnSpPr>
        <p:spPr>
          <a:xfrm>
            <a:off x="9605770" y="6227969"/>
            <a:ext cx="5400625"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8" name="Rectangle 147">
            <a:extLst>
              <a:ext uri="{FF2B5EF4-FFF2-40B4-BE49-F238E27FC236}">
                <a16:creationId xmlns:a16="http://schemas.microsoft.com/office/drawing/2014/main" id="{A3B89AD8-7F94-AB95-3803-3B1B09898F10}"/>
              </a:ext>
            </a:extLst>
          </p:cNvPr>
          <p:cNvSpPr/>
          <p:nvPr/>
        </p:nvSpPr>
        <p:spPr>
          <a:xfrm>
            <a:off x="9622321" y="667151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49" name="Straight Arrow Connector 148">
            <a:extLst>
              <a:ext uri="{FF2B5EF4-FFF2-40B4-BE49-F238E27FC236}">
                <a16:creationId xmlns:a16="http://schemas.microsoft.com/office/drawing/2014/main" id="{5C05D85A-6662-43F2-C0E6-669B61D82C14}"/>
              </a:ext>
            </a:extLst>
          </p:cNvPr>
          <p:cNvCxnSpPr>
            <a:cxnSpLocks/>
          </p:cNvCxnSpPr>
          <p:nvPr/>
        </p:nvCxnSpPr>
        <p:spPr>
          <a:xfrm>
            <a:off x="9622320" y="7213891"/>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8B79FF78-3F29-F49E-7534-522D03CFC84D}"/>
              </a:ext>
            </a:extLst>
          </p:cNvPr>
          <p:cNvSpPr txBox="1"/>
          <p:nvPr/>
        </p:nvSpPr>
        <p:spPr>
          <a:xfrm>
            <a:off x="14288460" y="5803381"/>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1" name="Straight Connector 150">
            <a:extLst>
              <a:ext uri="{FF2B5EF4-FFF2-40B4-BE49-F238E27FC236}">
                <a16:creationId xmlns:a16="http://schemas.microsoft.com/office/drawing/2014/main" id="{C7FB82E6-D454-89F8-929C-503B049B8771}"/>
              </a:ext>
            </a:extLst>
          </p:cNvPr>
          <p:cNvCxnSpPr>
            <a:cxnSpLocks/>
          </p:cNvCxnSpPr>
          <p:nvPr/>
        </p:nvCxnSpPr>
        <p:spPr>
          <a:xfrm>
            <a:off x="4744786" y="3878975"/>
            <a:ext cx="5638104" cy="26829"/>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4EE0793E-5DD0-8A80-A19C-012D33A99E44}"/>
              </a:ext>
            </a:extLst>
          </p:cNvPr>
          <p:cNvSpPr txBox="1"/>
          <p:nvPr/>
        </p:nvSpPr>
        <p:spPr>
          <a:xfrm>
            <a:off x="9622320" y="3494482"/>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3" name="Straight Connector 152">
            <a:extLst>
              <a:ext uri="{FF2B5EF4-FFF2-40B4-BE49-F238E27FC236}">
                <a16:creationId xmlns:a16="http://schemas.microsoft.com/office/drawing/2014/main" id="{DD7EE8DD-4F9F-892B-B8DB-76A57232FA8A}"/>
              </a:ext>
            </a:extLst>
          </p:cNvPr>
          <p:cNvCxnSpPr>
            <a:cxnSpLocks/>
          </p:cNvCxnSpPr>
          <p:nvPr/>
        </p:nvCxnSpPr>
        <p:spPr>
          <a:xfrm>
            <a:off x="7241505" y="5032613"/>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BD5DED37-7028-3F97-9F76-1AD71593F25B}"/>
              </a:ext>
            </a:extLst>
          </p:cNvPr>
          <p:cNvSpPr txBox="1"/>
          <p:nvPr/>
        </p:nvSpPr>
        <p:spPr>
          <a:xfrm>
            <a:off x="11844398" y="4650024"/>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5" name="Straight Connector 154">
            <a:extLst>
              <a:ext uri="{FF2B5EF4-FFF2-40B4-BE49-F238E27FC236}">
                <a16:creationId xmlns:a16="http://schemas.microsoft.com/office/drawing/2014/main" id="{5A7AF861-2A0D-98BB-615A-92D2F55351D6}"/>
              </a:ext>
            </a:extLst>
          </p:cNvPr>
          <p:cNvCxnSpPr>
            <a:cxnSpLocks/>
          </p:cNvCxnSpPr>
          <p:nvPr/>
        </p:nvCxnSpPr>
        <p:spPr>
          <a:xfrm flipV="1">
            <a:off x="4631623" y="7406224"/>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3609937A-B02F-2BD5-3326-3AAE60582851}"/>
              </a:ext>
            </a:extLst>
          </p:cNvPr>
          <p:cNvSpPr txBox="1"/>
          <p:nvPr/>
        </p:nvSpPr>
        <p:spPr>
          <a:xfrm>
            <a:off x="6932114" y="7406224"/>
            <a:ext cx="1534184" cy="369332"/>
          </a:xfrm>
          <a:prstGeom prst="rect">
            <a:avLst/>
          </a:prstGeom>
          <a:noFill/>
        </p:spPr>
        <p:txBody>
          <a:bodyPr wrap="square" rtlCol="0">
            <a:spAutoFit/>
          </a:bodyPr>
          <a:lstStyle/>
          <a:p>
            <a:r>
              <a:rPr lang="en-GB" dirty="0">
                <a:solidFill>
                  <a:schemeClr val="accent3"/>
                </a:solidFill>
              </a:rPr>
              <a:t>window</a:t>
            </a:r>
          </a:p>
        </p:txBody>
      </p:sp>
      <p:cxnSp>
        <p:nvCxnSpPr>
          <p:cNvPr id="157" name="Straight Connector 156">
            <a:extLst>
              <a:ext uri="{FF2B5EF4-FFF2-40B4-BE49-F238E27FC236}">
                <a16:creationId xmlns:a16="http://schemas.microsoft.com/office/drawing/2014/main" id="{D55C121C-6D1B-6963-C5C9-459926B49F43}"/>
              </a:ext>
            </a:extLst>
          </p:cNvPr>
          <p:cNvCxnSpPr>
            <a:cxnSpLocks/>
          </p:cNvCxnSpPr>
          <p:nvPr/>
        </p:nvCxnSpPr>
        <p:spPr>
          <a:xfrm>
            <a:off x="10356807" y="742991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9E2BEC6F-2CF0-5D97-385B-DAF7504D352E}"/>
              </a:ext>
            </a:extLst>
          </p:cNvPr>
          <p:cNvSpPr txBox="1"/>
          <p:nvPr/>
        </p:nvSpPr>
        <p:spPr>
          <a:xfrm>
            <a:off x="12498950" y="7414017"/>
            <a:ext cx="1534184" cy="369332"/>
          </a:xfrm>
          <a:prstGeom prst="rect">
            <a:avLst/>
          </a:prstGeom>
          <a:noFill/>
        </p:spPr>
        <p:txBody>
          <a:bodyPr wrap="square" rtlCol="0">
            <a:spAutoFit/>
          </a:bodyPr>
          <a:lstStyle/>
          <a:p>
            <a:r>
              <a:rPr lang="en-GB" dirty="0">
                <a:solidFill>
                  <a:schemeClr val="accent3"/>
                </a:solidFill>
              </a:rPr>
              <a:t>window</a:t>
            </a:r>
          </a:p>
        </p:txBody>
      </p:sp>
      <p:sp>
        <p:nvSpPr>
          <p:cNvPr id="90" name="Rounded Rectangle 33">
            <a:extLst>
              <a:ext uri="{FF2B5EF4-FFF2-40B4-BE49-F238E27FC236}">
                <a16:creationId xmlns:a16="http://schemas.microsoft.com/office/drawing/2014/main" id="{06CC435F-08C5-6D0E-3769-2DB637B14867}"/>
              </a:ext>
            </a:extLst>
          </p:cNvPr>
          <p:cNvSpPr/>
          <p:nvPr/>
        </p:nvSpPr>
        <p:spPr>
          <a:xfrm>
            <a:off x="10019257" y="6651284"/>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2" name="TextBox 161">
            <a:extLst>
              <a:ext uri="{FF2B5EF4-FFF2-40B4-BE49-F238E27FC236}">
                <a16:creationId xmlns:a16="http://schemas.microsoft.com/office/drawing/2014/main" id="{A0EB414F-D7C3-752C-103F-7FCE64D19ED4}"/>
              </a:ext>
            </a:extLst>
          </p:cNvPr>
          <p:cNvSpPr txBox="1"/>
          <p:nvPr/>
        </p:nvSpPr>
        <p:spPr>
          <a:xfrm>
            <a:off x="2103023" y="3549259"/>
            <a:ext cx="2317577" cy="646331"/>
          </a:xfrm>
          <a:prstGeom prst="rect">
            <a:avLst/>
          </a:prstGeom>
          <a:noFill/>
        </p:spPr>
        <p:txBody>
          <a:bodyPr wrap="square" rtlCol="0">
            <a:spAutoFit/>
          </a:bodyPr>
          <a:lstStyle/>
          <a:p>
            <a:r>
              <a:rPr lang="en-GB" dirty="0">
                <a:solidFill>
                  <a:schemeClr val="tx2"/>
                </a:solidFill>
              </a:rPr>
              <a:t>A: PAM in start/stop codon = TRUE</a:t>
            </a:r>
          </a:p>
        </p:txBody>
      </p:sp>
      <p:sp>
        <p:nvSpPr>
          <p:cNvPr id="163" name="TextBox 162">
            <a:extLst>
              <a:ext uri="{FF2B5EF4-FFF2-40B4-BE49-F238E27FC236}">
                <a16:creationId xmlns:a16="http://schemas.microsoft.com/office/drawing/2014/main" id="{521FF269-76A9-20B1-B501-525DABD6661A}"/>
              </a:ext>
            </a:extLst>
          </p:cNvPr>
          <p:cNvSpPr txBox="1"/>
          <p:nvPr/>
        </p:nvSpPr>
        <p:spPr>
          <a:xfrm>
            <a:off x="2103023" y="5752937"/>
            <a:ext cx="2403987" cy="923330"/>
          </a:xfrm>
          <a:prstGeom prst="rect">
            <a:avLst/>
          </a:prstGeom>
          <a:noFill/>
        </p:spPr>
        <p:txBody>
          <a:bodyPr wrap="square" rtlCol="0">
            <a:spAutoFit/>
          </a:bodyPr>
          <a:lstStyle/>
          <a:p>
            <a:r>
              <a:rPr lang="en-GB" dirty="0">
                <a:solidFill>
                  <a:schemeClr val="tx2"/>
                </a:solidFill>
              </a:rPr>
              <a:t>C: PAM in start/stop codon = FALSE, Max 15 bp 3’ overhang = FALSE</a:t>
            </a:r>
          </a:p>
        </p:txBody>
      </p:sp>
    </p:spTree>
    <p:extLst>
      <p:ext uri="{BB962C8B-B14F-4D97-AF65-F5344CB8AC3E}">
        <p14:creationId xmlns:p14="http://schemas.microsoft.com/office/powerpoint/2010/main" val="4223390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sgRNApositionCheck</a:t>
            </a:r>
            <a:r>
              <a:rPr lang="en-GB" sz="4000" dirty="0">
                <a:solidFill>
                  <a:srgbClr val="CCCCCC"/>
                </a:solidFill>
                <a:latin typeface="Consolas" panose="020B0609020204030204" pitchFamily="49" charset="0"/>
              </a:rPr>
              <a:t>()</a:t>
            </a:r>
            <a:endParaRPr lang="en-GB" sz="4000" b="0" dirty="0">
              <a:solidFill>
                <a:srgbClr val="CCCCCC"/>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45980E5D-E673-18FA-F246-2AAF0E51DE20}"/>
                  </a:ext>
                </a:extLst>
              </p:cNvPr>
              <p:cNvSpPr>
                <a:spLocks noGrp="1"/>
              </p:cNvSpPr>
              <p:nvPr>
                <p:ph idx="1"/>
              </p:nvPr>
            </p:nvSpPr>
            <p:spPr>
              <a:xfrm>
                <a:off x="1280206" y="2080289"/>
                <a:ext cx="15525572" cy="5710124"/>
              </a:xfrm>
            </p:spPr>
            <p:txBody>
              <a:bodyPr/>
              <a:lstStyle/>
              <a:p>
                <a:pPr lvl="1"/>
                <a:r>
                  <a:rPr lang="en-GB" sz="2000" dirty="0"/>
                  <a:t>To check if the sgRNA cuts inside the CDS and which sgRNA cuts closest to the start/stop codons, we need to determine the position of the </a:t>
                </a:r>
                <a:r>
                  <a:rPr lang="en-GB" sz="2000" dirty="0">
                    <a:solidFill>
                      <a:schemeClr val="tx2"/>
                    </a:solidFill>
                  </a:rPr>
                  <a:t>cut site </a:t>
                </a:r>
                <a:r>
                  <a:rPr lang="en-GB" sz="2000" dirty="0"/>
                  <a:t>relative to the start/stop codon</a:t>
                </a: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𝑐𝑢𝑡𝑆𝑖𝑡𝑒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cutSite</m:t>
                    </m:r>
                    <m:r>
                      <a:rPr lang="en-GB" sz="2000" b="0" i="0" smtClean="0">
                        <a:solidFill>
                          <a:schemeClr val="tx1"/>
                        </a:solidFill>
                        <a:latin typeface="Cambria Math" panose="02040503050406030204" pitchFamily="18" charset="0"/>
                      </a:rPr>
                      <m:t> −</m:t>
                    </m:r>
                    <m:r>
                      <m:rPr>
                        <m:sty m:val="p"/>
                      </m:rPr>
                      <a:rPr lang="en-GB" sz="2000" b="0" i="0" smtClean="0">
                        <a:solidFill>
                          <a:schemeClr val="tx1"/>
                        </a:solidFill>
                        <a:latin typeface="Cambria Math" panose="02040503050406030204" pitchFamily="18" charset="0"/>
                      </a:rPr>
                      <m:t>stop</m:t>
                    </m:r>
                  </m:oMath>
                </a14:m>
                <a:endParaRPr lang="en-GB" sz="2000" dirty="0">
                  <a:solidFill>
                    <a:schemeClr val="tx1"/>
                  </a:solidFill>
                </a:endParaRP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𝑐𝑢𝑡𝑆𝑖𝑡𝑒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cutSite</m:t>
                    </m:r>
                    <m:r>
                      <a:rPr lang="en-GB" sz="2000" b="0" i="0" smtClean="0">
                        <a:solidFill>
                          <a:schemeClr val="tx1"/>
                        </a:solidFill>
                        <a:latin typeface="Cambria Math" panose="02040503050406030204" pitchFamily="18" charset="0"/>
                      </a:rPr>
                      <m:t> −</m:t>
                    </m:r>
                    <m:r>
                      <m:rPr>
                        <m:sty m:val="p"/>
                      </m:rPr>
                      <a:rPr lang="en-GB" sz="2000" b="0" i="0" smtClean="0">
                        <a:solidFill>
                          <a:schemeClr val="tx1"/>
                        </a:solidFill>
                        <a:latin typeface="Cambria Math" panose="02040503050406030204" pitchFamily="18" charset="0"/>
                      </a:rPr>
                      <m:t>fmax</m:t>
                    </m:r>
                    <m:r>
                      <a:rPr lang="en-GB" sz="2000" b="0" i="0" smtClean="0">
                        <a:solidFill>
                          <a:schemeClr val="tx1"/>
                        </a:solidFill>
                        <a:latin typeface="Cambria Math" panose="02040503050406030204" pitchFamily="18" charset="0"/>
                      </a:rPr>
                      <m:t>+(</m:t>
                    </m:r>
                    <m:r>
                      <m:rPr>
                        <m:sty m:val="p"/>
                      </m:rPr>
                      <a:rPr lang="en-GB" sz="2000">
                        <a:solidFill>
                          <a:schemeClr val="tx1"/>
                        </a:solidFill>
                        <a:latin typeface="Cambria Math" panose="02040503050406030204" pitchFamily="18" charset="0"/>
                      </a:rPr>
                      <m:t>fmax</m:t>
                    </m:r>
                    <m:r>
                      <a:rPr lang="en-GB" sz="2000" b="0" i="0" smtClean="0">
                        <a:solidFill>
                          <a:schemeClr val="tx1"/>
                        </a:solidFill>
                        <a:latin typeface="Cambria Math" panose="02040503050406030204" pitchFamily="18" charset="0"/>
                      </a:rPr>
                      <m:t>−</m:t>
                    </m:r>
                    <m:r>
                      <m:rPr>
                        <m:sty m:val="p"/>
                      </m:rPr>
                      <a:rPr lang="en-GB" sz="2000">
                        <a:solidFill>
                          <a:schemeClr val="tx1"/>
                        </a:solidFill>
                        <a:latin typeface="Cambria Math" panose="02040503050406030204" pitchFamily="18" charset="0"/>
                      </a:rPr>
                      <m:t>stop</m:t>
                    </m:r>
                    <m:r>
                      <a:rPr lang="en-GB" sz="2000" b="0" i="0" smtClean="0">
                        <a:solidFill>
                          <a:schemeClr val="tx1"/>
                        </a:solidFill>
                        <a:latin typeface="Cambria Math" panose="02040503050406030204" pitchFamily="18" charset="0"/>
                      </a:rPr>
                      <m:t>)</m:t>
                    </m:r>
                  </m:oMath>
                </a14:m>
                <a:endParaRPr lang="en-GB" sz="2000" b="0" dirty="0">
                  <a:solidFill>
                    <a:schemeClr val="tx1"/>
                  </a:solidFill>
                </a:endParaRP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𝑐𝑢𝑡𝑆𝑖𝑡𝑒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𝑐𝑢𝑡𝑆𝑖𝑡𝑒</m:t>
                        </m:r>
                      </m:e>
                      <m:sub>
                        <m:r>
                          <a:rPr lang="en-GB" sz="2000" b="0" i="1" smtClean="0">
                            <a:solidFill>
                              <a:schemeClr val="tx1"/>
                            </a:solidFill>
                            <a:latin typeface="Cambria Math" panose="02040503050406030204" pitchFamily="18" charset="0"/>
                          </a:rPr>
                          <m:t>𝑓𝑚𝑎𝑥</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positionScore</m:t>
                    </m:r>
                  </m:oMath>
                </a14:m>
                <a:endParaRPr lang="en-GB" sz="2000" b="0" dirty="0">
                  <a:solidFill>
                    <a:schemeClr val="tx1"/>
                  </a:solidFill>
                </a:endParaRPr>
              </a:p>
              <a:p>
                <a:pPr lvl="1"/>
                <a:endParaRPr lang="en-GB" dirty="0">
                  <a:solidFill>
                    <a:schemeClr val="tx2"/>
                  </a:solidFill>
                </a:endParaRPr>
              </a:p>
            </p:txBody>
          </p:sp>
        </mc:Choice>
        <mc:Fallback xmlns="">
          <p:sp>
            <p:nvSpPr>
              <p:cNvPr id="14" name="Content Placeholder 13">
                <a:extLst>
                  <a:ext uri="{FF2B5EF4-FFF2-40B4-BE49-F238E27FC236}">
                    <a16:creationId xmlns:a16="http://schemas.microsoft.com/office/drawing/2014/main" id="{45980E5D-E673-18FA-F246-2AAF0E51DE20}"/>
                  </a:ext>
                </a:extLst>
              </p:cNvPr>
              <p:cNvSpPr>
                <a:spLocks noGrp="1" noRot="1" noChangeAspect="1" noMove="1" noResize="1" noEditPoints="1" noAdjustHandles="1" noChangeArrowheads="1" noChangeShapeType="1" noTextEdit="1"/>
              </p:cNvSpPr>
              <p:nvPr>
                <p:ph idx="1"/>
              </p:nvPr>
            </p:nvSpPr>
            <p:spPr>
              <a:xfrm>
                <a:off x="1280206" y="2080289"/>
                <a:ext cx="15525572" cy="5710124"/>
              </a:xfrm>
              <a:blipFill>
                <a:blip r:embed="rId2"/>
                <a:stretch>
                  <a:fillRect t="-1067"/>
                </a:stretch>
              </a:blipFill>
            </p:spPr>
            <p:txBody>
              <a:bodyPr/>
              <a:lstStyle/>
              <a:p>
                <a:r>
                  <a:rPr lang="en-GB">
                    <a:noFill/>
                  </a:rPr>
                  <a:t> </a:t>
                </a:r>
              </a:p>
            </p:txBody>
          </p:sp>
        </mc:Fallback>
      </mc:AlternateContent>
      <p:sp>
        <p:nvSpPr>
          <p:cNvPr id="42" name="TextBox 41">
            <a:extLst>
              <a:ext uri="{FF2B5EF4-FFF2-40B4-BE49-F238E27FC236}">
                <a16:creationId xmlns:a16="http://schemas.microsoft.com/office/drawing/2014/main" id="{C26CBABE-B181-E362-64ED-AC6002CA6E9C}"/>
              </a:ext>
            </a:extLst>
          </p:cNvPr>
          <p:cNvSpPr txBox="1"/>
          <p:nvPr/>
        </p:nvSpPr>
        <p:spPr>
          <a:xfrm>
            <a:off x="2054827" y="5153676"/>
            <a:ext cx="1544880" cy="646331"/>
          </a:xfrm>
          <a:prstGeom prst="rect">
            <a:avLst/>
          </a:prstGeom>
          <a:noFill/>
        </p:spPr>
        <p:txBody>
          <a:bodyPr wrap="square" rtlCol="0">
            <a:spAutoFit/>
          </a:bodyPr>
          <a:lstStyle/>
          <a:p>
            <a:r>
              <a:rPr lang="en-GB" dirty="0">
                <a:solidFill>
                  <a:schemeClr val="tx2"/>
                </a:solidFill>
              </a:rPr>
              <a:t>Cut sit outside the CDS</a:t>
            </a:r>
          </a:p>
        </p:txBody>
      </p:sp>
      <p:cxnSp>
        <p:nvCxnSpPr>
          <p:cNvPr id="146" name="Straight Connector 145">
            <a:extLst>
              <a:ext uri="{FF2B5EF4-FFF2-40B4-BE49-F238E27FC236}">
                <a16:creationId xmlns:a16="http://schemas.microsoft.com/office/drawing/2014/main" id="{5AAFCC1D-2B2A-F354-3606-24423977B6BA}"/>
              </a:ext>
            </a:extLst>
          </p:cNvPr>
          <p:cNvCxnSpPr>
            <a:cxnSpLocks/>
          </p:cNvCxnSpPr>
          <p:nvPr/>
        </p:nvCxnSpPr>
        <p:spPr>
          <a:xfrm>
            <a:off x="4580479" y="6776086"/>
            <a:ext cx="1074742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48" name="Rectangle 147">
            <a:extLst>
              <a:ext uri="{FF2B5EF4-FFF2-40B4-BE49-F238E27FC236}">
                <a16:creationId xmlns:a16="http://schemas.microsoft.com/office/drawing/2014/main" id="{A3B89AD8-7F94-AB95-3803-3B1B09898F10}"/>
              </a:ext>
            </a:extLst>
          </p:cNvPr>
          <p:cNvSpPr/>
          <p:nvPr/>
        </p:nvSpPr>
        <p:spPr>
          <a:xfrm>
            <a:off x="9622321" y="6360772"/>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49" name="Straight Arrow Connector 148">
            <a:extLst>
              <a:ext uri="{FF2B5EF4-FFF2-40B4-BE49-F238E27FC236}">
                <a16:creationId xmlns:a16="http://schemas.microsoft.com/office/drawing/2014/main" id="{5C05D85A-6662-43F2-C0E6-669B61D82C14}"/>
              </a:ext>
            </a:extLst>
          </p:cNvPr>
          <p:cNvCxnSpPr>
            <a:cxnSpLocks/>
          </p:cNvCxnSpPr>
          <p:nvPr/>
        </p:nvCxnSpPr>
        <p:spPr>
          <a:xfrm>
            <a:off x="9622320" y="6903150"/>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D7EE8DD-4F9F-892B-B8DB-76A57232FA8A}"/>
              </a:ext>
            </a:extLst>
          </p:cNvPr>
          <p:cNvCxnSpPr>
            <a:cxnSpLocks/>
          </p:cNvCxnSpPr>
          <p:nvPr/>
        </p:nvCxnSpPr>
        <p:spPr>
          <a:xfrm>
            <a:off x="7914276" y="4630565"/>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BD5DED37-7028-3F97-9F76-1AD71593F25B}"/>
              </a:ext>
            </a:extLst>
          </p:cNvPr>
          <p:cNvSpPr txBox="1"/>
          <p:nvPr/>
        </p:nvSpPr>
        <p:spPr>
          <a:xfrm>
            <a:off x="12473850" y="4229327"/>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5" name="Straight Connector 154">
            <a:extLst>
              <a:ext uri="{FF2B5EF4-FFF2-40B4-BE49-F238E27FC236}">
                <a16:creationId xmlns:a16="http://schemas.microsoft.com/office/drawing/2014/main" id="{5A7AF861-2A0D-98BB-615A-92D2F55351D6}"/>
              </a:ext>
            </a:extLst>
          </p:cNvPr>
          <p:cNvCxnSpPr>
            <a:cxnSpLocks/>
          </p:cNvCxnSpPr>
          <p:nvPr/>
        </p:nvCxnSpPr>
        <p:spPr>
          <a:xfrm flipV="1">
            <a:off x="4631623" y="7095483"/>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3609937A-B02F-2BD5-3326-3AAE60582851}"/>
              </a:ext>
            </a:extLst>
          </p:cNvPr>
          <p:cNvSpPr txBox="1"/>
          <p:nvPr/>
        </p:nvSpPr>
        <p:spPr>
          <a:xfrm>
            <a:off x="6932114" y="7095483"/>
            <a:ext cx="1534184" cy="369332"/>
          </a:xfrm>
          <a:prstGeom prst="rect">
            <a:avLst/>
          </a:prstGeom>
          <a:noFill/>
        </p:spPr>
        <p:txBody>
          <a:bodyPr wrap="square" rtlCol="0">
            <a:spAutoFit/>
          </a:bodyPr>
          <a:lstStyle/>
          <a:p>
            <a:r>
              <a:rPr lang="en-GB" dirty="0">
                <a:solidFill>
                  <a:schemeClr val="accent3"/>
                </a:solidFill>
              </a:rPr>
              <a:t>window</a:t>
            </a:r>
          </a:p>
        </p:txBody>
      </p:sp>
      <p:cxnSp>
        <p:nvCxnSpPr>
          <p:cNvPr id="157" name="Straight Connector 156">
            <a:extLst>
              <a:ext uri="{FF2B5EF4-FFF2-40B4-BE49-F238E27FC236}">
                <a16:creationId xmlns:a16="http://schemas.microsoft.com/office/drawing/2014/main" id="{D55C121C-6D1B-6963-C5C9-459926B49F43}"/>
              </a:ext>
            </a:extLst>
          </p:cNvPr>
          <p:cNvCxnSpPr>
            <a:cxnSpLocks/>
          </p:cNvCxnSpPr>
          <p:nvPr/>
        </p:nvCxnSpPr>
        <p:spPr>
          <a:xfrm>
            <a:off x="10356807" y="7119175"/>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9E2BEC6F-2CF0-5D97-385B-DAF7504D352E}"/>
              </a:ext>
            </a:extLst>
          </p:cNvPr>
          <p:cNvSpPr txBox="1"/>
          <p:nvPr/>
        </p:nvSpPr>
        <p:spPr>
          <a:xfrm>
            <a:off x="12498950" y="7103276"/>
            <a:ext cx="1534184" cy="369332"/>
          </a:xfrm>
          <a:prstGeom prst="rect">
            <a:avLst/>
          </a:prstGeom>
          <a:noFill/>
        </p:spPr>
        <p:txBody>
          <a:bodyPr wrap="square" rtlCol="0">
            <a:spAutoFit/>
          </a:bodyPr>
          <a:lstStyle/>
          <a:p>
            <a:r>
              <a:rPr lang="en-GB" dirty="0">
                <a:solidFill>
                  <a:schemeClr val="accent3"/>
                </a:solidFill>
              </a:rPr>
              <a:t>window</a:t>
            </a:r>
          </a:p>
        </p:txBody>
      </p:sp>
      <p:sp>
        <p:nvSpPr>
          <p:cNvPr id="162" name="TextBox 161">
            <a:extLst>
              <a:ext uri="{FF2B5EF4-FFF2-40B4-BE49-F238E27FC236}">
                <a16:creationId xmlns:a16="http://schemas.microsoft.com/office/drawing/2014/main" id="{A0EB414F-D7C3-752C-103F-7FCE64D19ED4}"/>
              </a:ext>
            </a:extLst>
          </p:cNvPr>
          <p:cNvSpPr txBox="1"/>
          <p:nvPr/>
        </p:nvSpPr>
        <p:spPr>
          <a:xfrm>
            <a:off x="2079969" y="4197334"/>
            <a:ext cx="2317577" cy="369332"/>
          </a:xfrm>
          <a:prstGeom prst="rect">
            <a:avLst/>
          </a:prstGeom>
          <a:noFill/>
        </p:spPr>
        <p:txBody>
          <a:bodyPr wrap="square" rtlCol="0">
            <a:spAutoFit/>
          </a:bodyPr>
          <a:lstStyle/>
          <a:p>
            <a:r>
              <a:rPr lang="en-GB" dirty="0">
                <a:solidFill>
                  <a:schemeClr val="tx2"/>
                </a:solidFill>
              </a:rPr>
              <a:t>Cut site in CDS</a:t>
            </a:r>
          </a:p>
        </p:txBody>
      </p:sp>
      <p:cxnSp>
        <p:nvCxnSpPr>
          <p:cNvPr id="19" name="Straight Connector 18">
            <a:extLst>
              <a:ext uri="{FF2B5EF4-FFF2-40B4-BE49-F238E27FC236}">
                <a16:creationId xmlns:a16="http://schemas.microsoft.com/office/drawing/2014/main" id="{6570F019-5AF6-C754-EDAA-8108126B425B}"/>
              </a:ext>
            </a:extLst>
          </p:cNvPr>
          <p:cNvCxnSpPr>
            <a:cxnSpLocks/>
          </p:cNvCxnSpPr>
          <p:nvPr/>
        </p:nvCxnSpPr>
        <p:spPr>
          <a:xfrm>
            <a:off x="4161371" y="5655121"/>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AFC658B3-B1CE-AA4C-8590-CD38CE67FFE0}"/>
              </a:ext>
            </a:extLst>
          </p:cNvPr>
          <p:cNvSpPr txBox="1"/>
          <p:nvPr/>
        </p:nvSpPr>
        <p:spPr>
          <a:xfrm>
            <a:off x="8758453" y="5234254"/>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21" name="TextBox 20">
            <a:extLst>
              <a:ext uri="{FF2B5EF4-FFF2-40B4-BE49-F238E27FC236}">
                <a16:creationId xmlns:a16="http://schemas.microsoft.com/office/drawing/2014/main" id="{5F5ED9B6-B6C5-B258-A59B-1FCBF8D10BAF}"/>
              </a:ext>
            </a:extLst>
          </p:cNvPr>
          <p:cNvSpPr txBox="1"/>
          <p:nvPr/>
        </p:nvSpPr>
        <p:spPr>
          <a:xfrm>
            <a:off x="7960376" y="5249235"/>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22" name="TextBox 21">
            <a:extLst>
              <a:ext uri="{FF2B5EF4-FFF2-40B4-BE49-F238E27FC236}">
                <a16:creationId xmlns:a16="http://schemas.microsoft.com/office/drawing/2014/main" id="{60F50979-2D59-D860-9DB3-0DC299D9C8BC}"/>
              </a:ext>
            </a:extLst>
          </p:cNvPr>
          <p:cNvSpPr txBox="1"/>
          <p:nvPr/>
        </p:nvSpPr>
        <p:spPr>
          <a:xfrm>
            <a:off x="11713281" y="4233414"/>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23" name="Rounded Rectangle 36">
            <a:extLst>
              <a:ext uri="{FF2B5EF4-FFF2-40B4-BE49-F238E27FC236}">
                <a16:creationId xmlns:a16="http://schemas.microsoft.com/office/drawing/2014/main" id="{D44C89EF-1FB8-00F8-774D-47563602A997}"/>
              </a:ext>
            </a:extLst>
          </p:cNvPr>
          <p:cNvSpPr/>
          <p:nvPr/>
        </p:nvSpPr>
        <p:spPr>
          <a:xfrm>
            <a:off x="11779177" y="4208687"/>
            <a:ext cx="302435" cy="456777"/>
          </a:xfrm>
          <a:prstGeom prst="roundRect">
            <a:avLst/>
          </a:prstGeom>
          <a:noFill/>
          <a:ln w="38100">
            <a:solidFill>
              <a:schemeClr val="tx2"/>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24" name="Rounded Rectangle 36">
            <a:extLst>
              <a:ext uri="{FF2B5EF4-FFF2-40B4-BE49-F238E27FC236}">
                <a16:creationId xmlns:a16="http://schemas.microsoft.com/office/drawing/2014/main" id="{3549DCC2-1268-1981-6B75-7A354DF78A64}"/>
              </a:ext>
            </a:extLst>
          </p:cNvPr>
          <p:cNvSpPr/>
          <p:nvPr/>
        </p:nvSpPr>
        <p:spPr>
          <a:xfrm>
            <a:off x="8008063" y="5245148"/>
            <a:ext cx="302435" cy="456777"/>
          </a:xfrm>
          <a:prstGeom prst="roundRect">
            <a:avLst/>
          </a:prstGeom>
          <a:noFill/>
          <a:ln w="38100">
            <a:solidFill>
              <a:schemeClr val="tx2"/>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grpSp>
        <p:nvGrpSpPr>
          <p:cNvPr id="25" name="Group 24">
            <a:extLst>
              <a:ext uri="{FF2B5EF4-FFF2-40B4-BE49-F238E27FC236}">
                <a16:creationId xmlns:a16="http://schemas.microsoft.com/office/drawing/2014/main" id="{A51D32A1-77F8-F501-5A14-DFABEC1B2544}"/>
              </a:ext>
            </a:extLst>
          </p:cNvPr>
          <p:cNvGrpSpPr/>
          <p:nvPr/>
        </p:nvGrpSpPr>
        <p:grpSpPr>
          <a:xfrm>
            <a:off x="7828213" y="4648897"/>
            <a:ext cx="4645637" cy="369332"/>
            <a:chOff x="8398349" y="2834287"/>
            <a:chExt cx="4645637" cy="369332"/>
          </a:xfrm>
        </p:grpSpPr>
        <p:sp>
          <p:nvSpPr>
            <p:cNvPr id="26" name="TextBox 25">
              <a:extLst>
                <a:ext uri="{FF2B5EF4-FFF2-40B4-BE49-F238E27FC236}">
                  <a16:creationId xmlns:a16="http://schemas.microsoft.com/office/drawing/2014/main" id="{3620E740-6B2C-E566-3B0C-8C9F962DEDC5}"/>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27" name="TextBox 26">
              <a:extLst>
                <a:ext uri="{FF2B5EF4-FFF2-40B4-BE49-F238E27FC236}">
                  <a16:creationId xmlns:a16="http://schemas.microsoft.com/office/drawing/2014/main" id="{7A0846E3-A5E7-9D2A-08B6-ED0C750E48F9}"/>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28" name="TextBox 27">
              <a:extLst>
                <a:ext uri="{FF2B5EF4-FFF2-40B4-BE49-F238E27FC236}">
                  <a16:creationId xmlns:a16="http://schemas.microsoft.com/office/drawing/2014/main" id="{BF0B8B7A-C780-E6CC-90EC-CDF3EC34D611}"/>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29" name="TextBox 28">
              <a:extLst>
                <a:ext uri="{FF2B5EF4-FFF2-40B4-BE49-F238E27FC236}">
                  <a16:creationId xmlns:a16="http://schemas.microsoft.com/office/drawing/2014/main" id="{DACAC732-A66D-62D2-701B-6E7749FE91AE}"/>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30" name="TextBox 29">
              <a:extLst>
                <a:ext uri="{FF2B5EF4-FFF2-40B4-BE49-F238E27FC236}">
                  <a16:creationId xmlns:a16="http://schemas.microsoft.com/office/drawing/2014/main" id="{5EC9F8CE-81FC-7D0D-7B82-186A500A6293}"/>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31" name="TextBox 30">
              <a:extLst>
                <a:ext uri="{FF2B5EF4-FFF2-40B4-BE49-F238E27FC236}">
                  <a16:creationId xmlns:a16="http://schemas.microsoft.com/office/drawing/2014/main" id="{2737CEA9-11CA-2BC2-F89A-BA34314E0E98}"/>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32" name="TextBox 31">
              <a:extLst>
                <a:ext uri="{FF2B5EF4-FFF2-40B4-BE49-F238E27FC236}">
                  <a16:creationId xmlns:a16="http://schemas.microsoft.com/office/drawing/2014/main" id="{832B0B33-7869-6C51-5223-F29D4215F99F}"/>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sp>
        <p:nvSpPr>
          <p:cNvPr id="33" name="TextBox 32">
            <a:extLst>
              <a:ext uri="{FF2B5EF4-FFF2-40B4-BE49-F238E27FC236}">
                <a16:creationId xmlns:a16="http://schemas.microsoft.com/office/drawing/2014/main" id="{2832438C-28CD-5F1D-9870-316FB85C2A5B}"/>
              </a:ext>
            </a:extLst>
          </p:cNvPr>
          <p:cNvSpPr txBox="1"/>
          <p:nvPr/>
        </p:nvSpPr>
        <p:spPr>
          <a:xfrm>
            <a:off x="2054827" y="7386898"/>
            <a:ext cx="1675153" cy="369332"/>
          </a:xfrm>
          <a:prstGeom prst="rect">
            <a:avLst/>
          </a:prstGeom>
          <a:noFill/>
        </p:spPr>
        <p:txBody>
          <a:bodyPr wrap="square" rtlCol="0">
            <a:spAutoFit/>
          </a:bodyPr>
          <a:lstStyle/>
          <a:p>
            <a:r>
              <a:rPr lang="en-GB" dirty="0" err="1">
                <a:solidFill>
                  <a:schemeClr val="tx2"/>
                </a:solidFill>
              </a:rPr>
              <a:t>positionScore</a:t>
            </a:r>
            <a:endParaRPr lang="en-GB" dirty="0">
              <a:solidFill>
                <a:schemeClr val="tx2"/>
              </a:solidFill>
            </a:endParaRPr>
          </a:p>
        </p:txBody>
      </p:sp>
      <p:sp>
        <p:nvSpPr>
          <p:cNvPr id="34" name="TextBox 33">
            <a:extLst>
              <a:ext uri="{FF2B5EF4-FFF2-40B4-BE49-F238E27FC236}">
                <a16:creationId xmlns:a16="http://schemas.microsoft.com/office/drawing/2014/main" id="{13126D0B-0191-A5B0-9A8B-1061997700A0}"/>
              </a:ext>
            </a:extLst>
          </p:cNvPr>
          <p:cNvSpPr txBox="1"/>
          <p:nvPr/>
        </p:nvSpPr>
        <p:spPr>
          <a:xfrm>
            <a:off x="6331109" y="7405711"/>
            <a:ext cx="518460" cy="369332"/>
          </a:xfrm>
          <a:prstGeom prst="rect">
            <a:avLst/>
          </a:prstGeom>
          <a:noFill/>
        </p:spPr>
        <p:txBody>
          <a:bodyPr wrap="square" rtlCol="0">
            <a:spAutoFit/>
          </a:bodyPr>
          <a:lstStyle/>
          <a:p>
            <a:r>
              <a:rPr lang="en-GB" dirty="0">
                <a:solidFill>
                  <a:schemeClr val="tx2"/>
                </a:solidFill>
              </a:rPr>
              <a:t>-15</a:t>
            </a:r>
          </a:p>
        </p:txBody>
      </p:sp>
      <p:sp>
        <p:nvSpPr>
          <p:cNvPr id="35" name="TextBox 34">
            <a:extLst>
              <a:ext uri="{FF2B5EF4-FFF2-40B4-BE49-F238E27FC236}">
                <a16:creationId xmlns:a16="http://schemas.microsoft.com/office/drawing/2014/main" id="{C47AEF98-5A7A-85A2-2AA5-8D4000C4962A}"/>
              </a:ext>
            </a:extLst>
          </p:cNvPr>
          <p:cNvSpPr txBox="1"/>
          <p:nvPr/>
        </p:nvSpPr>
        <p:spPr>
          <a:xfrm>
            <a:off x="7113543" y="7405711"/>
            <a:ext cx="558101" cy="369332"/>
          </a:xfrm>
          <a:prstGeom prst="rect">
            <a:avLst/>
          </a:prstGeom>
          <a:noFill/>
        </p:spPr>
        <p:txBody>
          <a:bodyPr wrap="square" rtlCol="0">
            <a:spAutoFit/>
          </a:bodyPr>
          <a:lstStyle/>
          <a:p>
            <a:r>
              <a:rPr lang="en-GB" dirty="0">
                <a:solidFill>
                  <a:schemeClr val="tx2"/>
                </a:solidFill>
              </a:rPr>
              <a:t>-12</a:t>
            </a:r>
          </a:p>
        </p:txBody>
      </p:sp>
      <p:sp>
        <p:nvSpPr>
          <p:cNvPr id="36" name="TextBox 35">
            <a:extLst>
              <a:ext uri="{FF2B5EF4-FFF2-40B4-BE49-F238E27FC236}">
                <a16:creationId xmlns:a16="http://schemas.microsoft.com/office/drawing/2014/main" id="{B72124D3-0DF0-B636-AC3C-944817B4AE2E}"/>
              </a:ext>
            </a:extLst>
          </p:cNvPr>
          <p:cNvSpPr txBox="1"/>
          <p:nvPr/>
        </p:nvSpPr>
        <p:spPr>
          <a:xfrm>
            <a:off x="7935618" y="7405711"/>
            <a:ext cx="432050" cy="369332"/>
          </a:xfrm>
          <a:prstGeom prst="rect">
            <a:avLst/>
          </a:prstGeom>
          <a:noFill/>
        </p:spPr>
        <p:txBody>
          <a:bodyPr wrap="square" rtlCol="0">
            <a:spAutoFit/>
          </a:bodyPr>
          <a:lstStyle/>
          <a:p>
            <a:r>
              <a:rPr lang="en-GB" dirty="0">
                <a:solidFill>
                  <a:schemeClr val="tx2"/>
                </a:solidFill>
              </a:rPr>
              <a:t>-9</a:t>
            </a:r>
          </a:p>
        </p:txBody>
      </p:sp>
      <p:sp>
        <p:nvSpPr>
          <p:cNvPr id="37" name="TextBox 36">
            <a:extLst>
              <a:ext uri="{FF2B5EF4-FFF2-40B4-BE49-F238E27FC236}">
                <a16:creationId xmlns:a16="http://schemas.microsoft.com/office/drawing/2014/main" id="{E3A3B159-FFF6-8C5E-3C02-F055112880D4}"/>
              </a:ext>
            </a:extLst>
          </p:cNvPr>
          <p:cNvSpPr txBox="1"/>
          <p:nvPr/>
        </p:nvSpPr>
        <p:spPr>
          <a:xfrm>
            <a:off x="8631642" y="7405711"/>
            <a:ext cx="432050" cy="369332"/>
          </a:xfrm>
          <a:prstGeom prst="rect">
            <a:avLst/>
          </a:prstGeom>
          <a:noFill/>
        </p:spPr>
        <p:txBody>
          <a:bodyPr wrap="square" rtlCol="0">
            <a:spAutoFit/>
          </a:bodyPr>
          <a:lstStyle/>
          <a:p>
            <a:r>
              <a:rPr lang="en-GB" dirty="0">
                <a:solidFill>
                  <a:schemeClr val="tx2"/>
                </a:solidFill>
              </a:rPr>
              <a:t>-6</a:t>
            </a:r>
          </a:p>
        </p:txBody>
      </p:sp>
      <p:sp>
        <p:nvSpPr>
          <p:cNvPr id="38" name="TextBox 37">
            <a:extLst>
              <a:ext uri="{FF2B5EF4-FFF2-40B4-BE49-F238E27FC236}">
                <a16:creationId xmlns:a16="http://schemas.microsoft.com/office/drawing/2014/main" id="{CBC15A6D-DCA4-D728-ADDA-C1419B5AC2EE}"/>
              </a:ext>
            </a:extLst>
          </p:cNvPr>
          <p:cNvSpPr txBox="1"/>
          <p:nvPr/>
        </p:nvSpPr>
        <p:spPr>
          <a:xfrm>
            <a:off x="9327666" y="7405711"/>
            <a:ext cx="432050" cy="369332"/>
          </a:xfrm>
          <a:prstGeom prst="rect">
            <a:avLst/>
          </a:prstGeom>
          <a:noFill/>
        </p:spPr>
        <p:txBody>
          <a:bodyPr wrap="square" rtlCol="0">
            <a:spAutoFit/>
          </a:bodyPr>
          <a:lstStyle/>
          <a:p>
            <a:r>
              <a:rPr lang="en-GB" dirty="0">
                <a:solidFill>
                  <a:schemeClr val="tx2"/>
                </a:solidFill>
              </a:rPr>
              <a:t>-3</a:t>
            </a:r>
          </a:p>
        </p:txBody>
      </p:sp>
      <p:sp>
        <p:nvSpPr>
          <p:cNvPr id="39" name="TextBox 38">
            <a:extLst>
              <a:ext uri="{FF2B5EF4-FFF2-40B4-BE49-F238E27FC236}">
                <a16:creationId xmlns:a16="http://schemas.microsoft.com/office/drawing/2014/main" id="{5386A5D2-41F5-BE9D-CC0B-E91C9244DDA8}"/>
              </a:ext>
            </a:extLst>
          </p:cNvPr>
          <p:cNvSpPr txBox="1"/>
          <p:nvPr/>
        </p:nvSpPr>
        <p:spPr>
          <a:xfrm>
            <a:off x="10023690" y="7405711"/>
            <a:ext cx="432050" cy="369332"/>
          </a:xfrm>
          <a:prstGeom prst="rect">
            <a:avLst/>
          </a:prstGeom>
          <a:noFill/>
        </p:spPr>
        <p:txBody>
          <a:bodyPr wrap="square" rtlCol="0">
            <a:spAutoFit/>
          </a:bodyPr>
          <a:lstStyle/>
          <a:p>
            <a:r>
              <a:rPr lang="en-GB" dirty="0">
                <a:solidFill>
                  <a:schemeClr val="tx2"/>
                </a:solidFill>
              </a:rPr>
              <a:t>0</a:t>
            </a:r>
          </a:p>
        </p:txBody>
      </p:sp>
      <p:sp>
        <p:nvSpPr>
          <p:cNvPr id="40" name="TextBox 39">
            <a:extLst>
              <a:ext uri="{FF2B5EF4-FFF2-40B4-BE49-F238E27FC236}">
                <a16:creationId xmlns:a16="http://schemas.microsoft.com/office/drawing/2014/main" id="{96451082-169F-0DAB-27B8-8ED8A0119F96}"/>
              </a:ext>
            </a:extLst>
          </p:cNvPr>
          <p:cNvSpPr txBox="1"/>
          <p:nvPr/>
        </p:nvSpPr>
        <p:spPr>
          <a:xfrm>
            <a:off x="10719714" y="7405711"/>
            <a:ext cx="432050" cy="369332"/>
          </a:xfrm>
          <a:prstGeom prst="rect">
            <a:avLst/>
          </a:prstGeom>
          <a:noFill/>
        </p:spPr>
        <p:txBody>
          <a:bodyPr wrap="square" rtlCol="0">
            <a:spAutoFit/>
          </a:bodyPr>
          <a:lstStyle/>
          <a:p>
            <a:r>
              <a:rPr lang="en-GB" dirty="0">
                <a:solidFill>
                  <a:schemeClr val="tx2"/>
                </a:solidFill>
              </a:rPr>
              <a:t>3</a:t>
            </a:r>
          </a:p>
        </p:txBody>
      </p:sp>
      <p:sp>
        <p:nvSpPr>
          <p:cNvPr id="41" name="TextBox 40">
            <a:extLst>
              <a:ext uri="{FF2B5EF4-FFF2-40B4-BE49-F238E27FC236}">
                <a16:creationId xmlns:a16="http://schemas.microsoft.com/office/drawing/2014/main" id="{CB884BDB-FD96-BFA7-D966-FF5A88BC2CB6}"/>
              </a:ext>
            </a:extLst>
          </p:cNvPr>
          <p:cNvSpPr txBox="1"/>
          <p:nvPr/>
        </p:nvSpPr>
        <p:spPr>
          <a:xfrm>
            <a:off x="11415738" y="7405711"/>
            <a:ext cx="432050" cy="369332"/>
          </a:xfrm>
          <a:prstGeom prst="rect">
            <a:avLst/>
          </a:prstGeom>
          <a:noFill/>
        </p:spPr>
        <p:txBody>
          <a:bodyPr wrap="square" rtlCol="0">
            <a:spAutoFit/>
          </a:bodyPr>
          <a:lstStyle/>
          <a:p>
            <a:r>
              <a:rPr lang="en-GB" dirty="0">
                <a:solidFill>
                  <a:schemeClr val="tx2"/>
                </a:solidFill>
              </a:rPr>
              <a:t>6</a:t>
            </a:r>
          </a:p>
        </p:txBody>
      </p:sp>
      <p:sp>
        <p:nvSpPr>
          <p:cNvPr id="43" name="TextBox 42">
            <a:extLst>
              <a:ext uri="{FF2B5EF4-FFF2-40B4-BE49-F238E27FC236}">
                <a16:creationId xmlns:a16="http://schemas.microsoft.com/office/drawing/2014/main" id="{70C111A5-27B7-63B9-43B4-A2647EDC096C}"/>
              </a:ext>
            </a:extLst>
          </p:cNvPr>
          <p:cNvSpPr txBox="1"/>
          <p:nvPr/>
        </p:nvSpPr>
        <p:spPr>
          <a:xfrm>
            <a:off x="12111762" y="7405711"/>
            <a:ext cx="432050" cy="369332"/>
          </a:xfrm>
          <a:prstGeom prst="rect">
            <a:avLst/>
          </a:prstGeom>
          <a:noFill/>
        </p:spPr>
        <p:txBody>
          <a:bodyPr wrap="square" rtlCol="0">
            <a:spAutoFit/>
          </a:bodyPr>
          <a:lstStyle/>
          <a:p>
            <a:r>
              <a:rPr lang="en-GB" dirty="0">
                <a:solidFill>
                  <a:schemeClr val="tx2"/>
                </a:solidFill>
              </a:rPr>
              <a:t>9</a:t>
            </a:r>
          </a:p>
        </p:txBody>
      </p:sp>
      <p:sp>
        <p:nvSpPr>
          <p:cNvPr id="44" name="TextBox 43">
            <a:extLst>
              <a:ext uri="{FF2B5EF4-FFF2-40B4-BE49-F238E27FC236}">
                <a16:creationId xmlns:a16="http://schemas.microsoft.com/office/drawing/2014/main" id="{159DC11C-20E2-25F3-C692-7610D27140EC}"/>
              </a:ext>
            </a:extLst>
          </p:cNvPr>
          <p:cNvSpPr txBox="1"/>
          <p:nvPr/>
        </p:nvSpPr>
        <p:spPr>
          <a:xfrm>
            <a:off x="12807786" y="7405711"/>
            <a:ext cx="432050" cy="369332"/>
          </a:xfrm>
          <a:prstGeom prst="rect">
            <a:avLst/>
          </a:prstGeom>
          <a:noFill/>
        </p:spPr>
        <p:txBody>
          <a:bodyPr wrap="square" rtlCol="0">
            <a:spAutoFit/>
          </a:bodyPr>
          <a:lstStyle/>
          <a:p>
            <a:r>
              <a:rPr lang="en-GB" dirty="0">
                <a:solidFill>
                  <a:schemeClr val="tx2"/>
                </a:solidFill>
              </a:rPr>
              <a:t>12</a:t>
            </a:r>
          </a:p>
        </p:txBody>
      </p:sp>
      <p:sp>
        <p:nvSpPr>
          <p:cNvPr id="45" name="TextBox 44">
            <a:extLst>
              <a:ext uri="{FF2B5EF4-FFF2-40B4-BE49-F238E27FC236}">
                <a16:creationId xmlns:a16="http://schemas.microsoft.com/office/drawing/2014/main" id="{E8B9BBB9-1F46-EB4A-3EE1-B2F96E027862}"/>
              </a:ext>
            </a:extLst>
          </p:cNvPr>
          <p:cNvSpPr txBox="1"/>
          <p:nvPr/>
        </p:nvSpPr>
        <p:spPr>
          <a:xfrm>
            <a:off x="13503810" y="7405711"/>
            <a:ext cx="432050" cy="369332"/>
          </a:xfrm>
          <a:prstGeom prst="rect">
            <a:avLst/>
          </a:prstGeom>
          <a:noFill/>
        </p:spPr>
        <p:txBody>
          <a:bodyPr wrap="square" rtlCol="0">
            <a:spAutoFit/>
          </a:bodyPr>
          <a:lstStyle/>
          <a:p>
            <a:r>
              <a:rPr lang="en-GB" dirty="0">
                <a:solidFill>
                  <a:schemeClr val="tx2"/>
                </a:solidFill>
              </a:rPr>
              <a:t>15</a:t>
            </a:r>
          </a:p>
        </p:txBody>
      </p:sp>
      <p:sp>
        <p:nvSpPr>
          <p:cNvPr id="46" name="TextBox 45">
            <a:extLst>
              <a:ext uri="{FF2B5EF4-FFF2-40B4-BE49-F238E27FC236}">
                <a16:creationId xmlns:a16="http://schemas.microsoft.com/office/drawing/2014/main" id="{047D8284-DE7C-4C59-7ADE-251552871C8F}"/>
              </a:ext>
            </a:extLst>
          </p:cNvPr>
          <p:cNvSpPr txBox="1"/>
          <p:nvPr/>
        </p:nvSpPr>
        <p:spPr>
          <a:xfrm>
            <a:off x="14199834" y="7405711"/>
            <a:ext cx="432050" cy="369332"/>
          </a:xfrm>
          <a:prstGeom prst="rect">
            <a:avLst/>
          </a:prstGeom>
          <a:noFill/>
        </p:spPr>
        <p:txBody>
          <a:bodyPr wrap="square" rtlCol="0">
            <a:spAutoFit/>
          </a:bodyPr>
          <a:lstStyle/>
          <a:p>
            <a:r>
              <a:rPr lang="en-GB" dirty="0">
                <a:solidFill>
                  <a:schemeClr val="tx2"/>
                </a:solidFill>
              </a:rPr>
              <a:t>18</a:t>
            </a:r>
          </a:p>
        </p:txBody>
      </p:sp>
      <p:sp>
        <p:nvSpPr>
          <p:cNvPr id="47" name="TextBox 46">
            <a:extLst>
              <a:ext uri="{FF2B5EF4-FFF2-40B4-BE49-F238E27FC236}">
                <a16:creationId xmlns:a16="http://schemas.microsoft.com/office/drawing/2014/main" id="{6C0B8962-59A4-F5AE-5C4B-1111D16798D6}"/>
              </a:ext>
            </a:extLst>
          </p:cNvPr>
          <p:cNvSpPr txBox="1"/>
          <p:nvPr/>
        </p:nvSpPr>
        <p:spPr>
          <a:xfrm>
            <a:off x="14895854" y="7405711"/>
            <a:ext cx="432050" cy="369332"/>
          </a:xfrm>
          <a:prstGeom prst="rect">
            <a:avLst/>
          </a:prstGeom>
          <a:noFill/>
        </p:spPr>
        <p:txBody>
          <a:bodyPr wrap="square" rtlCol="0">
            <a:spAutoFit/>
          </a:bodyPr>
          <a:lstStyle/>
          <a:p>
            <a:r>
              <a:rPr lang="en-GB" dirty="0">
                <a:solidFill>
                  <a:schemeClr val="tx2"/>
                </a:solidFill>
              </a:rPr>
              <a:t>21</a:t>
            </a:r>
          </a:p>
        </p:txBody>
      </p:sp>
      <p:sp>
        <p:nvSpPr>
          <p:cNvPr id="48" name="TextBox 47">
            <a:extLst>
              <a:ext uri="{FF2B5EF4-FFF2-40B4-BE49-F238E27FC236}">
                <a16:creationId xmlns:a16="http://schemas.microsoft.com/office/drawing/2014/main" id="{542F8628-1E29-D7F2-3DD9-90962D0C2098}"/>
              </a:ext>
            </a:extLst>
          </p:cNvPr>
          <p:cNvSpPr txBox="1"/>
          <p:nvPr/>
        </p:nvSpPr>
        <p:spPr>
          <a:xfrm>
            <a:off x="5548675" y="7405711"/>
            <a:ext cx="518460" cy="369332"/>
          </a:xfrm>
          <a:prstGeom prst="rect">
            <a:avLst/>
          </a:prstGeom>
          <a:noFill/>
        </p:spPr>
        <p:txBody>
          <a:bodyPr wrap="square" rtlCol="0">
            <a:spAutoFit/>
          </a:bodyPr>
          <a:lstStyle/>
          <a:p>
            <a:r>
              <a:rPr lang="en-GB" dirty="0">
                <a:solidFill>
                  <a:schemeClr val="tx2"/>
                </a:solidFill>
              </a:rPr>
              <a:t>-18</a:t>
            </a:r>
          </a:p>
        </p:txBody>
      </p:sp>
      <p:sp>
        <p:nvSpPr>
          <p:cNvPr id="49" name="TextBox 48">
            <a:extLst>
              <a:ext uri="{FF2B5EF4-FFF2-40B4-BE49-F238E27FC236}">
                <a16:creationId xmlns:a16="http://schemas.microsoft.com/office/drawing/2014/main" id="{CF243869-BA74-82C0-C05B-A3154B1015BD}"/>
              </a:ext>
            </a:extLst>
          </p:cNvPr>
          <p:cNvSpPr txBox="1"/>
          <p:nvPr/>
        </p:nvSpPr>
        <p:spPr>
          <a:xfrm>
            <a:off x="4766241" y="7405711"/>
            <a:ext cx="518460" cy="369332"/>
          </a:xfrm>
          <a:prstGeom prst="rect">
            <a:avLst/>
          </a:prstGeom>
          <a:noFill/>
        </p:spPr>
        <p:txBody>
          <a:bodyPr wrap="square" rtlCol="0">
            <a:spAutoFit/>
          </a:bodyPr>
          <a:lstStyle/>
          <a:p>
            <a:r>
              <a:rPr lang="en-GB" dirty="0">
                <a:solidFill>
                  <a:schemeClr val="tx2"/>
                </a:solidFill>
              </a:rPr>
              <a:t>-21</a:t>
            </a:r>
          </a:p>
        </p:txBody>
      </p:sp>
      <p:grpSp>
        <p:nvGrpSpPr>
          <p:cNvPr id="53" name="Group 52">
            <a:extLst>
              <a:ext uri="{FF2B5EF4-FFF2-40B4-BE49-F238E27FC236}">
                <a16:creationId xmlns:a16="http://schemas.microsoft.com/office/drawing/2014/main" id="{DFCC8B31-5228-0CAE-C50E-6D0D5E2C4CD7}"/>
              </a:ext>
            </a:extLst>
          </p:cNvPr>
          <p:cNvGrpSpPr/>
          <p:nvPr/>
        </p:nvGrpSpPr>
        <p:grpSpPr>
          <a:xfrm>
            <a:off x="10364352" y="6526514"/>
            <a:ext cx="4882166" cy="238390"/>
            <a:chOff x="9000331" y="3625014"/>
            <a:chExt cx="4882166" cy="238390"/>
          </a:xfrm>
        </p:grpSpPr>
        <p:grpSp>
          <p:nvGrpSpPr>
            <p:cNvPr id="54" name="Group 53">
              <a:extLst>
                <a:ext uri="{FF2B5EF4-FFF2-40B4-BE49-F238E27FC236}">
                  <a16:creationId xmlns:a16="http://schemas.microsoft.com/office/drawing/2014/main" id="{7ED79369-5BE8-D31E-A523-81AE106E1E71}"/>
                </a:ext>
              </a:extLst>
            </p:cNvPr>
            <p:cNvGrpSpPr/>
            <p:nvPr/>
          </p:nvGrpSpPr>
          <p:grpSpPr>
            <a:xfrm>
              <a:off x="9000331" y="3625014"/>
              <a:ext cx="4882166" cy="238390"/>
              <a:chOff x="9000331" y="3625014"/>
              <a:chExt cx="4882166" cy="238390"/>
            </a:xfrm>
          </p:grpSpPr>
          <p:sp>
            <p:nvSpPr>
              <p:cNvPr id="57" name="Rectangle 56">
                <a:extLst>
                  <a:ext uri="{FF2B5EF4-FFF2-40B4-BE49-F238E27FC236}">
                    <a16:creationId xmlns:a16="http://schemas.microsoft.com/office/drawing/2014/main" id="{0819F49F-948E-FD14-42E8-3B1EE63527F7}"/>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58" name="Straight Connector 57">
                <a:extLst>
                  <a:ext uri="{FF2B5EF4-FFF2-40B4-BE49-F238E27FC236}">
                    <a16:creationId xmlns:a16="http://schemas.microsoft.com/office/drawing/2014/main" id="{5EC8FB75-9EEE-F7B8-B24D-326DCD758BAF}"/>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F8B37EE2-B344-6F03-D8C2-EEFEE92FB07E}"/>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0A64496D-24B8-C1E0-1419-846BC208B201}"/>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2D0A7AA2-C741-783B-E341-05895F774E9E}"/>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55" name="Straight Connector 54">
              <a:extLst>
                <a:ext uri="{FF2B5EF4-FFF2-40B4-BE49-F238E27FC236}">
                  <a16:creationId xmlns:a16="http://schemas.microsoft.com/office/drawing/2014/main" id="{DD053496-ED2A-4344-6080-672C4894EACB}"/>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0F7DDD20-650A-E3E7-DEA2-A81FE51B982B}"/>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2" name="Group 61">
            <a:extLst>
              <a:ext uri="{FF2B5EF4-FFF2-40B4-BE49-F238E27FC236}">
                <a16:creationId xmlns:a16="http://schemas.microsoft.com/office/drawing/2014/main" id="{6C48F6F5-DE0D-A040-47DA-73E840386970}"/>
              </a:ext>
            </a:extLst>
          </p:cNvPr>
          <p:cNvGrpSpPr/>
          <p:nvPr/>
        </p:nvGrpSpPr>
        <p:grpSpPr>
          <a:xfrm>
            <a:off x="4091486" y="5650446"/>
            <a:ext cx="4645637" cy="369332"/>
            <a:chOff x="8398349" y="2834287"/>
            <a:chExt cx="4645637" cy="369332"/>
          </a:xfrm>
        </p:grpSpPr>
        <p:sp>
          <p:nvSpPr>
            <p:cNvPr id="63" name="TextBox 62">
              <a:extLst>
                <a:ext uri="{FF2B5EF4-FFF2-40B4-BE49-F238E27FC236}">
                  <a16:creationId xmlns:a16="http://schemas.microsoft.com/office/drawing/2014/main" id="{554FDAC1-A7A3-8759-4B85-3D792178A10C}"/>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64" name="TextBox 63">
              <a:extLst>
                <a:ext uri="{FF2B5EF4-FFF2-40B4-BE49-F238E27FC236}">
                  <a16:creationId xmlns:a16="http://schemas.microsoft.com/office/drawing/2014/main" id="{FD922225-C7E1-91C4-6431-8B1700202334}"/>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65" name="TextBox 64">
              <a:extLst>
                <a:ext uri="{FF2B5EF4-FFF2-40B4-BE49-F238E27FC236}">
                  <a16:creationId xmlns:a16="http://schemas.microsoft.com/office/drawing/2014/main" id="{2CBE2959-5DA3-DE60-5682-8029F736A1B8}"/>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66" name="TextBox 65">
              <a:extLst>
                <a:ext uri="{FF2B5EF4-FFF2-40B4-BE49-F238E27FC236}">
                  <a16:creationId xmlns:a16="http://schemas.microsoft.com/office/drawing/2014/main" id="{32FF8970-98CF-95E5-2840-AF479EB60D8B}"/>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67" name="TextBox 66">
              <a:extLst>
                <a:ext uri="{FF2B5EF4-FFF2-40B4-BE49-F238E27FC236}">
                  <a16:creationId xmlns:a16="http://schemas.microsoft.com/office/drawing/2014/main" id="{9424EC35-4111-4E45-EDB3-32D801DF42BF}"/>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68" name="TextBox 67">
              <a:extLst>
                <a:ext uri="{FF2B5EF4-FFF2-40B4-BE49-F238E27FC236}">
                  <a16:creationId xmlns:a16="http://schemas.microsoft.com/office/drawing/2014/main" id="{F1E1BDA2-15CE-4A75-9BC6-A1267B8FD15A}"/>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69" name="TextBox 68">
              <a:extLst>
                <a:ext uri="{FF2B5EF4-FFF2-40B4-BE49-F238E27FC236}">
                  <a16:creationId xmlns:a16="http://schemas.microsoft.com/office/drawing/2014/main" id="{87597664-CFB3-3CD0-BB4F-7285F5D0E7CB}"/>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spTree>
    <p:extLst>
      <p:ext uri="{BB962C8B-B14F-4D97-AF65-F5344CB8AC3E}">
        <p14:creationId xmlns:p14="http://schemas.microsoft.com/office/powerpoint/2010/main" val="1578097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sgRNApositionCheck</a:t>
            </a:r>
            <a:r>
              <a:rPr lang="en-GB" sz="4000" dirty="0">
                <a:solidFill>
                  <a:srgbClr val="CCCCCC"/>
                </a:solidFill>
                <a:latin typeface="Consolas" panose="020B0609020204030204" pitchFamily="49" charset="0"/>
              </a:rPr>
              <a:t>()</a:t>
            </a:r>
            <a:endParaRPr lang="en-GB" sz="4000" dirty="0"/>
          </a:p>
        </p:txBody>
      </p:sp>
      <mc:AlternateContent xmlns:mc="http://schemas.openxmlformats.org/markup-compatibility/2006" xmlns:a14="http://schemas.microsoft.com/office/drawing/2010/main">
        <mc:Choice Requires="a14">
          <p:sp>
            <p:nvSpPr>
              <p:cNvPr id="14" name="Content Placeholder 13">
                <a:extLst>
                  <a:ext uri="{FF2B5EF4-FFF2-40B4-BE49-F238E27FC236}">
                    <a16:creationId xmlns:a16="http://schemas.microsoft.com/office/drawing/2014/main" id="{45980E5D-E673-18FA-F246-2AAF0E51DE20}"/>
                  </a:ext>
                </a:extLst>
              </p:cNvPr>
              <p:cNvSpPr>
                <a:spLocks noGrp="1"/>
              </p:cNvSpPr>
              <p:nvPr>
                <p:ph idx="1"/>
              </p:nvPr>
            </p:nvSpPr>
            <p:spPr>
              <a:xfrm>
                <a:off x="1280206" y="2080289"/>
                <a:ext cx="15525572" cy="5710124"/>
              </a:xfrm>
              <a:ln>
                <a:solidFill>
                  <a:schemeClr val="bg1"/>
                </a:solidFill>
              </a:ln>
            </p:spPr>
            <p:txBody>
              <a:bodyPr>
                <a:normAutofit/>
              </a:bodyPr>
              <a:lstStyle/>
              <a:p>
                <a:pPr lvl="1"/>
                <a:r>
                  <a:rPr lang="en-GB" sz="2000" dirty="0"/>
                  <a:t>To check, if the </a:t>
                </a:r>
                <a:r>
                  <a:rPr lang="en-GB" sz="2000" dirty="0">
                    <a:solidFill>
                      <a:schemeClr val="bg2">
                        <a:lumMod val="50000"/>
                      </a:schemeClr>
                    </a:solidFill>
                  </a:rPr>
                  <a:t>mutable PAM </a:t>
                </a:r>
                <a:r>
                  <a:rPr lang="en-GB" sz="2000" dirty="0"/>
                  <a:t>(“GG” or “CC”) or the </a:t>
                </a:r>
                <a:r>
                  <a:rPr lang="en-GB" sz="2000" dirty="0">
                    <a:solidFill>
                      <a:schemeClr val="tx2"/>
                    </a:solidFill>
                  </a:rPr>
                  <a:t>SRS</a:t>
                </a:r>
                <a:r>
                  <a:rPr lang="en-GB" sz="2000" dirty="0"/>
                  <a:t> (6 </a:t>
                </a:r>
                <a:r>
                  <a:rPr lang="en-GB" sz="2000" dirty="0" err="1"/>
                  <a:t>nt</a:t>
                </a:r>
                <a:r>
                  <a:rPr lang="en-GB" sz="2000" dirty="0"/>
                  <a:t> adjacent to PAM) are in the CDS, we need to determine the relative position of these sgRNA sites compared to the start/stop codon</a:t>
                </a: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𝑠𝑔𝑅𝑁𝐴𝑆𝑖𝑡𝑒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sgRNASite</m:t>
                    </m:r>
                    <m:r>
                      <a:rPr lang="en-GB" sz="2000" b="0" i="0" smtClean="0">
                        <a:solidFill>
                          <a:schemeClr val="tx1"/>
                        </a:solidFill>
                        <a:latin typeface="Cambria Math" panose="02040503050406030204" pitchFamily="18" charset="0"/>
                      </a:rPr>
                      <m:t> −</m:t>
                    </m:r>
                    <m:r>
                      <m:rPr>
                        <m:sty m:val="p"/>
                      </m:rPr>
                      <a:rPr lang="en-GB" sz="2000" b="0" i="0" smtClean="0">
                        <a:solidFill>
                          <a:schemeClr val="tx1"/>
                        </a:solidFill>
                        <a:latin typeface="Cambria Math" panose="02040503050406030204" pitchFamily="18" charset="0"/>
                      </a:rPr>
                      <m:t>stop</m:t>
                    </m:r>
                  </m:oMath>
                </a14:m>
                <a:endParaRPr lang="en-GB" sz="2000" dirty="0">
                  <a:solidFill>
                    <a:schemeClr val="tx1"/>
                  </a:solidFill>
                </a:endParaRP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𝑠𝑔𝑅𝑁𝐴𝑆𝑖𝑡𝑒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sgRNASite</m:t>
                    </m:r>
                    <m:r>
                      <a:rPr lang="en-GB" sz="2000" b="0" i="0" smtClean="0">
                        <a:solidFill>
                          <a:schemeClr val="tx1"/>
                        </a:solidFill>
                        <a:latin typeface="Cambria Math" panose="02040503050406030204" pitchFamily="18" charset="0"/>
                      </a:rPr>
                      <m:t> −</m:t>
                    </m:r>
                    <m:r>
                      <m:rPr>
                        <m:sty m:val="p"/>
                      </m:rPr>
                      <a:rPr lang="en-GB" sz="2000" b="0" i="0" smtClean="0">
                        <a:solidFill>
                          <a:schemeClr val="tx1"/>
                        </a:solidFill>
                        <a:latin typeface="Cambria Math" panose="02040503050406030204" pitchFamily="18" charset="0"/>
                      </a:rPr>
                      <m:t>fmax</m:t>
                    </m:r>
                    <m:r>
                      <a:rPr lang="en-GB" sz="2000" b="0" i="0" smtClean="0">
                        <a:solidFill>
                          <a:schemeClr val="tx1"/>
                        </a:solidFill>
                        <a:latin typeface="Cambria Math" panose="02040503050406030204" pitchFamily="18" charset="0"/>
                      </a:rPr>
                      <m:t>+(</m:t>
                    </m:r>
                    <m:r>
                      <m:rPr>
                        <m:sty m:val="p"/>
                      </m:rPr>
                      <a:rPr lang="en-GB" sz="2000">
                        <a:solidFill>
                          <a:schemeClr val="tx1"/>
                        </a:solidFill>
                        <a:latin typeface="Cambria Math" panose="02040503050406030204" pitchFamily="18" charset="0"/>
                      </a:rPr>
                      <m:t>fmax</m:t>
                    </m:r>
                    <m:r>
                      <a:rPr lang="en-GB" sz="2000" b="0" i="0" smtClean="0">
                        <a:solidFill>
                          <a:schemeClr val="tx1"/>
                        </a:solidFill>
                        <a:latin typeface="Cambria Math" panose="02040503050406030204" pitchFamily="18" charset="0"/>
                      </a:rPr>
                      <m:t>−</m:t>
                    </m:r>
                    <m:r>
                      <m:rPr>
                        <m:sty m:val="p"/>
                      </m:rPr>
                      <a:rPr lang="en-GB" sz="2000">
                        <a:solidFill>
                          <a:schemeClr val="tx1"/>
                        </a:solidFill>
                        <a:latin typeface="Cambria Math" panose="02040503050406030204" pitchFamily="18" charset="0"/>
                      </a:rPr>
                      <m:t>stop</m:t>
                    </m:r>
                    <m:r>
                      <a:rPr lang="en-GB" sz="2000" b="0" i="0" smtClean="0">
                        <a:solidFill>
                          <a:schemeClr val="tx1"/>
                        </a:solidFill>
                        <a:latin typeface="Cambria Math" panose="02040503050406030204" pitchFamily="18" charset="0"/>
                      </a:rPr>
                      <m:t>)</m:t>
                    </m:r>
                  </m:oMath>
                </a14:m>
                <a:endParaRPr lang="en-GB" sz="2000" b="0" dirty="0">
                  <a:solidFill>
                    <a:schemeClr val="tx1"/>
                  </a:solidFill>
                </a:endParaRPr>
              </a:p>
              <a:p>
                <a:pPr lvl="1"/>
                <a14:m>
                  <m:oMath xmlns:m="http://schemas.openxmlformats.org/officeDocument/2006/math">
                    <m:sSub>
                      <m:sSubPr>
                        <m:ctrlPr>
                          <a:rPr lang="en-GB" sz="200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𝑠𝑔𝑅𝑁𝐴𝑆𝑖𝑡𝑒</m:t>
                        </m:r>
                      </m:e>
                      <m:sub>
                        <m:r>
                          <a:rPr lang="en-GB" sz="2000" b="0" i="1" smtClean="0">
                            <a:solidFill>
                              <a:schemeClr val="tx1"/>
                            </a:solidFill>
                            <a:latin typeface="Cambria Math" panose="02040503050406030204" pitchFamily="18" charset="0"/>
                          </a:rPr>
                          <m:t>𝑠𝑡𝑜𝑝</m:t>
                        </m:r>
                      </m:sub>
                    </m:sSub>
                    <m:r>
                      <a:rPr lang="en-GB" sz="2000" b="0" i="0" smtClean="0">
                        <a:solidFill>
                          <a:schemeClr val="tx1"/>
                        </a:solidFill>
                        <a:latin typeface="Cambria Math" panose="02040503050406030204" pitchFamily="18" charset="0"/>
                      </a:rPr>
                      <m:t>=</m:t>
                    </m:r>
                    <m:sSub>
                      <m:sSubPr>
                        <m:ctrlPr>
                          <a:rPr lang="en-GB" sz="2000" b="0" i="1" smtClean="0">
                            <a:solidFill>
                              <a:schemeClr val="tx1"/>
                            </a:solidFill>
                            <a:latin typeface="Cambria Math" panose="02040503050406030204" pitchFamily="18" charset="0"/>
                          </a:rPr>
                        </m:ctrlPr>
                      </m:sSubPr>
                      <m:e>
                        <m:r>
                          <a:rPr lang="en-GB" sz="2000" b="0" i="1" smtClean="0">
                            <a:solidFill>
                              <a:schemeClr val="tx1"/>
                            </a:solidFill>
                            <a:latin typeface="Cambria Math" panose="02040503050406030204" pitchFamily="18" charset="0"/>
                          </a:rPr>
                          <m:t>𝑠𝑔𝑅𝑁𝐴𝑆𝑖𝑡𝑒</m:t>
                        </m:r>
                      </m:e>
                      <m:sub>
                        <m:r>
                          <a:rPr lang="en-GB" sz="2000" b="0" i="1" smtClean="0">
                            <a:solidFill>
                              <a:schemeClr val="tx1"/>
                            </a:solidFill>
                            <a:latin typeface="Cambria Math" panose="02040503050406030204" pitchFamily="18" charset="0"/>
                          </a:rPr>
                          <m:t>𝑓𝑚𝑎𝑥</m:t>
                        </m:r>
                      </m:sub>
                    </m:sSub>
                    <m:r>
                      <a:rPr lang="en-GB" sz="2000" b="0" i="0" smtClean="0">
                        <a:solidFill>
                          <a:schemeClr val="tx1"/>
                        </a:solidFill>
                        <a:latin typeface="Cambria Math" panose="02040503050406030204" pitchFamily="18" charset="0"/>
                      </a:rPr>
                      <m:t>+</m:t>
                    </m:r>
                    <m:r>
                      <m:rPr>
                        <m:sty m:val="p"/>
                      </m:rPr>
                      <a:rPr lang="en-GB" sz="2000" b="0" i="0" smtClean="0">
                        <a:solidFill>
                          <a:schemeClr val="tx1"/>
                        </a:solidFill>
                        <a:latin typeface="Cambria Math" panose="02040503050406030204" pitchFamily="18" charset="0"/>
                      </a:rPr>
                      <m:t>positionScore</m:t>
                    </m:r>
                  </m:oMath>
                </a14:m>
                <a:endParaRPr lang="en-GB" sz="2000" b="0" dirty="0">
                  <a:solidFill>
                    <a:schemeClr val="tx1"/>
                  </a:solidFill>
                </a:endParaRPr>
              </a:p>
            </p:txBody>
          </p:sp>
        </mc:Choice>
        <mc:Fallback xmlns="">
          <p:sp>
            <p:nvSpPr>
              <p:cNvPr id="14" name="Content Placeholder 13">
                <a:extLst>
                  <a:ext uri="{FF2B5EF4-FFF2-40B4-BE49-F238E27FC236}">
                    <a16:creationId xmlns:a16="http://schemas.microsoft.com/office/drawing/2014/main" id="{45980E5D-E673-18FA-F246-2AAF0E51DE20}"/>
                  </a:ext>
                </a:extLst>
              </p:cNvPr>
              <p:cNvSpPr>
                <a:spLocks noGrp="1" noRot="1" noChangeAspect="1" noMove="1" noResize="1" noEditPoints="1" noAdjustHandles="1" noChangeArrowheads="1" noChangeShapeType="1" noTextEdit="1"/>
              </p:cNvSpPr>
              <p:nvPr>
                <p:ph idx="1"/>
              </p:nvPr>
            </p:nvSpPr>
            <p:spPr>
              <a:xfrm>
                <a:off x="1280206" y="2080289"/>
                <a:ext cx="15525572" cy="5710124"/>
              </a:xfrm>
              <a:blipFill>
                <a:blip r:embed="rId2"/>
                <a:stretch>
                  <a:fillRect t="-958" r="-314"/>
                </a:stretch>
              </a:blipFill>
              <a:ln>
                <a:solidFill>
                  <a:schemeClr val="bg1"/>
                </a:solidFill>
              </a:ln>
            </p:spPr>
            <p:txBody>
              <a:bodyPr/>
              <a:lstStyle/>
              <a:p>
                <a:r>
                  <a:rPr lang="en-GB">
                    <a:noFill/>
                  </a:rPr>
                  <a:t> </a:t>
                </a:r>
              </a:p>
            </p:txBody>
          </p:sp>
        </mc:Fallback>
      </mc:AlternateContent>
      <p:sp>
        <p:nvSpPr>
          <p:cNvPr id="42" name="TextBox 41">
            <a:extLst>
              <a:ext uri="{FF2B5EF4-FFF2-40B4-BE49-F238E27FC236}">
                <a16:creationId xmlns:a16="http://schemas.microsoft.com/office/drawing/2014/main" id="{C26CBABE-B181-E362-64ED-AC6002CA6E9C}"/>
              </a:ext>
            </a:extLst>
          </p:cNvPr>
          <p:cNvSpPr txBox="1"/>
          <p:nvPr/>
        </p:nvSpPr>
        <p:spPr>
          <a:xfrm>
            <a:off x="1655481" y="5299933"/>
            <a:ext cx="2134952" cy="369332"/>
          </a:xfrm>
          <a:prstGeom prst="rect">
            <a:avLst/>
          </a:prstGeom>
          <a:noFill/>
        </p:spPr>
        <p:txBody>
          <a:bodyPr wrap="square" rtlCol="0">
            <a:spAutoFit/>
          </a:bodyPr>
          <a:lstStyle/>
          <a:p>
            <a:r>
              <a:rPr lang="en-GB" dirty="0">
                <a:solidFill>
                  <a:schemeClr val="tx2"/>
                </a:solidFill>
              </a:rPr>
              <a:t>B: SRS in CDS = TRUE</a:t>
            </a:r>
          </a:p>
        </p:txBody>
      </p:sp>
      <p:sp>
        <p:nvSpPr>
          <p:cNvPr id="96" name="Rounded Rectangle 59">
            <a:extLst>
              <a:ext uri="{FF2B5EF4-FFF2-40B4-BE49-F238E27FC236}">
                <a16:creationId xmlns:a16="http://schemas.microsoft.com/office/drawing/2014/main" id="{5ECBC624-2BF1-EEC7-8019-F886A1BF5FB6}"/>
              </a:ext>
            </a:extLst>
          </p:cNvPr>
          <p:cNvSpPr/>
          <p:nvPr/>
        </p:nvSpPr>
        <p:spPr>
          <a:xfrm>
            <a:off x="13466171" y="5602459"/>
            <a:ext cx="464469" cy="456777"/>
          </a:xfrm>
          <a:prstGeom prst="roundRect">
            <a:avLst/>
          </a:prstGeom>
          <a:noFill/>
          <a:ln w="38100">
            <a:solidFill>
              <a:schemeClr val="bg2">
                <a:lumMod val="50000"/>
              </a:schemeClr>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2">
                  <a:lumMod val="50000"/>
                </a:schemeClr>
              </a:solidFill>
            </a:endParaRPr>
          </a:p>
        </p:txBody>
      </p:sp>
      <p:sp>
        <p:nvSpPr>
          <p:cNvPr id="101" name="TextBox 100">
            <a:extLst>
              <a:ext uri="{FF2B5EF4-FFF2-40B4-BE49-F238E27FC236}">
                <a16:creationId xmlns:a16="http://schemas.microsoft.com/office/drawing/2014/main" id="{028418AE-1C8A-5710-D46E-144F642B72F5}"/>
              </a:ext>
            </a:extLst>
          </p:cNvPr>
          <p:cNvSpPr txBox="1"/>
          <p:nvPr/>
        </p:nvSpPr>
        <p:spPr>
          <a:xfrm>
            <a:off x="1655481" y="8149463"/>
            <a:ext cx="1675153" cy="369332"/>
          </a:xfrm>
          <a:prstGeom prst="rect">
            <a:avLst/>
          </a:prstGeom>
          <a:noFill/>
        </p:spPr>
        <p:txBody>
          <a:bodyPr wrap="square" rtlCol="0">
            <a:spAutoFit/>
          </a:bodyPr>
          <a:lstStyle/>
          <a:p>
            <a:r>
              <a:rPr lang="en-GB" dirty="0" err="1">
                <a:solidFill>
                  <a:schemeClr val="tx2"/>
                </a:solidFill>
              </a:rPr>
              <a:t>positionScore</a:t>
            </a:r>
            <a:endParaRPr lang="en-GB" dirty="0">
              <a:solidFill>
                <a:schemeClr val="tx2"/>
              </a:solidFill>
            </a:endParaRPr>
          </a:p>
        </p:txBody>
      </p:sp>
      <p:sp>
        <p:nvSpPr>
          <p:cNvPr id="108" name="TextBox 107">
            <a:extLst>
              <a:ext uri="{FF2B5EF4-FFF2-40B4-BE49-F238E27FC236}">
                <a16:creationId xmlns:a16="http://schemas.microsoft.com/office/drawing/2014/main" id="{11D3ECB4-11AB-8EAD-85A6-998B06A7C6FB}"/>
              </a:ext>
            </a:extLst>
          </p:cNvPr>
          <p:cNvSpPr txBox="1"/>
          <p:nvPr/>
        </p:nvSpPr>
        <p:spPr>
          <a:xfrm>
            <a:off x="7002746" y="8148502"/>
            <a:ext cx="518460" cy="369332"/>
          </a:xfrm>
          <a:prstGeom prst="rect">
            <a:avLst/>
          </a:prstGeom>
          <a:noFill/>
        </p:spPr>
        <p:txBody>
          <a:bodyPr wrap="square" rtlCol="0">
            <a:spAutoFit/>
          </a:bodyPr>
          <a:lstStyle/>
          <a:p>
            <a:r>
              <a:rPr lang="en-GB" dirty="0">
                <a:solidFill>
                  <a:schemeClr val="tx2"/>
                </a:solidFill>
              </a:rPr>
              <a:t>-15</a:t>
            </a:r>
          </a:p>
        </p:txBody>
      </p:sp>
      <p:sp>
        <p:nvSpPr>
          <p:cNvPr id="109" name="TextBox 108">
            <a:extLst>
              <a:ext uri="{FF2B5EF4-FFF2-40B4-BE49-F238E27FC236}">
                <a16:creationId xmlns:a16="http://schemas.microsoft.com/office/drawing/2014/main" id="{735FD603-6CAD-9937-A789-396CD72AB835}"/>
              </a:ext>
            </a:extLst>
          </p:cNvPr>
          <p:cNvSpPr txBox="1"/>
          <p:nvPr/>
        </p:nvSpPr>
        <p:spPr>
          <a:xfrm>
            <a:off x="7785180" y="8148502"/>
            <a:ext cx="558101" cy="369332"/>
          </a:xfrm>
          <a:prstGeom prst="rect">
            <a:avLst/>
          </a:prstGeom>
          <a:noFill/>
        </p:spPr>
        <p:txBody>
          <a:bodyPr wrap="square" rtlCol="0">
            <a:spAutoFit/>
          </a:bodyPr>
          <a:lstStyle/>
          <a:p>
            <a:r>
              <a:rPr lang="en-GB" dirty="0">
                <a:solidFill>
                  <a:schemeClr val="tx2"/>
                </a:solidFill>
              </a:rPr>
              <a:t>-12</a:t>
            </a:r>
          </a:p>
        </p:txBody>
      </p:sp>
      <p:sp>
        <p:nvSpPr>
          <p:cNvPr id="110" name="TextBox 109">
            <a:extLst>
              <a:ext uri="{FF2B5EF4-FFF2-40B4-BE49-F238E27FC236}">
                <a16:creationId xmlns:a16="http://schemas.microsoft.com/office/drawing/2014/main" id="{CF6EB55B-2980-31C2-DCBF-CFFC9478354E}"/>
              </a:ext>
            </a:extLst>
          </p:cNvPr>
          <p:cNvSpPr txBox="1"/>
          <p:nvPr/>
        </p:nvSpPr>
        <p:spPr>
          <a:xfrm>
            <a:off x="8607255" y="8148502"/>
            <a:ext cx="432050" cy="369332"/>
          </a:xfrm>
          <a:prstGeom prst="rect">
            <a:avLst/>
          </a:prstGeom>
          <a:noFill/>
        </p:spPr>
        <p:txBody>
          <a:bodyPr wrap="square" rtlCol="0">
            <a:spAutoFit/>
          </a:bodyPr>
          <a:lstStyle/>
          <a:p>
            <a:r>
              <a:rPr lang="en-GB" dirty="0">
                <a:solidFill>
                  <a:schemeClr val="tx2"/>
                </a:solidFill>
              </a:rPr>
              <a:t>-9</a:t>
            </a:r>
          </a:p>
        </p:txBody>
      </p:sp>
      <p:sp>
        <p:nvSpPr>
          <p:cNvPr id="111" name="TextBox 110">
            <a:extLst>
              <a:ext uri="{FF2B5EF4-FFF2-40B4-BE49-F238E27FC236}">
                <a16:creationId xmlns:a16="http://schemas.microsoft.com/office/drawing/2014/main" id="{33C0F241-FA3E-DF03-F2BC-974C6F777AD4}"/>
              </a:ext>
            </a:extLst>
          </p:cNvPr>
          <p:cNvSpPr txBox="1"/>
          <p:nvPr/>
        </p:nvSpPr>
        <p:spPr>
          <a:xfrm>
            <a:off x="9303279" y="8148502"/>
            <a:ext cx="432050" cy="369332"/>
          </a:xfrm>
          <a:prstGeom prst="rect">
            <a:avLst/>
          </a:prstGeom>
          <a:noFill/>
        </p:spPr>
        <p:txBody>
          <a:bodyPr wrap="square" rtlCol="0">
            <a:spAutoFit/>
          </a:bodyPr>
          <a:lstStyle/>
          <a:p>
            <a:r>
              <a:rPr lang="en-GB" dirty="0">
                <a:solidFill>
                  <a:schemeClr val="tx2"/>
                </a:solidFill>
              </a:rPr>
              <a:t>-6</a:t>
            </a:r>
          </a:p>
        </p:txBody>
      </p:sp>
      <p:sp>
        <p:nvSpPr>
          <p:cNvPr id="112" name="TextBox 111">
            <a:extLst>
              <a:ext uri="{FF2B5EF4-FFF2-40B4-BE49-F238E27FC236}">
                <a16:creationId xmlns:a16="http://schemas.microsoft.com/office/drawing/2014/main" id="{A3722CBB-F1E3-5805-3B29-7011A1AF627A}"/>
              </a:ext>
            </a:extLst>
          </p:cNvPr>
          <p:cNvSpPr txBox="1"/>
          <p:nvPr/>
        </p:nvSpPr>
        <p:spPr>
          <a:xfrm>
            <a:off x="9999303" y="8148502"/>
            <a:ext cx="432050" cy="369332"/>
          </a:xfrm>
          <a:prstGeom prst="rect">
            <a:avLst/>
          </a:prstGeom>
          <a:noFill/>
        </p:spPr>
        <p:txBody>
          <a:bodyPr wrap="square" rtlCol="0">
            <a:spAutoFit/>
          </a:bodyPr>
          <a:lstStyle/>
          <a:p>
            <a:r>
              <a:rPr lang="en-GB" dirty="0">
                <a:solidFill>
                  <a:schemeClr val="tx2"/>
                </a:solidFill>
              </a:rPr>
              <a:t>-3</a:t>
            </a:r>
          </a:p>
        </p:txBody>
      </p:sp>
      <p:sp>
        <p:nvSpPr>
          <p:cNvPr id="113" name="TextBox 112">
            <a:extLst>
              <a:ext uri="{FF2B5EF4-FFF2-40B4-BE49-F238E27FC236}">
                <a16:creationId xmlns:a16="http://schemas.microsoft.com/office/drawing/2014/main" id="{18D004B1-B9B6-4BE5-0364-CBC7D83ECE8E}"/>
              </a:ext>
            </a:extLst>
          </p:cNvPr>
          <p:cNvSpPr txBox="1"/>
          <p:nvPr/>
        </p:nvSpPr>
        <p:spPr>
          <a:xfrm>
            <a:off x="10695327" y="8148502"/>
            <a:ext cx="432050" cy="369332"/>
          </a:xfrm>
          <a:prstGeom prst="rect">
            <a:avLst/>
          </a:prstGeom>
          <a:noFill/>
        </p:spPr>
        <p:txBody>
          <a:bodyPr wrap="square" rtlCol="0">
            <a:spAutoFit/>
          </a:bodyPr>
          <a:lstStyle/>
          <a:p>
            <a:r>
              <a:rPr lang="en-GB" dirty="0">
                <a:solidFill>
                  <a:schemeClr val="tx2"/>
                </a:solidFill>
              </a:rPr>
              <a:t>0</a:t>
            </a:r>
          </a:p>
        </p:txBody>
      </p:sp>
      <p:sp>
        <p:nvSpPr>
          <p:cNvPr id="114" name="TextBox 113">
            <a:extLst>
              <a:ext uri="{FF2B5EF4-FFF2-40B4-BE49-F238E27FC236}">
                <a16:creationId xmlns:a16="http://schemas.microsoft.com/office/drawing/2014/main" id="{B0E13D55-197C-D2BD-5C07-14C3A1FD5C73}"/>
              </a:ext>
            </a:extLst>
          </p:cNvPr>
          <p:cNvSpPr txBox="1"/>
          <p:nvPr/>
        </p:nvSpPr>
        <p:spPr>
          <a:xfrm>
            <a:off x="11391351" y="8148502"/>
            <a:ext cx="432050" cy="369332"/>
          </a:xfrm>
          <a:prstGeom prst="rect">
            <a:avLst/>
          </a:prstGeom>
          <a:noFill/>
        </p:spPr>
        <p:txBody>
          <a:bodyPr wrap="square" rtlCol="0">
            <a:spAutoFit/>
          </a:bodyPr>
          <a:lstStyle/>
          <a:p>
            <a:r>
              <a:rPr lang="en-GB" dirty="0">
                <a:solidFill>
                  <a:schemeClr val="tx2"/>
                </a:solidFill>
              </a:rPr>
              <a:t>3</a:t>
            </a:r>
          </a:p>
        </p:txBody>
      </p:sp>
      <p:sp>
        <p:nvSpPr>
          <p:cNvPr id="115" name="TextBox 114">
            <a:extLst>
              <a:ext uri="{FF2B5EF4-FFF2-40B4-BE49-F238E27FC236}">
                <a16:creationId xmlns:a16="http://schemas.microsoft.com/office/drawing/2014/main" id="{8413E533-A45A-41E8-0C59-C622EEF436A2}"/>
              </a:ext>
            </a:extLst>
          </p:cNvPr>
          <p:cNvSpPr txBox="1"/>
          <p:nvPr/>
        </p:nvSpPr>
        <p:spPr>
          <a:xfrm>
            <a:off x="12087375" y="8148502"/>
            <a:ext cx="432050" cy="369332"/>
          </a:xfrm>
          <a:prstGeom prst="rect">
            <a:avLst/>
          </a:prstGeom>
          <a:noFill/>
        </p:spPr>
        <p:txBody>
          <a:bodyPr wrap="square" rtlCol="0">
            <a:spAutoFit/>
          </a:bodyPr>
          <a:lstStyle/>
          <a:p>
            <a:r>
              <a:rPr lang="en-GB" dirty="0">
                <a:solidFill>
                  <a:schemeClr val="tx2"/>
                </a:solidFill>
              </a:rPr>
              <a:t>6</a:t>
            </a:r>
          </a:p>
        </p:txBody>
      </p:sp>
      <p:sp>
        <p:nvSpPr>
          <p:cNvPr id="116" name="TextBox 115">
            <a:extLst>
              <a:ext uri="{FF2B5EF4-FFF2-40B4-BE49-F238E27FC236}">
                <a16:creationId xmlns:a16="http://schemas.microsoft.com/office/drawing/2014/main" id="{CDBE06D3-AF4D-3AF0-0171-B10BABB44D83}"/>
              </a:ext>
            </a:extLst>
          </p:cNvPr>
          <p:cNvSpPr txBox="1"/>
          <p:nvPr/>
        </p:nvSpPr>
        <p:spPr>
          <a:xfrm>
            <a:off x="12783399" y="8148502"/>
            <a:ext cx="432050" cy="369332"/>
          </a:xfrm>
          <a:prstGeom prst="rect">
            <a:avLst/>
          </a:prstGeom>
          <a:noFill/>
        </p:spPr>
        <p:txBody>
          <a:bodyPr wrap="square" rtlCol="0">
            <a:spAutoFit/>
          </a:bodyPr>
          <a:lstStyle/>
          <a:p>
            <a:r>
              <a:rPr lang="en-GB" dirty="0">
                <a:solidFill>
                  <a:schemeClr val="tx2"/>
                </a:solidFill>
              </a:rPr>
              <a:t>9</a:t>
            </a:r>
          </a:p>
        </p:txBody>
      </p:sp>
      <p:sp>
        <p:nvSpPr>
          <p:cNvPr id="117" name="TextBox 116">
            <a:extLst>
              <a:ext uri="{FF2B5EF4-FFF2-40B4-BE49-F238E27FC236}">
                <a16:creationId xmlns:a16="http://schemas.microsoft.com/office/drawing/2014/main" id="{23BE2581-9D03-1855-9620-C044DB8A0601}"/>
              </a:ext>
            </a:extLst>
          </p:cNvPr>
          <p:cNvSpPr txBox="1"/>
          <p:nvPr/>
        </p:nvSpPr>
        <p:spPr>
          <a:xfrm>
            <a:off x="13479423" y="8148502"/>
            <a:ext cx="432050" cy="369332"/>
          </a:xfrm>
          <a:prstGeom prst="rect">
            <a:avLst/>
          </a:prstGeom>
          <a:noFill/>
        </p:spPr>
        <p:txBody>
          <a:bodyPr wrap="square" rtlCol="0">
            <a:spAutoFit/>
          </a:bodyPr>
          <a:lstStyle/>
          <a:p>
            <a:r>
              <a:rPr lang="en-GB" dirty="0">
                <a:solidFill>
                  <a:schemeClr val="tx2"/>
                </a:solidFill>
              </a:rPr>
              <a:t>12</a:t>
            </a:r>
          </a:p>
        </p:txBody>
      </p:sp>
      <p:sp>
        <p:nvSpPr>
          <p:cNvPr id="118" name="TextBox 117">
            <a:extLst>
              <a:ext uri="{FF2B5EF4-FFF2-40B4-BE49-F238E27FC236}">
                <a16:creationId xmlns:a16="http://schemas.microsoft.com/office/drawing/2014/main" id="{4FC26D7F-9E91-9270-96BF-1128AAEFA172}"/>
              </a:ext>
            </a:extLst>
          </p:cNvPr>
          <p:cNvSpPr txBox="1"/>
          <p:nvPr/>
        </p:nvSpPr>
        <p:spPr>
          <a:xfrm>
            <a:off x="14175447" y="8148502"/>
            <a:ext cx="432050" cy="369332"/>
          </a:xfrm>
          <a:prstGeom prst="rect">
            <a:avLst/>
          </a:prstGeom>
          <a:noFill/>
        </p:spPr>
        <p:txBody>
          <a:bodyPr wrap="square" rtlCol="0">
            <a:spAutoFit/>
          </a:bodyPr>
          <a:lstStyle/>
          <a:p>
            <a:r>
              <a:rPr lang="en-GB" dirty="0">
                <a:solidFill>
                  <a:schemeClr val="tx2"/>
                </a:solidFill>
              </a:rPr>
              <a:t>15</a:t>
            </a:r>
          </a:p>
        </p:txBody>
      </p:sp>
      <p:sp>
        <p:nvSpPr>
          <p:cNvPr id="122" name="TextBox 121">
            <a:extLst>
              <a:ext uri="{FF2B5EF4-FFF2-40B4-BE49-F238E27FC236}">
                <a16:creationId xmlns:a16="http://schemas.microsoft.com/office/drawing/2014/main" id="{AFAF1792-1255-405C-3414-1D29A2F47B8E}"/>
              </a:ext>
            </a:extLst>
          </p:cNvPr>
          <p:cNvSpPr txBox="1"/>
          <p:nvPr/>
        </p:nvSpPr>
        <p:spPr>
          <a:xfrm>
            <a:off x="14871471" y="8148502"/>
            <a:ext cx="432050" cy="369332"/>
          </a:xfrm>
          <a:prstGeom prst="rect">
            <a:avLst/>
          </a:prstGeom>
          <a:noFill/>
        </p:spPr>
        <p:txBody>
          <a:bodyPr wrap="square" rtlCol="0">
            <a:spAutoFit/>
          </a:bodyPr>
          <a:lstStyle/>
          <a:p>
            <a:r>
              <a:rPr lang="en-GB" dirty="0">
                <a:solidFill>
                  <a:schemeClr val="tx2"/>
                </a:solidFill>
              </a:rPr>
              <a:t>18</a:t>
            </a:r>
          </a:p>
        </p:txBody>
      </p:sp>
      <p:sp>
        <p:nvSpPr>
          <p:cNvPr id="123" name="TextBox 122">
            <a:extLst>
              <a:ext uri="{FF2B5EF4-FFF2-40B4-BE49-F238E27FC236}">
                <a16:creationId xmlns:a16="http://schemas.microsoft.com/office/drawing/2014/main" id="{2A9F52F1-32B0-65A1-7985-D328C2F88B75}"/>
              </a:ext>
            </a:extLst>
          </p:cNvPr>
          <p:cNvSpPr txBox="1"/>
          <p:nvPr/>
        </p:nvSpPr>
        <p:spPr>
          <a:xfrm>
            <a:off x="15567491" y="8148502"/>
            <a:ext cx="432050" cy="369332"/>
          </a:xfrm>
          <a:prstGeom prst="rect">
            <a:avLst/>
          </a:prstGeom>
          <a:noFill/>
        </p:spPr>
        <p:txBody>
          <a:bodyPr wrap="square" rtlCol="0">
            <a:spAutoFit/>
          </a:bodyPr>
          <a:lstStyle/>
          <a:p>
            <a:r>
              <a:rPr lang="en-GB" dirty="0">
                <a:solidFill>
                  <a:schemeClr val="tx2"/>
                </a:solidFill>
              </a:rPr>
              <a:t>21</a:t>
            </a:r>
          </a:p>
        </p:txBody>
      </p:sp>
      <p:sp>
        <p:nvSpPr>
          <p:cNvPr id="124" name="TextBox 123">
            <a:extLst>
              <a:ext uri="{FF2B5EF4-FFF2-40B4-BE49-F238E27FC236}">
                <a16:creationId xmlns:a16="http://schemas.microsoft.com/office/drawing/2014/main" id="{1BFD9595-CE91-1DAE-FDA8-DBB2B182EED6}"/>
              </a:ext>
            </a:extLst>
          </p:cNvPr>
          <p:cNvSpPr txBox="1"/>
          <p:nvPr/>
        </p:nvSpPr>
        <p:spPr>
          <a:xfrm>
            <a:off x="6220312" y="8148502"/>
            <a:ext cx="518460" cy="369332"/>
          </a:xfrm>
          <a:prstGeom prst="rect">
            <a:avLst/>
          </a:prstGeom>
          <a:noFill/>
        </p:spPr>
        <p:txBody>
          <a:bodyPr wrap="square" rtlCol="0">
            <a:spAutoFit/>
          </a:bodyPr>
          <a:lstStyle/>
          <a:p>
            <a:r>
              <a:rPr lang="en-GB" dirty="0">
                <a:solidFill>
                  <a:schemeClr val="tx2"/>
                </a:solidFill>
              </a:rPr>
              <a:t>-18</a:t>
            </a:r>
          </a:p>
        </p:txBody>
      </p:sp>
      <p:sp>
        <p:nvSpPr>
          <p:cNvPr id="125" name="TextBox 124">
            <a:extLst>
              <a:ext uri="{FF2B5EF4-FFF2-40B4-BE49-F238E27FC236}">
                <a16:creationId xmlns:a16="http://schemas.microsoft.com/office/drawing/2014/main" id="{570DAB3E-9CB2-3013-BDCE-478D07C2AE81}"/>
              </a:ext>
            </a:extLst>
          </p:cNvPr>
          <p:cNvSpPr txBox="1"/>
          <p:nvPr/>
        </p:nvSpPr>
        <p:spPr>
          <a:xfrm>
            <a:off x="5437878" y="8148502"/>
            <a:ext cx="518460" cy="369332"/>
          </a:xfrm>
          <a:prstGeom prst="rect">
            <a:avLst/>
          </a:prstGeom>
          <a:noFill/>
        </p:spPr>
        <p:txBody>
          <a:bodyPr wrap="square" rtlCol="0">
            <a:spAutoFit/>
          </a:bodyPr>
          <a:lstStyle/>
          <a:p>
            <a:r>
              <a:rPr lang="en-GB" dirty="0">
                <a:solidFill>
                  <a:schemeClr val="tx2"/>
                </a:solidFill>
              </a:rPr>
              <a:t>-21</a:t>
            </a:r>
          </a:p>
        </p:txBody>
      </p:sp>
      <p:cxnSp>
        <p:nvCxnSpPr>
          <p:cNvPr id="146" name="Straight Connector 145">
            <a:extLst>
              <a:ext uri="{FF2B5EF4-FFF2-40B4-BE49-F238E27FC236}">
                <a16:creationId xmlns:a16="http://schemas.microsoft.com/office/drawing/2014/main" id="{5AAFCC1D-2B2A-F354-3606-24423977B6BA}"/>
              </a:ext>
            </a:extLst>
          </p:cNvPr>
          <p:cNvCxnSpPr>
            <a:cxnSpLocks/>
          </p:cNvCxnSpPr>
          <p:nvPr/>
        </p:nvCxnSpPr>
        <p:spPr>
          <a:xfrm>
            <a:off x="5303260" y="7478886"/>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48" name="Rectangle 147">
            <a:extLst>
              <a:ext uri="{FF2B5EF4-FFF2-40B4-BE49-F238E27FC236}">
                <a16:creationId xmlns:a16="http://schemas.microsoft.com/office/drawing/2014/main" id="{A3B89AD8-7F94-AB95-3803-3B1B09898F10}"/>
              </a:ext>
            </a:extLst>
          </p:cNvPr>
          <p:cNvSpPr/>
          <p:nvPr/>
        </p:nvSpPr>
        <p:spPr>
          <a:xfrm>
            <a:off x="10293958" y="7103563"/>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49" name="Straight Arrow Connector 148">
            <a:extLst>
              <a:ext uri="{FF2B5EF4-FFF2-40B4-BE49-F238E27FC236}">
                <a16:creationId xmlns:a16="http://schemas.microsoft.com/office/drawing/2014/main" id="{5C05D85A-6662-43F2-C0E6-669B61D82C14}"/>
              </a:ext>
            </a:extLst>
          </p:cNvPr>
          <p:cNvCxnSpPr>
            <a:cxnSpLocks/>
          </p:cNvCxnSpPr>
          <p:nvPr/>
        </p:nvCxnSpPr>
        <p:spPr>
          <a:xfrm>
            <a:off x="10293957" y="7645941"/>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7FB82E6-D454-89F8-929C-503B049B8771}"/>
              </a:ext>
            </a:extLst>
          </p:cNvPr>
          <p:cNvCxnSpPr>
            <a:cxnSpLocks/>
          </p:cNvCxnSpPr>
          <p:nvPr/>
        </p:nvCxnSpPr>
        <p:spPr>
          <a:xfrm>
            <a:off x="6057221" y="4446287"/>
            <a:ext cx="5638104" cy="26829"/>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4EE0793E-5DD0-8A80-A19C-012D33A99E44}"/>
              </a:ext>
            </a:extLst>
          </p:cNvPr>
          <p:cNvSpPr txBox="1"/>
          <p:nvPr/>
        </p:nvSpPr>
        <p:spPr>
          <a:xfrm>
            <a:off x="10934642" y="4473116"/>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3" name="Straight Connector 152">
            <a:extLst>
              <a:ext uri="{FF2B5EF4-FFF2-40B4-BE49-F238E27FC236}">
                <a16:creationId xmlns:a16="http://schemas.microsoft.com/office/drawing/2014/main" id="{DD7EE8DD-4F9F-892B-B8DB-76A57232FA8A}"/>
              </a:ext>
            </a:extLst>
          </p:cNvPr>
          <p:cNvCxnSpPr>
            <a:cxnSpLocks/>
          </p:cNvCxnSpPr>
          <p:nvPr/>
        </p:nvCxnSpPr>
        <p:spPr>
          <a:xfrm>
            <a:off x="8585913" y="5623099"/>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54" name="TextBox 153">
            <a:extLst>
              <a:ext uri="{FF2B5EF4-FFF2-40B4-BE49-F238E27FC236}">
                <a16:creationId xmlns:a16="http://schemas.microsoft.com/office/drawing/2014/main" id="{BD5DED37-7028-3F97-9F76-1AD71593F25B}"/>
              </a:ext>
            </a:extLst>
          </p:cNvPr>
          <p:cNvSpPr txBox="1"/>
          <p:nvPr/>
        </p:nvSpPr>
        <p:spPr>
          <a:xfrm>
            <a:off x="13145487" y="5623099"/>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cxnSp>
        <p:nvCxnSpPr>
          <p:cNvPr id="155" name="Straight Connector 154">
            <a:extLst>
              <a:ext uri="{FF2B5EF4-FFF2-40B4-BE49-F238E27FC236}">
                <a16:creationId xmlns:a16="http://schemas.microsoft.com/office/drawing/2014/main" id="{5A7AF861-2A0D-98BB-615A-92D2F55351D6}"/>
              </a:ext>
            </a:extLst>
          </p:cNvPr>
          <p:cNvCxnSpPr>
            <a:cxnSpLocks/>
          </p:cNvCxnSpPr>
          <p:nvPr/>
        </p:nvCxnSpPr>
        <p:spPr>
          <a:xfrm flipV="1">
            <a:off x="5303260" y="7838274"/>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3609937A-B02F-2BD5-3326-3AAE60582851}"/>
              </a:ext>
            </a:extLst>
          </p:cNvPr>
          <p:cNvSpPr txBox="1"/>
          <p:nvPr/>
        </p:nvSpPr>
        <p:spPr>
          <a:xfrm>
            <a:off x="7603751" y="7838274"/>
            <a:ext cx="1534184" cy="369332"/>
          </a:xfrm>
          <a:prstGeom prst="rect">
            <a:avLst/>
          </a:prstGeom>
          <a:noFill/>
        </p:spPr>
        <p:txBody>
          <a:bodyPr wrap="square" rtlCol="0">
            <a:spAutoFit/>
          </a:bodyPr>
          <a:lstStyle/>
          <a:p>
            <a:r>
              <a:rPr lang="en-GB" dirty="0">
                <a:solidFill>
                  <a:schemeClr val="accent3"/>
                </a:solidFill>
              </a:rPr>
              <a:t>window</a:t>
            </a:r>
          </a:p>
        </p:txBody>
      </p:sp>
      <p:cxnSp>
        <p:nvCxnSpPr>
          <p:cNvPr id="157" name="Straight Connector 156">
            <a:extLst>
              <a:ext uri="{FF2B5EF4-FFF2-40B4-BE49-F238E27FC236}">
                <a16:creationId xmlns:a16="http://schemas.microsoft.com/office/drawing/2014/main" id="{D55C121C-6D1B-6963-C5C9-459926B49F43}"/>
              </a:ext>
            </a:extLst>
          </p:cNvPr>
          <p:cNvCxnSpPr>
            <a:cxnSpLocks/>
          </p:cNvCxnSpPr>
          <p:nvPr/>
        </p:nvCxnSpPr>
        <p:spPr>
          <a:xfrm>
            <a:off x="11028444" y="7861966"/>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9E2BEC6F-2CF0-5D97-385B-DAF7504D352E}"/>
              </a:ext>
            </a:extLst>
          </p:cNvPr>
          <p:cNvSpPr txBox="1"/>
          <p:nvPr/>
        </p:nvSpPr>
        <p:spPr>
          <a:xfrm>
            <a:off x="13170587" y="7846067"/>
            <a:ext cx="1534184" cy="369332"/>
          </a:xfrm>
          <a:prstGeom prst="rect">
            <a:avLst/>
          </a:prstGeom>
          <a:noFill/>
        </p:spPr>
        <p:txBody>
          <a:bodyPr wrap="square" rtlCol="0">
            <a:spAutoFit/>
          </a:bodyPr>
          <a:lstStyle/>
          <a:p>
            <a:r>
              <a:rPr lang="en-GB" dirty="0">
                <a:solidFill>
                  <a:schemeClr val="accent3"/>
                </a:solidFill>
              </a:rPr>
              <a:t>window</a:t>
            </a:r>
          </a:p>
        </p:txBody>
      </p:sp>
      <p:sp>
        <p:nvSpPr>
          <p:cNvPr id="162" name="TextBox 161">
            <a:extLst>
              <a:ext uri="{FF2B5EF4-FFF2-40B4-BE49-F238E27FC236}">
                <a16:creationId xmlns:a16="http://schemas.microsoft.com/office/drawing/2014/main" id="{A0EB414F-D7C3-752C-103F-7FCE64D19ED4}"/>
              </a:ext>
            </a:extLst>
          </p:cNvPr>
          <p:cNvSpPr txBox="1"/>
          <p:nvPr/>
        </p:nvSpPr>
        <p:spPr>
          <a:xfrm>
            <a:off x="1655481" y="4147873"/>
            <a:ext cx="2317577" cy="369332"/>
          </a:xfrm>
          <a:prstGeom prst="rect">
            <a:avLst/>
          </a:prstGeom>
          <a:noFill/>
        </p:spPr>
        <p:txBody>
          <a:bodyPr wrap="square" rtlCol="0">
            <a:spAutoFit/>
          </a:bodyPr>
          <a:lstStyle/>
          <a:p>
            <a:r>
              <a:rPr lang="en-GB" dirty="0">
                <a:solidFill>
                  <a:schemeClr val="tx2"/>
                </a:solidFill>
              </a:rPr>
              <a:t>A: PAM in CDS = TRUE</a:t>
            </a:r>
          </a:p>
        </p:txBody>
      </p:sp>
      <p:sp>
        <p:nvSpPr>
          <p:cNvPr id="163" name="TextBox 162">
            <a:extLst>
              <a:ext uri="{FF2B5EF4-FFF2-40B4-BE49-F238E27FC236}">
                <a16:creationId xmlns:a16="http://schemas.microsoft.com/office/drawing/2014/main" id="{521FF269-76A9-20B1-B501-525DABD6661A}"/>
              </a:ext>
            </a:extLst>
          </p:cNvPr>
          <p:cNvSpPr txBox="1"/>
          <p:nvPr/>
        </p:nvSpPr>
        <p:spPr>
          <a:xfrm>
            <a:off x="1655481" y="6351551"/>
            <a:ext cx="2403987" cy="646331"/>
          </a:xfrm>
          <a:prstGeom prst="rect">
            <a:avLst/>
          </a:prstGeom>
          <a:noFill/>
        </p:spPr>
        <p:txBody>
          <a:bodyPr wrap="square" rtlCol="0">
            <a:spAutoFit/>
          </a:bodyPr>
          <a:lstStyle/>
          <a:p>
            <a:r>
              <a:rPr lang="en-GB" dirty="0">
                <a:solidFill>
                  <a:schemeClr val="tx2"/>
                </a:solidFill>
              </a:rPr>
              <a:t>C: PAM in CDS = FALSE, SRS in CDS = FALSE</a:t>
            </a:r>
          </a:p>
        </p:txBody>
      </p:sp>
      <p:grpSp>
        <p:nvGrpSpPr>
          <p:cNvPr id="2" name="Group 1">
            <a:extLst>
              <a:ext uri="{FF2B5EF4-FFF2-40B4-BE49-F238E27FC236}">
                <a16:creationId xmlns:a16="http://schemas.microsoft.com/office/drawing/2014/main" id="{151B1855-89A2-6D59-E146-D4DF037D9D1B}"/>
              </a:ext>
            </a:extLst>
          </p:cNvPr>
          <p:cNvGrpSpPr/>
          <p:nvPr/>
        </p:nvGrpSpPr>
        <p:grpSpPr>
          <a:xfrm>
            <a:off x="11014999" y="7250921"/>
            <a:ext cx="4882166" cy="238390"/>
            <a:chOff x="9000331" y="3625014"/>
            <a:chExt cx="4882166" cy="238390"/>
          </a:xfrm>
        </p:grpSpPr>
        <p:grpSp>
          <p:nvGrpSpPr>
            <p:cNvPr id="3" name="Group 2">
              <a:extLst>
                <a:ext uri="{FF2B5EF4-FFF2-40B4-BE49-F238E27FC236}">
                  <a16:creationId xmlns:a16="http://schemas.microsoft.com/office/drawing/2014/main" id="{5A28D5D8-B4DF-8F15-DDE8-E8464BB62608}"/>
                </a:ext>
              </a:extLst>
            </p:cNvPr>
            <p:cNvGrpSpPr/>
            <p:nvPr/>
          </p:nvGrpSpPr>
          <p:grpSpPr>
            <a:xfrm>
              <a:off x="9000331" y="3625014"/>
              <a:ext cx="4882166" cy="238390"/>
              <a:chOff x="9000331" y="3625014"/>
              <a:chExt cx="4882166" cy="238390"/>
            </a:xfrm>
          </p:grpSpPr>
          <p:sp>
            <p:nvSpPr>
              <p:cNvPr id="7" name="Rectangle 6">
                <a:extLst>
                  <a:ext uri="{FF2B5EF4-FFF2-40B4-BE49-F238E27FC236}">
                    <a16:creationId xmlns:a16="http://schemas.microsoft.com/office/drawing/2014/main" id="{1551D642-ADBF-594D-80F8-F9F18FFB2E48}"/>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8" name="Straight Connector 7">
                <a:extLst>
                  <a:ext uri="{FF2B5EF4-FFF2-40B4-BE49-F238E27FC236}">
                    <a16:creationId xmlns:a16="http://schemas.microsoft.com/office/drawing/2014/main" id="{100F8A02-560E-8891-E2F8-C33B35761860}"/>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33907A1-539A-3B74-04B3-4A455CD6B685}"/>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3BB7EB2-607D-BA22-8522-9CE2DF1A778E}"/>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2336981-6425-DE1B-A5C0-632C0836845E}"/>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4" name="Straight Connector 3">
              <a:extLst>
                <a:ext uri="{FF2B5EF4-FFF2-40B4-BE49-F238E27FC236}">
                  <a16:creationId xmlns:a16="http://schemas.microsoft.com/office/drawing/2014/main" id="{EAA42445-12D1-1D48-A6AF-3CE72CDB3DD9}"/>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9D808D98-C635-68A1-07C3-4A174777E0F4}"/>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sp>
        <p:nvSpPr>
          <p:cNvPr id="12" name="TextBox 11">
            <a:extLst>
              <a:ext uri="{FF2B5EF4-FFF2-40B4-BE49-F238E27FC236}">
                <a16:creationId xmlns:a16="http://schemas.microsoft.com/office/drawing/2014/main" id="{BCE5943C-E57B-AF68-057A-B67EEA581EB5}"/>
              </a:ext>
            </a:extLst>
          </p:cNvPr>
          <p:cNvSpPr txBox="1"/>
          <p:nvPr/>
        </p:nvSpPr>
        <p:spPr>
          <a:xfrm>
            <a:off x="9378567" y="4462122"/>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13" name="TextBox 12">
            <a:extLst>
              <a:ext uri="{FF2B5EF4-FFF2-40B4-BE49-F238E27FC236}">
                <a16:creationId xmlns:a16="http://schemas.microsoft.com/office/drawing/2014/main" id="{302C2CEB-B484-C7E2-B5E0-352E7A1B94DA}"/>
              </a:ext>
            </a:extLst>
          </p:cNvPr>
          <p:cNvSpPr txBox="1"/>
          <p:nvPr/>
        </p:nvSpPr>
        <p:spPr>
          <a:xfrm>
            <a:off x="10150782" y="4456066"/>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15" name="Rounded Rectangle 36">
            <a:extLst>
              <a:ext uri="{FF2B5EF4-FFF2-40B4-BE49-F238E27FC236}">
                <a16:creationId xmlns:a16="http://schemas.microsoft.com/office/drawing/2014/main" id="{1BBB8C91-85A5-8881-31FC-1CCD333459E0}"/>
              </a:ext>
            </a:extLst>
          </p:cNvPr>
          <p:cNvSpPr/>
          <p:nvPr/>
        </p:nvSpPr>
        <p:spPr>
          <a:xfrm>
            <a:off x="9467690" y="4425820"/>
            <a:ext cx="1374421" cy="456777"/>
          </a:xfrm>
          <a:prstGeom prst="roundRect">
            <a:avLst/>
          </a:prstGeom>
          <a:noFill/>
          <a:ln w="38100">
            <a:solidFill>
              <a:schemeClr val="tx2"/>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sp>
        <p:nvSpPr>
          <p:cNvPr id="18" name="TextBox 17">
            <a:extLst>
              <a:ext uri="{FF2B5EF4-FFF2-40B4-BE49-F238E27FC236}">
                <a16:creationId xmlns:a16="http://schemas.microsoft.com/office/drawing/2014/main" id="{F58A5569-B867-FA84-E9DE-5D6EBB9F0A37}"/>
              </a:ext>
            </a:extLst>
          </p:cNvPr>
          <p:cNvSpPr txBox="1"/>
          <p:nvPr/>
        </p:nvSpPr>
        <p:spPr>
          <a:xfrm>
            <a:off x="11606089" y="5634674"/>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19" name="TextBox 18">
            <a:extLst>
              <a:ext uri="{FF2B5EF4-FFF2-40B4-BE49-F238E27FC236}">
                <a16:creationId xmlns:a16="http://schemas.microsoft.com/office/drawing/2014/main" id="{6B8F68C9-3D28-6CD5-44A5-97C33BB12A1D}"/>
              </a:ext>
            </a:extLst>
          </p:cNvPr>
          <p:cNvSpPr txBox="1"/>
          <p:nvPr/>
        </p:nvSpPr>
        <p:spPr>
          <a:xfrm>
            <a:off x="12378304" y="5628618"/>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20" name="Rounded Rectangle 36">
            <a:extLst>
              <a:ext uri="{FF2B5EF4-FFF2-40B4-BE49-F238E27FC236}">
                <a16:creationId xmlns:a16="http://schemas.microsoft.com/office/drawing/2014/main" id="{1AA23FAE-820F-21A7-5038-AD7C5204CF3E}"/>
              </a:ext>
            </a:extLst>
          </p:cNvPr>
          <p:cNvSpPr/>
          <p:nvPr/>
        </p:nvSpPr>
        <p:spPr>
          <a:xfrm>
            <a:off x="11695212" y="5598372"/>
            <a:ext cx="1374421" cy="456777"/>
          </a:xfrm>
          <a:prstGeom prst="roundRect">
            <a:avLst/>
          </a:prstGeom>
          <a:noFill/>
          <a:ln w="38100">
            <a:solidFill>
              <a:schemeClr val="tx2"/>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cxnSp>
        <p:nvCxnSpPr>
          <p:cNvPr id="22" name="Straight Connector 21">
            <a:extLst>
              <a:ext uri="{FF2B5EF4-FFF2-40B4-BE49-F238E27FC236}">
                <a16:creationId xmlns:a16="http://schemas.microsoft.com/office/drawing/2014/main" id="{7B3D2EE3-18E0-B2A5-EF45-ABF201CCF156}"/>
              </a:ext>
            </a:extLst>
          </p:cNvPr>
          <p:cNvCxnSpPr>
            <a:cxnSpLocks/>
          </p:cNvCxnSpPr>
          <p:nvPr/>
        </p:nvCxnSpPr>
        <p:spPr>
          <a:xfrm>
            <a:off x="4833008" y="6612727"/>
            <a:ext cx="536346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E61CD194-E063-3730-8E05-7CBE818D450B}"/>
              </a:ext>
            </a:extLst>
          </p:cNvPr>
          <p:cNvSpPr txBox="1"/>
          <p:nvPr/>
        </p:nvSpPr>
        <p:spPr>
          <a:xfrm>
            <a:off x="9397614" y="6608639"/>
            <a:ext cx="76056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24" name="TextBox 23">
            <a:extLst>
              <a:ext uri="{FF2B5EF4-FFF2-40B4-BE49-F238E27FC236}">
                <a16:creationId xmlns:a16="http://schemas.microsoft.com/office/drawing/2014/main" id="{29D629DD-C100-518B-4A60-55243A610F98}"/>
              </a:ext>
            </a:extLst>
          </p:cNvPr>
          <p:cNvSpPr txBox="1"/>
          <p:nvPr/>
        </p:nvSpPr>
        <p:spPr>
          <a:xfrm>
            <a:off x="7853184" y="6624302"/>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25" name="TextBox 24">
            <a:extLst>
              <a:ext uri="{FF2B5EF4-FFF2-40B4-BE49-F238E27FC236}">
                <a16:creationId xmlns:a16="http://schemas.microsoft.com/office/drawing/2014/main" id="{6E1E03F8-2064-BA7C-1E2C-CC1392BE0887}"/>
              </a:ext>
            </a:extLst>
          </p:cNvPr>
          <p:cNvSpPr txBox="1"/>
          <p:nvPr/>
        </p:nvSpPr>
        <p:spPr>
          <a:xfrm>
            <a:off x="8625399" y="6618246"/>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NNN</a:t>
            </a:r>
          </a:p>
        </p:txBody>
      </p:sp>
      <p:sp>
        <p:nvSpPr>
          <p:cNvPr id="26" name="Rounded Rectangle 36">
            <a:extLst>
              <a:ext uri="{FF2B5EF4-FFF2-40B4-BE49-F238E27FC236}">
                <a16:creationId xmlns:a16="http://schemas.microsoft.com/office/drawing/2014/main" id="{4FD58D95-5DFD-F2E9-E85C-138C5C80C70F}"/>
              </a:ext>
            </a:extLst>
          </p:cNvPr>
          <p:cNvSpPr/>
          <p:nvPr/>
        </p:nvSpPr>
        <p:spPr>
          <a:xfrm>
            <a:off x="7942307" y="6588000"/>
            <a:ext cx="1374421" cy="456777"/>
          </a:xfrm>
          <a:prstGeom prst="roundRect">
            <a:avLst/>
          </a:prstGeom>
          <a:noFill/>
          <a:ln w="38100">
            <a:solidFill>
              <a:schemeClr val="tx2"/>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2"/>
              </a:solidFill>
            </a:endParaRPr>
          </a:p>
        </p:txBody>
      </p:sp>
      <p:grpSp>
        <p:nvGrpSpPr>
          <p:cNvPr id="27" name="Group 26">
            <a:extLst>
              <a:ext uri="{FF2B5EF4-FFF2-40B4-BE49-F238E27FC236}">
                <a16:creationId xmlns:a16="http://schemas.microsoft.com/office/drawing/2014/main" id="{E36DDA67-6688-F0B7-415F-4F3939567805}"/>
              </a:ext>
            </a:extLst>
          </p:cNvPr>
          <p:cNvGrpSpPr/>
          <p:nvPr/>
        </p:nvGrpSpPr>
        <p:grpSpPr>
          <a:xfrm>
            <a:off x="8493237" y="5237515"/>
            <a:ext cx="4645637" cy="369332"/>
            <a:chOff x="8398349" y="2834287"/>
            <a:chExt cx="4645637" cy="369332"/>
          </a:xfrm>
        </p:grpSpPr>
        <p:sp>
          <p:nvSpPr>
            <p:cNvPr id="28" name="TextBox 27">
              <a:extLst>
                <a:ext uri="{FF2B5EF4-FFF2-40B4-BE49-F238E27FC236}">
                  <a16:creationId xmlns:a16="http://schemas.microsoft.com/office/drawing/2014/main" id="{0C9B9A65-2DEA-6342-6615-63A548AB31CE}"/>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29" name="TextBox 28">
              <a:extLst>
                <a:ext uri="{FF2B5EF4-FFF2-40B4-BE49-F238E27FC236}">
                  <a16:creationId xmlns:a16="http://schemas.microsoft.com/office/drawing/2014/main" id="{B24ED579-D252-E275-8B3A-F89C334F43A2}"/>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30" name="TextBox 29">
              <a:extLst>
                <a:ext uri="{FF2B5EF4-FFF2-40B4-BE49-F238E27FC236}">
                  <a16:creationId xmlns:a16="http://schemas.microsoft.com/office/drawing/2014/main" id="{A42AE1CC-7ACE-8C77-A5EA-1F466DBAF14F}"/>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31" name="TextBox 30">
              <a:extLst>
                <a:ext uri="{FF2B5EF4-FFF2-40B4-BE49-F238E27FC236}">
                  <a16:creationId xmlns:a16="http://schemas.microsoft.com/office/drawing/2014/main" id="{9E837156-2F46-82BE-238B-86D247A52F86}"/>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32" name="TextBox 31">
              <a:extLst>
                <a:ext uri="{FF2B5EF4-FFF2-40B4-BE49-F238E27FC236}">
                  <a16:creationId xmlns:a16="http://schemas.microsoft.com/office/drawing/2014/main" id="{C81CDB10-D806-5117-A69B-E25418DC48BA}"/>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33" name="TextBox 32">
              <a:extLst>
                <a:ext uri="{FF2B5EF4-FFF2-40B4-BE49-F238E27FC236}">
                  <a16:creationId xmlns:a16="http://schemas.microsoft.com/office/drawing/2014/main" id="{B5EAD762-7336-AE2C-29F0-21DE75201B28}"/>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34" name="TextBox 33">
              <a:extLst>
                <a:ext uri="{FF2B5EF4-FFF2-40B4-BE49-F238E27FC236}">
                  <a16:creationId xmlns:a16="http://schemas.microsoft.com/office/drawing/2014/main" id="{5F01E301-F01B-3D89-2BAE-14F1DACD2DC5}"/>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pSp>
        <p:nvGrpSpPr>
          <p:cNvPr id="35" name="Group 34">
            <a:extLst>
              <a:ext uri="{FF2B5EF4-FFF2-40B4-BE49-F238E27FC236}">
                <a16:creationId xmlns:a16="http://schemas.microsoft.com/office/drawing/2014/main" id="{7F5A39D0-B5BE-0624-ED4B-2A890A2C858B}"/>
              </a:ext>
            </a:extLst>
          </p:cNvPr>
          <p:cNvGrpSpPr/>
          <p:nvPr/>
        </p:nvGrpSpPr>
        <p:grpSpPr>
          <a:xfrm>
            <a:off x="6263094" y="4081674"/>
            <a:ext cx="4645637" cy="369332"/>
            <a:chOff x="8398349" y="2834287"/>
            <a:chExt cx="4645637" cy="369332"/>
          </a:xfrm>
        </p:grpSpPr>
        <p:sp>
          <p:nvSpPr>
            <p:cNvPr id="36" name="TextBox 35">
              <a:extLst>
                <a:ext uri="{FF2B5EF4-FFF2-40B4-BE49-F238E27FC236}">
                  <a16:creationId xmlns:a16="http://schemas.microsoft.com/office/drawing/2014/main" id="{B3F13B0A-89AC-FDD9-010F-59CD0D6AD71D}"/>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37" name="TextBox 36">
              <a:extLst>
                <a:ext uri="{FF2B5EF4-FFF2-40B4-BE49-F238E27FC236}">
                  <a16:creationId xmlns:a16="http://schemas.microsoft.com/office/drawing/2014/main" id="{5327D175-9863-5136-765A-140A1FC93CD8}"/>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38" name="TextBox 37">
              <a:extLst>
                <a:ext uri="{FF2B5EF4-FFF2-40B4-BE49-F238E27FC236}">
                  <a16:creationId xmlns:a16="http://schemas.microsoft.com/office/drawing/2014/main" id="{D22F7609-7455-4C1F-D4C9-EBB4A844BD97}"/>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39" name="TextBox 38">
              <a:extLst>
                <a:ext uri="{FF2B5EF4-FFF2-40B4-BE49-F238E27FC236}">
                  <a16:creationId xmlns:a16="http://schemas.microsoft.com/office/drawing/2014/main" id="{FAC63DE9-15BB-F9BF-3BEB-A8A2D0EEFA24}"/>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40" name="TextBox 39">
              <a:extLst>
                <a:ext uri="{FF2B5EF4-FFF2-40B4-BE49-F238E27FC236}">
                  <a16:creationId xmlns:a16="http://schemas.microsoft.com/office/drawing/2014/main" id="{66D98A6B-89D0-7EE1-257A-A88AED5FF6F4}"/>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41" name="TextBox 40">
              <a:extLst>
                <a:ext uri="{FF2B5EF4-FFF2-40B4-BE49-F238E27FC236}">
                  <a16:creationId xmlns:a16="http://schemas.microsoft.com/office/drawing/2014/main" id="{DE5B3DB6-5095-6891-81FF-F0426803A4D7}"/>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43" name="TextBox 42">
              <a:extLst>
                <a:ext uri="{FF2B5EF4-FFF2-40B4-BE49-F238E27FC236}">
                  <a16:creationId xmlns:a16="http://schemas.microsoft.com/office/drawing/2014/main" id="{B759F3DB-BF52-261B-DB8E-3987CE71C460}"/>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pSp>
        <p:nvGrpSpPr>
          <p:cNvPr id="44" name="Group 43">
            <a:extLst>
              <a:ext uri="{FF2B5EF4-FFF2-40B4-BE49-F238E27FC236}">
                <a16:creationId xmlns:a16="http://schemas.microsoft.com/office/drawing/2014/main" id="{3A19B59E-14BD-09D7-D6D7-CB08EF906924}"/>
              </a:ext>
            </a:extLst>
          </p:cNvPr>
          <p:cNvGrpSpPr/>
          <p:nvPr/>
        </p:nvGrpSpPr>
        <p:grpSpPr>
          <a:xfrm>
            <a:off x="4731105" y="6205490"/>
            <a:ext cx="4645637" cy="369332"/>
            <a:chOff x="8398349" y="2834287"/>
            <a:chExt cx="4645637" cy="369332"/>
          </a:xfrm>
        </p:grpSpPr>
        <p:sp>
          <p:nvSpPr>
            <p:cNvPr id="45" name="TextBox 44">
              <a:extLst>
                <a:ext uri="{FF2B5EF4-FFF2-40B4-BE49-F238E27FC236}">
                  <a16:creationId xmlns:a16="http://schemas.microsoft.com/office/drawing/2014/main" id="{1033788E-5D24-5649-7ADC-ADBF4F793131}"/>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46" name="TextBox 45">
              <a:extLst>
                <a:ext uri="{FF2B5EF4-FFF2-40B4-BE49-F238E27FC236}">
                  <a16:creationId xmlns:a16="http://schemas.microsoft.com/office/drawing/2014/main" id="{78F3E060-1BDC-0E42-2E44-EE26AC18412F}"/>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47" name="TextBox 46">
              <a:extLst>
                <a:ext uri="{FF2B5EF4-FFF2-40B4-BE49-F238E27FC236}">
                  <a16:creationId xmlns:a16="http://schemas.microsoft.com/office/drawing/2014/main" id="{0A33EF3A-91CE-4723-A35B-DD13B651B192}"/>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48" name="TextBox 47">
              <a:extLst>
                <a:ext uri="{FF2B5EF4-FFF2-40B4-BE49-F238E27FC236}">
                  <a16:creationId xmlns:a16="http://schemas.microsoft.com/office/drawing/2014/main" id="{8D29CA48-7000-C5D6-B61A-C7DD0CCE223B}"/>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49" name="TextBox 48">
              <a:extLst>
                <a:ext uri="{FF2B5EF4-FFF2-40B4-BE49-F238E27FC236}">
                  <a16:creationId xmlns:a16="http://schemas.microsoft.com/office/drawing/2014/main" id="{A1DBBAA9-3A37-4122-EB42-F9E2F0E9515A}"/>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0" name="TextBox 49">
              <a:extLst>
                <a:ext uri="{FF2B5EF4-FFF2-40B4-BE49-F238E27FC236}">
                  <a16:creationId xmlns:a16="http://schemas.microsoft.com/office/drawing/2014/main" id="{94C28517-1FC9-FEBA-2265-FC7A5F18E454}"/>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1" name="TextBox 50">
              <a:extLst>
                <a:ext uri="{FF2B5EF4-FFF2-40B4-BE49-F238E27FC236}">
                  <a16:creationId xmlns:a16="http://schemas.microsoft.com/office/drawing/2014/main" id="{C02844BE-640F-642E-0C17-B1404FB1EEB1}"/>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sp>
        <p:nvSpPr>
          <p:cNvPr id="52" name="Rounded Rectangle 59">
            <a:extLst>
              <a:ext uri="{FF2B5EF4-FFF2-40B4-BE49-F238E27FC236}">
                <a16:creationId xmlns:a16="http://schemas.microsoft.com/office/drawing/2014/main" id="{9D30AC9D-BB2A-9F90-CD2E-E8D661808E86}"/>
              </a:ext>
            </a:extLst>
          </p:cNvPr>
          <p:cNvSpPr/>
          <p:nvPr/>
        </p:nvSpPr>
        <p:spPr>
          <a:xfrm>
            <a:off x="11242501" y="4438779"/>
            <a:ext cx="464469" cy="456777"/>
          </a:xfrm>
          <a:prstGeom prst="roundRect">
            <a:avLst/>
          </a:prstGeom>
          <a:noFill/>
          <a:ln w="38100">
            <a:solidFill>
              <a:schemeClr val="bg2">
                <a:lumMod val="50000"/>
              </a:schemeClr>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2">
                  <a:lumMod val="50000"/>
                </a:schemeClr>
              </a:solidFill>
            </a:endParaRPr>
          </a:p>
        </p:txBody>
      </p:sp>
      <p:sp>
        <p:nvSpPr>
          <p:cNvPr id="53" name="Rounded Rectangle 59">
            <a:extLst>
              <a:ext uri="{FF2B5EF4-FFF2-40B4-BE49-F238E27FC236}">
                <a16:creationId xmlns:a16="http://schemas.microsoft.com/office/drawing/2014/main" id="{C3458BC3-49FD-5E17-3EE6-71B9B96DB3E5}"/>
              </a:ext>
            </a:extLst>
          </p:cNvPr>
          <p:cNvSpPr/>
          <p:nvPr/>
        </p:nvSpPr>
        <p:spPr>
          <a:xfrm>
            <a:off x="9669373" y="6582294"/>
            <a:ext cx="464469" cy="456777"/>
          </a:xfrm>
          <a:prstGeom prst="roundRect">
            <a:avLst/>
          </a:prstGeom>
          <a:noFill/>
          <a:ln w="38100">
            <a:solidFill>
              <a:schemeClr val="bg2">
                <a:lumMod val="50000"/>
              </a:schemeClr>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2">
                  <a:lumMod val="50000"/>
                </a:schemeClr>
              </a:solidFill>
            </a:endParaRPr>
          </a:p>
        </p:txBody>
      </p:sp>
    </p:spTree>
    <p:extLst>
      <p:ext uri="{BB962C8B-B14F-4D97-AF65-F5344CB8AC3E}">
        <p14:creationId xmlns:p14="http://schemas.microsoft.com/office/powerpoint/2010/main" val="3598634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9FE0-480D-C5B2-E110-96A4D39A5810}"/>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sgRNApositionCheck</a:t>
            </a:r>
            <a:r>
              <a:rPr lang="en-GB" sz="4000" dirty="0">
                <a:solidFill>
                  <a:srgbClr val="CCCCCC"/>
                </a:solidFill>
                <a:latin typeface="Consolas" panose="020B0609020204030204" pitchFamily="49" charset="0"/>
              </a:rPr>
              <a:t>()</a:t>
            </a:r>
            <a:endParaRPr lang="en-GB" sz="4000" dirty="0">
              <a:solidFill>
                <a:schemeClr val="accent6">
                  <a:lumMod val="40000"/>
                  <a:lumOff val="60000"/>
                </a:schemeClr>
              </a:solidFill>
            </a:endParaRPr>
          </a:p>
        </p:txBody>
      </p:sp>
      <p:sp>
        <p:nvSpPr>
          <p:cNvPr id="18" name="Content Placeholder 17">
            <a:extLst>
              <a:ext uri="{FF2B5EF4-FFF2-40B4-BE49-F238E27FC236}">
                <a16:creationId xmlns:a16="http://schemas.microsoft.com/office/drawing/2014/main" id="{17EFC4F0-AB51-7FFD-8670-02D24F461B2F}"/>
              </a:ext>
            </a:extLst>
          </p:cNvPr>
          <p:cNvSpPr>
            <a:spLocks noGrp="1"/>
          </p:cNvSpPr>
          <p:nvPr>
            <p:ph idx="1"/>
          </p:nvPr>
        </p:nvSpPr>
        <p:spPr>
          <a:xfrm>
            <a:off x="1316754" y="2382724"/>
            <a:ext cx="15525572" cy="5710124"/>
          </a:xfrm>
        </p:spPr>
        <p:txBody>
          <a:bodyPr/>
          <a:lstStyle/>
          <a:p>
            <a:r>
              <a:rPr lang="en-GB" sz="2000" dirty="0"/>
              <a:t>Will add a </a:t>
            </a:r>
            <a:r>
              <a:rPr lang="en-GB" sz="2000" dirty="0" err="1"/>
              <a:t>positionScore</a:t>
            </a:r>
            <a:r>
              <a:rPr lang="en-GB" sz="2000" dirty="0"/>
              <a:t> describing the relative position of the sgRNA compared to the start/stop codon</a:t>
            </a:r>
          </a:p>
          <a:p>
            <a:r>
              <a:rPr lang="en-GB" sz="2000" dirty="0"/>
              <a:t>Depending on this </a:t>
            </a:r>
            <a:r>
              <a:rPr lang="en-GB" sz="2000" dirty="0" err="1"/>
              <a:t>positionScore</a:t>
            </a:r>
            <a:r>
              <a:rPr lang="en-GB" sz="2000" dirty="0"/>
              <a:t>, will add “Yes” and “No” answers to describe which of conditions are fulfilled</a:t>
            </a:r>
          </a:p>
        </p:txBody>
      </p:sp>
      <p:graphicFrame>
        <p:nvGraphicFramePr>
          <p:cNvPr id="3" name="Content Placeholder 3">
            <a:extLst>
              <a:ext uri="{FF2B5EF4-FFF2-40B4-BE49-F238E27FC236}">
                <a16:creationId xmlns:a16="http://schemas.microsoft.com/office/drawing/2014/main" id="{36F712F6-87CA-9A17-6D5D-9639D7C877A5}"/>
              </a:ext>
            </a:extLst>
          </p:cNvPr>
          <p:cNvGraphicFramePr>
            <a:graphicFrameLocks/>
          </p:cNvGraphicFramePr>
          <p:nvPr>
            <p:extLst>
              <p:ext uri="{D42A27DB-BD31-4B8C-83A1-F6EECF244321}">
                <p14:modId xmlns:p14="http://schemas.microsoft.com/office/powerpoint/2010/main" val="3604197387"/>
              </p:ext>
            </p:extLst>
          </p:nvPr>
        </p:nvGraphicFramePr>
        <p:xfrm>
          <a:off x="1673769" y="5275924"/>
          <a:ext cx="14282567" cy="3276600"/>
        </p:xfrm>
        <a:graphic>
          <a:graphicData uri="http://schemas.openxmlformats.org/drawingml/2006/table">
            <a:tbl>
              <a:tblPr firstRow="1" bandRow="1">
                <a:tableStyleId>{5940675A-B579-460E-94D1-54222C63F5DA}</a:tableStyleId>
              </a:tblPr>
              <a:tblGrid>
                <a:gridCol w="820631">
                  <a:extLst>
                    <a:ext uri="{9D8B030D-6E8A-4147-A177-3AD203B41FA5}">
                      <a16:colId xmlns:a16="http://schemas.microsoft.com/office/drawing/2014/main" val="3284488423"/>
                    </a:ext>
                  </a:extLst>
                </a:gridCol>
                <a:gridCol w="1500808">
                  <a:extLst>
                    <a:ext uri="{9D8B030D-6E8A-4147-A177-3AD203B41FA5}">
                      <a16:colId xmlns:a16="http://schemas.microsoft.com/office/drawing/2014/main" val="4056427805"/>
                    </a:ext>
                  </a:extLst>
                </a:gridCol>
                <a:gridCol w="1160719">
                  <a:extLst>
                    <a:ext uri="{9D8B030D-6E8A-4147-A177-3AD203B41FA5}">
                      <a16:colId xmlns:a16="http://schemas.microsoft.com/office/drawing/2014/main" val="3715124121"/>
                    </a:ext>
                  </a:extLst>
                </a:gridCol>
                <a:gridCol w="1198660">
                  <a:extLst>
                    <a:ext uri="{9D8B030D-6E8A-4147-A177-3AD203B41FA5}">
                      <a16:colId xmlns:a16="http://schemas.microsoft.com/office/drawing/2014/main" val="1958558366"/>
                    </a:ext>
                  </a:extLst>
                </a:gridCol>
                <a:gridCol w="1122778">
                  <a:extLst>
                    <a:ext uri="{9D8B030D-6E8A-4147-A177-3AD203B41FA5}">
                      <a16:colId xmlns:a16="http://schemas.microsoft.com/office/drawing/2014/main" val="1058586604"/>
                    </a:ext>
                  </a:extLst>
                </a:gridCol>
                <a:gridCol w="1160719">
                  <a:extLst>
                    <a:ext uri="{9D8B030D-6E8A-4147-A177-3AD203B41FA5}">
                      <a16:colId xmlns:a16="http://schemas.microsoft.com/office/drawing/2014/main" val="3281295290"/>
                    </a:ext>
                  </a:extLst>
                </a:gridCol>
                <a:gridCol w="1160719">
                  <a:extLst>
                    <a:ext uri="{9D8B030D-6E8A-4147-A177-3AD203B41FA5}">
                      <a16:colId xmlns:a16="http://schemas.microsoft.com/office/drawing/2014/main" val="1656035164"/>
                    </a:ext>
                  </a:extLst>
                </a:gridCol>
                <a:gridCol w="1160719">
                  <a:extLst>
                    <a:ext uri="{9D8B030D-6E8A-4147-A177-3AD203B41FA5}">
                      <a16:colId xmlns:a16="http://schemas.microsoft.com/office/drawing/2014/main" val="950194251"/>
                    </a:ext>
                  </a:extLst>
                </a:gridCol>
                <a:gridCol w="1160719">
                  <a:extLst>
                    <a:ext uri="{9D8B030D-6E8A-4147-A177-3AD203B41FA5}">
                      <a16:colId xmlns:a16="http://schemas.microsoft.com/office/drawing/2014/main" val="1527934669"/>
                    </a:ext>
                  </a:extLst>
                </a:gridCol>
                <a:gridCol w="1160719">
                  <a:extLst>
                    <a:ext uri="{9D8B030D-6E8A-4147-A177-3AD203B41FA5}">
                      <a16:colId xmlns:a16="http://schemas.microsoft.com/office/drawing/2014/main" val="1412715790"/>
                    </a:ext>
                  </a:extLst>
                </a:gridCol>
                <a:gridCol w="1160719">
                  <a:extLst>
                    <a:ext uri="{9D8B030D-6E8A-4147-A177-3AD203B41FA5}">
                      <a16:colId xmlns:a16="http://schemas.microsoft.com/office/drawing/2014/main" val="1565371381"/>
                    </a:ext>
                  </a:extLst>
                </a:gridCol>
                <a:gridCol w="1514657">
                  <a:extLst>
                    <a:ext uri="{9D8B030D-6E8A-4147-A177-3AD203B41FA5}">
                      <a16:colId xmlns:a16="http://schemas.microsoft.com/office/drawing/2014/main" val="3878026566"/>
                    </a:ext>
                  </a:extLst>
                </a:gridCol>
              </a:tblGrid>
              <a:tr h="370840">
                <a:tc>
                  <a:txBody>
                    <a:bodyPr/>
                    <a:lstStyle/>
                    <a:p>
                      <a:pPr algn="ctr" fontAlgn="ctr"/>
                      <a:endParaRPr lang="en-GB" sz="2000" dirty="0">
                        <a:effectLst/>
                      </a:endParaRPr>
                    </a:p>
                  </a:txBody>
                  <a:tcPr marL="76200" marR="76200" marT="38100" marB="38100"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GB" sz="2000" dirty="0">
                        <a:effectLst/>
                      </a:endParaRPr>
                    </a:p>
                  </a:txBody>
                  <a:tcPr marL="76200" marR="76200" marT="38100" marB="3810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5">
                  <a:txBody>
                    <a:bodyPr/>
                    <a:lstStyle/>
                    <a:p>
                      <a:pPr algn="ctr" fontAlgn="ctr"/>
                      <a:r>
                        <a:rPr lang="en-GB" sz="2000" dirty="0">
                          <a:solidFill>
                            <a:schemeClr val="tx1"/>
                          </a:solidFill>
                          <a:effectLst/>
                        </a:rPr>
                        <a:t>Condition columns</a:t>
                      </a:r>
                    </a:p>
                  </a:txBody>
                  <a:tcPr marL="76200" marR="76200" marT="38100" marB="38100" anchor="ctr">
                    <a:lnL w="12700" cap="flat" cmpd="sng" algn="ctr">
                      <a:solidFill>
                        <a:schemeClr val="tx1"/>
                      </a:solidFill>
                      <a:prstDash val="solid"/>
                      <a:round/>
                      <a:headEnd type="none" w="med" len="med"/>
                      <a:tailEnd type="none" w="med" len="med"/>
                    </a:lnL>
                  </a:tcPr>
                </a:tc>
                <a:tc hMerge="1">
                  <a:txBody>
                    <a:bodyPr/>
                    <a:lstStyle/>
                    <a:p>
                      <a:pPr algn="ctr" fontAlgn="ctr"/>
                      <a:endParaRPr lang="nl-NL" sz="2000" dirty="0">
                        <a:effectLst/>
                      </a:endParaRPr>
                    </a:p>
                  </a:txBody>
                  <a:tcPr marL="76200" marR="76200" marT="38100" marB="38100" anchor="ctr"/>
                </a:tc>
                <a:tc hMerge="1">
                  <a:txBody>
                    <a:bodyPr/>
                    <a:lstStyle/>
                    <a:p>
                      <a:pPr algn="ctr" fontAlgn="ctr"/>
                      <a:endParaRPr lang="en-GB" sz="2000" dirty="0">
                        <a:effectLst/>
                      </a:endParaRPr>
                    </a:p>
                  </a:txBody>
                  <a:tcPr marL="76200" marR="76200" marT="38100" marB="38100" anchor="ctr"/>
                </a:tc>
                <a:tc hMerge="1">
                  <a:txBody>
                    <a:bodyPr/>
                    <a:lstStyle/>
                    <a:p>
                      <a:pPr algn="ctr" fontAlgn="ctr"/>
                      <a:endParaRPr lang="en-GB" sz="2000" dirty="0">
                        <a:effectLst/>
                      </a:endParaRPr>
                    </a:p>
                  </a:txBody>
                  <a:tcPr marL="76200" marR="76200" marT="38100" marB="38100" anchor="ctr"/>
                </a:tc>
                <a:tc hMerge="1">
                  <a:txBody>
                    <a:bodyPr/>
                    <a:lstStyle/>
                    <a:p>
                      <a:pPr algn="ctr" fontAlgn="ctr"/>
                      <a:endParaRPr lang="en-GB" sz="2000" dirty="0">
                        <a:effectLst/>
                      </a:endParaRPr>
                    </a:p>
                  </a:txBody>
                  <a:tcPr marL="76200" marR="76200" marT="38100" marB="38100" anchor="ctr"/>
                </a:tc>
                <a:tc gridSpan="3">
                  <a:txBody>
                    <a:bodyPr/>
                    <a:lstStyle/>
                    <a:p>
                      <a:pPr algn="ctr" fontAlgn="ctr"/>
                      <a:r>
                        <a:rPr lang="en-GB" sz="2000" dirty="0">
                          <a:effectLst/>
                        </a:rPr>
                        <a:t>Position relative to </a:t>
                      </a:r>
                      <a:r>
                        <a:rPr lang="en-GB" sz="2000" dirty="0">
                          <a:solidFill>
                            <a:schemeClr val="accent4"/>
                          </a:solidFill>
                          <a:effectLst/>
                        </a:rPr>
                        <a:t>stop</a:t>
                      </a:r>
                    </a:p>
                  </a:txBody>
                  <a:tcPr marL="76200" marR="76200" marT="38100" marB="38100" anchor="ctr"/>
                </a:tc>
                <a:tc hMerge="1">
                  <a:txBody>
                    <a:bodyPr/>
                    <a:lstStyle/>
                    <a:p>
                      <a:pPr algn="ctr" fontAlgn="ctr"/>
                      <a:endParaRPr lang="en-GB" sz="2000" dirty="0">
                        <a:effectLst/>
                      </a:endParaRPr>
                    </a:p>
                  </a:txBody>
                  <a:tcPr marL="76200" marR="76200" marT="38100" marB="38100" anchor="ctr"/>
                </a:tc>
                <a:tc hMerge="1">
                  <a:txBody>
                    <a:bodyPr/>
                    <a:lstStyle/>
                    <a:p>
                      <a:pPr algn="ctr" fontAlgn="ctr"/>
                      <a:endParaRPr lang="en-GB" sz="2000" dirty="0">
                        <a:solidFill>
                          <a:schemeClr val="accent1"/>
                        </a:solidFill>
                        <a:effectLst/>
                      </a:endParaRPr>
                    </a:p>
                  </a:txBody>
                  <a:tcPr marL="76200" marR="76200" marT="38100" marB="38100" anchor="ctr"/>
                </a:tc>
                <a:tc gridSpan="2">
                  <a:txBody>
                    <a:bodyPr/>
                    <a:lstStyle/>
                    <a:p>
                      <a:pPr algn="ctr" fontAlgn="ctr"/>
                      <a:r>
                        <a:rPr lang="en-GB" sz="2000" dirty="0">
                          <a:effectLst/>
                        </a:rPr>
                        <a:t>Position relative to </a:t>
                      </a:r>
                      <a:r>
                        <a:rPr lang="en-GB" sz="2000" dirty="0">
                          <a:solidFill>
                            <a:schemeClr val="accent1"/>
                          </a:solidFill>
                          <a:effectLst/>
                        </a:rPr>
                        <a:t>fmax</a:t>
                      </a:r>
                    </a:p>
                  </a:txBody>
                  <a:tcPr marL="76200" marR="76200" marT="38100" marB="38100" anchor="ctr"/>
                </a:tc>
                <a:tc hMerge="1">
                  <a:txBody>
                    <a:bodyPr/>
                    <a:lstStyle/>
                    <a:p>
                      <a:pPr algn="ctr" fontAlgn="ctr"/>
                      <a:endParaRPr lang="en-GB" sz="2000" dirty="0">
                        <a:solidFill>
                          <a:schemeClr val="accent2"/>
                        </a:solidFill>
                        <a:effectLst/>
                      </a:endParaRPr>
                    </a:p>
                  </a:txBody>
                  <a:tcPr marL="76200" marR="76200" marT="38100" marB="38100" anchor="ctr"/>
                </a:tc>
                <a:extLst>
                  <a:ext uri="{0D108BD9-81ED-4DB2-BD59-A6C34878D82A}">
                    <a16:rowId xmlns:a16="http://schemas.microsoft.com/office/drawing/2014/main" val="1207753805"/>
                  </a:ext>
                </a:extLst>
              </a:tr>
              <a:tr h="370840">
                <a:tc>
                  <a:txBody>
                    <a:bodyPr/>
                    <a:lstStyle/>
                    <a:p>
                      <a:pPr algn="ctr" fontAlgn="ctr"/>
                      <a:r>
                        <a:rPr lang="en-GB" sz="2000" dirty="0">
                          <a:effectLst/>
                        </a:rPr>
                        <a:t>…</a:t>
                      </a: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pPr algn="ctr" fontAlgn="ctr"/>
                      <a:r>
                        <a:rPr lang="en-GB" sz="2000" dirty="0" err="1">
                          <a:effectLst/>
                        </a:rPr>
                        <a:t>positionScore</a:t>
                      </a:r>
                      <a:endParaRPr lang="en-GB" sz="2000" dirty="0">
                        <a:effectLst/>
                      </a:endParaRPr>
                    </a:p>
                  </a:txBody>
                  <a:tcPr marL="76200" marR="76200" marT="38100" marB="38100" anchor="ctr">
                    <a:lnT w="12700" cap="flat" cmpd="sng" algn="ctr">
                      <a:solidFill>
                        <a:schemeClr val="tx1"/>
                      </a:solidFill>
                      <a:prstDash val="solid"/>
                      <a:round/>
                      <a:headEnd type="none" w="med" len="med"/>
                      <a:tailEnd type="none" w="med" len="med"/>
                    </a:lnT>
                  </a:tcPr>
                </a:tc>
                <a:tc>
                  <a:txBody>
                    <a:bodyPr/>
                    <a:lstStyle/>
                    <a:p>
                      <a:pPr algn="ctr" fontAlgn="ctr"/>
                      <a:r>
                        <a:rPr lang="en-GB" sz="2000" dirty="0">
                          <a:solidFill>
                            <a:schemeClr val="tx1"/>
                          </a:solidFill>
                          <a:effectLst/>
                        </a:rPr>
                        <a:t>PAM in start/stop</a:t>
                      </a:r>
                    </a:p>
                  </a:txBody>
                  <a:tcPr marL="76200" marR="76200" marT="38100" marB="38100" anchor="ctr"/>
                </a:tc>
                <a:tc>
                  <a:txBody>
                    <a:bodyPr/>
                    <a:lstStyle/>
                    <a:p>
                      <a:pPr algn="ctr" fontAlgn="ctr"/>
                      <a:r>
                        <a:rPr lang="nl-NL" sz="2000" dirty="0">
                          <a:solidFill>
                            <a:schemeClr val="tx1"/>
                          </a:solidFill>
                          <a:effectLst/>
                        </a:rPr>
                        <a:t>Max 15 bp 3’overhang</a:t>
                      </a:r>
                    </a:p>
                  </a:txBody>
                  <a:tcPr marL="76200" marR="76200" marT="38100" marB="38100" anchor="ctr"/>
                </a:tc>
                <a:tc>
                  <a:txBody>
                    <a:bodyPr/>
                    <a:lstStyle/>
                    <a:p>
                      <a:pPr algn="ctr" fontAlgn="ctr"/>
                      <a:r>
                        <a:rPr lang="en-GB" sz="2000" dirty="0">
                          <a:solidFill>
                            <a:schemeClr val="tx1"/>
                          </a:solidFill>
                          <a:effectLst/>
                        </a:rPr>
                        <a:t>PAM in CDS</a:t>
                      </a:r>
                    </a:p>
                  </a:txBody>
                  <a:tcPr marL="76200" marR="76200" marT="38100" marB="38100" anchor="ctr"/>
                </a:tc>
                <a:tc>
                  <a:txBody>
                    <a:bodyPr/>
                    <a:lstStyle/>
                    <a:p>
                      <a:pPr algn="ctr" fontAlgn="ctr"/>
                      <a:r>
                        <a:rPr lang="en-GB" sz="2000" dirty="0">
                          <a:solidFill>
                            <a:schemeClr val="tx1"/>
                          </a:solidFill>
                          <a:effectLst/>
                        </a:rPr>
                        <a:t>PAM outside CDS</a:t>
                      </a:r>
                    </a:p>
                  </a:txBody>
                  <a:tcPr marL="76200" marR="76200" marT="38100" marB="38100" anchor="ctr"/>
                </a:tc>
                <a:tc>
                  <a:txBody>
                    <a:bodyPr/>
                    <a:lstStyle/>
                    <a:p>
                      <a:pPr algn="ctr" fontAlgn="ctr"/>
                      <a:r>
                        <a:rPr lang="en-GB" sz="2000" dirty="0">
                          <a:solidFill>
                            <a:schemeClr val="tx1"/>
                          </a:solidFill>
                          <a:effectLst/>
                        </a:rPr>
                        <a:t>SRS in CDS</a:t>
                      </a:r>
                    </a:p>
                  </a:txBody>
                  <a:tcPr marL="76200" marR="76200" marT="38100" marB="38100" anchor="ctr"/>
                </a:tc>
                <a:tc>
                  <a:txBody>
                    <a:bodyPr/>
                    <a:lstStyle/>
                    <a:p>
                      <a:pPr algn="ctr" fontAlgn="ctr"/>
                      <a:r>
                        <a:rPr lang="en-GB" sz="2000" dirty="0">
                          <a:solidFill>
                            <a:schemeClr val="tx1"/>
                          </a:solidFill>
                          <a:effectLst/>
                        </a:rPr>
                        <a:t>CDS boundary</a:t>
                      </a:r>
                    </a:p>
                  </a:txBody>
                  <a:tcPr marL="76200" marR="76200" marT="38100" marB="38100" anchor="ctr"/>
                </a:tc>
                <a:tc>
                  <a:txBody>
                    <a:bodyPr/>
                    <a:lstStyle/>
                    <a:p>
                      <a:pPr algn="ctr" fontAlgn="ctr"/>
                      <a:r>
                        <a:rPr lang="en-GB" sz="2000" dirty="0">
                          <a:solidFill>
                            <a:schemeClr val="tx1"/>
                          </a:solidFill>
                          <a:effectLst/>
                        </a:rPr>
                        <a:t>Non CDS boundary</a:t>
                      </a:r>
                    </a:p>
                  </a:txBody>
                  <a:tcPr marL="76200" marR="76200" marT="38100" marB="38100" anchor="ctr"/>
                </a:tc>
                <a:tc>
                  <a:txBody>
                    <a:bodyPr/>
                    <a:lstStyle/>
                    <a:p>
                      <a:pPr algn="ctr" fontAlgn="ctr"/>
                      <a:r>
                        <a:rPr lang="en-GB" sz="2000" dirty="0">
                          <a:solidFill>
                            <a:schemeClr val="tx1"/>
                          </a:solidFill>
                          <a:effectLst/>
                        </a:rPr>
                        <a:t>Cut site</a:t>
                      </a:r>
                    </a:p>
                  </a:txBody>
                  <a:tcPr marL="76200" marR="76200" marT="38100" marB="38100" anchor="ctr"/>
                </a:tc>
                <a:tc>
                  <a:txBody>
                    <a:bodyPr/>
                    <a:lstStyle/>
                    <a:p>
                      <a:pPr algn="ctr" fontAlgn="ctr"/>
                      <a:r>
                        <a:rPr lang="en-GB" sz="2000" dirty="0">
                          <a:solidFill>
                            <a:schemeClr val="tx1"/>
                          </a:solidFill>
                          <a:effectLst/>
                        </a:rPr>
                        <a:t>SRS boundary</a:t>
                      </a:r>
                    </a:p>
                  </a:txBody>
                  <a:tcPr marL="76200" marR="76200" marT="38100" marB="38100" anchor="ctr"/>
                </a:tc>
                <a:tc>
                  <a:txBody>
                    <a:bodyPr/>
                    <a:lstStyle/>
                    <a:p>
                      <a:pPr algn="ctr" fontAlgn="ctr"/>
                      <a:r>
                        <a:rPr lang="en-GB" sz="2000" dirty="0">
                          <a:solidFill>
                            <a:schemeClr val="tx1"/>
                          </a:solidFill>
                          <a:effectLst/>
                        </a:rPr>
                        <a:t>Mutable PAM</a:t>
                      </a:r>
                    </a:p>
                  </a:txBody>
                  <a:tcPr marL="76200" marR="76200" marT="38100" marB="38100" anchor="ctr"/>
                </a:tc>
                <a:extLst>
                  <a:ext uri="{0D108BD9-81ED-4DB2-BD59-A6C34878D82A}">
                    <a16:rowId xmlns:a16="http://schemas.microsoft.com/office/drawing/2014/main" val="671992903"/>
                  </a:ext>
                </a:extLst>
              </a:tr>
              <a:tr h="370840">
                <a:tc>
                  <a:txBody>
                    <a:bodyPr/>
                    <a:lstStyle/>
                    <a:p>
                      <a:pPr algn="ctr"/>
                      <a:r>
                        <a:rPr lang="en-GB" sz="2000" dirty="0">
                          <a:effectLst/>
                        </a:rPr>
                        <a:t>…</a:t>
                      </a:r>
                    </a:p>
                  </a:txBody>
                  <a:tcPr marL="76200" marR="76200" marT="38100" marB="38100" anchor="ctr"/>
                </a:tc>
                <a:tc>
                  <a:txBody>
                    <a:bodyPr/>
                    <a:lstStyle/>
                    <a:p>
                      <a:pPr algn="ctr"/>
                      <a:r>
                        <a:rPr lang="en-GB" sz="2000" dirty="0">
                          <a:effectLst/>
                        </a:rPr>
                        <a:t>8</a:t>
                      </a:r>
                    </a:p>
                  </a:txBody>
                  <a:tcPr marL="76200" marR="76200" marT="38100" marB="38100" anchor="ctr"/>
                </a:tc>
                <a:tc>
                  <a:txBody>
                    <a:bodyPr/>
                    <a:lstStyle/>
                    <a:p>
                      <a:pPr algn="ctr"/>
                      <a:r>
                        <a:rPr lang="en-GB" sz="2000" dirty="0">
                          <a:effectLst/>
                        </a:rPr>
                        <a:t>False</a:t>
                      </a:r>
                    </a:p>
                  </a:txBody>
                  <a:tcPr marL="76200" marR="76200" marT="38100" marB="38100" anchor="ctr"/>
                </a:tc>
                <a:tc>
                  <a:txBody>
                    <a:bodyPr/>
                    <a:lstStyle/>
                    <a:p>
                      <a:pPr algn="ctr"/>
                      <a:r>
                        <a:rPr lang="en-GB" sz="2000" dirty="0">
                          <a:effectLst/>
                        </a:rPr>
                        <a:t>True</a:t>
                      </a:r>
                    </a:p>
                  </a:txBody>
                  <a:tcPr marL="76200" marR="76200" marT="38100" marB="38100" anchor="ctr"/>
                </a:tc>
                <a:tc>
                  <a:txBody>
                    <a:bodyPr/>
                    <a:lstStyle/>
                    <a:p>
                      <a:pPr algn="ctr"/>
                      <a:r>
                        <a:rPr lang="en-GB" sz="2000" dirty="0">
                          <a:effectLst/>
                        </a:rPr>
                        <a:t>True</a:t>
                      </a:r>
                    </a:p>
                  </a:txBody>
                  <a:tcPr marL="76200" marR="76200" marT="38100" marB="38100" anchor="ctr"/>
                </a:tc>
                <a:tc>
                  <a:txBody>
                    <a:bodyPr/>
                    <a:lstStyle/>
                    <a:p>
                      <a:pPr algn="ctr"/>
                      <a:r>
                        <a:rPr lang="en-GB" sz="2000" dirty="0">
                          <a:effectLst/>
                        </a:rPr>
                        <a:t>False</a:t>
                      </a:r>
                    </a:p>
                  </a:txBody>
                  <a:tcPr marL="76200" marR="76200" marT="38100" marB="38100" anchor="ctr"/>
                </a:tc>
                <a:tc>
                  <a:txBody>
                    <a:bodyPr/>
                    <a:lstStyle/>
                    <a:p>
                      <a:pPr algn="ctr"/>
                      <a:r>
                        <a:rPr lang="en-GB" sz="2000" dirty="0">
                          <a:effectLst/>
                        </a:rPr>
                        <a:t>True</a:t>
                      </a:r>
                    </a:p>
                  </a:txBody>
                  <a:tcPr marL="76200" marR="76200" marT="38100" marB="38100" anchor="ctr"/>
                </a:tc>
                <a:tc>
                  <a:txBody>
                    <a:bodyPr/>
                    <a:lstStyle/>
                    <a:p>
                      <a:pPr algn="ctr"/>
                      <a:r>
                        <a:rPr lang="en-GB" sz="2000" dirty="0">
                          <a:effectLst/>
                        </a:rPr>
                        <a:t>[1, 2, 3, 4, 5, 6, 7, 8, 9, 10, 11, 12, 13, 14...</a:t>
                      </a:r>
                    </a:p>
                  </a:txBody>
                  <a:tcPr marL="76200" marR="76200" marT="38100" marB="38100" anchor="ctr"/>
                </a:tc>
                <a:tc>
                  <a:txBody>
                    <a:bodyPr/>
                    <a:lstStyle/>
                    <a:p>
                      <a:pPr algn="ctr"/>
                      <a:r>
                        <a:rPr lang="en-GB" sz="2000" dirty="0">
                          <a:effectLst/>
                        </a:rPr>
                        <a:t>[-24, -23, -22, -21, -20, -19, -18, -17, -16, ...</a:t>
                      </a:r>
                    </a:p>
                  </a:txBody>
                  <a:tcPr marL="76200" marR="76200" marT="38100" marB="38100" anchor="ctr"/>
                </a:tc>
                <a:tc>
                  <a:txBody>
                    <a:bodyPr/>
                    <a:lstStyle/>
                    <a:p>
                      <a:pPr algn="ctr"/>
                      <a:r>
                        <a:rPr lang="en-GB" sz="2000" dirty="0">
                          <a:effectLst/>
                        </a:rPr>
                        <a:t>3</a:t>
                      </a:r>
                    </a:p>
                  </a:txBody>
                  <a:tcPr marL="76200" marR="76200" marT="38100" marB="38100" anchor="ctr"/>
                </a:tc>
                <a:tc>
                  <a:txBody>
                    <a:bodyPr/>
                    <a:lstStyle/>
                    <a:p>
                      <a:pPr algn="ctr"/>
                      <a:r>
                        <a:rPr lang="en-GB" sz="2000" dirty="0">
                          <a:effectLst/>
                        </a:rPr>
                        <a:t>[-8, -7, -6, -5, -4, -3]</a:t>
                      </a:r>
                    </a:p>
                  </a:txBody>
                  <a:tcPr marL="76200" marR="76200" marT="38100" marB="38100" anchor="ctr"/>
                </a:tc>
                <a:tc>
                  <a:txBody>
                    <a:bodyPr/>
                    <a:lstStyle/>
                    <a:p>
                      <a:pPr algn="ctr"/>
                      <a:r>
                        <a:rPr lang="en-GB" sz="2000" dirty="0">
                          <a:effectLst/>
                        </a:rPr>
                        <a:t>[-1, 0]</a:t>
                      </a:r>
                    </a:p>
                  </a:txBody>
                  <a:tcPr marL="76200" marR="76200" marT="38100" marB="38100" anchor="ctr"/>
                </a:tc>
                <a:extLst>
                  <a:ext uri="{0D108BD9-81ED-4DB2-BD59-A6C34878D82A}">
                    <a16:rowId xmlns:a16="http://schemas.microsoft.com/office/drawing/2014/main" val="329930151"/>
                  </a:ext>
                </a:extLst>
              </a:tr>
            </a:tbl>
          </a:graphicData>
        </a:graphic>
      </p:graphicFrame>
      <p:grpSp>
        <p:nvGrpSpPr>
          <p:cNvPr id="4" name="Group 3">
            <a:extLst>
              <a:ext uri="{FF2B5EF4-FFF2-40B4-BE49-F238E27FC236}">
                <a16:creationId xmlns:a16="http://schemas.microsoft.com/office/drawing/2014/main" id="{85198FB1-3E53-9CE4-99E4-6AB7623A65F9}"/>
              </a:ext>
            </a:extLst>
          </p:cNvPr>
          <p:cNvGrpSpPr/>
          <p:nvPr/>
        </p:nvGrpSpPr>
        <p:grpSpPr>
          <a:xfrm>
            <a:off x="3861039" y="3678874"/>
            <a:ext cx="10524899" cy="488206"/>
            <a:chOff x="3383683" y="2227856"/>
            <a:chExt cx="10524899" cy="488206"/>
          </a:xfrm>
        </p:grpSpPr>
        <p:grpSp>
          <p:nvGrpSpPr>
            <p:cNvPr id="19" name="Group 18">
              <a:extLst>
                <a:ext uri="{FF2B5EF4-FFF2-40B4-BE49-F238E27FC236}">
                  <a16:creationId xmlns:a16="http://schemas.microsoft.com/office/drawing/2014/main" id="{8239503E-7509-6563-9F7F-2151B0B7DDFF}"/>
                </a:ext>
              </a:extLst>
            </p:cNvPr>
            <p:cNvGrpSpPr/>
            <p:nvPr/>
          </p:nvGrpSpPr>
          <p:grpSpPr>
            <a:xfrm>
              <a:off x="3383683" y="2227856"/>
              <a:ext cx="10524899" cy="481204"/>
              <a:chOff x="3383683" y="2957951"/>
              <a:chExt cx="10524899" cy="481204"/>
            </a:xfrm>
          </p:grpSpPr>
          <p:cxnSp>
            <p:nvCxnSpPr>
              <p:cNvPr id="38" name="Straight Connector 37">
                <a:extLst>
                  <a:ext uri="{FF2B5EF4-FFF2-40B4-BE49-F238E27FC236}">
                    <a16:creationId xmlns:a16="http://schemas.microsoft.com/office/drawing/2014/main" id="{425B6C04-9F30-0C6F-9B8E-2FC1A12BD0EC}"/>
                  </a:ext>
                </a:extLst>
              </p:cNvPr>
              <p:cNvCxnSpPr>
                <a:cxnSpLocks/>
              </p:cNvCxnSpPr>
              <p:nvPr/>
            </p:nvCxnSpPr>
            <p:spPr>
              <a:xfrm>
                <a:off x="3383683" y="3439155"/>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F631F007-6928-2686-0313-B8C8DDCFEBA1}"/>
                  </a:ext>
                </a:extLst>
              </p:cNvPr>
              <p:cNvSpPr/>
              <p:nvPr/>
            </p:nvSpPr>
            <p:spPr>
              <a:xfrm>
                <a:off x="7617771" y="2957951"/>
                <a:ext cx="638432"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ATG</a:t>
                </a:r>
              </a:p>
            </p:txBody>
          </p:sp>
        </p:grpSp>
        <p:sp>
          <p:nvSpPr>
            <p:cNvPr id="20" name="TextBox 19">
              <a:extLst>
                <a:ext uri="{FF2B5EF4-FFF2-40B4-BE49-F238E27FC236}">
                  <a16:creationId xmlns:a16="http://schemas.microsoft.com/office/drawing/2014/main" id="{4A8EDCCE-35EA-102A-C283-D505AFED6660}"/>
                </a:ext>
              </a:extLst>
            </p:cNvPr>
            <p:cNvSpPr txBox="1"/>
            <p:nvPr/>
          </p:nvSpPr>
          <p:spPr>
            <a:xfrm>
              <a:off x="8179436" y="2301001"/>
              <a:ext cx="4864594"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     CAGCGAAAATCA …</a:t>
              </a:r>
              <a:endParaRPr lang="en-GB" sz="2000" dirty="0"/>
            </a:p>
          </p:txBody>
        </p:sp>
        <p:sp>
          <p:nvSpPr>
            <p:cNvPr id="37" name="TextBox 36">
              <a:extLst>
                <a:ext uri="{FF2B5EF4-FFF2-40B4-BE49-F238E27FC236}">
                  <a16:creationId xmlns:a16="http://schemas.microsoft.com/office/drawing/2014/main" id="{81F850C3-DB48-7D59-E00D-D65E087CDB77}"/>
                </a:ext>
              </a:extLst>
            </p:cNvPr>
            <p:cNvSpPr txBox="1"/>
            <p:nvPr/>
          </p:nvSpPr>
          <p:spPr>
            <a:xfrm>
              <a:off x="3409732" y="2315952"/>
              <a:ext cx="4276844" cy="400110"/>
            </a:xfrm>
            <a:prstGeom prst="rect">
              <a:avLst/>
            </a:prstGeom>
            <a:noFill/>
          </p:spPr>
          <p:txBody>
            <a:bodyPr wrap="square" rtlCol="0">
              <a:spAutoFit/>
            </a:bodyPr>
            <a:lstStyle/>
            <a:p>
              <a:pPr algn="r"/>
              <a:r>
                <a:rPr lang="en-GB" sz="2000" b="0" i="0" dirty="0">
                  <a:solidFill>
                    <a:srgbClr val="CCCCCC"/>
                  </a:solidFill>
                  <a:effectLst/>
                  <a:latin typeface="Consolas" panose="020B0609020204030204" pitchFamily="49" charset="0"/>
                </a:rPr>
                <a:t>… ACGTTATACTATCTCTTAAA</a:t>
              </a:r>
              <a:endParaRPr lang="en-GB" sz="2000" dirty="0"/>
            </a:p>
          </p:txBody>
        </p:sp>
      </p:grpSp>
      <p:cxnSp>
        <p:nvCxnSpPr>
          <p:cNvPr id="44" name="Straight Connector 43">
            <a:extLst>
              <a:ext uri="{FF2B5EF4-FFF2-40B4-BE49-F238E27FC236}">
                <a16:creationId xmlns:a16="http://schemas.microsoft.com/office/drawing/2014/main" id="{66157FB6-E87C-E380-4DAA-B4743686A6D9}"/>
              </a:ext>
            </a:extLst>
          </p:cNvPr>
          <p:cNvCxnSpPr>
            <a:cxnSpLocks/>
          </p:cNvCxnSpPr>
          <p:nvPr/>
        </p:nvCxnSpPr>
        <p:spPr>
          <a:xfrm flipV="1">
            <a:off x="6376423" y="4144692"/>
            <a:ext cx="3790443" cy="3666"/>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9F4D2DAB-9874-51E0-DB12-836FEB218157}"/>
              </a:ext>
            </a:extLst>
          </p:cNvPr>
          <p:cNvCxnSpPr>
            <a:cxnSpLocks/>
          </p:cNvCxnSpPr>
          <p:nvPr/>
        </p:nvCxnSpPr>
        <p:spPr>
          <a:xfrm>
            <a:off x="8134997" y="4370154"/>
            <a:ext cx="558692"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91" name="TextBox 90">
            <a:extLst>
              <a:ext uri="{FF2B5EF4-FFF2-40B4-BE49-F238E27FC236}">
                <a16:creationId xmlns:a16="http://schemas.microsoft.com/office/drawing/2014/main" id="{D3FB0E78-DE1A-D4AB-6128-A543613EB382}"/>
              </a:ext>
            </a:extLst>
          </p:cNvPr>
          <p:cNvSpPr txBox="1"/>
          <p:nvPr/>
        </p:nvSpPr>
        <p:spPr>
          <a:xfrm>
            <a:off x="1673769" y="4672739"/>
            <a:ext cx="5476042"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 for situation depicted above</a:t>
            </a:r>
          </a:p>
        </p:txBody>
      </p:sp>
      <p:sp>
        <p:nvSpPr>
          <p:cNvPr id="92" name="Rounded Rectangle 33">
            <a:extLst>
              <a:ext uri="{FF2B5EF4-FFF2-40B4-BE49-F238E27FC236}">
                <a16:creationId xmlns:a16="http://schemas.microsoft.com/office/drawing/2014/main" id="{31FA753F-50EF-F467-E0E2-D3D670A357A2}"/>
              </a:ext>
            </a:extLst>
          </p:cNvPr>
          <p:cNvSpPr/>
          <p:nvPr/>
        </p:nvSpPr>
        <p:spPr>
          <a:xfrm>
            <a:off x="8414343" y="3681467"/>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Rounded Rectangle 36">
            <a:extLst>
              <a:ext uri="{FF2B5EF4-FFF2-40B4-BE49-F238E27FC236}">
                <a16:creationId xmlns:a16="http://schemas.microsoft.com/office/drawing/2014/main" id="{77EE8328-7DFC-D98F-6966-0D36D092A696}"/>
              </a:ext>
            </a:extLst>
          </p:cNvPr>
          <p:cNvSpPr/>
          <p:nvPr/>
        </p:nvSpPr>
        <p:spPr>
          <a:xfrm>
            <a:off x="9878528" y="3702521"/>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a:extLst>
              <a:ext uri="{FF2B5EF4-FFF2-40B4-BE49-F238E27FC236}">
                <a16:creationId xmlns:a16="http://schemas.microsoft.com/office/drawing/2014/main" id="{5F6E1E5F-35AE-2998-7BE1-AC222B883269}"/>
              </a:ext>
            </a:extLst>
          </p:cNvPr>
          <p:cNvSpPr txBox="1"/>
          <p:nvPr/>
        </p:nvSpPr>
        <p:spPr>
          <a:xfrm>
            <a:off x="9487396" y="3747399"/>
            <a:ext cx="674012" cy="400110"/>
          </a:xfrm>
          <a:prstGeom prst="rect">
            <a:avLst/>
          </a:prstGeom>
          <a:noFill/>
          <a:ln w="22225">
            <a:solidFill>
              <a:schemeClr val="accent2"/>
            </a:solidFill>
          </a:ln>
        </p:spPr>
        <p:txBody>
          <a:bodyPr wrap="square" rtlCol="0">
            <a:spAutoFit/>
          </a:bodyPr>
          <a:lstStyle/>
          <a:p>
            <a:pPr algn="ctr"/>
            <a:r>
              <a:rPr lang="en-GB" sz="2000" dirty="0">
                <a:solidFill>
                  <a:schemeClr val="accent2"/>
                </a:solidFill>
              </a:rPr>
              <a:t>GGG</a:t>
            </a:r>
          </a:p>
        </p:txBody>
      </p:sp>
    </p:spTree>
    <p:extLst>
      <p:ext uri="{BB962C8B-B14F-4D97-AF65-F5344CB8AC3E}">
        <p14:creationId xmlns:p14="http://schemas.microsoft.com/office/powerpoint/2010/main" val="2909661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F5E47-07E7-8CAF-85C5-3659115B0014}"/>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find_best_gRNA</a:t>
            </a:r>
            <a:r>
              <a:rPr lang="en-GB" sz="4000" dirty="0">
                <a:solidFill>
                  <a:srgbClr val="CCCCCC"/>
                </a:solidFill>
                <a:latin typeface="Consolas" panose="020B0609020204030204" pitchFamily="49" charset="0"/>
              </a:rPr>
              <a:t>()</a:t>
            </a:r>
            <a:endParaRPr lang="en-GB" sz="4000" dirty="0"/>
          </a:p>
        </p:txBody>
      </p:sp>
      <p:pic>
        <p:nvPicPr>
          <p:cNvPr id="8" name="Picture 7">
            <a:extLst>
              <a:ext uri="{FF2B5EF4-FFF2-40B4-BE49-F238E27FC236}">
                <a16:creationId xmlns:a16="http://schemas.microsoft.com/office/drawing/2014/main" id="{36C1D80E-1F8C-FC72-36AF-C1D93CD469DD}"/>
              </a:ext>
            </a:extLst>
          </p:cNvPr>
          <p:cNvPicPr>
            <a:picLocks noChangeAspect="1"/>
          </p:cNvPicPr>
          <p:nvPr/>
        </p:nvPicPr>
        <p:blipFill>
          <a:blip r:embed="rId2"/>
          <a:stretch>
            <a:fillRect/>
          </a:stretch>
        </p:blipFill>
        <p:spPr>
          <a:xfrm>
            <a:off x="1612276" y="2351112"/>
            <a:ext cx="14187546" cy="5874530"/>
          </a:xfrm>
          <a:prstGeom prst="rect">
            <a:avLst/>
          </a:prstGeom>
        </p:spPr>
      </p:pic>
      <p:sp>
        <p:nvSpPr>
          <p:cNvPr id="3" name="TextBox 2">
            <a:extLst>
              <a:ext uri="{FF2B5EF4-FFF2-40B4-BE49-F238E27FC236}">
                <a16:creationId xmlns:a16="http://schemas.microsoft.com/office/drawing/2014/main" id="{F1467C28-FDB9-2AAC-3BDA-BB50E6B33786}"/>
              </a:ext>
            </a:extLst>
          </p:cNvPr>
          <p:cNvSpPr txBox="1"/>
          <p:nvPr/>
        </p:nvSpPr>
        <p:spPr>
          <a:xfrm>
            <a:off x="1482661" y="1929463"/>
            <a:ext cx="13811485" cy="400110"/>
          </a:xfrm>
          <a:prstGeom prst="rect">
            <a:avLst/>
          </a:prstGeom>
          <a:noFill/>
        </p:spPr>
        <p:txBody>
          <a:bodyPr wrap="square" rtlCol="0">
            <a:spAutoFit/>
          </a:bodyPr>
          <a:lstStyle/>
          <a:p>
            <a:pPr marL="342900" indent="-342900">
              <a:buFont typeface="Arial" panose="020B0604020202020204" pitchFamily="34" charset="0"/>
              <a:buChar char="•"/>
            </a:pPr>
            <a:r>
              <a:rPr lang="en-GB" sz="2000" dirty="0"/>
              <a:t>Will select the optimal sgRNA based on </a:t>
            </a:r>
            <a:r>
              <a:rPr lang="en-GB" sz="2000" dirty="0">
                <a:solidFill>
                  <a:schemeClr val="accent4"/>
                </a:solidFill>
              </a:rPr>
              <a:t>conditions A-D</a:t>
            </a:r>
            <a:endParaRPr lang="en-GB" sz="2000" dirty="0"/>
          </a:p>
        </p:txBody>
      </p:sp>
    </p:spTree>
    <p:extLst>
      <p:ext uri="{BB962C8B-B14F-4D97-AF65-F5344CB8AC3E}">
        <p14:creationId xmlns:p14="http://schemas.microsoft.com/office/powerpoint/2010/main" val="1877442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2D31-EB84-AF02-1C95-75AE69F1BB87}"/>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find_best_gRNA</a:t>
            </a:r>
            <a:r>
              <a:rPr lang="en-GB" sz="4000" dirty="0">
                <a:solidFill>
                  <a:srgbClr val="CCCCCC"/>
                </a:solidFill>
                <a:latin typeface="Consolas" panose="020B0609020204030204" pitchFamily="49" charset="0"/>
              </a:rPr>
              <a:t>()</a:t>
            </a:r>
            <a:endParaRPr lang="en-GB" sz="4000" dirty="0"/>
          </a:p>
        </p:txBody>
      </p:sp>
      <p:graphicFrame>
        <p:nvGraphicFramePr>
          <p:cNvPr id="4" name="Content Placeholder 3">
            <a:extLst>
              <a:ext uri="{FF2B5EF4-FFF2-40B4-BE49-F238E27FC236}">
                <a16:creationId xmlns:a16="http://schemas.microsoft.com/office/drawing/2014/main" id="{B0D01B20-997A-E5FF-429C-D4ED696CE29D}"/>
              </a:ext>
            </a:extLst>
          </p:cNvPr>
          <p:cNvGraphicFramePr>
            <a:graphicFrameLocks noGrp="1"/>
          </p:cNvGraphicFramePr>
          <p:nvPr>
            <p:ph idx="1"/>
            <p:extLst>
              <p:ext uri="{D42A27DB-BD31-4B8C-83A1-F6EECF244321}">
                <p14:modId xmlns:p14="http://schemas.microsoft.com/office/powerpoint/2010/main" val="1936870062"/>
              </p:ext>
            </p:extLst>
          </p:nvPr>
        </p:nvGraphicFramePr>
        <p:xfrm>
          <a:off x="1439456" y="3333234"/>
          <a:ext cx="15237248" cy="4021236"/>
        </p:xfrm>
        <a:graphic>
          <a:graphicData uri="http://schemas.openxmlformats.org/drawingml/2006/table">
            <a:tbl>
              <a:tblPr/>
              <a:tblGrid>
                <a:gridCol w="1156566">
                  <a:extLst>
                    <a:ext uri="{9D8B030D-6E8A-4147-A177-3AD203B41FA5}">
                      <a16:colId xmlns:a16="http://schemas.microsoft.com/office/drawing/2014/main" val="1883822889"/>
                    </a:ext>
                  </a:extLst>
                </a:gridCol>
                <a:gridCol w="1187626">
                  <a:extLst>
                    <a:ext uri="{9D8B030D-6E8A-4147-A177-3AD203B41FA5}">
                      <a16:colId xmlns:a16="http://schemas.microsoft.com/office/drawing/2014/main" val="3163111924"/>
                    </a:ext>
                  </a:extLst>
                </a:gridCol>
                <a:gridCol w="1172096">
                  <a:extLst>
                    <a:ext uri="{9D8B030D-6E8A-4147-A177-3AD203B41FA5}">
                      <a16:colId xmlns:a16="http://schemas.microsoft.com/office/drawing/2014/main" val="4058866932"/>
                    </a:ext>
                  </a:extLst>
                </a:gridCol>
                <a:gridCol w="1172096">
                  <a:extLst>
                    <a:ext uri="{9D8B030D-6E8A-4147-A177-3AD203B41FA5}">
                      <a16:colId xmlns:a16="http://schemas.microsoft.com/office/drawing/2014/main" val="453337985"/>
                    </a:ext>
                  </a:extLst>
                </a:gridCol>
                <a:gridCol w="1172096">
                  <a:extLst>
                    <a:ext uri="{9D8B030D-6E8A-4147-A177-3AD203B41FA5}">
                      <a16:colId xmlns:a16="http://schemas.microsoft.com/office/drawing/2014/main" val="967220059"/>
                    </a:ext>
                  </a:extLst>
                </a:gridCol>
                <a:gridCol w="1172096">
                  <a:extLst>
                    <a:ext uri="{9D8B030D-6E8A-4147-A177-3AD203B41FA5}">
                      <a16:colId xmlns:a16="http://schemas.microsoft.com/office/drawing/2014/main" val="1485039147"/>
                    </a:ext>
                  </a:extLst>
                </a:gridCol>
                <a:gridCol w="1172096">
                  <a:extLst>
                    <a:ext uri="{9D8B030D-6E8A-4147-A177-3AD203B41FA5}">
                      <a16:colId xmlns:a16="http://schemas.microsoft.com/office/drawing/2014/main" val="3621709590"/>
                    </a:ext>
                  </a:extLst>
                </a:gridCol>
                <a:gridCol w="1172096">
                  <a:extLst>
                    <a:ext uri="{9D8B030D-6E8A-4147-A177-3AD203B41FA5}">
                      <a16:colId xmlns:a16="http://schemas.microsoft.com/office/drawing/2014/main" val="2980748039"/>
                    </a:ext>
                  </a:extLst>
                </a:gridCol>
                <a:gridCol w="1172096">
                  <a:extLst>
                    <a:ext uri="{9D8B030D-6E8A-4147-A177-3AD203B41FA5}">
                      <a16:colId xmlns:a16="http://schemas.microsoft.com/office/drawing/2014/main" val="3881250698"/>
                    </a:ext>
                  </a:extLst>
                </a:gridCol>
                <a:gridCol w="1172096">
                  <a:extLst>
                    <a:ext uri="{9D8B030D-6E8A-4147-A177-3AD203B41FA5}">
                      <a16:colId xmlns:a16="http://schemas.microsoft.com/office/drawing/2014/main" val="2939045242"/>
                    </a:ext>
                  </a:extLst>
                </a:gridCol>
                <a:gridCol w="1172096">
                  <a:extLst>
                    <a:ext uri="{9D8B030D-6E8A-4147-A177-3AD203B41FA5}">
                      <a16:colId xmlns:a16="http://schemas.microsoft.com/office/drawing/2014/main" val="2875562459"/>
                    </a:ext>
                  </a:extLst>
                </a:gridCol>
                <a:gridCol w="1172096">
                  <a:extLst>
                    <a:ext uri="{9D8B030D-6E8A-4147-A177-3AD203B41FA5}">
                      <a16:colId xmlns:a16="http://schemas.microsoft.com/office/drawing/2014/main" val="1761288"/>
                    </a:ext>
                  </a:extLst>
                </a:gridCol>
                <a:gridCol w="1172096">
                  <a:extLst>
                    <a:ext uri="{9D8B030D-6E8A-4147-A177-3AD203B41FA5}">
                      <a16:colId xmlns:a16="http://schemas.microsoft.com/office/drawing/2014/main" val="1458980387"/>
                    </a:ext>
                  </a:extLst>
                </a:gridCol>
              </a:tblGrid>
              <a:tr h="566938">
                <a:tc>
                  <a:txBody>
                    <a:bodyPr/>
                    <a:lstStyle/>
                    <a:p>
                      <a:pPr algn="ctr" fontAlgn="ctr"/>
                      <a:r>
                        <a:rPr lang="en-GB" sz="2000" dirty="0" err="1">
                          <a:effectLst/>
                        </a:rPr>
                        <a:t>fmin</a:t>
                      </a:r>
                      <a:endParaRPr lang="en-GB" sz="2000" dirty="0">
                        <a:effectLst/>
                      </a:endParaRP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fmax</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#chr</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strand</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sgRNA sequence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Position Score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CDS side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Non CDS side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PAM in start/stop</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nl-NL" sz="2000" dirty="0">
                          <a:effectLst/>
                        </a:rPr>
                        <a:t>Max 15 bp 3’ overhang</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CDS boundary</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GB" sz="2000" dirty="0">
                          <a:effectLst/>
                        </a:rPr>
                        <a:t>Cut site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4057676"/>
                  </a:ext>
                </a:extLst>
              </a:tr>
              <a:tr h="1330311">
                <a:tc>
                  <a:txBody>
                    <a:bodyPr/>
                    <a:lstStyle/>
                    <a:p>
                      <a:pPr algn="ctr"/>
                      <a:r>
                        <a:rPr lang="en-GB" sz="2000" dirty="0">
                          <a:effectLst/>
                        </a:rPr>
                        <a:t>9792987</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9793009</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2L</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CACAGTTTACGCAGGTCCATGGG</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3</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HAL</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HAR</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False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True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[-24, -23, -22, -21, -20, -19, -18, -17, -16, ...</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1818511"/>
                  </a:ext>
                </a:extLst>
              </a:tr>
              <a:tr h="1330311">
                <a:tc>
                  <a:txBody>
                    <a:bodyPr/>
                    <a:lstStyle/>
                    <a:p>
                      <a:pPr algn="ctr"/>
                      <a:r>
                        <a:rPr lang="en-GB" sz="2000" dirty="0">
                          <a:effectLst/>
                        </a:rPr>
                        <a:t>9792986</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9793008</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2L</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GCACAGTTTACGCAGGTCCATGG</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HAL</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HAR</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True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a:effectLst/>
                        </a:rPr>
                        <a:t>False</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[-24, -23, -22, -21, -20, -19, -18, -17, -16, ...</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dirty="0">
                          <a:effectLst/>
                        </a:rPr>
                        <a:t>-3</a:t>
                      </a:r>
                    </a:p>
                  </a:txBody>
                  <a:tcPr marL="19611" marR="19611" marT="9806" marB="9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144849"/>
                  </a:ext>
                </a:extLst>
              </a:tr>
            </a:tbl>
          </a:graphicData>
        </a:graphic>
      </p:graphicFrame>
      <p:sp>
        <p:nvSpPr>
          <p:cNvPr id="3" name="Rectangle 2">
            <a:extLst>
              <a:ext uri="{FF2B5EF4-FFF2-40B4-BE49-F238E27FC236}">
                <a16:creationId xmlns:a16="http://schemas.microsoft.com/office/drawing/2014/main" id="{3C2BB02D-E47F-0965-590A-F2A930648A59}"/>
              </a:ext>
            </a:extLst>
          </p:cNvPr>
          <p:cNvSpPr/>
          <p:nvPr/>
        </p:nvSpPr>
        <p:spPr>
          <a:xfrm>
            <a:off x="11981476" y="5795919"/>
            <a:ext cx="1166535" cy="1558551"/>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solidFill>
                <a:schemeClr val="accent1"/>
              </a:solidFill>
            </a:endParaRPr>
          </a:p>
        </p:txBody>
      </p:sp>
      <p:sp>
        <p:nvSpPr>
          <p:cNvPr id="6" name="TextBox 5">
            <a:extLst>
              <a:ext uri="{FF2B5EF4-FFF2-40B4-BE49-F238E27FC236}">
                <a16:creationId xmlns:a16="http://schemas.microsoft.com/office/drawing/2014/main" id="{9575C514-80F0-988A-9BDC-F6AF14ADCBF8}"/>
              </a:ext>
            </a:extLst>
          </p:cNvPr>
          <p:cNvSpPr txBox="1"/>
          <p:nvPr/>
        </p:nvSpPr>
        <p:spPr>
          <a:xfrm>
            <a:off x="1420412" y="2068050"/>
            <a:ext cx="13811485" cy="707886"/>
          </a:xfrm>
          <a:prstGeom prst="rect">
            <a:avLst/>
          </a:prstGeom>
          <a:noFill/>
        </p:spPr>
        <p:txBody>
          <a:bodyPr wrap="square" rtlCol="0">
            <a:spAutoFit/>
          </a:bodyPr>
          <a:lstStyle/>
          <a:p>
            <a:pPr marL="342900" indent="-342900">
              <a:buFont typeface="Arial" panose="020B0604020202020204" pitchFamily="34" charset="0"/>
              <a:buChar char="•"/>
            </a:pPr>
            <a:r>
              <a:rPr lang="en-GB" sz="2000" dirty="0"/>
              <a:t>Will select the optimal sgRNA based on conditions A-D, applying function </a:t>
            </a:r>
            <a:r>
              <a:rPr lang="en-GB" sz="2000" dirty="0" err="1"/>
              <a:t>checkCDSCutandOrder</a:t>
            </a:r>
            <a:r>
              <a:rPr lang="en-GB" sz="2000" dirty="0"/>
              <a:t>()</a:t>
            </a:r>
          </a:p>
          <a:p>
            <a:pPr marL="342900" indent="-342900">
              <a:buFont typeface="Arial" panose="020B0604020202020204" pitchFamily="34" charset="0"/>
              <a:buChar char="•"/>
            </a:pPr>
            <a:r>
              <a:rPr lang="en-GB" sz="2000" dirty="0"/>
              <a:t>sgRNA with PAM in start/stop (condition A) is selected</a:t>
            </a:r>
          </a:p>
        </p:txBody>
      </p:sp>
      <p:sp>
        <p:nvSpPr>
          <p:cNvPr id="7" name="TextBox 6">
            <a:extLst>
              <a:ext uri="{FF2B5EF4-FFF2-40B4-BE49-F238E27FC236}">
                <a16:creationId xmlns:a16="http://schemas.microsoft.com/office/drawing/2014/main" id="{35F7F3DD-58AE-5C77-487C-C1CD760D4894}"/>
              </a:ext>
            </a:extLst>
          </p:cNvPr>
          <p:cNvSpPr txBox="1"/>
          <p:nvPr/>
        </p:nvSpPr>
        <p:spPr>
          <a:xfrm>
            <a:off x="1420412" y="2826523"/>
            <a:ext cx="5117234"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 of 2 competing sgRNAs</a:t>
            </a:r>
          </a:p>
        </p:txBody>
      </p:sp>
    </p:spTree>
    <p:extLst>
      <p:ext uri="{BB962C8B-B14F-4D97-AF65-F5344CB8AC3E}">
        <p14:creationId xmlns:p14="http://schemas.microsoft.com/office/powerpoint/2010/main" val="274709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16EB-57A2-1B5C-0E30-E13B4FE76A62}"/>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find_best_mutation</a:t>
            </a:r>
            <a:r>
              <a:rPr lang="en-GB" sz="4000" b="0" dirty="0">
                <a:solidFill>
                  <a:srgbClr val="DCDCAA"/>
                </a:solidFill>
                <a:effectLst/>
                <a:latin typeface="Consolas" panose="020B0609020204030204" pitchFamily="49" charset="0"/>
              </a:rPr>
              <a:t>()</a:t>
            </a:r>
            <a:endParaRPr lang="en-GB" sz="4000" b="0" dirty="0">
              <a:solidFill>
                <a:srgbClr val="CCCCCC"/>
              </a:solidFill>
              <a:effectLst/>
              <a:latin typeface="Consolas" panose="020B0609020204030204" pitchFamily="49" charset="0"/>
            </a:endParaRPr>
          </a:p>
        </p:txBody>
      </p:sp>
      <p:grpSp>
        <p:nvGrpSpPr>
          <p:cNvPr id="3" name="Group 2">
            <a:extLst>
              <a:ext uri="{FF2B5EF4-FFF2-40B4-BE49-F238E27FC236}">
                <a16:creationId xmlns:a16="http://schemas.microsoft.com/office/drawing/2014/main" id="{0C585937-3284-9218-490D-06BC3C90E4BE}"/>
              </a:ext>
            </a:extLst>
          </p:cNvPr>
          <p:cNvGrpSpPr/>
          <p:nvPr/>
        </p:nvGrpSpPr>
        <p:grpSpPr>
          <a:xfrm>
            <a:off x="1353046" y="3151334"/>
            <a:ext cx="15801190" cy="5355301"/>
            <a:chOff x="2199473" y="2990736"/>
            <a:chExt cx="13905413" cy="5354277"/>
          </a:xfrm>
        </p:grpSpPr>
        <p:sp>
          <p:nvSpPr>
            <p:cNvPr id="5" name="TextBox 4">
              <a:extLst>
                <a:ext uri="{FF2B5EF4-FFF2-40B4-BE49-F238E27FC236}">
                  <a16:creationId xmlns:a16="http://schemas.microsoft.com/office/drawing/2014/main" id="{1C05CB22-E072-F354-D79E-0C3D20BF63B3}"/>
                </a:ext>
              </a:extLst>
            </p:cNvPr>
            <p:cNvSpPr txBox="1"/>
            <p:nvPr/>
          </p:nvSpPr>
          <p:spPr>
            <a:xfrm>
              <a:off x="4807387" y="3283661"/>
              <a:ext cx="190505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PAM in CDS?</a:t>
              </a:r>
            </a:p>
          </p:txBody>
        </p:sp>
        <p:sp>
          <p:nvSpPr>
            <p:cNvPr id="9" name="TextBox 8">
              <a:extLst>
                <a:ext uri="{FF2B5EF4-FFF2-40B4-BE49-F238E27FC236}">
                  <a16:creationId xmlns:a16="http://schemas.microsoft.com/office/drawing/2014/main" id="{5B32D17F-D245-5D84-04B0-622B325237DC}"/>
                </a:ext>
              </a:extLst>
            </p:cNvPr>
            <p:cNvSpPr txBox="1"/>
            <p:nvPr/>
          </p:nvSpPr>
          <p:spPr>
            <a:xfrm>
              <a:off x="2199473" y="5098536"/>
              <a:ext cx="449996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Try to make synonymous mutation in the two last nucleotides of the PAM (“GG” or “CC”)</a:t>
              </a:r>
            </a:p>
          </p:txBody>
        </p:sp>
        <p:sp>
          <p:nvSpPr>
            <p:cNvPr id="13" name="TextBox 12">
              <a:extLst>
                <a:ext uri="{FF2B5EF4-FFF2-40B4-BE49-F238E27FC236}">
                  <a16:creationId xmlns:a16="http://schemas.microsoft.com/office/drawing/2014/main" id="{F05B96E8-B4B7-2A0E-AA31-F49F58CECBD0}"/>
                </a:ext>
              </a:extLst>
            </p:cNvPr>
            <p:cNvSpPr txBox="1"/>
            <p:nvPr/>
          </p:nvSpPr>
          <p:spPr>
            <a:xfrm>
              <a:off x="4147021" y="4271732"/>
              <a:ext cx="6048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Yes</a:t>
              </a:r>
            </a:p>
          </p:txBody>
        </p:sp>
        <p:sp>
          <p:nvSpPr>
            <p:cNvPr id="14" name="TextBox 13">
              <a:extLst>
                <a:ext uri="{FF2B5EF4-FFF2-40B4-BE49-F238E27FC236}">
                  <a16:creationId xmlns:a16="http://schemas.microsoft.com/office/drawing/2014/main" id="{1E21FCFD-05CA-9FDA-F655-51A1561941D9}"/>
                </a:ext>
              </a:extLst>
            </p:cNvPr>
            <p:cNvSpPr txBox="1"/>
            <p:nvPr/>
          </p:nvSpPr>
          <p:spPr>
            <a:xfrm>
              <a:off x="6395570" y="4271732"/>
              <a:ext cx="6048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a:t>
              </a:r>
            </a:p>
          </p:txBody>
        </p:sp>
        <p:sp>
          <p:nvSpPr>
            <p:cNvPr id="15" name="TextBox 14">
              <a:extLst>
                <a:ext uri="{FF2B5EF4-FFF2-40B4-BE49-F238E27FC236}">
                  <a16:creationId xmlns:a16="http://schemas.microsoft.com/office/drawing/2014/main" id="{C0478A5C-0066-F2B1-3C09-EE748B839F24}"/>
                </a:ext>
              </a:extLst>
            </p:cNvPr>
            <p:cNvSpPr txBox="1"/>
            <p:nvPr/>
          </p:nvSpPr>
          <p:spPr>
            <a:xfrm>
              <a:off x="10154576" y="3111552"/>
              <a:ext cx="41000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sgRNA recognition site (SRS) in CDS?</a:t>
              </a:r>
            </a:p>
          </p:txBody>
        </p:sp>
        <p:sp>
          <p:nvSpPr>
            <p:cNvPr id="16" name="TextBox 15">
              <a:extLst>
                <a:ext uri="{FF2B5EF4-FFF2-40B4-BE49-F238E27FC236}">
                  <a16:creationId xmlns:a16="http://schemas.microsoft.com/office/drawing/2014/main" id="{205B4489-410B-FF26-93A4-928F54EFA477}"/>
                </a:ext>
              </a:extLst>
            </p:cNvPr>
            <p:cNvSpPr txBox="1"/>
            <p:nvPr/>
          </p:nvSpPr>
          <p:spPr>
            <a:xfrm>
              <a:off x="10207315" y="4015410"/>
              <a:ext cx="6048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Yes</a:t>
              </a:r>
            </a:p>
          </p:txBody>
        </p:sp>
        <p:sp>
          <p:nvSpPr>
            <p:cNvPr id="17" name="TextBox 16">
              <a:extLst>
                <a:ext uri="{FF2B5EF4-FFF2-40B4-BE49-F238E27FC236}">
                  <a16:creationId xmlns:a16="http://schemas.microsoft.com/office/drawing/2014/main" id="{ADF77996-D65C-C99C-2846-E5A59F50DD2C}"/>
                </a:ext>
              </a:extLst>
            </p:cNvPr>
            <p:cNvSpPr txBox="1"/>
            <p:nvPr/>
          </p:nvSpPr>
          <p:spPr>
            <a:xfrm>
              <a:off x="14240216" y="4015410"/>
              <a:ext cx="6048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a:t>
              </a:r>
            </a:p>
          </p:txBody>
        </p:sp>
        <p:sp>
          <p:nvSpPr>
            <p:cNvPr id="18" name="TextBox 17">
              <a:extLst>
                <a:ext uri="{FF2B5EF4-FFF2-40B4-BE49-F238E27FC236}">
                  <a16:creationId xmlns:a16="http://schemas.microsoft.com/office/drawing/2014/main" id="{DC6AB269-C702-A2E9-59CD-A99D25499E18}"/>
                </a:ext>
              </a:extLst>
            </p:cNvPr>
            <p:cNvSpPr txBox="1"/>
            <p:nvPr/>
          </p:nvSpPr>
          <p:spPr>
            <a:xfrm>
              <a:off x="8978829" y="4644638"/>
              <a:ext cx="3045852"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Try to make two synonymous mutations in SRS (6 bp closest to PAM)</a:t>
              </a:r>
            </a:p>
          </p:txBody>
        </p:sp>
        <p:sp>
          <p:nvSpPr>
            <p:cNvPr id="19" name="TextBox 18">
              <a:extLst>
                <a:ext uri="{FF2B5EF4-FFF2-40B4-BE49-F238E27FC236}">
                  <a16:creationId xmlns:a16="http://schemas.microsoft.com/office/drawing/2014/main" id="{31D80111-144A-2773-D81D-67D7167902FE}"/>
                </a:ext>
              </a:extLst>
            </p:cNvPr>
            <p:cNvSpPr txBox="1"/>
            <p:nvPr/>
          </p:nvSpPr>
          <p:spPr>
            <a:xfrm>
              <a:off x="2720502" y="6272545"/>
              <a:ext cx="12279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Successful</a:t>
              </a:r>
            </a:p>
          </p:txBody>
        </p:sp>
        <p:sp>
          <p:nvSpPr>
            <p:cNvPr id="20" name="TextBox 19">
              <a:extLst>
                <a:ext uri="{FF2B5EF4-FFF2-40B4-BE49-F238E27FC236}">
                  <a16:creationId xmlns:a16="http://schemas.microsoft.com/office/drawing/2014/main" id="{09B1240A-8908-C2F7-9B10-84B2D436D9D7}"/>
                </a:ext>
              </a:extLst>
            </p:cNvPr>
            <p:cNvSpPr txBox="1"/>
            <p:nvPr/>
          </p:nvSpPr>
          <p:spPr>
            <a:xfrm>
              <a:off x="4843509" y="6272545"/>
              <a:ext cx="15589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successful</a:t>
              </a:r>
            </a:p>
          </p:txBody>
        </p:sp>
        <p:sp>
          <p:nvSpPr>
            <p:cNvPr id="21" name="TextBox 20">
              <a:extLst>
                <a:ext uri="{FF2B5EF4-FFF2-40B4-BE49-F238E27FC236}">
                  <a16:creationId xmlns:a16="http://schemas.microsoft.com/office/drawing/2014/main" id="{9C36CBB9-8F05-65CB-3C2B-2E8B7AA648BE}"/>
                </a:ext>
              </a:extLst>
            </p:cNvPr>
            <p:cNvSpPr txBox="1"/>
            <p:nvPr/>
          </p:nvSpPr>
          <p:spPr>
            <a:xfrm>
              <a:off x="8959401" y="5995546"/>
              <a:ext cx="116528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Successful</a:t>
              </a:r>
            </a:p>
          </p:txBody>
        </p:sp>
        <p:sp>
          <p:nvSpPr>
            <p:cNvPr id="22" name="TextBox 21">
              <a:extLst>
                <a:ext uri="{FF2B5EF4-FFF2-40B4-BE49-F238E27FC236}">
                  <a16:creationId xmlns:a16="http://schemas.microsoft.com/office/drawing/2014/main" id="{A8CAE9E3-6A55-17F0-03A7-822DFEEA4106}"/>
                </a:ext>
              </a:extLst>
            </p:cNvPr>
            <p:cNvSpPr txBox="1"/>
            <p:nvPr/>
          </p:nvSpPr>
          <p:spPr>
            <a:xfrm>
              <a:off x="10834079" y="5995546"/>
              <a:ext cx="155538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successful</a:t>
              </a:r>
            </a:p>
          </p:txBody>
        </p:sp>
        <p:sp>
          <p:nvSpPr>
            <p:cNvPr id="23" name="TextBox 22">
              <a:extLst>
                <a:ext uri="{FF2B5EF4-FFF2-40B4-BE49-F238E27FC236}">
                  <a16:creationId xmlns:a16="http://schemas.microsoft.com/office/drawing/2014/main" id="{5CC0ED08-C865-07E8-7A6C-D75923E87445}"/>
                </a:ext>
              </a:extLst>
            </p:cNvPr>
            <p:cNvSpPr txBox="1"/>
            <p:nvPr/>
          </p:nvSpPr>
          <p:spPr>
            <a:xfrm>
              <a:off x="12997179" y="5857046"/>
              <a:ext cx="310770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Make non-synonymous mutation in PAM</a:t>
              </a:r>
            </a:p>
          </p:txBody>
        </p:sp>
        <p:sp>
          <p:nvSpPr>
            <p:cNvPr id="24" name="Star: 5 Points 23">
              <a:extLst>
                <a:ext uri="{FF2B5EF4-FFF2-40B4-BE49-F238E27FC236}">
                  <a16:creationId xmlns:a16="http://schemas.microsoft.com/office/drawing/2014/main" id="{A99C29F0-BB26-346C-9767-BD5689BD64AE}"/>
                </a:ext>
              </a:extLst>
            </p:cNvPr>
            <p:cNvSpPr/>
            <p:nvPr/>
          </p:nvSpPr>
          <p:spPr>
            <a:xfrm>
              <a:off x="2276439" y="2990736"/>
              <a:ext cx="1375503" cy="1251901"/>
            </a:xfrm>
            <a:prstGeom prst="star5">
              <a:avLst>
                <a:gd name="adj" fmla="val 26457"/>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Start</a:t>
              </a:r>
            </a:p>
          </p:txBody>
        </p:sp>
        <p:sp>
          <p:nvSpPr>
            <p:cNvPr id="25" name="Star: 5 Points 24">
              <a:extLst>
                <a:ext uri="{FF2B5EF4-FFF2-40B4-BE49-F238E27FC236}">
                  <a16:creationId xmlns:a16="http://schemas.microsoft.com/office/drawing/2014/main" id="{FC246799-EE35-9F6B-A2B7-F2753C63A07A}"/>
                </a:ext>
              </a:extLst>
            </p:cNvPr>
            <p:cNvSpPr/>
            <p:nvPr/>
          </p:nvSpPr>
          <p:spPr>
            <a:xfrm>
              <a:off x="13863280" y="7093112"/>
              <a:ext cx="1375503" cy="1251901"/>
            </a:xfrm>
            <a:prstGeom prst="star5">
              <a:avLst>
                <a:gd name="adj" fmla="val 26457"/>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End</a:t>
              </a:r>
            </a:p>
          </p:txBody>
        </p:sp>
        <p:cxnSp>
          <p:nvCxnSpPr>
            <p:cNvPr id="27" name="Straight Arrow Connector 26">
              <a:extLst>
                <a:ext uri="{FF2B5EF4-FFF2-40B4-BE49-F238E27FC236}">
                  <a16:creationId xmlns:a16="http://schemas.microsoft.com/office/drawing/2014/main" id="{77D44C1F-D579-1A21-AE1F-CBD2965D22A9}"/>
                </a:ext>
              </a:extLst>
            </p:cNvPr>
            <p:cNvCxnSpPr>
              <a:cxnSpLocks/>
              <a:stCxn id="22" idx="3"/>
              <a:endCxn id="23" idx="1"/>
            </p:cNvCxnSpPr>
            <p:nvPr/>
          </p:nvCxnSpPr>
          <p:spPr>
            <a:xfrm>
              <a:off x="12389460" y="6180212"/>
              <a:ext cx="607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A5512A90-CC0F-B2CB-A12A-AEE062FB4A4A}"/>
                </a:ext>
              </a:extLst>
            </p:cNvPr>
            <p:cNvCxnSpPr>
              <a:stCxn id="21" idx="2"/>
              <a:endCxn id="25" idx="1"/>
            </p:cNvCxnSpPr>
            <p:nvPr/>
          </p:nvCxnSpPr>
          <p:spPr>
            <a:xfrm rot="16200000" flipH="1">
              <a:off x="11099453" y="4807466"/>
              <a:ext cx="1206416" cy="432123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243858-6ABF-0076-EA4D-CC37D69A2F84}"/>
                </a:ext>
              </a:extLst>
            </p:cNvPr>
            <p:cNvCxnSpPr>
              <a:cxnSpLocks/>
              <a:stCxn id="23" idx="2"/>
              <a:endCxn id="25" idx="0"/>
            </p:cNvCxnSpPr>
            <p:nvPr/>
          </p:nvCxnSpPr>
          <p:spPr>
            <a:xfrm flipH="1">
              <a:off x="14551032" y="6503377"/>
              <a:ext cx="1" cy="58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736105B2-FB71-6291-AF4D-879CE343DF4B}"/>
                </a:ext>
              </a:extLst>
            </p:cNvPr>
            <p:cNvCxnSpPr>
              <a:cxnSpLocks/>
              <a:stCxn id="18" idx="2"/>
              <a:endCxn id="21" idx="0"/>
            </p:cNvCxnSpPr>
            <p:nvPr/>
          </p:nvCxnSpPr>
          <p:spPr>
            <a:xfrm rot="5400000">
              <a:off x="9808110" y="5301901"/>
              <a:ext cx="427578" cy="9597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115454D-9329-B5EF-21F5-51DA77F180F5}"/>
                </a:ext>
              </a:extLst>
            </p:cNvPr>
            <p:cNvCxnSpPr>
              <a:cxnSpLocks/>
              <a:stCxn id="18" idx="2"/>
              <a:endCxn id="22" idx="0"/>
            </p:cNvCxnSpPr>
            <p:nvPr/>
          </p:nvCxnSpPr>
          <p:spPr>
            <a:xfrm rot="16200000" flipH="1">
              <a:off x="10842973" y="5226749"/>
              <a:ext cx="427578" cy="11100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113D61C9-761C-9064-CAAA-AD6F5F22354F}"/>
                </a:ext>
              </a:extLst>
            </p:cNvPr>
            <p:cNvCxnSpPr>
              <a:cxnSpLocks/>
              <a:stCxn id="15" idx="2"/>
              <a:endCxn id="16" idx="0"/>
            </p:cNvCxnSpPr>
            <p:nvPr/>
          </p:nvCxnSpPr>
          <p:spPr>
            <a:xfrm rot="5400000">
              <a:off x="11089920" y="2900716"/>
              <a:ext cx="534526" cy="16948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2F6DE81F-B846-0F71-BD30-74A93B64131B}"/>
                </a:ext>
              </a:extLst>
            </p:cNvPr>
            <p:cNvCxnSpPr>
              <a:cxnSpLocks/>
              <a:stCxn id="15" idx="2"/>
              <a:endCxn id="17" idx="0"/>
            </p:cNvCxnSpPr>
            <p:nvPr/>
          </p:nvCxnSpPr>
          <p:spPr>
            <a:xfrm rot="16200000" flipH="1">
              <a:off x="13106370" y="2579128"/>
              <a:ext cx="534526" cy="23380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4146E48-B0CB-0508-306F-3D59D684665B}"/>
                </a:ext>
              </a:extLst>
            </p:cNvPr>
            <p:cNvCxnSpPr>
              <a:cxnSpLocks/>
              <a:stCxn id="17" idx="2"/>
              <a:endCxn id="23" idx="0"/>
            </p:cNvCxnSpPr>
            <p:nvPr/>
          </p:nvCxnSpPr>
          <p:spPr>
            <a:xfrm>
              <a:off x="14542652" y="4384742"/>
              <a:ext cx="8381" cy="1472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BE6D17D-B992-2C7A-DE64-E6B93D7E8496}"/>
                </a:ext>
              </a:extLst>
            </p:cNvPr>
            <p:cNvCxnSpPr>
              <a:cxnSpLocks/>
              <a:stCxn id="16" idx="2"/>
              <a:endCxn id="18" idx="0"/>
            </p:cNvCxnSpPr>
            <p:nvPr/>
          </p:nvCxnSpPr>
          <p:spPr>
            <a:xfrm flipH="1">
              <a:off x="10501755" y="4384742"/>
              <a:ext cx="7996" cy="259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222AC598-BA5D-B18D-581D-FB08941CB956}"/>
                </a:ext>
              </a:extLst>
            </p:cNvPr>
            <p:cNvCxnSpPr>
              <a:cxnSpLocks/>
              <a:stCxn id="5" idx="2"/>
              <a:endCxn id="13" idx="0"/>
            </p:cNvCxnSpPr>
            <p:nvPr/>
          </p:nvCxnSpPr>
          <p:spPr>
            <a:xfrm rot="5400000">
              <a:off x="4795317" y="3307134"/>
              <a:ext cx="618739" cy="13104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D98B3D29-EEAB-C0EB-F514-17A49CFD38FF}"/>
                </a:ext>
              </a:extLst>
            </p:cNvPr>
            <p:cNvCxnSpPr>
              <a:cxnSpLocks/>
              <a:stCxn id="5" idx="2"/>
              <a:endCxn id="14" idx="0"/>
            </p:cNvCxnSpPr>
            <p:nvPr/>
          </p:nvCxnSpPr>
          <p:spPr>
            <a:xfrm rot="16200000" flipH="1">
              <a:off x="5919591" y="3493316"/>
              <a:ext cx="618739" cy="9380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48E8E85-FE0F-532F-DE63-654322F3B3C0}"/>
                </a:ext>
              </a:extLst>
            </p:cNvPr>
            <p:cNvCxnSpPr>
              <a:cxnSpLocks/>
              <a:stCxn id="13" idx="2"/>
              <a:endCxn id="9" idx="0"/>
            </p:cNvCxnSpPr>
            <p:nvPr/>
          </p:nvCxnSpPr>
          <p:spPr>
            <a:xfrm flipH="1">
              <a:off x="4449456" y="4641064"/>
              <a:ext cx="1" cy="45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4B108547-BE93-D6EC-0781-4466486A3913}"/>
                </a:ext>
              </a:extLst>
            </p:cNvPr>
            <p:cNvCxnSpPr>
              <a:cxnSpLocks/>
              <a:stCxn id="9" idx="2"/>
              <a:endCxn id="20" idx="0"/>
            </p:cNvCxnSpPr>
            <p:nvPr/>
          </p:nvCxnSpPr>
          <p:spPr>
            <a:xfrm rot="16200000" flipH="1">
              <a:off x="4772371" y="5421952"/>
              <a:ext cx="527678" cy="11735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46CE4041-2D43-2C3F-BF4A-A34D5E36183F}"/>
                </a:ext>
              </a:extLst>
            </p:cNvPr>
            <p:cNvCxnSpPr>
              <a:cxnSpLocks/>
              <a:stCxn id="9" idx="2"/>
              <a:endCxn id="19" idx="0"/>
            </p:cNvCxnSpPr>
            <p:nvPr/>
          </p:nvCxnSpPr>
          <p:spPr>
            <a:xfrm rot="5400000">
              <a:off x="3628133" y="5451222"/>
              <a:ext cx="527678" cy="11149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7DB265C0-946C-742C-9455-BC575E61665E}"/>
                </a:ext>
              </a:extLst>
            </p:cNvPr>
            <p:cNvCxnSpPr>
              <a:cxnSpLocks/>
              <a:stCxn id="20" idx="3"/>
              <a:endCxn id="15" idx="1"/>
            </p:cNvCxnSpPr>
            <p:nvPr/>
          </p:nvCxnSpPr>
          <p:spPr>
            <a:xfrm flipV="1">
              <a:off x="6402419" y="3296218"/>
              <a:ext cx="3752157" cy="31609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5CCDB02A-6C19-5321-7461-26555013DE01}"/>
                </a:ext>
              </a:extLst>
            </p:cNvPr>
            <p:cNvCxnSpPr>
              <a:stCxn id="19" idx="2"/>
              <a:endCxn id="25" idx="1"/>
            </p:cNvCxnSpPr>
            <p:nvPr/>
          </p:nvCxnSpPr>
          <p:spPr>
            <a:xfrm rot="16200000" flipH="1">
              <a:off x="8134176" y="1842188"/>
              <a:ext cx="929417" cy="105287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Connector: Elbow 122">
              <a:extLst>
                <a:ext uri="{FF2B5EF4-FFF2-40B4-BE49-F238E27FC236}">
                  <a16:creationId xmlns:a16="http://schemas.microsoft.com/office/drawing/2014/main" id="{22149EAE-D297-C6DD-0342-070BC32C9EF5}"/>
                </a:ext>
              </a:extLst>
            </p:cNvPr>
            <p:cNvCxnSpPr>
              <a:cxnSpLocks/>
              <a:stCxn id="14" idx="3"/>
              <a:endCxn id="15" idx="1"/>
            </p:cNvCxnSpPr>
            <p:nvPr/>
          </p:nvCxnSpPr>
          <p:spPr>
            <a:xfrm flipV="1">
              <a:off x="7000441" y="3296218"/>
              <a:ext cx="3154135" cy="1160180"/>
            </a:xfrm>
            <a:prstGeom prst="bentConnector3">
              <a:avLst>
                <a:gd name="adj1" fmla="val 40682"/>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A020C6CA-AED1-4491-0C43-EF165B4F6EFB}"/>
                </a:ext>
              </a:extLst>
            </p:cNvPr>
            <p:cNvSpPr/>
            <p:nvPr/>
          </p:nvSpPr>
          <p:spPr>
            <a:xfrm>
              <a:off x="4876335" y="3291823"/>
              <a:ext cx="357931" cy="34174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dirty="0"/>
                <a:t>E</a:t>
              </a:r>
            </a:p>
          </p:txBody>
        </p:sp>
        <p:sp>
          <p:nvSpPr>
            <p:cNvPr id="141" name="Oval 140">
              <a:extLst>
                <a:ext uri="{FF2B5EF4-FFF2-40B4-BE49-F238E27FC236}">
                  <a16:creationId xmlns:a16="http://schemas.microsoft.com/office/drawing/2014/main" id="{AAB93F26-269B-458A-E9DB-AB6789F56E37}"/>
                </a:ext>
              </a:extLst>
            </p:cNvPr>
            <p:cNvSpPr/>
            <p:nvPr/>
          </p:nvSpPr>
          <p:spPr>
            <a:xfrm>
              <a:off x="10263611" y="3119672"/>
              <a:ext cx="357931" cy="34174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dirty="0"/>
                <a:t>F</a:t>
              </a:r>
            </a:p>
          </p:txBody>
        </p:sp>
        <p:sp>
          <p:nvSpPr>
            <p:cNvPr id="142" name="Oval 141">
              <a:extLst>
                <a:ext uri="{FF2B5EF4-FFF2-40B4-BE49-F238E27FC236}">
                  <a16:creationId xmlns:a16="http://schemas.microsoft.com/office/drawing/2014/main" id="{BBCB3FF1-24B7-4B09-D0FF-36D6340E72FE}"/>
                </a:ext>
              </a:extLst>
            </p:cNvPr>
            <p:cNvSpPr/>
            <p:nvPr/>
          </p:nvSpPr>
          <p:spPr>
            <a:xfrm>
              <a:off x="13068963" y="5881269"/>
              <a:ext cx="357931" cy="34174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dirty="0"/>
                <a:t>G</a:t>
              </a:r>
            </a:p>
          </p:txBody>
        </p:sp>
      </p:grpSp>
      <p:sp>
        <p:nvSpPr>
          <p:cNvPr id="4" name="TextBox 3">
            <a:extLst>
              <a:ext uri="{FF2B5EF4-FFF2-40B4-BE49-F238E27FC236}">
                <a16:creationId xmlns:a16="http://schemas.microsoft.com/office/drawing/2014/main" id="{CC5ED94F-9396-CE5F-18AC-B81C9FC2D4FA}"/>
              </a:ext>
            </a:extLst>
          </p:cNvPr>
          <p:cNvSpPr txBox="1"/>
          <p:nvPr/>
        </p:nvSpPr>
        <p:spPr>
          <a:xfrm>
            <a:off x="1353046" y="2080289"/>
            <a:ext cx="14751840" cy="707886"/>
          </a:xfrm>
          <a:prstGeom prst="rect">
            <a:avLst/>
          </a:prstGeom>
          <a:noFill/>
        </p:spPr>
        <p:txBody>
          <a:bodyPr wrap="square" rtlCol="0">
            <a:spAutoFit/>
          </a:bodyPr>
          <a:lstStyle/>
          <a:p>
            <a:pPr marL="285750" indent="-285750">
              <a:buFont typeface="Arial" panose="020B0604020202020204" pitchFamily="34" charset="0"/>
              <a:buChar char="•"/>
            </a:pPr>
            <a:r>
              <a:rPr lang="en-GB" sz="2000" dirty="0"/>
              <a:t>Will mutate HA for a given start/stop codon and a given sgRNA based on </a:t>
            </a:r>
            <a:r>
              <a:rPr lang="en-GB" sz="2000" dirty="0">
                <a:solidFill>
                  <a:schemeClr val="accent4"/>
                </a:solidFill>
              </a:rPr>
              <a:t>conditions E-G</a:t>
            </a:r>
          </a:p>
          <a:p>
            <a:pPr marL="285750" indent="-285750">
              <a:buFont typeface="Arial" panose="020B0604020202020204" pitchFamily="34" charset="0"/>
              <a:buChar char="•"/>
            </a:pPr>
            <a:r>
              <a:rPr lang="en-GB" sz="2000" dirty="0"/>
              <a:t>Applies mutator(), </a:t>
            </a:r>
            <a:r>
              <a:rPr lang="en-GB" sz="2000" dirty="0" err="1"/>
              <a:t>codonFragmenter</a:t>
            </a:r>
            <a:r>
              <a:rPr lang="en-GB" sz="2000" dirty="0"/>
              <a:t>() and </a:t>
            </a:r>
            <a:r>
              <a:rPr lang="en-GB" sz="2000" dirty="0" err="1"/>
              <a:t>codonReverseFragmenter</a:t>
            </a:r>
            <a:r>
              <a:rPr lang="en-GB" sz="2000" dirty="0"/>
              <a:t> functions</a:t>
            </a:r>
          </a:p>
        </p:txBody>
      </p:sp>
      <p:cxnSp>
        <p:nvCxnSpPr>
          <p:cNvPr id="11" name="Straight Arrow Connector 10">
            <a:extLst>
              <a:ext uri="{FF2B5EF4-FFF2-40B4-BE49-F238E27FC236}">
                <a16:creationId xmlns:a16="http://schemas.microsoft.com/office/drawing/2014/main" id="{9B499338-B455-2E62-9A87-9D7299A811A0}"/>
              </a:ext>
            </a:extLst>
          </p:cNvPr>
          <p:cNvCxnSpPr>
            <a:stCxn id="24" idx="4"/>
            <a:endCxn id="5" idx="1"/>
          </p:cNvCxnSpPr>
          <p:nvPr/>
        </p:nvCxnSpPr>
        <p:spPr>
          <a:xfrm flipV="1">
            <a:off x="3003533" y="3629017"/>
            <a:ext cx="1312974" cy="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16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find_best_mutation</a:t>
            </a:r>
            <a:r>
              <a:rPr lang="en-GB" sz="4000" b="0" dirty="0">
                <a:solidFill>
                  <a:srgbClr val="DCDCAA"/>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pPr marL="285750" indent="-285750">
              <a:buFont typeface="Arial" panose="020B0604020202020204" pitchFamily="34" charset="0"/>
              <a:buChar char="•"/>
            </a:pPr>
            <a:r>
              <a:rPr lang="en-GB" sz="2000" dirty="0"/>
              <a:t>Will mutate HA for a given start/stop codon and a given sgRNA based on </a:t>
            </a:r>
            <a:r>
              <a:rPr lang="en-GB" sz="2000" dirty="0">
                <a:solidFill>
                  <a:schemeClr val="accent4"/>
                </a:solidFill>
              </a:rPr>
              <a:t>conditions E-G</a:t>
            </a:r>
          </a:p>
          <a:p>
            <a:pPr marL="285750" indent="-285750">
              <a:buFont typeface="Arial" panose="020B0604020202020204" pitchFamily="34" charset="0"/>
              <a:buChar char="•"/>
            </a:pPr>
            <a:r>
              <a:rPr lang="en-GB" sz="2000" dirty="0"/>
              <a:t>Applies mutator(), </a:t>
            </a:r>
            <a:r>
              <a:rPr lang="en-GB" sz="2000" dirty="0" err="1"/>
              <a:t>codonFragmenter</a:t>
            </a:r>
            <a:r>
              <a:rPr lang="en-GB" sz="2000" dirty="0"/>
              <a:t>() and </a:t>
            </a:r>
            <a:r>
              <a:rPr lang="en-GB" sz="2000" dirty="0" err="1"/>
              <a:t>codonReverseFragmenter</a:t>
            </a:r>
            <a:r>
              <a:rPr lang="en-GB" sz="2000" dirty="0"/>
              <a:t> functions</a:t>
            </a:r>
          </a:p>
        </p:txBody>
      </p:sp>
      <p:graphicFrame>
        <p:nvGraphicFramePr>
          <p:cNvPr id="9" name="Content Placeholder 6">
            <a:extLst>
              <a:ext uri="{FF2B5EF4-FFF2-40B4-BE49-F238E27FC236}">
                <a16:creationId xmlns:a16="http://schemas.microsoft.com/office/drawing/2014/main" id="{AD7599C8-52D0-1113-90DD-8E0BC4921EBF}"/>
              </a:ext>
            </a:extLst>
          </p:cNvPr>
          <p:cNvGraphicFramePr>
            <a:graphicFrameLocks/>
          </p:cNvGraphicFramePr>
          <p:nvPr>
            <p:extLst>
              <p:ext uri="{D42A27DB-BD31-4B8C-83A1-F6EECF244321}">
                <p14:modId xmlns:p14="http://schemas.microsoft.com/office/powerpoint/2010/main" val="1965153756"/>
              </p:ext>
            </p:extLst>
          </p:nvPr>
        </p:nvGraphicFramePr>
        <p:xfrm>
          <a:off x="1597648" y="5067872"/>
          <a:ext cx="14531508" cy="2672272"/>
        </p:xfrm>
        <a:graphic>
          <a:graphicData uri="http://schemas.openxmlformats.org/drawingml/2006/table">
            <a:tbl>
              <a:tblPr/>
              <a:tblGrid>
                <a:gridCol w="1614612">
                  <a:extLst>
                    <a:ext uri="{9D8B030D-6E8A-4147-A177-3AD203B41FA5}">
                      <a16:colId xmlns:a16="http://schemas.microsoft.com/office/drawing/2014/main" val="2307686675"/>
                    </a:ext>
                  </a:extLst>
                </a:gridCol>
                <a:gridCol w="1614612">
                  <a:extLst>
                    <a:ext uri="{9D8B030D-6E8A-4147-A177-3AD203B41FA5}">
                      <a16:colId xmlns:a16="http://schemas.microsoft.com/office/drawing/2014/main" val="3829567282"/>
                    </a:ext>
                  </a:extLst>
                </a:gridCol>
                <a:gridCol w="1614612">
                  <a:extLst>
                    <a:ext uri="{9D8B030D-6E8A-4147-A177-3AD203B41FA5}">
                      <a16:colId xmlns:a16="http://schemas.microsoft.com/office/drawing/2014/main" val="12857773"/>
                    </a:ext>
                  </a:extLst>
                </a:gridCol>
                <a:gridCol w="1614612">
                  <a:extLst>
                    <a:ext uri="{9D8B030D-6E8A-4147-A177-3AD203B41FA5}">
                      <a16:colId xmlns:a16="http://schemas.microsoft.com/office/drawing/2014/main" val="1386738066"/>
                    </a:ext>
                  </a:extLst>
                </a:gridCol>
                <a:gridCol w="1614612">
                  <a:extLst>
                    <a:ext uri="{9D8B030D-6E8A-4147-A177-3AD203B41FA5}">
                      <a16:colId xmlns:a16="http://schemas.microsoft.com/office/drawing/2014/main" val="4127450469"/>
                    </a:ext>
                  </a:extLst>
                </a:gridCol>
                <a:gridCol w="1614612">
                  <a:extLst>
                    <a:ext uri="{9D8B030D-6E8A-4147-A177-3AD203B41FA5}">
                      <a16:colId xmlns:a16="http://schemas.microsoft.com/office/drawing/2014/main" val="1355087854"/>
                    </a:ext>
                  </a:extLst>
                </a:gridCol>
                <a:gridCol w="1614612">
                  <a:extLst>
                    <a:ext uri="{9D8B030D-6E8A-4147-A177-3AD203B41FA5}">
                      <a16:colId xmlns:a16="http://schemas.microsoft.com/office/drawing/2014/main" val="3865050316"/>
                    </a:ext>
                  </a:extLst>
                </a:gridCol>
                <a:gridCol w="1614612">
                  <a:extLst>
                    <a:ext uri="{9D8B030D-6E8A-4147-A177-3AD203B41FA5}">
                      <a16:colId xmlns:a16="http://schemas.microsoft.com/office/drawing/2014/main" val="3560675159"/>
                    </a:ext>
                  </a:extLst>
                </a:gridCol>
                <a:gridCol w="1614612">
                  <a:extLst>
                    <a:ext uri="{9D8B030D-6E8A-4147-A177-3AD203B41FA5}">
                      <a16:colId xmlns:a16="http://schemas.microsoft.com/office/drawing/2014/main" val="1828183478"/>
                    </a:ext>
                  </a:extLst>
                </a:gridCol>
              </a:tblGrid>
              <a:tr h="1336136">
                <a:tc>
                  <a:txBody>
                    <a:bodyPr/>
                    <a:lstStyle/>
                    <a:p>
                      <a:pPr algn="ctr" fontAlgn="ctr"/>
                      <a:r>
                        <a:rPr lang="en-GB" sz="2000" dirty="0" err="1">
                          <a:effectLst/>
                        </a:rPr>
                        <a:t>Gene_ID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Transcript_ID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Chromosome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Gene_Region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Start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Stop</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Strand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73314"/>
                  </a:ext>
                </a:extLst>
              </a:tr>
              <a:tr h="1336136">
                <a:tc>
                  <a:txBody>
                    <a:bodyPr/>
                    <a:lstStyle/>
                    <a:p>
                      <a:pPr algn="ctr"/>
                      <a:r>
                        <a:rPr lang="en-GB" sz="2000" dirty="0">
                          <a:effectLst/>
                        </a:rPr>
                        <a:t>FBgn0000022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FBtr0070072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err="1">
                          <a:effectLst/>
                        </a:rPr>
                        <a:t>start_codon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 TACTATCTCTTAAA</a:t>
                      </a:r>
                      <a:endParaRPr lang="en-GB" sz="2000" dirty="0"/>
                    </a:p>
                    <a:p>
                      <a:pPr algn="ct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GGG</a:t>
                      </a:r>
                      <a:r>
                        <a:rPr lang="en-GB" sz="2000" b="0" i="0" dirty="0">
                          <a:solidFill>
                            <a:srgbClr val="CCCCCC"/>
                          </a:solidFill>
                          <a:effectLst/>
                          <a:latin typeface="Consolas" panose="020B0609020204030204" pitchFamily="49" charset="0"/>
                        </a:rPr>
                        <a:t>CAGCGAAA …</a:t>
                      </a:r>
                      <a:endParaRPr lang="en-GB" sz="20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13589"/>
                  </a:ext>
                </a:extLst>
              </a:tr>
            </a:tbl>
          </a:graphicData>
        </a:graphic>
      </p:graphicFrame>
      <p:sp>
        <p:nvSpPr>
          <p:cNvPr id="10" name="TextBox 9">
            <a:extLst>
              <a:ext uri="{FF2B5EF4-FFF2-40B4-BE49-F238E27FC236}">
                <a16:creationId xmlns:a16="http://schemas.microsoft.com/office/drawing/2014/main" id="{28F2AF5C-3518-D3FA-FA67-93439A0362A1}"/>
              </a:ext>
            </a:extLst>
          </p:cNvPr>
          <p:cNvSpPr txBox="1"/>
          <p:nvPr/>
        </p:nvSpPr>
        <p:spPr>
          <a:xfrm>
            <a:off x="1524769" y="4667509"/>
            <a:ext cx="2939035"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a:t>
            </a:r>
          </a:p>
        </p:txBody>
      </p:sp>
    </p:spTree>
    <p:extLst>
      <p:ext uri="{BB962C8B-B14F-4D97-AF65-F5344CB8AC3E}">
        <p14:creationId xmlns:p14="http://schemas.microsoft.com/office/powerpoint/2010/main" val="3119935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find_best_mutation</a:t>
            </a:r>
            <a:r>
              <a:rPr lang="en-GB" sz="4000" b="0" dirty="0">
                <a:solidFill>
                  <a:srgbClr val="DCDCAA"/>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pPr marL="285750" indent="-285750">
              <a:buFont typeface="Arial" panose="020B0604020202020204" pitchFamily="34" charset="0"/>
              <a:buChar char="•"/>
            </a:pPr>
            <a:r>
              <a:rPr lang="en-GB" sz="2000" dirty="0"/>
              <a:t>Will mutate HA for a given start/stop codon and a given sgRNA based on </a:t>
            </a:r>
            <a:r>
              <a:rPr lang="en-GB" sz="2000" dirty="0">
                <a:solidFill>
                  <a:schemeClr val="accent4"/>
                </a:solidFill>
              </a:rPr>
              <a:t>conditions E-G</a:t>
            </a:r>
          </a:p>
          <a:p>
            <a:pPr marL="285750" indent="-285750">
              <a:buFont typeface="Arial" panose="020B0604020202020204" pitchFamily="34" charset="0"/>
              <a:buChar char="•"/>
            </a:pPr>
            <a:r>
              <a:rPr lang="en-GB" sz="2000" dirty="0"/>
              <a:t>Applies mutator(), </a:t>
            </a:r>
            <a:r>
              <a:rPr lang="en-GB" sz="2000" dirty="0" err="1"/>
              <a:t>codonFragmenter</a:t>
            </a:r>
            <a:r>
              <a:rPr lang="en-GB" sz="2000" dirty="0"/>
              <a:t>() and </a:t>
            </a:r>
            <a:r>
              <a:rPr lang="en-GB" sz="2000" dirty="0" err="1"/>
              <a:t>codonReverseFragmenter</a:t>
            </a:r>
            <a:r>
              <a:rPr lang="en-GB" sz="2000" dirty="0"/>
              <a:t> functions</a:t>
            </a:r>
          </a:p>
          <a:p>
            <a:r>
              <a:rPr lang="en-GB" sz="2000" dirty="0"/>
              <a:t>Stores the mutated homology arm in data frame</a:t>
            </a:r>
          </a:p>
        </p:txBody>
      </p:sp>
      <p:graphicFrame>
        <p:nvGraphicFramePr>
          <p:cNvPr id="9" name="Content Placeholder 6">
            <a:extLst>
              <a:ext uri="{FF2B5EF4-FFF2-40B4-BE49-F238E27FC236}">
                <a16:creationId xmlns:a16="http://schemas.microsoft.com/office/drawing/2014/main" id="{AD7599C8-52D0-1113-90DD-8E0BC4921EBF}"/>
              </a:ext>
            </a:extLst>
          </p:cNvPr>
          <p:cNvGraphicFramePr>
            <a:graphicFrameLocks/>
          </p:cNvGraphicFramePr>
          <p:nvPr/>
        </p:nvGraphicFramePr>
        <p:xfrm>
          <a:off x="1597648" y="5067872"/>
          <a:ext cx="14531508" cy="2672272"/>
        </p:xfrm>
        <a:graphic>
          <a:graphicData uri="http://schemas.openxmlformats.org/drawingml/2006/table">
            <a:tbl>
              <a:tblPr/>
              <a:tblGrid>
                <a:gridCol w="1614612">
                  <a:extLst>
                    <a:ext uri="{9D8B030D-6E8A-4147-A177-3AD203B41FA5}">
                      <a16:colId xmlns:a16="http://schemas.microsoft.com/office/drawing/2014/main" val="2307686675"/>
                    </a:ext>
                  </a:extLst>
                </a:gridCol>
                <a:gridCol w="1614612">
                  <a:extLst>
                    <a:ext uri="{9D8B030D-6E8A-4147-A177-3AD203B41FA5}">
                      <a16:colId xmlns:a16="http://schemas.microsoft.com/office/drawing/2014/main" val="3829567282"/>
                    </a:ext>
                  </a:extLst>
                </a:gridCol>
                <a:gridCol w="1614612">
                  <a:extLst>
                    <a:ext uri="{9D8B030D-6E8A-4147-A177-3AD203B41FA5}">
                      <a16:colId xmlns:a16="http://schemas.microsoft.com/office/drawing/2014/main" val="12857773"/>
                    </a:ext>
                  </a:extLst>
                </a:gridCol>
                <a:gridCol w="1614612">
                  <a:extLst>
                    <a:ext uri="{9D8B030D-6E8A-4147-A177-3AD203B41FA5}">
                      <a16:colId xmlns:a16="http://schemas.microsoft.com/office/drawing/2014/main" val="1386738066"/>
                    </a:ext>
                  </a:extLst>
                </a:gridCol>
                <a:gridCol w="1614612">
                  <a:extLst>
                    <a:ext uri="{9D8B030D-6E8A-4147-A177-3AD203B41FA5}">
                      <a16:colId xmlns:a16="http://schemas.microsoft.com/office/drawing/2014/main" val="4127450469"/>
                    </a:ext>
                  </a:extLst>
                </a:gridCol>
                <a:gridCol w="1614612">
                  <a:extLst>
                    <a:ext uri="{9D8B030D-6E8A-4147-A177-3AD203B41FA5}">
                      <a16:colId xmlns:a16="http://schemas.microsoft.com/office/drawing/2014/main" val="1355087854"/>
                    </a:ext>
                  </a:extLst>
                </a:gridCol>
                <a:gridCol w="1614612">
                  <a:extLst>
                    <a:ext uri="{9D8B030D-6E8A-4147-A177-3AD203B41FA5}">
                      <a16:colId xmlns:a16="http://schemas.microsoft.com/office/drawing/2014/main" val="3865050316"/>
                    </a:ext>
                  </a:extLst>
                </a:gridCol>
                <a:gridCol w="1614612">
                  <a:extLst>
                    <a:ext uri="{9D8B030D-6E8A-4147-A177-3AD203B41FA5}">
                      <a16:colId xmlns:a16="http://schemas.microsoft.com/office/drawing/2014/main" val="3560675159"/>
                    </a:ext>
                  </a:extLst>
                </a:gridCol>
                <a:gridCol w="1614612">
                  <a:extLst>
                    <a:ext uri="{9D8B030D-6E8A-4147-A177-3AD203B41FA5}">
                      <a16:colId xmlns:a16="http://schemas.microsoft.com/office/drawing/2014/main" val="1828183478"/>
                    </a:ext>
                  </a:extLst>
                </a:gridCol>
              </a:tblGrid>
              <a:tr h="1336136">
                <a:tc>
                  <a:txBody>
                    <a:bodyPr/>
                    <a:lstStyle/>
                    <a:p>
                      <a:pPr algn="ctr" fontAlgn="ctr"/>
                      <a:r>
                        <a:rPr lang="en-GB" sz="2000" dirty="0" err="1">
                          <a:effectLst/>
                        </a:rPr>
                        <a:t>Gene_ID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Transcript_ID</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Chromosome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err="1">
                          <a:effectLst/>
                        </a:rPr>
                        <a:t>Gene_Region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Start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Stop</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Strand</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2000" dirty="0">
                          <a:effectLst/>
                        </a:rPr>
                        <a:t>HAR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73314"/>
                  </a:ext>
                </a:extLst>
              </a:tr>
              <a:tr h="1336136">
                <a:tc>
                  <a:txBody>
                    <a:bodyPr/>
                    <a:lstStyle/>
                    <a:p>
                      <a:pPr algn="ctr"/>
                      <a:r>
                        <a:rPr lang="en-GB" sz="2000" dirty="0">
                          <a:effectLst/>
                        </a:rPr>
                        <a:t>FBgn0000022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FBtr0070072</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X</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err="1">
                          <a:effectLst/>
                        </a:rPr>
                        <a:t>start_codon</a:t>
                      </a: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370094</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370096</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dirty="0">
                          <a:effectLst/>
                        </a:rPr>
                        <a: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 TACTATCTCTTAAA</a:t>
                      </a:r>
                      <a:endParaRPr lang="en-GB" sz="2000" dirty="0"/>
                    </a:p>
                    <a:p>
                      <a:pPr algn="ctr"/>
                      <a:endParaRPr lang="en-GB" sz="2000" dirty="0">
                        <a:effectLst/>
                      </a:endParaRP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1199967" rtl="0" eaLnBrk="1" fontAlgn="auto" latinLnBrk="0" hangingPunct="1">
                        <a:lnSpc>
                          <a:spcPct val="100000"/>
                        </a:lnSpc>
                        <a:spcBef>
                          <a:spcPts val="0"/>
                        </a:spcBef>
                        <a:spcAft>
                          <a:spcPts val="0"/>
                        </a:spcAft>
                        <a:buClrTx/>
                        <a:buSzTx/>
                        <a:buFontTx/>
                        <a:buNone/>
                        <a:tabLst/>
                        <a:defRPr/>
                      </a:pPr>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GAG</a:t>
                      </a:r>
                      <a:r>
                        <a:rPr lang="en-GB" sz="2000" b="0" i="0" dirty="0">
                          <a:solidFill>
                            <a:srgbClr val="CCCCCC"/>
                          </a:solidFill>
                          <a:effectLst/>
                          <a:latin typeface="Consolas" panose="020B0609020204030204" pitchFamily="49" charset="0"/>
                        </a:rPr>
                        <a:t>CAGCGAAA …</a:t>
                      </a:r>
                      <a:endParaRPr lang="en-GB" sz="20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713589"/>
                  </a:ext>
                </a:extLst>
              </a:tr>
            </a:tbl>
          </a:graphicData>
        </a:graphic>
      </p:graphicFrame>
      <p:sp>
        <p:nvSpPr>
          <p:cNvPr id="10" name="TextBox 9">
            <a:extLst>
              <a:ext uri="{FF2B5EF4-FFF2-40B4-BE49-F238E27FC236}">
                <a16:creationId xmlns:a16="http://schemas.microsoft.com/office/drawing/2014/main" id="{28F2AF5C-3518-D3FA-FA67-93439A0362A1}"/>
              </a:ext>
            </a:extLst>
          </p:cNvPr>
          <p:cNvSpPr txBox="1"/>
          <p:nvPr/>
        </p:nvSpPr>
        <p:spPr>
          <a:xfrm>
            <a:off x="1524769" y="4667509"/>
            <a:ext cx="2939035" cy="400110"/>
          </a:xfrm>
          <a:prstGeom prst="rect">
            <a:avLst/>
          </a:prstGeom>
          <a:noFill/>
        </p:spPr>
        <p:txBody>
          <a:bodyPr wrap="square" rtlCol="0">
            <a:spAutoFit/>
          </a:bodyPr>
          <a:lstStyle/>
          <a:p>
            <a:r>
              <a:rPr lang="en-GB" sz="2000" b="1" dirty="0">
                <a:solidFill>
                  <a:schemeClr val="accent2">
                    <a:lumMod val="60000"/>
                    <a:lumOff val="40000"/>
                  </a:schemeClr>
                </a:solidFill>
              </a:rPr>
              <a:t>Example data frame</a:t>
            </a:r>
          </a:p>
        </p:txBody>
      </p:sp>
    </p:spTree>
    <p:extLst>
      <p:ext uri="{BB962C8B-B14F-4D97-AF65-F5344CB8AC3E}">
        <p14:creationId xmlns:p14="http://schemas.microsoft.com/office/powerpoint/2010/main" val="38604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p:txBody>
      </p:sp>
      <p:grpSp>
        <p:nvGrpSpPr>
          <p:cNvPr id="5" name="Group 4">
            <a:extLst>
              <a:ext uri="{FF2B5EF4-FFF2-40B4-BE49-F238E27FC236}">
                <a16:creationId xmlns:a16="http://schemas.microsoft.com/office/drawing/2014/main" id="{7A7A31F2-C9AC-5A9A-A9EB-46F8E3E72AF3}"/>
              </a:ext>
            </a:extLst>
          </p:cNvPr>
          <p:cNvGrpSpPr/>
          <p:nvPr/>
        </p:nvGrpSpPr>
        <p:grpSpPr>
          <a:xfrm>
            <a:off x="3240132" y="4271151"/>
            <a:ext cx="3586015" cy="2342726"/>
            <a:chOff x="10060130" y="4317292"/>
            <a:chExt cx="3586015" cy="2342726"/>
          </a:xfrm>
        </p:grpSpPr>
        <p:sp>
          <p:nvSpPr>
            <p:cNvPr id="98" name="Oval 97">
              <a:extLst>
                <a:ext uri="{FF2B5EF4-FFF2-40B4-BE49-F238E27FC236}">
                  <a16:creationId xmlns:a16="http://schemas.microsoft.com/office/drawing/2014/main" id="{C0EC1CC7-50BB-087E-A0BF-5D02332CB10F}"/>
                </a:ext>
              </a:extLst>
            </p:cNvPr>
            <p:cNvSpPr/>
            <p:nvPr/>
          </p:nvSpPr>
          <p:spPr>
            <a:xfrm>
              <a:off x="11854522" y="4342876"/>
              <a:ext cx="1791623" cy="2187529"/>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Oval 98">
              <a:extLst>
                <a:ext uri="{FF2B5EF4-FFF2-40B4-BE49-F238E27FC236}">
                  <a16:creationId xmlns:a16="http://schemas.microsoft.com/office/drawing/2014/main" id="{9362172C-F4A8-E5AF-11E8-CD034F7537FD}"/>
                </a:ext>
              </a:extLst>
            </p:cNvPr>
            <p:cNvSpPr/>
            <p:nvPr/>
          </p:nvSpPr>
          <p:spPr>
            <a:xfrm>
              <a:off x="10814556" y="4808464"/>
              <a:ext cx="1274408" cy="1346263"/>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1D2CCDFB-F429-596D-71EE-366994650507}"/>
                </a:ext>
              </a:extLst>
            </p:cNvPr>
            <p:cNvSpPr/>
            <p:nvPr/>
          </p:nvSpPr>
          <p:spPr>
            <a:xfrm>
              <a:off x="10060130" y="5329945"/>
              <a:ext cx="1274408" cy="95585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77D4D841-3F21-5DFC-D6EC-F24C8E6C1B4D}"/>
                </a:ext>
              </a:extLst>
            </p:cNvPr>
            <p:cNvSpPr/>
            <p:nvPr/>
          </p:nvSpPr>
          <p:spPr>
            <a:xfrm>
              <a:off x="10207911" y="5313755"/>
              <a:ext cx="3206554" cy="1346263"/>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9" name="Group 148">
              <a:extLst>
                <a:ext uri="{FF2B5EF4-FFF2-40B4-BE49-F238E27FC236}">
                  <a16:creationId xmlns:a16="http://schemas.microsoft.com/office/drawing/2014/main" id="{321917E6-F626-3D68-45C9-E81BBD7F8A6E}"/>
                </a:ext>
              </a:extLst>
            </p:cNvPr>
            <p:cNvGrpSpPr/>
            <p:nvPr/>
          </p:nvGrpSpPr>
          <p:grpSpPr>
            <a:xfrm>
              <a:off x="10799758" y="4317292"/>
              <a:ext cx="2298526" cy="1310988"/>
              <a:chOff x="10799758" y="4317292"/>
              <a:chExt cx="2298526" cy="1310988"/>
            </a:xfrm>
          </p:grpSpPr>
          <p:grpSp>
            <p:nvGrpSpPr>
              <p:cNvPr id="111" name="Group 110">
                <a:extLst>
                  <a:ext uri="{FF2B5EF4-FFF2-40B4-BE49-F238E27FC236}">
                    <a16:creationId xmlns:a16="http://schemas.microsoft.com/office/drawing/2014/main" id="{06029915-B8C7-37E2-9C3E-F32038522426}"/>
                  </a:ext>
                </a:extLst>
              </p:cNvPr>
              <p:cNvGrpSpPr/>
              <p:nvPr/>
            </p:nvGrpSpPr>
            <p:grpSpPr>
              <a:xfrm>
                <a:off x="10799758" y="4805898"/>
                <a:ext cx="2269823" cy="822382"/>
                <a:chOff x="4669730" y="7182447"/>
                <a:chExt cx="2202948" cy="972546"/>
              </a:xfrm>
            </p:grpSpPr>
            <p:cxnSp>
              <p:nvCxnSpPr>
                <p:cNvPr id="112" name="Straight Connector 111">
                  <a:extLst>
                    <a:ext uri="{FF2B5EF4-FFF2-40B4-BE49-F238E27FC236}">
                      <a16:creationId xmlns:a16="http://schemas.microsoft.com/office/drawing/2014/main" id="{CB90DEF5-B2AD-60AC-F318-A2A1DF6153C5}"/>
                    </a:ext>
                  </a:extLst>
                </p:cNvPr>
                <p:cNvCxnSpPr>
                  <a:cxnSpLocks/>
                </p:cNvCxnSpPr>
                <p:nvPr/>
              </p:nvCxnSpPr>
              <p:spPr>
                <a:xfrm>
                  <a:off x="4669730" y="8154993"/>
                  <a:ext cx="1463027" cy="0"/>
                </a:xfrm>
                <a:prstGeom prst="line">
                  <a:avLst/>
                </a:prstGeom>
                <a:ln w="25400">
                  <a:solidFill>
                    <a:srgbClr val="FFCCFF"/>
                  </a:solidFill>
                </a:ln>
              </p:spPr>
              <p:style>
                <a:lnRef idx="1">
                  <a:schemeClr val="dk1"/>
                </a:lnRef>
                <a:fillRef idx="0">
                  <a:schemeClr val="dk1"/>
                </a:fillRef>
                <a:effectRef idx="0">
                  <a:schemeClr val="dk1"/>
                </a:effectRef>
                <a:fontRef idx="minor">
                  <a:schemeClr val="tx1"/>
                </a:fontRef>
              </p:style>
            </p:cxnSp>
            <p:grpSp>
              <p:nvGrpSpPr>
                <p:cNvPr id="113" name="Group 112">
                  <a:extLst>
                    <a:ext uri="{FF2B5EF4-FFF2-40B4-BE49-F238E27FC236}">
                      <a16:creationId xmlns:a16="http://schemas.microsoft.com/office/drawing/2014/main" id="{F37E9411-FAB3-5C31-ACBB-8435C69E914D}"/>
                    </a:ext>
                  </a:extLst>
                </p:cNvPr>
                <p:cNvGrpSpPr/>
                <p:nvPr/>
              </p:nvGrpSpPr>
              <p:grpSpPr>
                <a:xfrm>
                  <a:off x="6102731" y="7182447"/>
                  <a:ext cx="769947" cy="966415"/>
                  <a:chOff x="7142514" y="7029897"/>
                  <a:chExt cx="769947" cy="966415"/>
                </a:xfrm>
              </p:grpSpPr>
              <p:sp>
                <p:nvSpPr>
                  <p:cNvPr id="114" name="Arc 113">
                    <a:extLst>
                      <a:ext uri="{FF2B5EF4-FFF2-40B4-BE49-F238E27FC236}">
                        <a16:creationId xmlns:a16="http://schemas.microsoft.com/office/drawing/2014/main" id="{94CD6524-D565-D257-D9C3-B53849E21589}"/>
                      </a:ext>
                    </a:extLst>
                  </p:cNvPr>
                  <p:cNvSpPr/>
                  <p:nvPr/>
                </p:nvSpPr>
                <p:spPr>
                  <a:xfrm>
                    <a:off x="7370249" y="7029897"/>
                    <a:ext cx="335740" cy="252185"/>
                  </a:xfrm>
                  <a:prstGeom prst="arc">
                    <a:avLst>
                      <a:gd name="adj1" fmla="val 7904491"/>
                      <a:gd name="adj2" fmla="val 3031162"/>
                    </a:avLst>
                  </a:pr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sp>
                <p:nvSpPr>
                  <p:cNvPr id="115" name="Freeform: Shape 114">
                    <a:extLst>
                      <a:ext uri="{FF2B5EF4-FFF2-40B4-BE49-F238E27FC236}">
                        <a16:creationId xmlns:a16="http://schemas.microsoft.com/office/drawing/2014/main" id="{095D859F-0503-F221-FBDF-280A6E9100E2}"/>
                      </a:ext>
                    </a:extLst>
                  </p:cNvPr>
                  <p:cNvSpPr/>
                  <p:nvPr/>
                </p:nvSpPr>
                <p:spPr>
                  <a:xfrm>
                    <a:off x="7621680" y="7235956"/>
                    <a:ext cx="290781" cy="507167"/>
                  </a:xfrm>
                  <a:custGeom>
                    <a:avLst/>
                    <a:gdLst>
                      <a:gd name="connsiteX0" fmla="*/ 6841 w 159241"/>
                      <a:gd name="connsiteY0" fmla="*/ 0 h 424543"/>
                      <a:gd name="connsiteX1" fmla="*/ 17727 w 159241"/>
                      <a:gd name="connsiteY1" fmla="*/ 359229 h 424543"/>
                      <a:gd name="connsiteX2" fmla="*/ 159241 w 159241"/>
                      <a:gd name="connsiteY2" fmla="*/ 424543 h 424543"/>
                    </a:gdLst>
                    <a:ahLst/>
                    <a:cxnLst>
                      <a:cxn ang="0">
                        <a:pos x="connsiteX0" y="connsiteY0"/>
                      </a:cxn>
                      <a:cxn ang="0">
                        <a:pos x="connsiteX1" y="connsiteY1"/>
                      </a:cxn>
                      <a:cxn ang="0">
                        <a:pos x="connsiteX2" y="connsiteY2"/>
                      </a:cxn>
                    </a:cxnLst>
                    <a:rect l="l" t="t" r="r" b="b"/>
                    <a:pathLst>
                      <a:path w="159241" h="424543">
                        <a:moveTo>
                          <a:pt x="6841" y="0"/>
                        </a:moveTo>
                        <a:cubicBezTo>
                          <a:pt x="-416" y="144236"/>
                          <a:pt x="-7673" y="288472"/>
                          <a:pt x="17727" y="359229"/>
                        </a:cubicBezTo>
                        <a:cubicBezTo>
                          <a:pt x="43127" y="429986"/>
                          <a:pt x="142913" y="375557"/>
                          <a:pt x="159241" y="424543"/>
                        </a:cubicBezTo>
                      </a:path>
                    </a:pathLst>
                  </a:cu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sp>
                <p:nvSpPr>
                  <p:cNvPr id="116" name="Freeform: Shape 115">
                    <a:extLst>
                      <a:ext uri="{FF2B5EF4-FFF2-40B4-BE49-F238E27FC236}">
                        <a16:creationId xmlns:a16="http://schemas.microsoft.com/office/drawing/2014/main" id="{3DD843EC-1BA3-B5A5-B0E1-53BFB639B4C4}"/>
                      </a:ext>
                    </a:extLst>
                  </p:cNvPr>
                  <p:cNvSpPr/>
                  <p:nvPr/>
                </p:nvSpPr>
                <p:spPr>
                  <a:xfrm>
                    <a:off x="7142514" y="7232637"/>
                    <a:ext cx="335739" cy="763675"/>
                  </a:xfrm>
                  <a:custGeom>
                    <a:avLst/>
                    <a:gdLst>
                      <a:gd name="connsiteX0" fmla="*/ 590781 w 647474"/>
                      <a:gd name="connsiteY0" fmla="*/ 0 h 685800"/>
                      <a:gd name="connsiteX1" fmla="*/ 601667 w 647474"/>
                      <a:gd name="connsiteY1" fmla="*/ 598714 h 685800"/>
                      <a:gd name="connsiteX2" fmla="*/ 90038 w 647474"/>
                      <a:gd name="connsiteY2" fmla="*/ 685800 h 685800"/>
                    </a:gdLst>
                    <a:ahLst/>
                    <a:cxnLst>
                      <a:cxn ang="0">
                        <a:pos x="connsiteX0" y="connsiteY0"/>
                      </a:cxn>
                      <a:cxn ang="0">
                        <a:pos x="connsiteX1" y="connsiteY1"/>
                      </a:cxn>
                      <a:cxn ang="0">
                        <a:pos x="connsiteX2" y="connsiteY2"/>
                      </a:cxn>
                    </a:cxnLst>
                    <a:rect l="l" t="t" r="r" b="b"/>
                    <a:pathLst>
                      <a:path w="647474" h="685800">
                        <a:moveTo>
                          <a:pt x="590781" y="0"/>
                        </a:moveTo>
                        <a:cubicBezTo>
                          <a:pt x="637952" y="242207"/>
                          <a:pt x="685124" y="484414"/>
                          <a:pt x="601667" y="598714"/>
                        </a:cubicBezTo>
                        <a:cubicBezTo>
                          <a:pt x="518210" y="713014"/>
                          <a:pt x="-260119" y="653143"/>
                          <a:pt x="90038" y="685800"/>
                        </a:cubicBezTo>
                      </a:path>
                    </a:pathLst>
                  </a:cu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grpSp>
          </p:grpSp>
          <p:sp>
            <p:nvSpPr>
              <p:cNvPr id="118" name="TextBox 117">
                <a:extLst>
                  <a:ext uri="{FF2B5EF4-FFF2-40B4-BE49-F238E27FC236}">
                    <a16:creationId xmlns:a16="http://schemas.microsoft.com/office/drawing/2014/main" id="{4C5F7498-EDBC-CF91-80C0-046B554228D6}"/>
                  </a:ext>
                </a:extLst>
              </p:cNvPr>
              <p:cNvSpPr txBox="1"/>
              <p:nvPr/>
            </p:nvSpPr>
            <p:spPr>
              <a:xfrm>
                <a:off x="11110984" y="4426056"/>
                <a:ext cx="810556" cy="400110"/>
              </a:xfrm>
              <a:prstGeom prst="rect">
                <a:avLst/>
              </a:prstGeom>
              <a:noFill/>
            </p:spPr>
            <p:txBody>
              <a:bodyPr wrap="square" rtlCol="0">
                <a:spAutoFit/>
              </a:bodyPr>
              <a:lstStyle/>
              <a:p>
                <a:r>
                  <a:rPr lang="en-GB" sz="2000" dirty="0">
                    <a:solidFill>
                      <a:schemeClr val="accent1"/>
                    </a:solidFill>
                  </a:rPr>
                  <a:t>Cas9</a:t>
                </a:r>
              </a:p>
            </p:txBody>
          </p:sp>
          <p:sp>
            <p:nvSpPr>
              <p:cNvPr id="121" name="TextBox 120">
                <a:extLst>
                  <a:ext uri="{FF2B5EF4-FFF2-40B4-BE49-F238E27FC236}">
                    <a16:creationId xmlns:a16="http://schemas.microsoft.com/office/drawing/2014/main" id="{60517C01-C3D3-8FB3-D649-705B3CF9B847}"/>
                  </a:ext>
                </a:extLst>
              </p:cNvPr>
              <p:cNvSpPr txBox="1"/>
              <p:nvPr/>
            </p:nvSpPr>
            <p:spPr>
              <a:xfrm>
                <a:off x="12307198" y="4317292"/>
                <a:ext cx="791086" cy="369332"/>
              </a:xfrm>
              <a:prstGeom prst="rect">
                <a:avLst/>
              </a:prstGeom>
              <a:noFill/>
              <a:ln>
                <a:noFill/>
              </a:ln>
            </p:spPr>
            <p:txBody>
              <a:bodyPr wrap="square" rtlCol="0">
                <a:spAutoFit/>
              </a:bodyPr>
              <a:lstStyle/>
              <a:p>
                <a:r>
                  <a:rPr lang="en-GB" dirty="0">
                    <a:solidFill>
                      <a:srgbClr val="FFCCFF"/>
                    </a:solidFill>
                  </a:rPr>
                  <a:t>sgRNA</a:t>
                </a:r>
              </a:p>
            </p:txBody>
          </p:sp>
        </p:grpSp>
      </p:grpSp>
      <p:grpSp>
        <p:nvGrpSpPr>
          <p:cNvPr id="4" name="Group 3">
            <a:extLst>
              <a:ext uri="{FF2B5EF4-FFF2-40B4-BE49-F238E27FC236}">
                <a16:creationId xmlns:a16="http://schemas.microsoft.com/office/drawing/2014/main" id="{7742001D-9F13-ADED-3D02-46FEB217A509}"/>
              </a:ext>
            </a:extLst>
          </p:cNvPr>
          <p:cNvGrpSpPr/>
          <p:nvPr/>
        </p:nvGrpSpPr>
        <p:grpSpPr>
          <a:xfrm>
            <a:off x="2938712" y="5442514"/>
            <a:ext cx="4296736" cy="674017"/>
            <a:chOff x="2938712" y="5442514"/>
            <a:chExt cx="4296736" cy="674017"/>
          </a:xfrm>
        </p:grpSpPr>
        <p:grpSp>
          <p:nvGrpSpPr>
            <p:cNvPr id="133" name="Group 132">
              <a:extLst>
                <a:ext uri="{FF2B5EF4-FFF2-40B4-BE49-F238E27FC236}">
                  <a16:creationId xmlns:a16="http://schemas.microsoft.com/office/drawing/2014/main" id="{1CBB5B22-CA78-B74D-B4A5-31D3BE0AFA11}"/>
                </a:ext>
              </a:extLst>
            </p:cNvPr>
            <p:cNvGrpSpPr/>
            <p:nvPr/>
          </p:nvGrpSpPr>
          <p:grpSpPr>
            <a:xfrm>
              <a:off x="2938712" y="5442514"/>
              <a:ext cx="4296736" cy="674017"/>
              <a:chOff x="3450836" y="5866359"/>
              <a:chExt cx="4296736" cy="674017"/>
            </a:xfrm>
          </p:grpSpPr>
          <p:cxnSp>
            <p:nvCxnSpPr>
              <p:cNvPr id="89" name="Straight Connector 88">
                <a:extLst>
                  <a:ext uri="{FF2B5EF4-FFF2-40B4-BE49-F238E27FC236}">
                    <a16:creationId xmlns:a16="http://schemas.microsoft.com/office/drawing/2014/main" id="{B04CEF88-E967-2500-8599-80F7B15FE5BB}"/>
                  </a:ext>
                </a:extLst>
              </p:cNvPr>
              <p:cNvCxnSpPr>
                <a:cxnSpLocks/>
              </p:cNvCxnSpPr>
              <p:nvPr/>
            </p:nvCxnSpPr>
            <p:spPr>
              <a:xfrm flipV="1">
                <a:off x="3464745" y="6512345"/>
                <a:ext cx="4240491" cy="28031"/>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nvGrpSpPr>
              <p:cNvPr id="132" name="Group 131">
                <a:extLst>
                  <a:ext uri="{FF2B5EF4-FFF2-40B4-BE49-F238E27FC236}">
                    <a16:creationId xmlns:a16="http://schemas.microsoft.com/office/drawing/2014/main" id="{2B364246-21FB-994E-D600-0E543D627D02}"/>
                  </a:ext>
                </a:extLst>
              </p:cNvPr>
              <p:cNvGrpSpPr/>
              <p:nvPr/>
            </p:nvGrpSpPr>
            <p:grpSpPr>
              <a:xfrm>
                <a:off x="3450836" y="5866359"/>
                <a:ext cx="4296736" cy="656241"/>
                <a:chOff x="3450836" y="5866359"/>
                <a:chExt cx="4296736" cy="656241"/>
              </a:xfrm>
            </p:grpSpPr>
            <p:sp>
              <p:nvSpPr>
                <p:cNvPr id="11" name="Rectangle 10">
                  <a:extLst>
                    <a:ext uri="{FF2B5EF4-FFF2-40B4-BE49-F238E27FC236}">
                      <a16:creationId xmlns:a16="http://schemas.microsoft.com/office/drawing/2014/main" id="{4D83672E-93B3-088B-900B-8B55A88BF608}"/>
                    </a:ext>
                  </a:extLst>
                </p:cNvPr>
                <p:cNvSpPr/>
                <p:nvPr/>
              </p:nvSpPr>
              <p:spPr>
                <a:xfrm>
                  <a:off x="4761304" y="6132527"/>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28" name="Straight Connector 27">
                  <a:extLst>
                    <a:ext uri="{FF2B5EF4-FFF2-40B4-BE49-F238E27FC236}">
                      <a16:creationId xmlns:a16="http://schemas.microsoft.com/office/drawing/2014/main" id="{2FAA179F-6E58-C171-A436-ADE9E2B62B28}"/>
                    </a:ext>
                  </a:extLst>
                </p:cNvPr>
                <p:cNvCxnSpPr>
                  <a:cxnSpLocks/>
                </p:cNvCxnSpPr>
                <p:nvPr/>
              </p:nvCxnSpPr>
              <p:spPr>
                <a:xfrm flipH="1">
                  <a:off x="3450836" y="5866359"/>
                  <a:ext cx="4296736" cy="42372"/>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sp>
          <p:nvSpPr>
            <p:cNvPr id="131" name="TextBox 130">
              <a:extLst>
                <a:ext uri="{FF2B5EF4-FFF2-40B4-BE49-F238E27FC236}">
                  <a16:creationId xmlns:a16="http://schemas.microsoft.com/office/drawing/2014/main" id="{5F36E4A7-2364-C586-B71B-E589FEE8C2EA}"/>
                </a:ext>
              </a:extLst>
            </p:cNvPr>
            <p:cNvSpPr txBox="1"/>
            <p:nvPr/>
          </p:nvSpPr>
          <p:spPr>
            <a:xfrm>
              <a:off x="5340639" y="5694245"/>
              <a:ext cx="744141" cy="400110"/>
            </a:xfrm>
            <a:prstGeom prst="rect">
              <a:avLst/>
            </a:prstGeom>
            <a:noFill/>
            <a:ln w="22225">
              <a:solidFill>
                <a:schemeClr val="accent2"/>
              </a:solidFill>
            </a:ln>
          </p:spPr>
          <p:txBody>
            <a:bodyPr wrap="square" rtlCol="0">
              <a:spAutoFit/>
            </a:bodyPr>
            <a:lstStyle/>
            <a:p>
              <a:pPr algn="ctr"/>
              <a:r>
                <a:rPr lang="en-GB" sz="2000" b="1" dirty="0">
                  <a:solidFill>
                    <a:schemeClr val="accent2"/>
                  </a:solidFill>
                </a:rPr>
                <a:t>NGG</a:t>
              </a:r>
            </a:p>
          </p:txBody>
        </p:sp>
        <p:cxnSp>
          <p:nvCxnSpPr>
            <p:cNvPr id="146" name="Straight Connector 145">
              <a:extLst>
                <a:ext uri="{FF2B5EF4-FFF2-40B4-BE49-F238E27FC236}">
                  <a16:creationId xmlns:a16="http://schemas.microsoft.com/office/drawing/2014/main" id="{DEF04B5B-2372-F6B7-5137-BE9E1D2B75A3}"/>
                </a:ext>
              </a:extLst>
            </p:cNvPr>
            <p:cNvCxnSpPr>
              <a:cxnSpLocks/>
            </p:cNvCxnSpPr>
            <p:nvPr/>
          </p:nvCxnSpPr>
          <p:spPr>
            <a:xfrm flipV="1">
              <a:off x="3936678" y="6095525"/>
              <a:ext cx="1409172" cy="11672"/>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grpSp>
      <p:grpSp>
        <p:nvGrpSpPr>
          <p:cNvPr id="6" name="Group 5">
            <a:extLst>
              <a:ext uri="{FF2B5EF4-FFF2-40B4-BE49-F238E27FC236}">
                <a16:creationId xmlns:a16="http://schemas.microsoft.com/office/drawing/2014/main" id="{7850796E-635A-94A6-D631-1F117E7B2A6F}"/>
              </a:ext>
            </a:extLst>
          </p:cNvPr>
          <p:cNvGrpSpPr/>
          <p:nvPr/>
        </p:nvGrpSpPr>
        <p:grpSpPr>
          <a:xfrm>
            <a:off x="4982338" y="5202124"/>
            <a:ext cx="360518" cy="933897"/>
            <a:chOff x="15724806" y="5425431"/>
            <a:chExt cx="360518" cy="933897"/>
          </a:xfrm>
        </p:grpSpPr>
        <p:pic>
          <p:nvPicPr>
            <p:cNvPr id="110" name="Graphic 109" descr="Scissors with solid fill">
              <a:extLst>
                <a:ext uri="{FF2B5EF4-FFF2-40B4-BE49-F238E27FC236}">
                  <a16:creationId xmlns:a16="http://schemas.microsoft.com/office/drawing/2014/main" id="{48CF3C31-8483-57EB-8D41-FB6EEBE81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59585" y="5425431"/>
              <a:ext cx="325739" cy="325739"/>
            </a:xfrm>
            <a:prstGeom prst="rect">
              <a:avLst/>
            </a:prstGeom>
          </p:spPr>
        </p:pic>
        <p:pic>
          <p:nvPicPr>
            <p:cNvPr id="109" name="Graphic 108" descr="Scissors with solid fill">
              <a:extLst>
                <a:ext uri="{FF2B5EF4-FFF2-40B4-BE49-F238E27FC236}">
                  <a16:creationId xmlns:a16="http://schemas.microsoft.com/office/drawing/2014/main" id="{1D4A7BF9-CF2B-7E7F-D148-55CEBE544E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24806" y="6033589"/>
              <a:ext cx="325739" cy="325739"/>
            </a:xfrm>
            <a:prstGeom prst="rect">
              <a:avLst/>
            </a:prstGeom>
          </p:spPr>
        </p:pic>
      </p:grpSp>
    </p:spTree>
    <p:extLst>
      <p:ext uri="{BB962C8B-B14F-4D97-AF65-F5344CB8AC3E}">
        <p14:creationId xmlns:p14="http://schemas.microsoft.com/office/powerpoint/2010/main" val="1726362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FB8D78B-7ED7-1BC4-89F5-32352D55F704}"/>
              </a:ext>
            </a:extLst>
          </p:cNvPr>
          <p:cNvSpPr txBox="1"/>
          <p:nvPr/>
        </p:nvSpPr>
        <p:spPr>
          <a:xfrm>
            <a:off x="9302766" y="4533148"/>
            <a:ext cx="475255" cy="479641"/>
          </a:xfrm>
          <a:prstGeom prst="rect">
            <a:avLst/>
          </a:prstGeom>
          <a:noFill/>
          <a:ln w="22225">
            <a:solidFill>
              <a:schemeClr val="accent2"/>
            </a:solidFill>
          </a:ln>
        </p:spPr>
        <p:txBody>
          <a:bodyPr wrap="square" rtlCol="0">
            <a:spAutoFit/>
          </a:bodyPr>
          <a:lstStyle/>
          <a:p>
            <a:pPr algn="ctr"/>
            <a:endParaRPr lang="en-GB" sz="2000" dirty="0">
              <a:solidFill>
                <a:schemeClr val="accent2"/>
              </a:solidFill>
            </a:endParaRPr>
          </a:p>
        </p:txBody>
      </p:sp>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codonFragmenter</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For a given start/stop codon and a given window around that codon, will extract the CDS</a:t>
            </a:r>
          </a:p>
          <a:p>
            <a:pPr marL="0" indent="0">
              <a:buNone/>
            </a:pPr>
            <a:endParaRPr lang="en-GB" dirty="0"/>
          </a:p>
        </p:txBody>
      </p:sp>
      <p:sp>
        <p:nvSpPr>
          <p:cNvPr id="21" name="TextBox 20">
            <a:extLst>
              <a:ext uri="{FF2B5EF4-FFF2-40B4-BE49-F238E27FC236}">
                <a16:creationId xmlns:a16="http://schemas.microsoft.com/office/drawing/2014/main" id="{1B0332E5-9A9B-85EC-0FD8-55E320AB3942}"/>
              </a:ext>
            </a:extLst>
          </p:cNvPr>
          <p:cNvSpPr txBox="1"/>
          <p:nvPr/>
        </p:nvSpPr>
        <p:spPr>
          <a:xfrm>
            <a:off x="9315237" y="5206590"/>
            <a:ext cx="1437164" cy="400110"/>
          </a:xfrm>
          <a:prstGeom prst="rect">
            <a:avLst/>
          </a:prstGeom>
          <a:noFill/>
        </p:spPr>
        <p:txBody>
          <a:bodyPr wrap="square" rtlCol="0">
            <a:spAutoFit/>
          </a:bodyPr>
          <a:lstStyle/>
          <a:p>
            <a:r>
              <a:rPr lang="en-GB" sz="2000" dirty="0">
                <a:solidFill>
                  <a:schemeClr val="accent3"/>
                </a:solidFill>
              </a:rPr>
              <a:t>window</a:t>
            </a:r>
          </a:p>
        </p:txBody>
      </p:sp>
      <p:sp>
        <p:nvSpPr>
          <p:cNvPr id="24" name="TextBox 23">
            <a:extLst>
              <a:ext uri="{FF2B5EF4-FFF2-40B4-BE49-F238E27FC236}">
                <a16:creationId xmlns:a16="http://schemas.microsoft.com/office/drawing/2014/main" id="{10940C12-3225-8049-6E03-C03AEBD1A25D}"/>
              </a:ext>
            </a:extLst>
          </p:cNvPr>
          <p:cNvSpPr txBox="1"/>
          <p:nvPr/>
        </p:nvSpPr>
        <p:spPr>
          <a:xfrm>
            <a:off x="6235211" y="5274037"/>
            <a:ext cx="1437164" cy="400110"/>
          </a:xfrm>
          <a:prstGeom prst="rect">
            <a:avLst/>
          </a:prstGeom>
          <a:noFill/>
        </p:spPr>
        <p:txBody>
          <a:bodyPr wrap="square" rtlCol="0">
            <a:spAutoFit/>
          </a:bodyPr>
          <a:lstStyle/>
          <a:p>
            <a:r>
              <a:rPr lang="en-GB" sz="2000" dirty="0">
                <a:solidFill>
                  <a:schemeClr val="accent3"/>
                </a:solidFill>
              </a:rPr>
              <a:t>window</a:t>
            </a:r>
          </a:p>
        </p:txBody>
      </p:sp>
      <p:cxnSp>
        <p:nvCxnSpPr>
          <p:cNvPr id="31" name="Straight Connector 30">
            <a:extLst>
              <a:ext uri="{FF2B5EF4-FFF2-40B4-BE49-F238E27FC236}">
                <a16:creationId xmlns:a16="http://schemas.microsoft.com/office/drawing/2014/main" id="{555C2D4F-244E-0133-B513-74AA66F9CA2A}"/>
              </a:ext>
            </a:extLst>
          </p:cNvPr>
          <p:cNvCxnSpPr>
            <a:cxnSpLocks/>
          </p:cNvCxnSpPr>
          <p:nvPr/>
        </p:nvCxnSpPr>
        <p:spPr>
          <a:xfrm flipH="1">
            <a:off x="8697896" y="5168080"/>
            <a:ext cx="2505890"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4" name="Group 3">
            <a:extLst>
              <a:ext uri="{FF2B5EF4-FFF2-40B4-BE49-F238E27FC236}">
                <a16:creationId xmlns:a16="http://schemas.microsoft.com/office/drawing/2014/main" id="{2EFB11A8-6442-115C-B971-69AFF0083D5C}"/>
              </a:ext>
            </a:extLst>
          </p:cNvPr>
          <p:cNvGrpSpPr/>
          <p:nvPr/>
        </p:nvGrpSpPr>
        <p:grpSpPr>
          <a:xfrm>
            <a:off x="3737881" y="4499769"/>
            <a:ext cx="10552459" cy="488206"/>
            <a:chOff x="3383683" y="2227856"/>
            <a:chExt cx="10552459" cy="488206"/>
          </a:xfrm>
        </p:grpSpPr>
        <p:sp>
          <p:nvSpPr>
            <p:cNvPr id="6" name="TextBox 5">
              <a:extLst>
                <a:ext uri="{FF2B5EF4-FFF2-40B4-BE49-F238E27FC236}">
                  <a16:creationId xmlns:a16="http://schemas.microsoft.com/office/drawing/2014/main" id="{6E04D68C-C4C4-F995-0D56-F717D29E3AC4}"/>
                </a:ext>
              </a:extLst>
            </p:cNvPr>
            <p:cNvSpPr txBox="1"/>
            <p:nvPr/>
          </p:nvSpPr>
          <p:spPr>
            <a:xfrm>
              <a:off x="8180947" y="2303001"/>
              <a:ext cx="5755195"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GGG</a:t>
              </a:r>
              <a:r>
                <a:rPr lang="en-GB" sz="2000" b="0" i="0" dirty="0">
                  <a:solidFill>
                    <a:srgbClr val="CCCCCC"/>
                  </a:solidFill>
                  <a:effectLst/>
                  <a:latin typeface="Consolas" panose="020B0609020204030204" pitchFamily="49" charset="0"/>
                </a:rPr>
                <a:t>CAGCGAAAATACGTTATACTAT</a:t>
              </a:r>
              <a:endParaRPr lang="en-GB" sz="2000" dirty="0"/>
            </a:p>
          </p:txBody>
        </p:sp>
        <p:grpSp>
          <p:nvGrpSpPr>
            <p:cNvPr id="5" name="Group 4">
              <a:extLst>
                <a:ext uri="{FF2B5EF4-FFF2-40B4-BE49-F238E27FC236}">
                  <a16:creationId xmlns:a16="http://schemas.microsoft.com/office/drawing/2014/main" id="{5FE874A9-42E7-5221-04B4-9C3C6F3824E5}"/>
                </a:ext>
              </a:extLst>
            </p:cNvPr>
            <p:cNvGrpSpPr/>
            <p:nvPr/>
          </p:nvGrpSpPr>
          <p:grpSpPr>
            <a:xfrm>
              <a:off x="3383683" y="2227856"/>
              <a:ext cx="10524899" cy="481204"/>
              <a:chOff x="3383683" y="2957951"/>
              <a:chExt cx="10524899" cy="481204"/>
            </a:xfrm>
          </p:grpSpPr>
          <p:cxnSp>
            <p:nvCxnSpPr>
              <p:cNvPr id="8" name="Straight Connector 7">
                <a:extLst>
                  <a:ext uri="{FF2B5EF4-FFF2-40B4-BE49-F238E27FC236}">
                    <a16:creationId xmlns:a16="http://schemas.microsoft.com/office/drawing/2014/main" id="{BDDA9567-5D48-2E7D-EC0D-F5CB1D97F767}"/>
                  </a:ext>
                </a:extLst>
              </p:cNvPr>
              <p:cNvCxnSpPr>
                <a:cxnSpLocks/>
              </p:cNvCxnSpPr>
              <p:nvPr/>
            </p:nvCxnSpPr>
            <p:spPr>
              <a:xfrm>
                <a:off x="3383683" y="3439155"/>
                <a:ext cx="1052489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9" name="Rectangle 8">
                <a:extLst>
                  <a:ext uri="{FF2B5EF4-FFF2-40B4-BE49-F238E27FC236}">
                    <a16:creationId xmlns:a16="http://schemas.microsoft.com/office/drawing/2014/main" id="{C593D9A1-F682-2429-1C13-FFCAE633A652}"/>
                  </a:ext>
                </a:extLst>
              </p:cNvPr>
              <p:cNvSpPr/>
              <p:nvPr/>
            </p:nvSpPr>
            <p:spPr>
              <a:xfrm rot="10800000">
                <a:off x="7617771" y="2957951"/>
                <a:ext cx="638432" cy="479645"/>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TAG</a:t>
                </a:r>
              </a:p>
            </p:txBody>
          </p:sp>
        </p:grpSp>
        <p:sp>
          <p:nvSpPr>
            <p:cNvPr id="7" name="TextBox 6">
              <a:extLst>
                <a:ext uri="{FF2B5EF4-FFF2-40B4-BE49-F238E27FC236}">
                  <a16:creationId xmlns:a16="http://schemas.microsoft.com/office/drawing/2014/main" id="{0E9B7CF8-5860-8204-BBFD-E7CDD6569FFB}"/>
                </a:ext>
              </a:extLst>
            </p:cNvPr>
            <p:cNvSpPr txBox="1"/>
            <p:nvPr/>
          </p:nvSpPr>
          <p:spPr>
            <a:xfrm>
              <a:off x="3409732" y="2315952"/>
              <a:ext cx="4276844" cy="400110"/>
            </a:xfrm>
            <a:prstGeom prst="rect">
              <a:avLst/>
            </a:prstGeom>
            <a:noFill/>
          </p:spPr>
          <p:txBody>
            <a:bodyPr wrap="square" rtlCol="0">
              <a:spAutoFit/>
            </a:bodyPr>
            <a:lstStyle/>
            <a:p>
              <a:pPr algn="r"/>
              <a:r>
                <a:rPr lang="en-GB" sz="2000" b="0" i="0" dirty="0">
                  <a:solidFill>
                    <a:srgbClr val="CCCCCC"/>
                  </a:solidFill>
                  <a:effectLst/>
                  <a:latin typeface="Consolas" panose="020B0609020204030204" pitchFamily="49" charset="0"/>
                </a:rPr>
                <a:t>CTATACGTTATACTATCTCTTAAA</a:t>
              </a:r>
              <a:endParaRPr lang="en-GB" sz="2000" dirty="0"/>
            </a:p>
          </p:txBody>
        </p:sp>
      </p:grpSp>
      <p:cxnSp>
        <p:nvCxnSpPr>
          <p:cNvPr id="34" name="Straight Connector 33">
            <a:extLst>
              <a:ext uri="{FF2B5EF4-FFF2-40B4-BE49-F238E27FC236}">
                <a16:creationId xmlns:a16="http://schemas.microsoft.com/office/drawing/2014/main" id="{5ADC9F59-3DDF-AEBD-1A34-42C483D57878}"/>
              </a:ext>
            </a:extLst>
          </p:cNvPr>
          <p:cNvCxnSpPr>
            <a:cxnSpLocks/>
          </p:cNvCxnSpPr>
          <p:nvPr/>
        </p:nvCxnSpPr>
        <p:spPr>
          <a:xfrm flipH="1">
            <a:off x="5111881" y="5167260"/>
            <a:ext cx="2721915" cy="0"/>
          </a:xfrm>
          <a:prstGeom prst="line">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C0A6CA01-1442-9451-23D0-01E8250EA39D}"/>
              </a:ext>
            </a:extLst>
          </p:cNvPr>
          <p:cNvSpPr/>
          <p:nvPr/>
        </p:nvSpPr>
        <p:spPr>
          <a:xfrm rot="10800000">
            <a:off x="8610400" y="4578300"/>
            <a:ext cx="2506976"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spTree>
    <p:extLst>
      <p:ext uri="{BB962C8B-B14F-4D97-AF65-F5344CB8AC3E}">
        <p14:creationId xmlns:p14="http://schemas.microsoft.com/office/powerpoint/2010/main" val="14833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A6CA01-1442-9451-23D0-01E8250EA39D}"/>
              </a:ext>
            </a:extLst>
          </p:cNvPr>
          <p:cNvSpPr/>
          <p:nvPr/>
        </p:nvSpPr>
        <p:spPr>
          <a:xfrm>
            <a:off x="8610401" y="4578302"/>
            <a:ext cx="2550180"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codonFragmenter</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For a given start/stop codon and a given window around that codon, will extract the CDS</a:t>
            </a:r>
          </a:p>
        </p:txBody>
      </p:sp>
      <p:sp>
        <p:nvSpPr>
          <p:cNvPr id="6" name="TextBox 5">
            <a:extLst>
              <a:ext uri="{FF2B5EF4-FFF2-40B4-BE49-F238E27FC236}">
                <a16:creationId xmlns:a16="http://schemas.microsoft.com/office/drawing/2014/main" id="{6E04D68C-C4C4-F995-0D56-F717D29E3AC4}"/>
              </a:ext>
            </a:extLst>
          </p:cNvPr>
          <p:cNvSpPr txBox="1"/>
          <p:nvPr/>
        </p:nvSpPr>
        <p:spPr>
          <a:xfrm>
            <a:off x="8533634" y="4572914"/>
            <a:ext cx="3318227"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GGG</a:t>
            </a:r>
            <a:r>
              <a:rPr lang="en-GB" sz="2000" b="0" i="0" dirty="0">
                <a:solidFill>
                  <a:srgbClr val="CCCCCC"/>
                </a:solidFill>
                <a:effectLst/>
                <a:latin typeface="Consolas" panose="020B0609020204030204" pitchFamily="49" charset="0"/>
              </a:rPr>
              <a:t>CAGCGAAAAT</a:t>
            </a:r>
            <a:endParaRPr lang="en-GB" sz="2000" dirty="0"/>
          </a:p>
        </p:txBody>
      </p:sp>
    </p:spTree>
    <p:extLst>
      <p:ext uri="{BB962C8B-B14F-4D97-AF65-F5344CB8AC3E}">
        <p14:creationId xmlns:p14="http://schemas.microsoft.com/office/powerpoint/2010/main" val="1267869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A6CA01-1442-9451-23D0-01E8250EA39D}"/>
              </a:ext>
            </a:extLst>
          </p:cNvPr>
          <p:cNvSpPr/>
          <p:nvPr/>
        </p:nvSpPr>
        <p:spPr>
          <a:xfrm>
            <a:off x="8610401" y="4578302"/>
            <a:ext cx="2506972"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codonFragmenter</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For a given start/stop codon and a given window around that codon, will extract the CDS</a:t>
            </a:r>
          </a:p>
          <a:p>
            <a:r>
              <a:rPr lang="en-GB" sz="2000" dirty="0"/>
              <a:t>Will then chop up the CDS into codons in frame</a:t>
            </a:r>
          </a:p>
        </p:txBody>
      </p:sp>
      <p:sp>
        <p:nvSpPr>
          <p:cNvPr id="6" name="TextBox 5">
            <a:extLst>
              <a:ext uri="{FF2B5EF4-FFF2-40B4-BE49-F238E27FC236}">
                <a16:creationId xmlns:a16="http://schemas.microsoft.com/office/drawing/2014/main" id="{6E04D68C-C4C4-F995-0D56-F717D29E3AC4}"/>
              </a:ext>
            </a:extLst>
          </p:cNvPr>
          <p:cNvSpPr txBox="1"/>
          <p:nvPr/>
        </p:nvSpPr>
        <p:spPr>
          <a:xfrm>
            <a:off x="8533634" y="4572914"/>
            <a:ext cx="2713357"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GGG</a:t>
            </a:r>
            <a:r>
              <a:rPr lang="en-GB" sz="2000" b="0" i="0" dirty="0">
                <a:solidFill>
                  <a:srgbClr val="CCCCCC"/>
                </a:solidFill>
                <a:effectLst/>
                <a:latin typeface="Consolas" panose="020B0609020204030204" pitchFamily="49" charset="0"/>
              </a:rPr>
              <a:t>CAGCGAAAAT</a:t>
            </a:r>
            <a:endParaRPr lang="en-GB" sz="2000" dirty="0"/>
          </a:p>
        </p:txBody>
      </p:sp>
      <p:cxnSp>
        <p:nvCxnSpPr>
          <p:cNvPr id="5" name="Straight Connector 4">
            <a:extLst>
              <a:ext uri="{FF2B5EF4-FFF2-40B4-BE49-F238E27FC236}">
                <a16:creationId xmlns:a16="http://schemas.microsoft.com/office/drawing/2014/main" id="{F224A705-10AD-5875-AB90-502E7B3FF4A2}"/>
              </a:ext>
            </a:extLst>
          </p:cNvPr>
          <p:cNvCxnSpPr/>
          <p:nvPr/>
        </p:nvCxnSpPr>
        <p:spPr>
          <a:xfrm>
            <a:off x="904353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C88F59C7-C682-A286-AAF1-64F5013CBAE2}"/>
              </a:ext>
            </a:extLst>
          </p:cNvPr>
          <p:cNvCxnSpPr/>
          <p:nvPr/>
        </p:nvCxnSpPr>
        <p:spPr>
          <a:xfrm>
            <a:off x="947558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9B45BC88-7563-7B3F-9CE3-6DBD5B0475E4}"/>
              </a:ext>
            </a:extLst>
          </p:cNvPr>
          <p:cNvCxnSpPr/>
          <p:nvPr/>
        </p:nvCxnSpPr>
        <p:spPr>
          <a:xfrm>
            <a:off x="990763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9D6B8968-B77A-DAAE-39D9-73B46E7E1CB2}"/>
              </a:ext>
            </a:extLst>
          </p:cNvPr>
          <p:cNvCxnSpPr/>
          <p:nvPr/>
        </p:nvCxnSpPr>
        <p:spPr>
          <a:xfrm>
            <a:off x="10296481"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F9DC5A4-7DE4-12F2-586B-6FAABCA362F0}"/>
              </a:ext>
            </a:extLst>
          </p:cNvPr>
          <p:cNvCxnSpPr/>
          <p:nvPr/>
        </p:nvCxnSpPr>
        <p:spPr>
          <a:xfrm>
            <a:off x="10728531"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D2E844B8-191B-1D58-32E3-BEF46E01ED3C}"/>
              </a:ext>
            </a:extLst>
          </p:cNvPr>
          <p:cNvCxnSpPr/>
          <p:nvPr/>
        </p:nvCxnSpPr>
        <p:spPr>
          <a:xfrm>
            <a:off x="11117376" y="4586179"/>
            <a:ext cx="0" cy="40011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36341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0A6CA01-1442-9451-23D0-01E8250EA39D}"/>
              </a:ext>
            </a:extLst>
          </p:cNvPr>
          <p:cNvSpPr/>
          <p:nvPr/>
        </p:nvSpPr>
        <p:spPr>
          <a:xfrm>
            <a:off x="8610401" y="4578302"/>
            <a:ext cx="2506974"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codonFragmenter</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For a given start/stop codon and a given window around that codon, will extract the CDS</a:t>
            </a:r>
          </a:p>
          <a:p>
            <a:r>
              <a:rPr lang="en-GB" sz="2000" dirty="0"/>
              <a:t>Will then chop up the CDS into codons in frame</a:t>
            </a:r>
          </a:p>
          <a:p>
            <a:r>
              <a:rPr lang="en-GB" sz="2000" dirty="0"/>
              <a:t>If the given start/stop codon is on the (-) strand, translate these codons into (-) strand</a:t>
            </a:r>
          </a:p>
        </p:txBody>
      </p:sp>
      <p:sp>
        <p:nvSpPr>
          <p:cNvPr id="6" name="TextBox 5">
            <a:extLst>
              <a:ext uri="{FF2B5EF4-FFF2-40B4-BE49-F238E27FC236}">
                <a16:creationId xmlns:a16="http://schemas.microsoft.com/office/drawing/2014/main" id="{6E04D68C-C4C4-F995-0D56-F717D29E3AC4}"/>
              </a:ext>
            </a:extLst>
          </p:cNvPr>
          <p:cNvSpPr txBox="1"/>
          <p:nvPr/>
        </p:nvSpPr>
        <p:spPr>
          <a:xfrm>
            <a:off x="8533634" y="4572914"/>
            <a:ext cx="2713358"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AGC</a:t>
            </a:r>
            <a:r>
              <a:rPr lang="en-GB" sz="2000" dirty="0">
                <a:solidFill>
                  <a:schemeClr val="accent2"/>
                </a:solidFill>
                <a:latin typeface="Consolas" panose="020B0609020204030204" pitchFamily="49" charset="0"/>
              </a:rPr>
              <a:t>C</a:t>
            </a:r>
            <a:r>
              <a:rPr lang="en-GB" sz="2000" dirty="0">
                <a:solidFill>
                  <a:srgbClr val="CCCCCC"/>
                </a:solidFill>
                <a:latin typeface="Consolas" panose="020B0609020204030204" pitchFamily="49" charset="0"/>
              </a:rPr>
              <a:t>AAG</a:t>
            </a:r>
            <a:r>
              <a:rPr lang="en-GB" sz="2000" dirty="0">
                <a:solidFill>
                  <a:schemeClr val="accent2"/>
                </a:solidFill>
                <a:latin typeface="Consolas" panose="020B0609020204030204" pitchFamily="49" charset="0"/>
              </a:rPr>
              <a:t>CC</a:t>
            </a:r>
            <a:r>
              <a:rPr lang="en-GB" sz="2000" dirty="0">
                <a:solidFill>
                  <a:srgbClr val="CCCCCC"/>
                </a:solidFill>
                <a:latin typeface="Consolas" panose="020B0609020204030204" pitchFamily="49" charset="0"/>
              </a:rPr>
              <a:t>GCTTTCATT</a:t>
            </a:r>
            <a:endParaRPr lang="en-GB" sz="2000" dirty="0"/>
          </a:p>
        </p:txBody>
      </p:sp>
      <p:cxnSp>
        <p:nvCxnSpPr>
          <p:cNvPr id="5" name="Straight Connector 4">
            <a:extLst>
              <a:ext uri="{FF2B5EF4-FFF2-40B4-BE49-F238E27FC236}">
                <a16:creationId xmlns:a16="http://schemas.microsoft.com/office/drawing/2014/main" id="{F224A705-10AD-5875-AB90-502E7B3FF4A2}"/>
              </a:ext>
            </a:extLst>
          </p:cNvPr>
          <p:cNvCxnSpPr/>
          <p:nvPr/>
        </p:nvCxnSpPr>
        <p:spPr>
          <a:xfrm>
            <a:off x="904353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C88F59C7-C682-A286-AAF1-64F5013CBAE2}"/>
              </a:ext>
            </a:extLst>
          </p:cNvPr>
          <p:cNvCxnSpPr/>
          <p:nvPr/>
        </p:nvCxnSpPr>
        <p:spPr>
          <a:xfrm>
            <a:off x="947558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9B45BC88-7563-7B3F-9CE3-6DBD5B0475E4}"/>
              </a:ext>
            </a:extLst>
          </p:cNvPr>
          <p:cNvCxnSpPr/>
          <p:nvPr/>
        </p:nvCxnSpPr>
        <p:spPr>
          <a:xfrm>
            <a:off x="9907636"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9D6B8968-B77A-DAAE-39D9-73B46E7E1CB2}"/>
              </a:ext>
            </a:extLst>
          </p:cNvPr>
          <p:cNvCxnSpPr/>
          <p:nvPr/>
        </p:nvCxnSpPr>
        <p:spPr>
          <a:xfrm>
            <a:off x="10296481"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F9DC5A4-7DE4-12F2-586B-6FAABCA362F0}"/>
              </a:ext>
            </a:extLst>
          </p:cNvPr>
          <p:cNvCxnSpPr/>
          <p:nvPr/>
        </p:nvCxnSpPr>
        <p:spPr>
          <a:xfrm>
            <a:off x="10728531" y="4572914"/>
            <a:ext cx="0" cy="40011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D2E844B8-191B-1D58-32E3-BEF46E01ED3C}"/>
              </a:ext>
            </a:extLst>
          </p:cNvPr>
          <p:cNvCxnSpPr/>
          <p:nvPr/>
        </p:nvCxnSpPr>
        <p:spPr>
          <a:xfrm>
            <a:off x="11117376" y="4586179"/>
            <a:ext cx="0" cy="40011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73252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codonFragmenter</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For a given start/stop codon and a given window around that codon, will extract the CDS</a:t>
            </a:r>
          </a:p>
          <a:p>
            <a:r>
              <a:rPr lang="en-GB" sz="2000" dirty="0"/>
              <a:t>Will then chop up the CDS into codons in frame</a:t>
            </a:r>
          </a:p>
          <a:p>
            <a:r>
              <a:rPr lang="en-GB" sz="2000" dirty="0"/>
              <a:t>If the given start/stop codon is on the (-) strand, translate these codons into (-) strand</a:t>
            </a:r>
          </a:p>
          <a:p>
            <a:r>
              <a:rPr lang="en-GB" sz="2000" dirty="0"/>
              <a:t>Will return the codons as a list</a:t>
            </a:r>
          </a:p>
          <a:p>
            <a:pPr marL="0" indent="0">
              <a:buNone/>
            </a:pPr>
            <a:endParaRPr lang="en-GB" sz="2000" dirty="0"/>
          </a:p>
          <a:p>
            <a:endParaRPr lang="en-GB" dirty="0"/>
          </a:p>
        </p:txBody>
      </p:sp>
      <p:sp>
        <p:nvSpPr>
          <p:cNvPr id="4" name="TextBox 3">
            <a:extLst>
              <a:ext uri="{FF2B5EF4-FFF2-40B4-BE49-F238E27FC236}">
                <a16:creationId xmlns:a16="http://schemas.microsoft.com/office/drawing/2014/main" id="{6EE04D9A-0FB0-4E62-7587-0B2380C967FB}"/>
              </a:ext>
            </a:extLst>
          </p:cNvPr>
          <p:cNvSpPr txBox="1"/>
          <p:nvPr/>
        </p:nvSpPr>
        <p:spPr>
          <a:xfrm>
            <a:off x="8006616" y="4572914"/>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[AGC,</a:t>
            </a:r>
            <a:r>
              <a:rPr lang="en-GB" sz="2000" dirty="0">
                <a:solidFill>
                  <a:schemeClr val="accent2"/>
                </a:solidFill>
                <a:latin typeface="Consolas" panose="020B0609020204030204" pitchFamily="49" charset="0"/>
              </a:rPr>
              <a:t>C</a:t>
            </a:r>
            <a:r>
              <a:rPr lang="en-GB" sz="2000" dirty="0">
                <a:solidFill>
                  <a:srgbClr val="CCCCCC"/>
                </a:solidFill>
                <a:latin typeface="Consolas" panose="020B0609020204030204" pitchFamily="49" charset="0"/>
              </a:rPr>
              <a:t>AA,G</a:t>
            </a:r>
            <a:r>
              <a:rPr lang="en-GB" sz="2000" dirty="0">
                <a:solidFill>
                  <a:schemeClr val="accent2"/>
                </a:solidFill>
                <a:latin typeface="Consolas" panose="020B0609020204030204" pitchFamily="49" charset="0"/>
              </a:rPr>
              <a:t>CC,</a:t>
            </a:r>
            <a:r>
              <a:rPr lang="en-GB" sz="2000" dirty="0">
                <a:solidFill>
                  <a:srgbClr val="CCCCCC"/>
                </a:solidFill>
                <a:latin typeface="Consolas" panose="020B0609020204030204" pitchFamily="49" charset="0"/>
              </a:rPr>
              <a:t>GCT,TTC,ATT]</a:t>
            </a:r>
            <a:endParaRPr lang="en-GB" sz="2000" dirty="0"/>
          </a:p>
        </p:txBody>
      </p:sp>
    </p:spTree>
    <p:extLst>
      <p:ext uri="{BB962C8B-B14F-4D97-AF65-F5344CB8AC3E}">
        <p14:creationId xmlns:p14="http://schemas.microsoft.com/office/powerpoint/2010/main" val="2015587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a:solidFill>
                  <a:srgbClr val="DCDCAA"/>
                </a:solidFill>
                <a:effectLst/>
                <a:latin typeface="Consolas" panose="020B0609020204030204" pitchFamily="49" charset="0"/>
              </a:rPr>
              <a:t>mutator</a:t>
            </a:r>
            <a:r>
              <a:rPr lang="en-GB" sz="4000" b="0" dirty="0">
                <a:solidFill>
                  <a:srgbClr val="CCCCCC"/>
                </a:solidFill>
                <a:effectLst/>
                <a:latin typeface="Consolas" panose="020B0609020204030204" pitchFamily="49" charset="0"/>
              </a:rPr>
              <a:t>() </a:t>
            </a:r>
            <a:r>
              <a:rPr lang="en-GB" sz="4000" dirty="0">
                <a:solidFill>
                  <a:srgbClr val="CCCCCC"/>
                </a:solidFill>
                <a:latin typeface="Consolas" panose="020B0609020204030204" pitchFamily="49" charset="0"/>
              </a:rPr>
              <a:t>&amp; </a:t>
            </a:r>
            <a:r>
              <a:rPr lang="en-GB" sz="4000" b="0" dirty="0" err="1">
                <a:solidFill>
                  <a:srgbClr val="DCDCAA"/>
                </a:solidFill>
                <a:effectLst/>
                <a:latin typeface="Consolas" panose="020B0609020204030204" pitchFamily="49" charset="0"/>
              </a:rPr>
              <a:t>find_synonymous_codons</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Mutator() identifies codon and base to mutate within codon list</a:t>
            </a:r>
          </a:p>
        </p:txBody>
      </p:sp>
      <p:sp>
        <p:nvSpPr>
          <p:cNvPr id="4" name="TextBox 3">
            <a:extLst>
              <a:ext uri="{FF2B5EF4-FFF2-40B4-BE49-F238E27FC236}">
                <a16:creationId xmlns:a16="http://schemas.microsoft.com/office/drawing/2014/main" id="{6EE04D9A-0FB0-4E62-7587-0B2380C967FB}"/>
              </a:ext>
            </a:extLst>
          </p:cNvPr>
          <p:cNvSpPr txBox="1"/>
          <p:nvPr/>
        </p:nvSpPr>
        <p:spPr>
          <a:xfrm>
            <a:off x="8006616" y="4572914"/>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[AGC,</a:t>
            </a:r>
            <a:r>
              <a:rPr lang="en-GB" sz="2000" dirty="0">
                <a:solidFill>
                  <a:schemeClr val="accent2"/>
                </a:solidFill>
                <a:latin typeface="Consolas" panose="020B0609020204030204" pitchFamily="49" charset="0"/>
              </a:rPr>
              <a:t>C</a:t>
            </a:r>
            <a:r>
              <a:rPr lang="en-GB" sz="2000" dirty="0">
                <a:solidFill>
                  <a:srgbClr val="CCCCCC"/>
                </a:solidFill>
                <a:latin typeface="Consolas" panose="020B0609020204030204" pitchFamily="49" charset="0"/>
              </a:rPr>
              <a:t>AA,G</a:t>
            </a:r>
            <a:r>
              <a:rPr lang="en-GB" sz="2000" dirty="0">
                <a:solidFill>
                  <a:schemeClr val="accent2"/>
                </a:solidFill>
                <a:latin typeface="Consolas" panose="020B0609020204030204" pitchFamily="49" charset="0"/>
              </a:rPr>
              <a:t>CC,</a:t>
            </a:r>
            <a:r>
              <a:rPr lang="en-GB" sz="2000" dirty="0">
                <a:solidFill>
                  <a:srgbClr val="CCCCCC"/>
                </a:solidFill>
                <a:latin typeface="Consolas" panose="020B0609020204030204" pitchFamily="49" charset="0"/>
              </a:rPr>
              <a:t>GCT,TTC,ATT]</a:t>
            </a:r>
            <a:endParaRPr lang="en-GB" sz="2000" dirty="0"/>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05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a:solidFill>
                  <a:srgbClr val="DCDCAA"/>
                </a:solidFill>
                <a:effectLst/>
                <a:latin typeface="Consolas" panose="020B0609020204030204" pitchFamily="49" charset="0"/>
              </a:rPr>
              <a:t>mutator</a:t>
            </a:r>
            <a:r>
              <a:rPr lang="en-GB" sz="4000" b="0" dirty="0">
                <a:solidFill>
                  <a:srgbClr val="CCCCCC"/>
                </a:solidFill>
                <a:effectLst/>
                <a:latin typeface="Consolas" panose="020B0609020204030204" pitchFamily="49" charset="0"/>
              </a:rPr>
              <a:t>() </a:t>
            </a:r>
            <a:r>
              <a:rPr lang="en-GB" sz="4000" dirty="0">
                <a:solidFill>
                  <a:srgbClr val="CCCCCC"/>
                </a:solidFill>
                <a:latin typeface="Consolas" panose="020B0609020204030204" pitchFamily="49" charset="0"/>
              </a:rPr>
              <a:t>&amp; </a:t>
            </a:r>
            <a:r>
              <a:rPr lang="en-GB" sz="4000" b="0" dirty="0" err="1">
                <a:solidFill>
                  <a:srgbClr val="DCDCAA"/>
                </a:solidFill>
                <a:effectLst/>
                <a:latin typeface="Consolas" panose="020B0609020204030204" pitchFamily="49" charset="0"/>
              </a:rPr>
              <a:t>find_synonymous_codons</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Mutator() Identifies codon and base to mutate within codon list and applies </a:t>
            </a:r>
            <a:r>
              <a:rPr lang="en-GB" sz="2000" dirty="0" err="1"/>
              <a:t>find_synonymous_codons</a:t>
            </a:r>
            <a:r>
              <a:rPr lang="en-GB" sz="2000" dirty="0"/>
              <a:t>()</a:t>
            </a:r>
          </a:p>
          <a:p>
            <a:r>
              <a:rPr lang="en-GB" sz="2000" dirty="0" err="1"/>
              <a:t>Find_synonymous_codons</a:t>
            </a:r>
            <a:r>
              <a:rPr lang="en-GB" sz="2000" dirty="0"/>
              <a:t>() identifies the amino acid that the codon is encoding for</a:t>
            </a:r>
          </a:p>
        </p:txBody>
      </p:sp>
      <p:sp>
        <p:nvSpPr>
          <p:cNvPr id="4" name="TextBox 3">
            <a:extLst>
              <a:ext uri="{FF2B5EF4-FFF2-40B4-BE49-F238E27FC236}">
                <a16:creationId xmlns:a16="http://schemas.microsoft.com/office/drawing/2014/main" id="{6EE04D9A-0FB0-4E62-7587-0B2380C967FB}"/>
              </a:ext>
            </a:extLst>
          </p:cNvPr>
          <p:cNvSpPr txBox="1"/>
          <p:nvPr/>
        </p:nvSpPr>
        <p:spPr>
          <a:xfrm>
            <a:off x="9259561" y="4539348"/>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G</a:t>
            </a:r>
            <a:r>
              <a:rPr lang="en-GB" sz="2000" dirty="0">
                <a:solidFill>
                  <a:schemeClr val="accent2"/>
                </a:solidFill>
                <a:latin typeface="Consolas" panose="020B0609020204030204" pitchFamily="49" charset="0"/>
              </a:rPr>
              <a:t>CC</a:t>
            </a:r>
            <a:endParaRPr lang="en-GB" sz="2000" dirty="0"/>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ight Brace 4">
            <a:extLst>
              <a:ext uri="{FF2B5EF4-FFF2-40B4-BE49-F238E27FC236}">
                <a16:creationId xmlns:a16="http://schemas.microsoft.com/office/drawing/2014/main" id="{087C4604-BD61-837B-5DE9-E3A936BD601E}"/>
              </a:ext>
            </a:extLst>
          </p:cNvPr>
          <p:cNvSpPr/>
          <p:nvPr/>
        </p:nvSpPr>
        <p:spPr>
          <a:xfrm rot="5400000">
            <a:off x="9371395" y="4611599"/>
            <a:ext cx="432046" cy="5540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1876DF92-02DC-F74C-22BB-ECB6943CBACD}"/>
              </a:ext>
            </a:extLst>
          </p:cNvPr>
          <p:cNvSpPr txBox="1"/>
          <p:nvPr/>
        </p:nvSpPr>
        <p:spPr>
          <a:xfrm>
            <a:off x="9367573" y="5159714"/>
            <a:ext cx="648075" cy="369332"/>
          </a:xfrm>
          <a:prstGeom prst="rect">
            <a:avLst/>
          </a:prstGeom>
          <a:noFill/>
        </p:spPr>
        <p:txBody>
          <a:bodyPr wrap="square" rtlCol="0">
            <a:spAutoFit/>
          </a:bodyPr>
          <a:lstStyle/>
          <a:p>
            <a:r>
              <a:rPr lang="en-GB" dirty="0"/>
              <a:t>Ala</a:t>
            </a:r>
          </a:p>
        </p:txBody>
      </p:sp>
    </p:spTree>
    <p:extLst>
      <p:ext uri="{BB962C8B-B14F-4D97-AF65-F5344CB8AC3E}">
        <p14:creationId xmlns:p14="http://schemas.microsoft.com/office/powerpoint/2010/main" val="32165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a:solidFill>
                  <a:srgbClr val="DCDCAA"/>
                </a:solidFill>
                <a:effectLst/>
                <a:latin typeface="Consolas" panose="020B0609020204030204" pitchFamily="49" charset="0"/>
              </a:rPr>
              <a:t>mutator</a:t>
            </a:r>
            <a:r>
              <a:rPr lang="en-GB" sz="4000" b="0" dirty="0">
                <a:solidFill>
                  <a:srgbClr val="CCCCCC"/>
                </a:solidFill>
                <a:effectLst/>
                <a:latin typeface="Consolas" panose="020B0609020204030204" pitchFamily="49" charset="0"/>
              </a:rPr>
              <a:t>() </a:t>
            </a:r>
            <a:r>
              <a:rPr lang="en-GB" sz="4000" dirty="0">
                <a:solidFill>
                  <a:srgbClr val="CCCCCC"/>
                </a:solidFill>
                <a:latin typeface="Consolas" panose="020B0609020204030204" pitchFamily="49" charset="0"/>
              </a:rPr>
              <a:t>&amp; </a:t>
            </a:r>
            <a:r>
              <a:rPr lang="en-GB" sz="4000" b="0" dirty="0" err="1">
                <a:solidFill>
                  <a:srgbClr val="DCDCAA"/>
                </a:solidFill>
                <a:effectLst/>
                <a:latin typeface="Consolas" panose="020B0609020204030204" pitchFamily="49" charset="0"/>
              </a:rPr>
              <a:t>find_synonymous_codons</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Mutator() Identifies codon and base to mutate within codon list and applies </a:t>
            </a:r>
            <a:r>
              <a:rPr lang="en-GB" sz="2000" dirty="0" err="1"/>
              <a:t>find_synonymous_codons</a:t>
            </a:r>
            <a:r>
              <a:rPr lang="en-GB" sz="2000" dirty="0"/>
              <a:t>()</a:t>
            </a:r>
          </a:p>
          <a:p>
            <a:r>
              <a:rPr lang="en-GB" sz="2000" dirty="0" err="1"/>
              <a:t>Find_synonymous_codons</a:t>
            </a:r>
            <a:r>
              <a:rPr lang="en-GB" sz="2000" dirty="0"/>
              <a:t>() identifies the amino acid that the codon is encoding for</a:t>
            </a:r>
          </a:p>
          <a:p>
            <a:r>
              <a:rPr lang="en-GB" sz="2000" dirty="0" err="1"/>
              <a:t>Find_synonymous_codons</a:t>
            </a:r>
            <a:r>
              <a:rPr lang="en-GB" sz="2000" dirty="0"/>
              <a:t>() provides list of codons that encode for the same amino acid</a:t>
            </a:r>
          </a:p>
          <a:p>
            <a:r>
              <a:rPr lang="en-GB" sz="2000" dirty="0" err="1"/>
              <a:t>Find_synonymous_codons</a:t>
            </a:r>
            <a:r>
              <a:rPr lang="en-GB" sz="2000" dirty="0"/>
              <a:t>() selects amino acid with different base in the desired position compared to the original codon</a:t>
            </a:r>
          </a:p>
          <a:p>
            <a:endParaRPr lang="en-GB" sz="2000" dirty="0"/>
          </a:p>
          <a:p>
            <a:endParaRPr lang="en-GB" dirty="0"/>
          </a:p>
        </p:txBody>
      </p:sp>
      <p:sp>
        <p:nvSpPr>
          <p:cNvPr id="4" name="TextBox 3">
            <a:extLst>
              <a:ext uri="{FF2B5EF4-FFF2-40B4-BE49-F238E27FC236}">
                <a16:creationId xmlns:a16="http://schemas.microsoft.com/office/drawing/2014/main" id="{6EE04D9A-0FB0-4E62-7587-0B2380C967FB}"/>
              </a:ext>
            </a:extLst>
          </p:cNvPr>
          <p:cNvSpPr txBox="1"/>
          <p:nvPr/>
        </p:nvSpPr>
        <p:spPr>
          <a:xfrm>
            <a:off x="9259561" y="4539348"/>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G</a:t>
            </a:r>
            <a:r>
              <a:rPr lang="en-GB" sz="2000" dirty="0">
                <a:solidFill>
                  <a:schemeClr val="accent2"/>
                </a:solidFill>
                <a:latin typeface="Consolas" panose="020B0609020204030204" pitchFamily="49" charset="0"/>
              </a:rPr>
              <a:t>CC</a:t>
            </a:r>
            <a:endParaRPr lang="en-GB" sz="2000" dirty="0"/>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ight Brace 4">
            <a:extLst>
              <a:ext uri="{FF2B5EF4-FFF2-40B4-BE49-F238E27FC236}">
                <a16:creationId xmlns:a16="http://schemas.microsoft.com/office/drawing/2014/main" id="{087C4604-BD61-837B-5DE9-E3A936BD601E}"/>
              </a:ext>
            </a:extLst>
          </p:cNvPr>
          <p:cNvSpPr/>
          <p:nvPr/>
        </p:nvSpPr>
        <p:spPr>
          <a:xfrm rot="5400000">
            <a:off x="9371395" y="4611599"/>
            <a:ext cx="432046" cy="5540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1876DF92-02DC-F74C-22BB-ECB6943CBACD}"/>
              </a:ext>
            </a:extLst>
          </p:cNvPr>
          <p:cNvSpPr txBox="1"/>
          <p:nvPr/>
        </p:nvSpPr>
        <p:spPr>
          <a:xfrm>
            <a:off x="9367573" y="5159714"/>
            <a:ext cx="648075" cy="369332"/>
          </a:xfrm>
          <a:prstGeom prst="rect">
            <a:avLst/>
          </a:prstGeom>
          <a:noFill/>
        </p:spPr>
        <p:txBody>
          <a:bodyPr wrap="square" rtlCol="0">
            <a:spAutoFit/>
          </a:bodyPr>
          <a:lstStyle/>
          <a:p>
            <a:r>
              <a:rPr lang="en-GB" dirty="0"/>
              <a:t>Ala</a:t>
            </a:r>
          </a:p>
        </p:txBody>
      </p:sp>
      <p:graphicFrame>
        <p:nvGraphicFramePr>
          <p:cNvPr id="8" name="Table 7">
            <a:extLst>
              <a:ext uri="{FF2B5EF4-FFF2-40B4-BE49-F238E27FC236}">
                <a16:creationId xmlns:a16="http://schemas.microsoft.com/office/drawing/2014/main" id="{76E20FD8-26BC-AB42-1305-3E45D84B76B0}"/>
              </a:ext>
            </a:extLst>
          </p:cNvPr>
          <p:cNvGraphicFramePr>
            <a:graphicFrameLocks noGrp="1"/>
          </p:cNvGraphicFramePr>
          <p:nvPr>
            <p:extLst>
              <p:ext uri="{D42A27DB-BD31-4B8C-83A1-F6EECF244321}">
                <p14:modId xmlns:p14="http://schemas.microsoft.com/office/powerpoint/2010/main" val="1257204377"/>
              </p:ext>
            </p:extLst>
          </p:nvPr>
        </p:nvGraphicFramePr>
        <p:xfrm>
          <a:off x="8683706" y="5706118"/>
          <a:ext cx="1828800" cy="1257300"/>
        </p:xfrm>
        <a:graphic>
          <a:graphicData uri="http://schemas.openxmlformats.org/drawingml/2006/table">
            <a:tbl>
              <a:tblPr>
                <a:tableStyleId>{073A0DAA-6AF3-43AB-8588-CEC1D06C72B9}</a:tableStyleId>
              </a:tblPr>
              <a:tblGrid>
                <a:gridCol w="609600">
                  <a:extLst>
                    <a:ext uri="{9D8B030D-6E8A-4147-A177-3AD203B41FA5}">
                      <a16:colId xmlns:a16="http://schemas.microsoft.com/office/drawing/2014/main" val="1140394352"/>
                    </a:ext>
                  </a:extLst>
                </a:gridCol>
                <a:gridCol w="609600">
                  <a:extLst>
                    <a:ext uri="{9D8B030D-6E8A-4147-A177-3AD203B41FA5}">
                      <a16:colId xmlns:a16="http://schemas.microsoft.com/office/drawing/2014/main" val="104434966"/>
                    </a:ext>
                  </a:extLst>
                </a:gridCol>
                <a:gridCol w="609600">
                  <a:extLst>
                    <a:ext uri="{9D8B030D-6E8A-4147-A177-3AD203B41FA5}">
                      <a16:colId xmlns:a16="http://schemas.microsoft.com/office/drawing/2014/main" val="3091754239"/>
                    </a:ext>
                  </a:extLst>
                </a:gridCol>
              </a:tblGrid>
              <a:tr h="190500">
                <a:tc>
                  <a:txBody>
                    <a:bodyPr/>
                    <a:lstStyle/>
                    <a:p>
                      <a:pPr algn="l" fontAlgn="ctr"/>
                      <a:r>
                        <a:rPr lang="en-GB" sz="2000" b="0" u="none" strike="noStrike">
                          <a:solidFill>
                            <a:srgbClr val="000000"/>
                          </a:solidFill>
                          <a:effectLst/>
                        </a:rPr>
                        <a:t>GCT</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a:solidFill>
                            <a:srgbClr val="000000"/>
                          </a:solidFill>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dirty="0">
                          <a:solidFill>
                            <a:srgbClr val="000000"/>
                          </a:solidFill>
                          <a:effectLst/>
                        </a:rPr>
                        <a:t>Ala</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870248"/>
                  </a:ext>
                </a:extLst>
              </a:tr>
              <a:tr h="190500">
                <a:tc>
                  <a:txBody>
                    <a:bodyPr/>
                    <a:lstStyle/>
                    <a:p>
                      <a:pPr algn="l" fontAlgn="ctr"/>
                      <a:r>
                        <a:rPr lang="en-GB" sz="2000" b="0" u="none" strike="noStrike">
                          <a:solidFill>
                            <a:srgbClr val="000000"/>
                          </a:solidFill>
                          <a:effectLst/>
                        </a:rPr>
                        <a:t>GCC</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a:solidFill>
                            <a:srgbClr val="000000"/>
                          </a:solidFill>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a:solidFill>
                            <a:srgbClr val="000000"/>
                          </a:solidFill>
                          <a:effectLst/>
                        </a:rPr>
                        <a:t>Ala</a:t>
                      </a:r>
                      <a:endParaRPr lang="en-GB"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40362332"/>
                  </a:ext>
                </a:extLst>
              </a:tr>
              <a:tr h="190500">
                <a:tc>
                  <a:txBody>
                    <a:bodyPr/>
                    <a:lstStyle/>
                    <a:p>
                      <a:pPr algn="l" fontAlgn="ctr"/>
                      <a:r>
                        <a:rPr lang="en-GB" sz="2000" b="0" u="none" strike="noStrike">
                          <a:solidFill>
                            <a:srgbClr val="000000"/>
                          </a:solidFill>
                          <a:effectLst/>
                        </a:rPr>
                        <a:t>GCA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a:solidFill>
                            <a:srgbClr val="000000"/>
                          </a:solidFill>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a:solidFill>
                            <a:srgbClr val="000000"/>
                          </a:solidFill>
                          <a:effectLst/>
                        </a:rPr>
                        <a:t>Ala</a:t>
                      </a:r>
                      <a:endParaRPr lang="en-GB"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005974"/>
                  </a:ext>
                </a:extLst>
              </a:tr>
              <a:tr h="190500">
                <a:tc>
                  <a:txBody>
                    <a:bodyPr/>
                    <a:lstStyle/>
                    <a:p>
                      <a:pPr algn="l" fontAlgn="ctr"/>
                      <a:r>
                        <a:rPr lang="en-GB" sz="2000" b="0" u="none" strike="noStrike">
                          <a:solidFill>
                            <a:srgbClr val="000000"/>
                          </a:solidFill>
                          <a:effectLst/>
                        </a:rPr>
                        <a:t>GCG</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dirty="0">
                          <a:solidFill>
                            <a:srgbClr val="000000"/>
                          </a:solidFill>
                          <a:effectLst/>
                        </a:rPr>
                        <a:t>A</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GB" sz="2000" b="0" u="none" strike="noStrike" dirty="0">
                          <a:solidFill>
                            <a:srgbClr val="000000"/>
                          </a:solidFill>
                          <a:effectLst/>
                        </a:rPr>
                        <a:t>Ala</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30833729"/>
                  </a:ext>
                </a:extLst>
              </a:tr>
            </a:tbl>
          </a:graphicData>
        </a:graphic>
      </p:graphicFrame>
      <p:sp>
        <p:nvSpPr>
          <p:cNvPr id="9" name="Rectangle 8">
            <a:extLst>
              <a:ext uri="{FF2B5EF4-FFF2-40B4-BE49-F238E27FC236}">
                <a16:creationId xmlns:a16="http://schemas.microsoft.com/office/drawing/2014/main" id="{DACAACC1-9A73-23B4-CCD3-F042CCD9E0C1}"/>
              </a:ext>
            </a:extLst>
          </p:cNvPr>
          <p:cNvSpPr/>
          <p:nvPr/>
        </p:nvSpPr>
        <p:spPr>
          <a:xfrm>
            <a:off x="8683706" y="5706118"/>
            <a:ext cx="575855" cy="305826"/>
          </a:xfrm>
          <a:prstGeom prst="rect">
            <a:avLst/>
          </a:prstGeom>
          <a:noFill/>
          <a:ln w="2857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GB"/>
          </a:p>
        </p:txBody>
      </p:sp>
    </p:spTree>
    <p:extLst>
      <p:ext uri="{BB962C8B-B14F-4D97-AF65-F5344CB8AC3E}">
        <p14:creationId xmlns:p14="http://schemas.microsoft.com/office/powerpoint/2010/main" val="82296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a:solidFill>
                  <a:srgbClr val="DCDCAA"/>
                </a:solidFill>
                <a:effectLst/>
                <a:latin typeface="Consolas" panose="020B0609020204030204" pitchFamily="49" charset="0"/>
              </a:rPr>
              <a:t>mutator</a:t>
            </a:r>
            <a:r>
              <a:rPr lang="en-GB" sz="4000" b="0" dirty="0">
                <a:solidFill>
                  <a:srgbClr val="CCCCCC"/>
                </a:solidFill>
                <a:effectLst/>
                <a:latin typeface="Consolas" panose="020B0609020204030204" pitchFamily="49" charset="0"/>
              </a:rPr>
              <a:t>() </a:t>
            </a:r>
            <a:r>
              <a:rPr lang="en-GB" sz="4000" dirty="0">
                <a:solidFill>
                  <a:srgbClr val="CCCCCC"/>
                </a:solidFill>
                <a:latin typeface="Consolas" panose="020B0609020204030204" pitchFamily="49" charset="0"/>
              </a:rPr>
              <a:t>&amp; </a:t>
            </a:r>
            <a:r>
              <a:rPr lang="en-GB" sz="4000" b="0" dirty="0" err="1">
                <a:solidFill>
                  <a:srgbClr val="DCDCAA"/>
                </a:solidFill>
                <a:effectLst/>
                <a:latin typeface="Consolas" panose="020B0609020204030204" pitchFamily="49" charset="0"/>
              </a:rPr>
              <a:t>find_synonymous_codons</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p:txBody>
          <a:bodyPr/>
          <a:lstStyle/>
          <a:p>
            <a:r>
              <a:rPr lang="en-GB" sz="2000" dirty="0"/>
              <a:t>Mutator() Identifies codon and base to mutate within codon list and applies </a:t>
            </a:r>
            <a:r>
              <a:rPr lang="en-GB" sz="2000" dirty="0" err="1"/>
              <a:t>find_synonymous_codons</a:t>
            </a:r>
            <a:r>
              <a:rPr lang="en-GB" sz="2000" dirty="0"/>
              <a:t>()</a:t>
            </a:r>
          </a:p>
          <a:p>
            <a:r>
              <a:rPr lang="en-GB" sz="2000" dirty="0" err="1"/>
              <a:t>Find_synonymous_codons</a:t>
            </a:r>
            <a:r>
              <a:rPr lang="en-GB" sz="2000" dirty="0"/>
              <a:t>() identifies the amino acid that the codon is encoding for</a:t>
            </a:r>
          </a:p>
          <a:p>
            <a:r>
              <a:rPr lang="en-GB" sz="2000" dirty="0" err="1"/>
              <a:t>Find_synonymous_codons</a:t>
            </a:r>
            <a:r>
              <a:rPr lang="en-GB" sz="2000" dirty="0"/>
              <a:t>() provides list of codons that encode for the same amino acid</a:t>
            </a:r>
          </a:p>
          <a:p>
            <a:r>
              <a:rPr lang="en-GB" sz="2000" dirty="0" err="1"/>
              <a:t>Find_synonymous_codons</a:t>
            </a:r>
            <a:r>
              <a:rPr lang="en-GB" sz="2000" dirty="0"/>
              <a:t>() selects amino acid with different base in the desired position compared to the original codon</a:t>
            </a:r>
          </a:p>
          <a:p>
            <a:endParaRPr lang="en-GB" sz="2000" dirty="0"/>
          </a:p>
          <a:p>
            <a:endParaRPr lang="en-GB" dirty="0"/>
          </a:p>
        </p:txBody>
      </p:sp>
      <p:sp>
        <p:nvSpPr>
          <p:cNvPr id="4" name="TextBox 3">
            <a:extLst>
              <a:ext uri="{FF2B5EF4-FFF2-40B4-BE49-F238E27FC236}">
                <a16:creationId xmlns:a16="http://schemas.microsoft.com/office/drawing/2014/main" id="{6EE04D9A-0FB0-4E62-7587-0B2380C967FB}"/>
              </a:ext>
            </a:extLst>
          </p:cNvPr>
          <p:cNvSpPr txBox="1"/>
          <p:nvPr/>
        </p:nvSpPr>
        <p:spPr>
          <a:xfrm>
            <a:off x="9259561" y="4539348"/>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G</a:t>
            </a:r>
            <a:r>
              <a:rPr lang="en-GB" sz="2000" dirty="0">
                <a:solidFill>
                  <a:schemeClr val="accent2"/>
                </a:solidFill>
                <a:latin typeface="Consolas" panose="020B0609020204030204" pitchFamily="49" charset="0"/>
              </a:rPr>
              <a:t>CT</a:t>
            </a:r>
            <a:endParaRPr lang="en-GB" sz="2000" dirty="0"/>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1876DF92-02DC-F74C-22BB-ECB6943CBACD}"/>
              </a:ext>
            </a:extLst>
          </p:cNvPr>
          <p:cNvSpPr txBox="1"/>
          <p:nvPr/>
        </p:nvSpPr>
        <p:spPr>
          <a:xfrm>
            <a:off x="9367573" y="5159714"/>
            <a:ext cx="648075" cy="369332"/>
          </a:xfrm>
          <a:prstGeom prst="rect">
            <a:avLst/>
          </a:prstGeom>
          <a:noFill/>
        </p:spPr>
        <p:txBody>
          <a:bodyPr wrap="square" rtlCol="0">
            <a:spAutoFit/>
          </a:bodyPr>
          <a:lstStyle/>
          <a:p>
            <a:r>
              <a:rPr lang="en-GB" dirty="0"/>
              <a:t>Ala</a:t>
            </a:r>
          </a:p>
        </p:txBody>
      </p:sp>
      <p:sp>
        <p:nvSpPr>
          <p:cNvPr id="10" name="Right Brace 9">
            <a:extLst>
              <a:ext uri="{FF2B5EF4-FFF2-40B4-BE49-F238E27FC236}">
                <a16:creationId xmlns:a16="http://schemas.microsoft.com/office/drawing/2014/main" id="{8A41738F-45B7-58D3-8472-7595FFA340D1}"/>
              </a:ext>
            </a:extLst>
          </p:cNvPr>
          <p:cNvSpPr/>
          <p:nvPr/>
        </p:nvSpPr>
        <p:spPr>
          <a:xfrm rot="5400000">
            <a:off x="9371395" y="4611599"/>
            <a:ext cx="432046" cy="5540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92556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E407A9-1F0B-3449-85A3-471A50327308}"/>
              </a:ext>
            </a:extLst>
          </p:cNvPr>
          <p:cNvSpPr txBox="1"/>
          <p:nvPr/>
        </p:nvSpPr>
        <p:spPr>
          <a:xfrm>
            <a:off x="8006616" y="4572914"/>
            <a:ext cx="3793482"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[AGC,</a:t>
            </a:r>
            <a:r>
              <a:rPr lang="en-GB" sz="2000" dirty="0">
                <a:solidFill>
                  <a:schemeClr val="accent2"/>
                </a:solidFill>
                <a:latin typeface="Consolas" panose="020B0609020204030204" pitchFamily="49" charset="0"/>
              </a:rPr>
              <a:t>C</a:t>
            </a:r>
            <a:r>
              <a:rPr lang="en-GB" sz="2000" dirty="0">
                <a:solidFill>
                  <a:srgbClr val="CCCCCC"/>
                </a:solidFill>
                <a:latin typeface="Consolas" panose="020B0609020204030204" pitchFamily="49" charset="0"/>
              </a:rPr>
              <a:t>AA,G</a:t>
            </a:r>
            <a:r>
              <a:rPr lang="en-GB" sz="2000" dirty="0">
                <a:solidFill>
                  <a:schemeClr val="accent2"/>
                </a:solidFill>
                <a:latin typeface="Consolas" panose="020B0609020204030204" pitchFamily="49" charset="0"/>
              </a:rPr>
              <a:t>CT,</a:t>
            </a:r>
            <a:r>
              <a:rPr lang="en-GB" sz="2000" dirty="0">
                <a:solidFill>
                  <a:srgbClr val="CCCCCC"/>
                </a:solidFill>
                <a:latin typeface="Consolas" panose="020B0609020204030204" pitchFamily="49" charset="0"/>
              </a:rPr>
              <a:t>GCT,TTC,ATT]</a:t>
            </a:r>
            <a:endParaRPr lang="en-GB" sz="2000" dirty="0"/>
          </a:p>
        </p:txBody>
      </p:sp>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a:solidFill>
                  <a:srgbClr val="DCDCAA"/>
                </a:solidFill>
                <a:effectLst/>
                <a:latin typeface="Consolas" panose="020B0609020204030204" pitchFamily="49" charset="0"/>
              </a:rPr>
              <a:t>mutator</a:t>
            </a:r>
            <a:r>
              <a:rPr lang="en-GB" sz="4000" b="0" dirty="0">
                <a:solidFill>
                  <a:srgbClr val="CCCCCC"/>
                </a:solidFill>
                <a:effectLst/>
                <a:latin typeface="Consolas" panose="020B0609020204030204" pitchFamily="49" charset="0"/>
              </a:rPr>
              <a:t>() </a:t>
            </a:r>
            <a:r>
              <a:rPr lang="en-GB" sz="4000" dirty="0">
                <a:solidFill>
                  <a:srgbClr val="CCCCCC"/>
                </a:solidFill>
                <a:latin typeface="Consolas" panose="020B0609020204030204" pitchFamily="49" charset="0"/>
              </a:rPr>
              <a:t>&amp; </a:t>
            </a:r>
            <a:r>
              <a:rPr lang="en-GB" sz="4000" b="0" dirty="0" err="1">
                <a:solidFill>
                  <a:srgbClr val="DCDCAA"/>
                </a:solidFill>
                <a:effectLst/>
                <a:latin typeface="Consolas" panose="020B0609020204030204" pitchFamily="49" charset="0"/>
              </a:rPr>
              <a:t>find_synonymous_codons</a:t>
            </a:r>
            <a:r>
              <a:rPr lang="en-GB" sz="4000" b="0" dirty="0">
                <a:solidFill>
                  <a:srgbClr val="CCCCCC"/>
                </a:solidFill>
                <a:effectLst/>
                <a:latin typeface="Consolas" panose="020B0609020204030204" pitchFamily="49" charset="0"/>
              </a:rPr>
              <a:t>()</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r>
              <a:rPr lang="en-GB" sz="2000" dirty="0"/>
              <a:t>Mutator() Identifies codon and base to mutate within codon list and applies </a:t>
            </a:r>
            <a:r>
              <a:rPr lang="en-GB" sz="2000" dirty="0" err="1"/>
              <a:t>find_synonymous_codons</a:t>
            </a:r>
            <a:r>
              <a:rPr lang="en-GB" sz="2000" dirty="0"/>
              <a:t>()</a:t>
            </a:r>
          </a:p>
          <a:p>
            <a:r>
              <a:rPr lang="en-GB" sz="2000" dirty="0" err="1"/>
              <a:t>Find_synonymous_codons</a:t>
            </a:r>
            <a:r>
              <a:rPr lang="en-GB" sz="2000" dirty="0"/>
              <a:t>() identifies the amino acid that the codon is encoding for</a:t>
            </a:r>
          </a:p>
          <a:p>
            <a:r>
              <a:rPr lang="en-GB" sz="2000" dirty="0" err="1"/>
              <a:t>Find_synonymous_codons</a:t>
            </a:r>
            <a:r>
              <a:rPr lang="en-GB" sz="2000" dirty="0"/>
              <a:t>() provides list of codons that encode for the same amino acid</a:t>
            </a:r>
          </a:p>
          <a:p>
            <a:r>
              <a:rPr lang="en-GB" sz="2000" dirty="0" err="1"/>
              <a:t>Find_synonymous_codons</a:t>
            </a:r>
            <a:r>
              <a:rPr lang="en-GB" sz="2000" dirty="0"/>
              <a:t>() selects amino acid with different base in the desired position compared to the original codon</a:t>
            </a:r>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625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p:txBody>
      </p:sp>
      <p:grpSp>
        <p:nvGrpSpPr>
          <p:cNvPr id="5" name="Group 4">
            <a:extLst>
              <a:ext uri="{FF2B5EF4-FFF2-40B4-BE49-F238E27FC236}">
                <a16:creationId xmlns:a16="http://schemas.microsoft.com/office/drawing/2014/main" id="{7A7A31F2-C9AC-5A9A-A9EB-46F8E3E72AF3}"/>
              </a:ext>
            </a:extLst>
          </p:cNvPr>
          <p:cNvGrpSpPr/>
          <p:nvPr/>
        </p:nvGrpSpPr>
        <p:grpSpPr>
          <a:xfrm>
            <a:off x="3240132" y="4271151"/>
            <a:ext cx="3586015" cy="2342726"/>
            <a:chOff x="10060130" y="4317292"/>
            <a:chExt cx="3586015" cy="2342726"/>
          </a:xfrm>
        </p:grpSpPr>
        <p:sp>
          <p:nvSpPr>
            <p:cNvPr id="98" name="Oval 97">
              <a:extLst>
                <a:ext uri="{FF2B5EF4-FFF2-40B4-BE49-F238E27FC236}">
                  <a16:creationId xmlns:a16="http://schemas.microsoft.com/office/drawing/2014/main" id="{C0EC1CC7-50BB-087E-A0BF-5D02332CB10F}"/>
                </a:ext>
              </a:extLst>
            </p:cNvPr>
            <p:cNvSpPr/>
            <p:nvPr/>
          </p:nvSpPr>
          <p:spPr>
            <a:xfrm>
              <a:off x="11854522" y="4342876"/>
              <a:ext cx="1791623" cy="2187529"/>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9" name="Oval 98">
              <a:extLst>
                <a:ext uri="{FF2B5EF4-FFF2-40B4-BE49-F238E27FC236}">
                  <a16:creationId xmlns:a16="http://schemas.microsoft.com/office/drawing/2014/main" id="{9362172C-F4A8-E5AF-11E8-CD034F7537FD}"/>
                </a:ext>
              </a:extLst>
            </p:cNvPr>
            <p:cNvSpPr/>
            <p:nvPr/>
          </p:nvSpPr>
          <p:spPr>
            <a:xfrm>
              <a:off x="10814556" y="4808464"/>
              <a:ext cx="1274408" cy="1346263"/>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1D2CCDFB-F429-596D-71EE-366994650507}"/>
                </a:ext>
              </a:extLst>
            </p:cNvPr>
            <p:cNvSpPr/>
            <p:nvPr/>
          </p:nvSpPr>
          <p:spPr>
            <a:xfrm>
              <a:off x="10060130" y="5329945"/>
              <a:ext cx="1274408" cy="955851"/>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Oval 96">
              <a:extLst>
                <a:ext uri="{FF2B5EF4-FFF2-40B4-BE49-F238E27FC236}">
                  <a16:creationId xmlns:a16="http://schemas.microsoft.com/office/drawing/2014/main" id="{77D4D841-3F21-5DFC-D6EC-F24C8E6C1B4D}"/>
                </a:ext>
              </a:extLst>
            </p:cNvPr>
            <p:cNvSpPr/>
            <p:nvPr/>
          </p:nvSpPr>
          <p:spPr>
            <a:xfrm>
              <a:off x="10207911" y="5313755"/>
              <a:ext cx="3206554" cy="1346263"/>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9" name="Group 148">
              <a:extLst>
                <a:ext uri="{FF2B5EF4-FFF2-40B4-BE49-F238E27FC236}">
                  <a16:creationId xmlns:a16="http://schemas.microsoft.com/office/drawing/2014/main" id="{321917E6-F626-3D68-45C9-E81BBD7F8A6E}"/>
                </a:ext>
              </a:extLst>
            </p:cNvPr>
            <p:cNvGrpSpPr/>
            <p:nvPr/>
          </p:nvGrpSpPr>
          <p:grpSpPr>
            <a:xfrm>
              <a:off x="10799758" y="4317292"/>
              <a:ext cx="2298526" cy="1310988"/>
              <a:chOff x="10799758" y="4317292"/>
              <a:chExt cx="2298526" cy="1310988"/>
            </a:xfrm>
          </p:grpSpPr>
          <p:grpSp>
            <p:nvGrpSpPr>
              <p:cNvPr id="111" name="Group 110">
                <a:extLst>
                  <a:ext uri="{FF2B5EF4-FFF2-40B4-BE49-F238E27FC236}">
                    <a16:creationId xmlns:a16="http://schemas.microsoft.com/office/drawing/2014/main" id="{06029915-B8C7-37E2-9C3E-F32038522426}"/>
                  </a:ext>
                </a:extLst>
              </p:cNvPr>
              <p:cNvGrpSpPr/>
              <p:nvPr/>
            </p:nvGrpSpPr>
            <p:grpSpPr>
              <a:xfrm>
                <a:off x="10799758" y="4805898"/>
                <a:ext cx="2269823" cy="822382"/>
                <a:chOff x="4669730" y="7182447"/>
                <a:chExt cx="2202948" cy="972546"/>
              </a:xfrm>
            </p:grpSpPr>
            <p:cxnSp>
              <p:nvCxnSpPr>
                <p:cNvPr id="112" name="Straight Connector 111">
                  <a:extLst>
                    <a:ext uri="{FF2B5EF4-FFF2-40B4-BE49-F238E27FC236}">
                      <a16:creationId xmlns:a16="http://schemas.microsoft.com/office/drawing/2014/main" id="{CB90DEF5-B2AD-60AC-F318-A2A1DF6153C5}"/>
                    </a:ext>
                  </a:extLst>
                </p:cNvPr>
                <p:cNvCxnSpPr>
                  <a:cxnSpLocks/>
                </p:cNvCxnSpPr>
                <p:nvPr/>
              </p:nvCxnSpPr>
              <p:spPr>
                <a:xfrm>
                  <a:off x="4669730" y="8154993"/>
                  <a:ext cx="1463027" cy="0"/>
                </a:xfrm>
                <a:prstGeom prst="line">
                  <a:avLst/>
                </a:prstGeom>
                <a:ln w="25400">
                  <a:solidFill>
                    <a:srgbClr val="FFCCFF"/>
                  </a:solidFill>
                </a:ln>
              </p:spPr>
              <p:style>
                <a:lnRef idx="1">
                  <a:schemeClr val="dk1"/>
                </a:lnRef>
                <a:fillRef idx="0">
                  <a:schemeClr val="dk1"/>
                </a:fillRef>
                <a:effectRef idx="0">
                  <a:schemeClr val="dk1"/>
                </a:effectRef>
                <a:fontRef idx="minor">
                  <a:schemeClr val="tx1"/>
                </a:fontRef>
              </p:style>
            </p:cxnSp>
            <p:grpSp>
              <p:nvGrpSpPr>
                <p:cNvPr id="113" name="Group 112">
                  <a:extLst>
                    <a:ext uri="{FF2B5EF4-FFF2-40B4-BE49-F238E27FC236}">
                      <a16:creationId xmlns:a16="http://schemas.microsoft.com/office/drawing/2014/main" id="{F37E9411-FAB3-5C31-ACBB-8435C69E914D}"/>
                    </a:ext>
                  </a:extLst>
                </p:cNvPr>
                <p:cNvGrpSpPr/>
                <p:nvPr/>
              </p:nvGrpSpPr>
              <p:grpSpPr>
                <a:xfrm>
                  <a:off x="6102731" y="7182447"/>
                  <a:ext cx="769947" cy="966415"/>
                  <a:chOff x="7142514" y="7029897"/>
                  <a:chExt cx="769947" cy="966415"/>
                </a:xfrm>
              </p:grpSpPr>
              <p:sp>
                <p:nvSpPr>
                  <p:cNvPr id="114" name="Arc 113">
                    <a:extLst>
                      <a:ext uri="{FF2B5EF4-FFF2-40B4-BE49-F238E27FC236}">
                        <a16:creationId xmlns:a16="http://schemas.microsoft.com/office/drawing/2014/main" id="{94CD6524-D565-D257-D9C3-B53849E21589}"/>
                      </a:ext>
                    </a:extLst>
                  </p:cNvPr>
                  <p:cNvSpPr/>
                  <p:nvPr/>
                </p:nvSpPr>
                <p:spPr>
                  <a:xfrm>
                    <a:off x="7370249" y="7029897"/>
                    <a:ext cx="335740" cy="252185"/>
                  </a:xfrm>
                  <a:prstGeom prst="arc">
                    <a:avLst>
                      <a:gd name="adj1" fmla="val 7904491"/>
                      <a:gd name="adj2" fmla="val 3031162"/>
                    </a:avLst>
                  </a:pr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sp>
                <p:nvSpPr>
                  <p:cNvPr id="115" name="Freeform: Shape 114">
                    <a:extLst>
                      <a:ext uri="{FF2B5EF4-FFF2-40B4-BE49-F238E27FC236}">
                        <a16:creationId xmlns:a16="http://schemas.microsoft.com/office/drawing/2014/main" id="{095D859F-0503-F221-FBDF-280A6E9100E2}"/>
                      </a:ext>
                    </a:extLst>
                  </p:cNvPr>
                  <p:cNvSpPr/>
                  <p:nvPr/>
                </p:nvSpPr>
                <p:spPr>
                  <a:xfrm>
                    <a:off x="7621680" y="7235956"/>
                    <a:ext cx="290781" cy="507167"/>
                  </a:xfrm>
                  <a:custGeom>
                    <a:avLst/>
                    <a:gdLst>
                      <a:gd name="connsiteX0" fmla="*/ 6841 w 159241"/>
                      <a:gd name="connsiteY0" fmla="*/ 0 h 424543"/>
                      <a:gd name="connsiteX1" fmla="*/ 17727 w 159241"/>
                      <a:gd name="connsiteY1" fmla="*/ 359229 h 424543"/>
                      <a:gd name="connsiteX2" fmla="*/ 159241 w 159241"/>
                      <a:gd name="connsiteY2" fmla="*/ 424543 h 424543"/>
                    </a:gdLst>
                    <a:ahLst/>
                    <a:cxnLst>
                      <a:cxn ang="0">
                        <a:pos x="connsiteX0" y="connsiteY0"/>
                      </a:cxn>
                      <a:cxn ang="0">
                        <a:pos x="connsiteX1" y="connsiteY1"/>
                      </a:cxn>
                      <a:cxn ang="0">
                        <a:pos x="connsiteX2" y="connsiteY2"/>
                      </a:cxn>
                    </a:cxnLst>
                    <a:rect l="l" t="t" r="r" b="b"/>
                    <a:pathLst>
                      <a:path w="159241" h="424543">
                        <a:moveTo>
                          <a:pt x="6841" y="0"/>
                        </a:moveTo>
                        <a:cubicBezTo>
                          <a:pt x="-416" y="144236"/>
                          <a:pt x="-7673" y="288472"/>
                          <a:pt x="17727" y="359229"/>
                        </a:cubicBezTo>
                        <a:cubicBezTo>
                          <a:pt x="43127" y="429986"/>
                          <a:pt x="142913" y="375557"/>
                          <a:pt x="159241" y="424543"/>
                        </a:cubicBezTo>
                      </a:path>
                    </a:pathLst>
                  </a:cu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sp>
                <p:nvSpPr>
                  <p:cNvPr id="116" name="Freeform: Shape 115">
                    <a:extLst>
                      <a:ext uri="{FF2B5EF4-FFF2-40B4-BE49-F238E27FC236}">
                        <a16:creationId xmlns:a16="http://schemas.microsoft.com/office/drawing/2014/main" id="{3DD843EC-1BA3-B5A5-B0E1-53BFB639B4C4}"/>
                      </a:ext>
                    </a:extLst>
                  </p:cNvPr>
                  <p:cNvSpPr/>
                  <p:nvPr/>
                </p:nvSpPr>
                <p:spPr>
                  <a:xfrm>
                    <a:off x="7142514" y="7232637"/>
                    <a:ext cx="335739" cy="763675"/>
                  </a:xfrm>
                  <a:custGeom>
                    <a:avLst/>
                    <a:gdLst>
                      <a:gd name="connsiteX0" fmla="*/ 590781 w 647474"/>
                      <a:gd name="connsiteY0" fmla="*/ 0 h 685800"/>
                      <a:gd name="connsiteX1" fmla="*/ 601667 w 647474"/>
                      <a:gd name="connsiteY1" fmla="*/ 598714 h 685800"/>
                      <a:gd name="connsiteX2" fmla="*/ 90038 w 647474"/>
                      <a:gd name="connsiteY2" fmla="*/ 685800 h 685800"/>
                    </a:gdLst>
                    <a:ahLst/>
                    <a:cxnLst>
                      <a:cxn ang="0">
                        <a:pos x="connsiteX0" y="connsiteY0"/>
                      </a:cxn>
                      <a:cxn ang="0">
                        <a:pos x="connsiteX1" y="connsiteY1"/>
                      </a:cxn>
                      <a:cxn ang="0">
                        <a:pos x="connsiteX2" y="connsiteY2"/>
                      </a:cxn>
                    </a:cxnLst>
                    <a:rect l="l" t="t" r="r" b="b"/>
                    <a:pathLst>
                      <a:path w="647474" h="685800">
                        <a:moveTo>
                          <a:pt x="590781" y="0"/>
                        </a:moveTo>
                        <a:cubicBezTo>
                          <a:pt x="637952" y="242207"/>
                          <a:pt x="685124" y="484414"/>
                          <a:pt x="601667" y="598714"/>
                        </a:cubicBezTo>
                        <a:cubicBezTo>
                          <a:pt x="518210" y="713014"/>
                          <a:pt x="-260119" y="653143"/>
                          <a:pt x="90038" y="685800"/>
                        </a:cubicBezTo>
                      </a:path>
                    </a:pathLst>
                  </a:custGeom>
                  <a:ln w="28575">
                    <a:solidFill>
                      <a:srgbClr val="FFCC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dirty="0">
                      <a:solidFill>
                        <a:srgbClr val="FFCCFF"/>
                      </a:solidFill>
                    </a:endParaRPr>
                  </a:p>
                </p:txBody>
              </p:sp>
            </p:grpSp>
          </p:grpSp>
          <p:sp>
            <p:nvSpPr>
              <p:cNvPr id="118" name="TextBox 117">
                <a:extLst>
                  <a:ext uri="{FF2B5EF4-FFF2-40B4-BE49-F238E27FC236}">
                    <a16:creationId xmlns:a16="http://schemas.microsoft.com/office/drawing/2014/main" id="{4C5F7498-EDBC-CF91-80C0-046B554228D6}"/>
                  </a:ext>
                </a:extLst>
              </p:cNvPr>
              <p:cNvSpPr txBox="1"/>
              <p:nvPr/>
            </p:nvSpPr>
            <p:spPr>
              <a:xfrm>
                <a:off x="11110984" y="4426056"/>
                <a:ext cx="810556" cy="400110"/>
              </a:xfrm>
              <a:prstGeom prst="rect">
                <a:avLst/>
              </a:prstGeom>
              <a:noFill/>
            </p:spPr>
            <p:txBody>
              <a:bodyPr wrap="square" rtlCol="0">
                <a:spAutoFit/>
              </a:bodyPr>
              <a:lstStyle/>
              <a:p>
                <a:r>
                  <a:rPr lang="en-GB" sz="2000" dirty="0">
                    <a:solidFill>
                      <a:schemeClr val="accent1"/>
                    </a:solidFill>
                  </a:rPr>
                  <a:t>Cas9</a:t>
                </a:r>
              </a:p>
            </p:txBody>
          </p:sp>
          <p:sp>
            <p:nvSpPr>
              <p:cNvPr id="121" name="TextBox 120">
                <a:extLst>
                  <a:ext uri="{FF2B5EF4-FFF2-40B4-BE49-F238E27FC236}">
                    <a16:creationId xmlns:a16="http://schemas.microsoft.com/office/drawing/2014/main" id="{60517C01-C3D3-8FB3-D649-705B3CF9B847}"/>
                  </a:ext>
                </a:extLst>
              </p:cNvPr>
              <p:cNvSpPr txBox="1"/>
              <p:nvPr/>
            </p:nvSpPr>
            <p:spPr>
              <a:xfrm>
                <a:off x="12307198" y="4317292"/>
                <a:ext cx="791086" cy="369332"/>
              </a:xfrm>
              <a:prstGeom prst="rect">
                <a:avLst/>
              </a:prstGeom>
              <a:noFill/>
              <a:ln>
                <a:noFill/>
              </a:ln>
            </p:spPr>
            <p:txBody>
              <a:bodyPr wrap="square" rtlCol="0">
                <a:spAutoFit/>
              </a:bodyPr>
              <a:lstStyle/>
              <a:p>
                <a:r>
                  <a:rPr lang="en-GB" dirty="0">
                    <a:solidFill>
                      <a:srgbClr val="FFCCFF"/>
                    </a:solidFill>
                  </a:rPr>
                  <a:t>sgRNA</a:t>
                </a:r>
              </a:p>
            </p:txBody>
          </p:sp>
        </p:grpSp>
      </p:grpSp>
      <p:sp>
        <p:nvSpPr>
          <p:cNvPr id="11" name="Rectangle 10">
            <a:extLst>
              <a:ext uri="{FF2B5EF4-FFF2-40B4-BE49-F238E27FC236}">
                <a16:creationId xmlns:a16="http://schemas.microsoft.com/office/drawing/2014/main" id="{4D83672E-93B3-088B-900B-8B55A88BF608}"/>
              </a:ext>
            </a:extLst>
          </p:cNvPr>
          <p:cNvSpPr/>
          <p:nvPr/>
        </p:nvSpPr>
        <p:spPr>
          <a:xfrm>
            <a:off x="4177140" y="5708281"/>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
        <p:nvSpPr>
          <p:cNvPr id="131" name="TextBox 130">
            <a:extLst>
              <a:ext uri="{FF2B5EF4-FFF2-40B4-BE49-F238E27FC236}">
                <a16:creationId xmlns:a16="http://schemas.microsoft.com/office/drawing/2014/main" id="{5F36E4A7-2364-C586-B71B-E589FEE8C2EA}"/>
              </a:ext>
            </a:extLst>
          </p:cNvPr>
          <p:cNvSpPr txBox="1"/>
          <p:nvPr/>
        </p:nvSpPr>
        <p:spPr>
          <a:xfrm>
            <a:off x="5340639" y="5694245"/>
            <a:ext cx="744141" cy="400110"/>
          </a:xfrm>
          <a:prstGeom prst="rect">
            <a:avLst/>
          </a:prstGeom>
          <a:noFill/>
          <a:ln w="22225">
            <a:solidFill>
              <a:schemeClr val="accent2"/>
            </a:solidFill>
          </a:ln>
        </p:spPr>
        <p:txBody>
          <a:bodyPr wrap="square" rtlCol="0">
            <a:spAutoFit/>
          </a:bodyPr>
          <a:lstStyle/>
          <a:p>
            <a:pPr algn="ctr"/>
            <a:r>
              <a:rPr lang="en-GB" sz="2000" b="1" dirty="0">
                <a:solidFill>
                  <a:schemeClr val="accent2"/>
                </a:solidFill>
              </a:rPr>
              <a:t>NGG</a:t>
            </a:r>
          </a:p>
        </p:txBody>
      </p:sp>
      <p:grpSp>
        <p:nvGrpSpPr>
          <p:cNvPr id="6" name="Group 5">
            <a:extLst>
              <a:ext uri="{FF2B5EF4-FFF2-40B4-BE49-F238E27FC236}">
                <a16:creationId xmlns:a16="http://schemas.microsoft.com/office/drawing/2014/main" id="{7850796E-635A-94A6-D631-1F117E7B2A6F}"/>
              </a:ext>
            </a:extLst>
          </p:cNvPr>
          <p:cNvGrpSpPr/>
          <p:nvPr/>
        </p:nvGrpSpPr>
        <p:grpSpPr>
          <a:xfrm>
            <a:off x="4982338" y="5202124"/>
            <a:ext cx="360518" cy="933897"/>
            <a:chOff x="15724806" y="5425431"/>
            <a:chExt cx="360518" cy="933897"/>
          </a:xfrm>
        </p:grpSpPr>
        <p:pic>
          <p:nvPicPr>
            <p:cNvPr id="110" name="Graphic 109" descr="Scissors with solid fill">
              <a:extLst>
                <a:ext uri="{FF2B5EF4-FFF2-40B4-BE49-F238E27FC236}">
                  <a16:creationId xmlns:a16="http://schemas.microsoft.com/office/drawing/2014/main" id="{48CF3C31-8483-57EB-8D41-FB6EEBE81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59585" y="5425431"/>
              <a:ext cx="325739" cy="325739"/>
            </a:xfrm>
            <a:prstGeom prst="rect">
              <a:avLst/>
            </a:prstGeom>
          </p:spPr>
        </p:pic>
        <p:pic>
          <p:nvPicPr>
            <p:cNvPr id="109" name="Graphic 108" descr="Scissors with solid fill">
              <a:extLst>
                <a:ext uri="{FF2B5EF4-FFF2-40B4-BE49-F238E27FC236}">
                  <a16:creationId xmlns:a16="http://schemas.microsoft.com/office/drawing/2014/main" id="{1D4A7BF9-CF2B-7E7F-D148-55CEBE544E7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24806" y="6033589"/>
              <a:ext cx="325739" cy="325739"/>
            </a:xfrm>
            <a:prstGeom prst="rect">
              <a:avLst/>
            </a:prstGeom>
          </p:spPr>
        </p:pic>
      </p:grpSp>
      <p:grpSp>
        <p:nvGrpSpPr>
          <p:cNvPr id="15" name="Group 14">
            <a:extLst>
              <a:ext uri="{FF2B5EF4-FFF2-40B4-BE49-F238E27FC236}">
                <a16:creationId xmlns:a16="http://schemas.microsoft.com/office/drawing/2014/main" id="{7AB57CDB-74B2-B42F-3F64-D766C77435B4}"/>
              </a:ext>
            </a:extLst>
          </p:cNvPr>
          <p:cNvGrpSpPr/>
          <p:nvPr/>
        </p:nvGrpSpPr>
        <p:grpSpPr>
          <a:xfrm>
            <a:off x="3005426" y="5459980"/>
            <a:ext cx="4230022" cy="0"/>
            <a:chOff x="3101581" y="7313512"/>
            <a:chExt cx="4230022" cy="0"/>
          </a:xfrm>
        </p:grpSpPr>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101581" y="7313512"/>
              <a:ext cx="201169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5365121" y="7313512"/>
              <a:ext cx="1966482"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635753BB-7517-4EDF-3AF3-012E8B19AD5F}"/>
              </a:ext>
            </a:extLst>
          </p:cNvPr>
          <p:cNvGrpSpPr/>
          <p:nvPr/>
        </p:nvGrpSpPr>
        <p:grpSpPr>
          <a:xfrm>
            <a:off x="2938712" y="6090730"/>
            <a:ext cx="4230022" cy="0"/>
            <a:chOff x="3101581" y="7313512"/>
            <a:chExt cx="4230022" cy="0"/>
          </a:xfrm>
        </p:grpSpPr>
        <p:cxnSp>
          <p:nvCxnSpPr>
            <p:cNvPr id="24" name="Straight Connector 23">
              <a:extLst>
                <a:ext uri="{FF2B5EF4-FFF2-40B4-BE49-F238E27FC236}">
                  <a16:creationId xmlns:a16="http://schemas.microsoft.com/office/drawing/2014/main" id="{F8B43195-6DCF-6F50-0AD6-65AC2E3B496C}"/>
                </a:ext>
              </a:extLst>
            </p:cNvPr>
            <p:cNvCxnSpPr>
              <a:cxnSpLocks/>
            </p:cNvCxnSpPr>
            <p:nvPr/>
          </p:nvCxnSpPr>
          <p:spPr>
            <a:xfrm>
              <a:off x="3101581" y="7313512"/>
              <a:ext cx="201169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5365121" y="7313512"/>
              <a:ext cx="1966482"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cxnSp>
        <p:nvCxnSpPr>
          <p:cNvPr id="21" name="Straight Connector 20">
            <a:extLst>
              <a:ext uri="{FF2B5EF4-FFF2-40B4-BE49-F238E27FC236}">
                <a16:creationId xmlns:a16="http://schemas.microsoft.com/office/drawing/2014/main" id="{D6D7CF3D-F668-74A1-9222-7A5CFCAC79E0}"/>
              </a:ext>
            </a:extLst>
          </p:cNvPr>
          <p:cNvCxnSpPr>
            <a:cxnSpLocks/>
          </p:cNvCxnSpPr>
          <p:nvPr/>
        </p:nvCxnSpPr>
        <p:spPr>
          <a:xfrm flipV="1">
            <a:off x="5194911" y="6082246"/>
            <a:ext cx="913064" cy="18832"/>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DEF04B5B-2372-F6B7-5137-BE9E1D2B75A3}"/>
              </a:ext>
            </a:extLst>
          </p:cNvPr>
          <p:cNvCxnSpPr>
            <a:cxnSpLocks/>
          </p:cNvCxnSpPr>
          <p:nvPr/>
        </p:nvCxnSpPr>
        <p:spPr>
          <a:xfrm flipV="1">
            <a:off x="3936678" y="6090730"/>
            <a:ext cx="1080439" cy="16467"/>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5147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codonReverseFragmenter</a:t>
            </a:r>
            <a:r>
              <a:rPr lang="en-GB" sz="4000" b="0" dirty="0">
                <a:solidFill>
                  <a:srgbClr val="CCCCCC"/>
                </a:solidFill>
                <a:effectLst/>
                <a:latin typeface="Consolas" panose="020B0609020204030204" pitchFamily="49" charset="0"/>
              </a:rPr>
              <a:t> ()</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r>
              <a:rPr lang="en-GB" sz="2000" dirty="0"/>
              <a:t>If necessary, translates the codons back to (+) strand</a:t>
            </a:r>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29700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D64E5E-10FA-BD00-0E78-C98036B655C0}"/>
              </a:ext>
            </a:extLst>
          </p:cNvPr>
          <p:cNvSpPr txBox="1"/>
          <p:nvPr/>
        </p:nvSpPr>
        <p:spPr>
          <a:xfrm>
            <a:off x="8136231" y="4572914"/>
            <a:ext cx="3888443" cy="400110"/>
          </a:xfrm>
          <a:prstGeom prst="rect">
            <a:avLst/>
          </a:prstGeom>
          <a:noFill/>
        </p:spPr>
        <p:txBody>
          <a:bodyPr wrap="square" rtlCol="0">
            <a:spAutoFit/>
          </a:bodyPr>
          <a:lstStyle/>
          <a:p>
            <a:r>
              <a:rPr lang="en-GB" sz="2000" dirty="0">
                <a:solidFill>
                  <a:srgbClr val="CCCCCC"/>
                </a:solidFill>
                <a:latin typeface="Consolas" panose="020B0609020204030204" pitchFamily="49" charset="0"/>
              </a:rPr>
              <a:t>[</a:t>
            </a:r>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G,AG</a:t>
            </a:r>
            <a:r>
              <a:rPr lang="en-GB" sz="2000" b="0" i="0" dirty="0">
                <a:solidFill>
                  <a:srgbClr val="CCCCCC"/>
                </a:solidFill>
                <a:effectLst/>
                <a:latin typeface="Consolas" panose="020B0609020204030204" pitchFamily="49" charset="0"/>
              </a:rPr>
              <a:t>C,AGC,GAA,AAT]</a:t>
            </a:r>
            <a:endParaRPr lang="en-GB" sz="2000" dirty="0"/>
          </a:p>
        </p:txBody>
      </p:sp>
    </p:spTree>
    <p:extLst>
      <p:ext uri="{BB962C8B-B14F-4D97-AF65-F5344CB8AC3E}">
        <p14:creationId xmlns:p14="http://schemas.microsoft.com/office/powerpoint/2010/main" val="21775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codonReverseFragmenter</a:t>
            </a:r>
            <a:r>
              <a:rPr lang="en-GB" sz="4000" b="0" dirty="0">
                <a:solidFill>
                  <a:srgbClr val="CCCCCC"/>
                </a:solidFill>
                <a:effectLst/>
                <a:latin typeface="Consolas" panose="020B0609020204030204" pitchFamily="49" charset="0"/>
              </a:rPr>
              <a:t> ()</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r>
              <a:rPr lang="en-GB" sz="2000" dirty="0"/>
              <a:t>If necessary, translates the codons back to (+) strand</a:t>
            </a:r>
          </a:p>
          <a:p>
            <a:r>
              <a:rPr lang="en-GB" sz="2000" dirty="0"/>
              <a:t>Recombines a given codon list to reconstruct the CDS</a:t>
            </a:r>
          </a:p>
          <a:p>
            <a:endParaRPr lang="en-GB" sz="2000" dirty="0"/>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15412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EE138F6B-880C-F118-5E16-4C3654BCA129}"/>
              </a:ext>
            </a:extLst>
          </p:cNvPr>
          <p:cNvSpPr/>
          <p:nvPr/>
        </p:nvSpPr>
        <p:spPr>
          <a:xfrm>
            <a:off x="8574809" y="4547928"/>
            <a:ext cx="2628978"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D64E5E-10FA-BD00-0E78-C98036B655C0}"/>
              </a:ext>
            </a:extLst>
          </p:cNvPr>
          <p:cNvSpPr txBox="1"/>
          <p:nvPr/>
        </p:nvSpPr>
        <p:spPr>
          <a:xfrm>
            <a:off x="8568281" y="4547928"/>
            <a:ext cx="4579727"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GAG</a:t>
            </a:r>
            <a:r>
              <a:rPr lang="en-GB" sz="2000" b="0" i="0" dirty="0">
                <a:solidFill>
                  <a:srgbClr val="CCCCCC"/>
                </a:solidFill>
                <a:effectLst/>
                <a:latin typeface="Consolas" panose="020B0609020204030204" pitchFamily="49" charset="0"/>
              </a:rPr>
              <a:t>CAGCGAAAAT</a:t>
            </a:r>
            <a:endParaRPr lang="en-GB" sz="2000" dirty="0"/>
          </a:p>
        </p:txBody>
      </p:sp>
    </p:spTree>
    <p:extLst>
      <p:ext uri="{BB962C8B-B14F-4D97-AF65-F5344CB8AC3E}">
        <p14:creationId xmlns:p14="http://schemas.microsoft.com/office/powerpoint/2010/main" val="366990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0574-558A-E81A-4A23-A9968702A38F}"/>
              </a:ext>
            </a:extLst>
          </p:cNvPr>
          <p:cNvSpPr>
            <a:spLocks noGrp="1"/>
          </p:cNvSpPr>
          <p:nvPr>
            <p:ph type="title"/>
          </p:nvPr>
        </p:nvSpPr>
        <p:spPr/>
        <p:txBody>
          <a:bodyPr>
            <a:normAutofit/>
          </a:bodyPr>
          <a:lstStyle/>
          <a:p>
            <a:r>
              <a:rPr lang="en-GB" sz="4000" b="0" dirty="0" err="1">
                <a:solidFill>
                  <a:srgbClr val="DCDCAA"/>
                </a:solidFill>
                <a:effectLst/>
                <a:latin typeface="Consolas" panose="020B0609020204030204" pitchFamily="49" charset="0"/>
              </a:rPr>
              <a:t>codonReverseFragmenter</a:t>
            </a:r>
            <a:r>
              <a:rPr lang="en-GB" sz="4000" b="0" dirty="0">
                <a:solidFill>
                  <a:srgbClr val="CCCCCC"/>
                </a:solidFill>
                <a:effectLst/>
                <a:latin typeface="Consolas" panose="020B0609020204030204" pitchFamily="49" charset="0"/>
              </a:rPr>
              <a:t> ()</a:t>
            </a:r>
            <a:endParaRPr lang="en-GB" sz="4000" dirty="0"/>
          </a:p>
        </p:txBody>
      </p:sp>
      <p:sp>
        <p:nvSpPr>
          <p:cNvPr id="3" name="Content Placeholder 2">
            <a:extLst>
              <a:ext uri="{FF2B5EF4-FFF2-40B4-BE49-F238E27FC236}">
                <a16:creationId xmlns:a16="http://schemas.microsoft.com/office/drawing/2014/main" id="{B4DDF217-7F2E-7AF2-0EE7-1D26B440F414}"/>
              </a:ext>
            </a:extLst>
          </p:cNvPr>
          <p:cNvSpPr>
            <a:spLocks noGrp="1"/>
          </p:cNvSpPr>
          <p:nvPr>
            <p:ph idx="1"/>
          </p:nvPr>
        </p:nvSpPr>
        <p:spPr>
          <a:xfrm>
            <a:off x="1237546" y="2395710"/>
            <a:ext cx="15525572" cy="1739495"/>
          </a:xfrm>
        </p:spPr>
        <p:txBody>
          <a:bodyPr/>
          <a:lstStyle/>
          <a:p>
            <a:r>
              <a:rPr lang="en-GB" sz="2000" dirty="0"/>
              <a:t>If necessary, translates the codons back to (+) strand</a:t>
            </a:r>
          </a:p>
          <a:p>
            <a:r>
              <a:rPr lang="en-GB" sz="2000" dirty="0"/>
              <a:t>Recombines a given codon list to reconstruct the CDS</a:t>
            </a:r>
          </a:p>
          <a:p>
            <a:r>
              <a:rPr lang="en-GB" sz="2000" dirty="0"/>
              <a:t>Recombines the CDS with the respective homology arm</a:t>
            </a:r>
          </a:p>
        </p:txBody>
      </p:sp>
      <p:cxnSp>
        <p:nvCxnSpPr>
          <p:cNvPr id="6" name="Straight Arrow Connector 5">
            <a:extLst>
              <a:ext uri="{FF2B5EF4-FFF2-40B4-BE49-F238E27FC236}">
                <a16:creationId xmlns:a16="http://schemas.microsoft.com/office/drawing/2014/main" id="{28304C44-D42A-961A-E1F7-468995602AFE}"/>
              </a:ext>
            </a:extLst>
          </p:cNvPr>
          <p:cNvCxnSpPr/>
          <p:nvPr/>
        </p:nvCxnSpPr>
        <p:spPr>
          <a:xfrm>
            <a:off x="9691611" y="4154129"/>
            <a:ext cx="0" cy="289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EE138F6B-880C-F118-5E16-4C3654BCA129}"/>
              </a:ext>
            </a:extLst>
          </p:cNvPr>
          <p:cNvSpPr/>
          <p:nvPr/>
        </p:nvSpPr>
        <p:spPr>
          <a:xfrm>
            <a:off x="8574809" y="4547928"/>
            <a:ext cx="2628978" cy="3960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D64E5E-10FA-BD00-0E78-C98036B655C0}"/>
              </a:ext>
            </a:extLst>
          </p:cNvPr>
          <p:cNvSpPr txBox="1"/>
          <p:nvPr/>
        </p:nvSpPr>
        <p:spPr>
          <a:xfrm>
            <a:off x="8568281" y="4547928"/>
            <a:ext cx="4579727" cy="400110"/>
          </a:xfrm>
          <a:prstGeom prst="rect">
            <a:avLst/>
          </a:prstGeom>
          <a:noFill/>
        </p:spPr>
        <p:txBody>
          <a:bodyPr wrap="square" rtlCol="0">
            <a:spAutoFit/>
          </a:bodyPr>
          <a:lstStyle/>
          <a:p>
            <a:r>
              <a:rPr lang="en-GB" sz="2000" b="0" i="0" dirty="0">
                <a:solidFill>
                  <a:srgbClr val="CCCCCC"/>
                </a:solidFill>
                <a:effectLst/>
                <a:latin typeface="Consolas" panose="020B0609020204030204" pitchFamily="49" charset="0"/>
              </a:rPr>
              <a:t>GCTTT</a:t>
            </a:r>
            <a:r>
              <a:rPr lang="en-GB" sz="2000" dirty="0">
                <a:solidFill>
                  <a:schemeClr val="accent2"/>
                </a:solidFill>
                <a:latin typeface="Consolas" panose="020B0609020204030204" pitchFamily="49" charset="0"/>
              </a:rPr>
              <a:t>GAG</a:t>
            </a:r>
            <a:r>
              <a:rPr lang="en-GB" sz="2000" b="0" i="0" dirty="0">
                <a:solidFill>
                  <a:srgbClr val="CCCCCC"/>
                </a:solidFill>
                <a:effectLst/>
                <a:latin typeface="Consolas" panose="020B0609020204030204" pitchFamily="49" charset="0"/>
              </a:rPr>
              <a:t>CAGCGAAAATACGTTATACTAT</a:t>
            </a:r>
            <a:endParaRPr lang="en-GB" sz="2000" dirty="0"/>
          </a:p>
        </p:txBody>
      </p:sp>
    </p:spTree>
    <p:extLst>
      <p:ext uri="{BB962C8B-B14F-4D97-AF65-F5344CB8AC3E}">
        <p14:creationId xmlns:p14="http://schemas.microsoft.com/office/powerpoint/2010/main" val="5641065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400" dirty="0"/>
              <a:t>Orientation of sgRNA and start/stop codon influences position of CDS and sgRNA sites</a:t>
            </a:r>
          </a:p>
        </p:txBody>
      </p:sp>
      <p:graphicFrame>
        <p:nvGraphicFramePr>
          <p:cNvPr id="16" name="Table 4">
            <a:extLst>
              <a:ext uri="{FF2B5EF4-FFF2-40B4-BE49-F238E27FC236}">
                <a16:creationId xmlns:a16="http://schemas.microsoft.com/office/drawing/2014/main" id="{9D60C406-106A-6664-7423-D5A07B6AC999}"/>
              </a:ext>
            </a:extLst>
          </p:cNvPr>
          <p:cNvGraphicFramePr>
            <a:graphicFrameLocks/>
          </p:cNvGraphicFramePr>
          <p:nvPr/>
        </p:nvGraphicFramePr>
        <p:xfrm>
          <a:off x="2346761" y="2218638"/>
          <a:ext cx="12659065" cy="6472017"/>
        </p:xfrm>
        <a:graphic>
          <a:graphicData uri="http://schemas.openxmlformats.org/drawingml/2006/table">
            <a:tbl>
              <a:tblPr firstRow="1" bandRow="1">
                <a:tableStyleId>{93296810-A885-4BE3-A3E7-6D5BEEA58F35}</a:tableStyleId>
              </a:tblPr>
              <a:tblGrid>
                <a:gridCol w="1251467">
                  <a:extLst>
                    <a:ext uri="{9D8B030D-6E8A-4147-A177-3AD203B41FA5}">
                      <a16:colId xmlns:a16="http://schemas.microsoft.com/office/drawing/2014/main" val="3714728644"/>
                    </a:ext>
                  </a:extLst>
                </a:gridCol>
                <a:gridCol w="1540266">
                  <a:extLst>
                    <a:ext uri="{9D8B030D-6E8A-4147-A177-3AD203B41FA5}">
                      <a16:colId xmlns:a16="http://schemas.microsoft.com/office/drawing/2014/main" val="3516678339"/>
                    </a:ext>
                  </a:extLst>
                </a:gridCol>
                <a:gridCol w="1636533">
                  <a:extLst>
                    <a:ext uri="{9D8B030D-6E8A-4147-A177-3AD203B41FA5}">
                      <a16:colId xmlns:a16="http://schemas.microsoft.com/office/drawing/2014/main" val="2788310780"/>
                    </a:ext>
                  </a:extLst>
                </a:gridCol>
                <a:gridCol w="8230799">
                  <a:extLst>
                    <a:ext uri="{9D8B030D-6E8A-4147-A177-3AD203B41FA5}">
                      <a16:colId xmlns:a16="http://schemas.microsoft.com/office/drawing/2014/main" val="4072250165"/>
                    </a:ext>
                  </a:extLst>
                </a:gridCol>
              </a:tblGrid>
              <a:tr h="719113">
                <a:tc>
                  <a:txBody>
                    <a:bodyPr/>
                    <a:lstStyle/>
                    <a:p>
                      <a:r>
                        <a:rPr lang="en-GB" sz="2000" b="0" dirty="0">
                          <a:solidFill>
                            <a:schemeClr val="bg1"/>
                          </a:solidFill>
                        </a:rPr>
                        <a:t>Site type</a:t>
                      </a:r>
                    </a:p>
                  </a:txBody>
                  <a:tcPr/>
                </a:tc>
                <a:tc>
                  <a:txBody>
                    <a:bodyPr/>
                    <a:lstStyle/>
                    <a:p>
                      <a:r>
                        <a:rPr lang="en-GB" sz="2000" b="0" dirty="0">
                          <a:solidFill>
                            <a:schemeClr val="bg1"/>
                          </a:solidFill>
                        </a:rPr>
                        <a:t>Gene strand</a:t>
                      </a:r>
                    </a:p>
                  </a:txBody>
                  <a:tcPr/>
                </a:tc>
                <a:tc>
                  <a:txBody>
                    <a:bodyPr/>
                    <a:lstStyle/>
                    <a:p>
                      <a:r>
                        <a:rPr lang="en-GB" sz="2000" b="0" dirty="0">
                          <a:solidFill>
                            <a:schemeClr val="bg1"/>
                          </a:solidFill>
                        </a:rPr>
                        <a:t>sgRNA strand</a:t>
                      </a:r>
                    </a:p>
                  </a:txBody>
                  <a:tcPr/>
                </a:tc>
                <a:tc>
                  <a:txBody>
                    <a:bodyPr/>
                    <a:lstStyle/>
                    <a:p>
                      <a:r>
                        <a:rPr lang="en-GB" sz="2000" b="0" dirty="0">
                          <a:solidFill>
                            <a:schemeClr val="bg1"/>
                          </a:solidFill>
                        </a:rPr>
                        <a:t>Orientation of sgRNA and start/stop</a:t>
                      </a:r>
                    </a:p>
                  </a:txBody>
                  <a:tcPr/>
                </a:tc>
                <a:extLst>
                  <a:ext uri="{0D108BD9-81ED-4DB2-BD59-A6C34878D82A}">
                    <a16:rowId xmlns:a16="http://schemas.microsoft.com/office/drawing/2014/main" val="585036059"/>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663978353"/>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100594163"/>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88993271"/>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069717888"/>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281484168"/>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432393262"/>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3402330520"/>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3342454790"/>
                  </a:ext>
                </a:extLst>
              </a:tr>
            </a:tbl>
          </a:graphicData>
        </a:graphic>
      </p:graphicFrame>
      <p:cxnSp>
        <p:nvCxnSpPr>
          <p:cNvPr id="18" name="Straight Connector 17">
            <a:extLst>
              <a:ext uri="{FF2B5EF4-FFF2-40B4-BE49-F238E27FC236}">
                <a16:creationId xmlns:a16="http://schemas.microsoft.com/office/drawing/2014/main" id="{C4E45EB7-9DAB-4FA0-395A-B2C4742B2EA5}"/>
              </a:ext>
            </a:extLst>
          </p:cNvPr>
          <p:cNvCxnSpPr>
            <a:cxnSpLocks/>
          </p:cNvCxnSpPr>
          <p:nvPr/>
        </p:nvCxnSpPr>
        <p:spPr>
          <a:xfrm>
            <a:off x="7683096" y="3543459"/>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F625C52-BF8A-C1F8-996E-EA7B243358BB}"/>
              </a:ext>
            </a:extLst>
          </p:cNvPr>
          <p:cNvCxnSpPr>
            <a:cxnSpLocks/>
          </p:cNvCxnSpPr>
          <p:nvPr/>
        </p:nvCxnSpPr>
        <p:spPr>
          <a:xfrm>
            <a:off x="10836955" y="329002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7A9FA46-7899-BF8C-B1C5-0F151110B164}"/>
              </a:ext>
            </a:extLst>
          </p:cNvPr>
          <p:cNvSpPr/>
          <p:nvPr/>
        </p:nvSpPr>
        <p:spPr>
          <a:xfrm>
            <a:off x="10172905" y="3246824"/>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22" name="Straight Arrow Connector 21">
            <a:extLst>
              <a:ext uri="{FF2B5EF4-FFF2-40B4-BE49-F238E27FC236}">
                <a16:creationId xmlns:a16="http://schemas.microsoft.com/office/drawing/2014/main" id="{9BF93919-7013-21F1-C5A3-AB7216735618}"/>
              </a:ext>
            </a:extLst>
          </p:cNvPr>
          <p:cNvCxnSpPr>
            <a:cxnSpLocks/>
          </p:cNvCxnSpPr>
          <p:nvPr/>
        </p:nvCxnSpPr>
        <p:spPr>
          <a:xfrm>
            <a:off x="10080456" y="3612768"/>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396F3B-996D-C85A-42C4-CC5D3458D162}"/>
              </a:ext>
            </a:extLst>
          </p:cNvPr>
          <p:cNvSpPr txBox="1"/>
          <p:nvPr/>
        </p:nvSpPr>
        <p:spPr>
          <a:xfrm>
            <a:off x="12629552" y="294438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grpSp>
        <p:nvGrpSpPr>
          <p:cNvPr id="30" name="Group 29">
            <a:extLst>
              <a:ext uri="{FF2B5EF4-FFF2-40B4-BE49-F238E27FC236}">
                <a16:creationId xmlns:a16="http://schemas.microsoft.com/office/drawing/2014/main" id="{75492639-68E0-B106-E460-C71536FCEE05}"/>
              </a:ext>
            </a:extLst>
          </p:cNvPr>
          <p:cNvGrpSpPr/>
          <p:nvPr/>
        </p:nvGrpSpPr>
        <p:grpSpPr>
          <a:xfrm>
            <a:off x="10787817" y="3358018"/>
            <a:ext cx="2489809" cy="177738"/>
            <a:chOff x="9000331" y="3625014"/>
            <a:chExt cx="4882166" cy="238390"/>
          </a:xfrm>
        </p:grpSpPr>
        <p:grpSp>
          <p:nvGrpSpPr>
            <p:cNvPr id="31" name="Group 30">
              <a:extLst>
                <a:ext uri="{FF2B5EF4-FFF2-40B4-BE49-F238E27FC236}">
                  <a16:creationId xmlns:a16="http://schemas.microsoft.com/office/drawing/2014/main" id="{1AA60A14-3C11-A9DA-34C7-78E08FD248A7}"/>
                </a:ext>
              </a:extLst>
            </p:cNvPr>
            <p:cNvGrpSpPr/>
            <p:nvPr/>
          </p:nvGrpSpPr>
          <p:grpSpPr>
            <a:xfrm>
              <a:off x="9000331" y="3625014"/>
              <a:ext cx="4882166" cy="238390"/>
              <a:chOff x="9000331" y="3625014"/>
              <a:chExt cx="4882166" cy="238390"/>
            </a:xfrm>
          </p:grpSpPr>
          <p:sp>
            <p:nvSpPr>
              <p:cNvPr id="39" name="Rectangle 38">
                <a:extLst>
                  <a:ext uri="{FF2B5EF4-FFF2-40B4-BE49-F238E27FC236}">
                    <a16:creationId xmlns:a16="http://schemas.microsoft.com/office/drawing/2014/main" id="{AAA6F164-52C0-5129-8BE4-54E635BD1B3E}"/>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40" name="Straight Connector 39">
                <a:extLst>
                  <a:ext uri="{FF2B5EF4-FFF2-40B4-BE49-F238E27FC236}">
                    <a16:creationId xmlns:a16="http://schemas.microsoft.com/office/drawing/2014/main" id="{2698A414-7E51-15D8-77FA-ADF3037516C8}"/>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FD21BC5-6C8B-BA4E-2E0B-EB9DBBEB8D4D}"/>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1EBBA37-13EF-0DB2-0107-3A3AB4A5727D}"/>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EFB55D2-7202-3CD2-00B8-98FE58A0266F}"/>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32" name="Straight Connector 31">
              <a:extLst>
                <a:ext uri="{FF2B5EF4-FFF2-40B4-BE49-F238E27FC236}">
                  <a16:creationId xmlns:a16="http://schemas.microsoft.com/office/drawing/2014/main" id="{8B720B12-426C-F688-366B-F3A1B488578E}"/>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E60FDFF-6DC7-B0F2-CCC7-2F9BE10CCD39}"/>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79" name="Straight Connector 78">
            <a:extLst>
              <a:ext uri="{FF2B5EF4-FFF2-40B4-BE49-F238E27FC236}">
                <a16:creationId xmlns:a16="http://schemas.microsoft.com/office/drawing/2014/main" id="{030EFB65-D39D-06A7-6927-AAC15E38214E}"/>
              </a:ext>
            </a:extLst>
          </p:cNvPr>
          <p:cNvCxnSpPr>
            <a:cxnSpLocks/>
          </p:cNvCxnSpPr>
          <p:nvPr/>
        </p:nvCxnSpPr>
        <p:spPr>
          <a:xfrm>
            <a:off x="7683096" y="4214435"/>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67BFB3C-204B-276B-C000-FC0C620C305B}"/>
              </a:ext>
            </a:extLst>
          </p:cNvPr>
          <p:cNvCxnSpPr>
            <a:cxnSpLocks/>
          </p:cNvCxnSpPr>
          <p:nvPr/>
        </p:nvCxnSpPr>
        <p:spPr>
          <a:xfrm>
            <a:off x="10858146" y="398130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E343377B-D84F-B968-0083-0D9D446B9C96}"/>
              </a:ext>
            </a:extLst>
          </p:cNvPr>
          <p:cNvSpPr/>
          <p:nvPr/>
        </p:nvSpPr>
        <p:spPr>
          <a:xfrm>
            <a:off x="10172905" y="391780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83" name="Straight Arrow Connector 82">
            <a:extLst>
              <a:ext uri="{FF2B5EF4-FFF2-40B4-BE49-F238E27FC236}">
                <a16:creationId xmlns:a16="http://schemas.microsoft.com/office/drawing/2014/main" id="{C420DC5F-FEAB-2A07-7764-A597EF6788C9}"/>
              </a:ext>
            </a:extLst>
          </p:cNvPr>
          <p:cNvCxnSpPr>
            <a:cxnSpLocks/>
          </p:cNvCxnSpPr>
          <p:nvPr/>
        </p:nvCxnSpPr>
        <p:spPr>
          <a:xfrm>
            <a:off x="10080456" y="428374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67411DA-2B69-ADBB-6A1F-692C40ABCAAC}"/>
              </a:ext>
            </a:extLst>
          </p:cNvPr>
          <p:cNvSpPr txBox="1"/>
          <p:nvPr/>
        </p:nvSpPr>
        <p:spPr>
          <a:xfrm>
            <a:off x="10863987" y="363566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grpSp>
        <p:nvGrpSpPr>
          <p:cNvPr id="85" name="Group 84">
            <a:extLst>
              <a:ext uri="{FF2B5EF4-FFF2-40B4-BE49-F238E27FC236}">
                <a16:creationId xmlns:a16="http://schemas.microsoft.com/office/drawing/2014/main" id="{74FFE655-BB8C-2E5D-58B4-2E9D7F0C7A5D}"/>
              </a:ext>
            </a:extLst>
          </p:cNvPr>
          <p:cNvGrpSpPr/>
          <p:nvPr/>
        </p:nvGrpSpPr>
        <p:grpSpPr>
          <a:xfrm>
            <a:off x="10787817" y="4028994"/>
            <a:ext cx="2489809" cy="177738"/>
            <a:chOff x="9000331" y="3625014"/>
            <a:chExt cx="4882166" cy="238390"/>
          </a:xfrm>
        </p:grpSpPr>
        <p:grpSp>
          <p:nvGrpSpPr>
            <p:cNvPr id="86" name="Group 85">
              <a:extLst>
                <a:ext uri="{FF2B5EF4-FFF2-40B4-BE49-F238E27FC236}">
                  <a16:creationId xmlns:a16="http://schemas.microsoft.com/office/drawing/2014/main" id="{40E85EDB-9884-EBF5-25DD-487384D64006}"/>
                </a:ext>
              </a:extLst>
            </p:cNvPr>
            <p:cNvGrpSpPr/>
            <p:nvPr/>
          </p:nvGrpSpPr>
          <p:grpSpPr>
            <a:xfrm>
              <a:off x="9000331" y="3625014"/>
              <a:ext cx="4882166" cy="238390"/>
              <a:chOff x="9000331" y="3625014"/>
              <a:chExt cx="4882166" cy="238390"/>
            </a:xfrm>
          </p:grpSpPr>
          <p:sp>
            <p:nvSpPr>
              <p:cNvPr id="89" name="Rectangle 88">
                <a:extLst>
                  <a:ext uri="{FF2B5EF4-FFF2-40B4-BE49-F238E27FC236}">
                    <a16:creationId xmlns:a16="http://schemas.microsoft.com/office/drawing/2014/main" id="{F1D7F910-DC09-09CE-8D19-CAE742E4BE08}"/>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90" name="Straight Connector 89">
                <a:extLst>
                  <a:ext uri="{FF2B5EF4-FFF2-40B4-BE49-F238E27FC236}">
                    <a16:creationId xmlns:a16="http://schemas.microsoft.com/office/drawing/2014/main" id="{615E97D9-1FE4-7FC8-D3E5-DB40E80B1AD9}"/>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0A703182-5A8E-6C51-5F1A-0C83C1112C2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D654D9E-7CEB-5255-4BC6-017EB46165F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FECCEC1-3C59-064A-EDC4-12EC5E38EDDA}"/>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87" name="Straight Connector 86">
              <a:extLst>
                <a:ext uri="{FF2B5EF4-FFF2-40B4-BE49-F238E27FC236}">
                  <a16:creationId xmlns:a16="http://schemas.microsoft.com/office/drawing/2014/main" id="{790970BB-CCF2-DE43-415E-676F124E1ADD}"/>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740E382B-6CAE-499A-35A1-952629100610}"/>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94" name="Straight Connector 93">
            <a:extLst>
              <a:ext uri="{FF2B5EF4-FFF2-40B4-BE49-F238E27FC236}">
                <a16:creationId xmlns:a16="http://schemas.microsoft.com/office/drawing/2014/main" id="{8B4CEB5B-5785-FD84-A249-AA4FF655C42F}"/>
              </a:ext>
            </a:extLst>
          </p:cNvPr>
          <p:cNvCxnSpPr>
            <a:cxnSpLocks/>
          </p:cNvCxnSpPr>
          <p:nvPr/>
        </p:nvCxnSpPr>
        <p:spPr>
          <a:xfrm>
            <a:off x="7683096" y="4940216"/>
            <a:ext cx="5594530" cy="8704"/>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8345831-C3C8-DC65-9DEC-A6581D7BE04E}"/>
              </a:ext>
            </a:extLst>
          </p:cNvPr>
          <p:cNvCxnSpPr>
            <a:cxnSpLocks/>
          </p:cNvCxnSpPr>
          <p:nvPr/>
        </p:nvCxnSpPr>
        <p:spPr>
          <a:xfrm>
            <a:off x="10858146" y="471579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DCA8A497-DC36-C805-509C-F0DB511F919A}"/>
              </a:ext>
            </a:extLst>
          </p:cNvPr>
          <p:cNvSpPr/>
          <p:nvPr/>
        </p:nvSpPr>
        <p:spPr>
          <a:xfrm rot="10800000">
            <a:off x="10172905" y="4652285"/>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97" name="Straight Arrow Connector 96">
            <a:extLst>
              <a:ext uri="{FF2B5EF4-FFF2-40B4-BE49-F238E27FC236}">
                <a16:creationId xmlns:a16="http://schemas.microsoft.com/office/drawing/2014/main" id="{0EBDDD39-3643-D1B5-68C1-064C55F47177}"/>
              </a:ext>
            </a:extLst>
          </p:cNvPr>
          <p:cNvCxnSpPr>
            <a:cxnSpLocks/>
          </p:cNvCxnSpPr>
          <p:nvPr/>
        </p:nvCxnSpPr>
        <p:spPr>
          <a:xfrm flipH="1">
            <a:off x="10091516" y="5018229"/>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5101F354-A971-9E5B-49C9-87B21A5CECAD}"/>
              </a:ext>
            </a:extLst>
          </p:cNvPr>
          <p:cNvGrpSpPr/>
          <p:nvPr/>
        </p:nvGrpSpPr>
        <p:grpSpPr>
          <a:xfrm>
            <a:off x="7683096" y="4742406"/>
            <a:ext cx="2489809" cy="177738"/>
            <a:chOff x="9000331" y="3625014"/>
            <a:chExt cx="4882166" cy="238390"/>
          </a:xfrm>
        </p:grpSpPr>
        <p:grpSp>
          <p:nvGrpSpPr>
            <p:cNvPr id="100" name="Group 99">
              <a:extLst>
                <a:ext uri="{FF2B5EF4-FFF2-40B4-BE49-F238E27FC236}">
                  <a16:creationId xmlns:a16="http://schemas.microsoft.com/office/drawing/2014/main" id="{F4A8ECC1-A556-488D-E546-90019BF498B8}"/>
                </a:ext>
              </a:extLst>
            </p:cNvPr>
            <p:cNvGrpSpPr/>
            <p:nvPr/>
          </p:nvGrpSpPr>
          <p:grpSpPr>
            <a:xfrm>
              <a:off x="9000331" y="3625014"/>
              <a:ext cx="4882166" cy="238390"/>
              <a:chOff x="9000331" y="3625014"/>
              <a:chExt cx="4882166" cy="238390"/>
            </a:xfrm>
          </p:grpSpPr>
          <p:sp>
            <p:nvSpPr>
              <p:cNvPr id="110" name="Rectangle 109">
                <a:extLst>
                  <a:ext uri="{FF2B5EF4-FFF2-40B4-BE49-F238E27FC236}">
                    <a16:creationId xmlns:a16="http://schemas.microsoft.com/office/drawing/2014/main" id="{D8962814-245C-1A68-1F3B-93C34C0FBD8F}"/>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11" name="Straight Connector 110">
                <a:extLst>
                  <a:ext uri="{FF2B5EF4-FFF2-40B4-BE49-F238E27FC236}">
                    <a16:creationId xmlns:a16="http://schemas.microsoft.com/office/drawing/2014/main" id="{ABE1B440-D935-D380-D718-A5F82D9C590E}"/>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77456CB-F9F6-B437-6C2F-0DC20C47BDE8}"/>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E3FEB918-0DEE-A4EB-78BB-18173B3C6E1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FEACB9AD-58D4-4C6C-B180-99669F939E1D}"/>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08" name="Straight Connector 107">
              <a:extLst>
                <a:ext uri="{FF2B5EF4-FFF2-40B4-BE49-F238E27FC236}">
                  <a16:creationId xmlns:a16="http://schemas.microsoft.com/office/drawing/2014/main" id="{508E0AE4-077D-0653-6E51-80AFE6CF75F2}"/>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902E2DC-C40A-BA43-99E6-9FD5FA41F0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sp>
        <p:nvSpPr>
          <p:cNvPr id="116" name="TextBox 115">
            <a:extLst>
              <a:ext uri="{FF2B5EF4-FFF2-40B4-BE49-F238E27FC236}">
                <a16:creationId xmlns:a16="http://schemas.microsoft.com/office/drawing/2014/main" id="{1C0F6D52-C40F-91AA-FB7D-0B5550C33531}"/>
              </a:ext>
            </a:extLst>
          </p:cNvPr>
          <p:cNvSpPr txBox="1"/>
          <p:nvPr/>
        </p:nvSpPr>
        <p:spPr>
          <a:xfrm>
            <a:off x="12650743" y="437015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117" name="Straight Connector 116">
            <a:extLst>
              <a:ext uri="{FF2B5EF4-FFF2-40B4-BE49-F238E27FC236}">
                <a16:creationId xmlns:a16="http://schemas.microsoft.com/office/drawing/2014/main" id="{B796DA95-A0D6-9EE2-DA2E-C95E193ED6C7}"/>
              </a:ext>
            </a:extLst>
          </p:cNvPr>
          <p:cNvCxnSpPr>
            <a:cxnSpLocks/>
          </p:cNvCxnSpPr>
          <p:nvPr/>
        </p:nvCxnSpPr>
        <p:spPr>
          <a:xfrm>
            <a:off x="7683096" y="5725232"/>
            <a:ext cx="5594530" cy="1378"/>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18" name="Rectangle 117">
            <a:extLst>
              <a:ext uri="{FF2B5EF4-FFF2-40B4-BE49-F238E27FC236}">
                <a16:creationId xmlns:a16="http://schemas.microsoft.com/office/drawing/2014/main" id="{43BA759F-DDA9-E41A-7ED3-BAA48C662B7A}"/>
              </a:ext>
            </a:extLst>
          </p:cNvPr>
          <p:cNvSpPr/>
          <p:nvPr/>
        </p:nvSpPr>
        <p:spPr>
          <a:xfrm rot="10800000">
            <a:off x="10172905" y="5429975"/>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119" name="Straight Arrow Connector 118">
            <a:extLst>
              <a:ext uri="{FF2B5EF4-FFF2-40B4-BE49-F238E27FC236}">
                <a16:creationId xmlns:a16="http://schemas.microsoft.com/office/drawing/2014/main" id="{2DF2A160-CBEC-6568-A636-799BD9766738}"/>
              </a:ext>
            </a:extLst>
          </p:cNvPr>
          <p:cNvCxnSpPr>
            <a:cxnSpLocks/>
          </p:cNvCxnSpPr>
          <p:nvPr/>
        </p:nvCxnSpPr>
        <p:spPr>
          <a:xfrm flipH="1">
            <a:off x="10091516" y="5795919"/>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97B4FC37-2F34-C344-0839-F411CE3480E2}"/>
              </a:ext>
            </a:extLst>
          </p:cNvPr>
          <p:cNvGrpSpPr/>
          <p:nvPr/>
        </p:nvGrpSpPr>
        <p:grpSpPr>
          <a:xfrm>
            <a:off x="7683096" y="5531771"/>
            <a:ext cx="2489809" cy="177738"/>
            <a:chOff x="9000331" y="3625014"/>
            <a:chExt cx="4882166" cy="238390"/>
          </a:xfrm>
        </p:grpSpPr>
        <p:grpSp>
          <p:nvGrpSpPr>
            <p:cNvPr id="135" name="Group 134">
              <a:extLst>
                <a:ext uri="{FF2B5EF4-FFF2-40B4-BE49-F238E27FC236}">
                  <a16:creationId xmlns:a16="http://schemas.microsoft.com/office/drawing/2014/main" id="{C690E343-6422-93B6-4D79-267CDC5283C6}"/>
                </a:ext>
              </a:extLst>
            </p:cNvPr>
            <p:cNvGrpSpPr/>
            <p:nvPr/>
          </p:nvGrpSpPr>
          <p:grpSpPr>
            <a:xfrm>
              <a:off x="9000331" y="3625014"/>
              <a:ext cx="4882166" cy="238390"/>
              <a:chOff x="9000331" y="3625014"/>
              <a:chExt cx="4882166" cy="238390"/>
            </a:xfrm>
          </p:grpSpPr>
          <p:sp>
            <p:nvSpPr>
              <p:cNvPr id="138" name="Rectangle 137">
                <a:extLst>
                  <a:ext uri="{FF2B5EF4-FFF2-40B4-BE49-F238E27FC236}">
                    <a16:creationId xmlns:a16="http://schemas.microsoft.com/office/drawing/2014/main" id="{BCD6EBEF-6D70-C2DB-D5C7-0E487F42EBA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39" name="Straight Connector 138">
                <a:extLst>
                  <a:ext uri="{FF2B5EF4-FFF2-40B4-BE49-F238E27FC236}">
                    <a16:creationId xmlns:a16="http://schemas.microsoft.com/office/drawing/2014/main" id="{5EA23FEF-F3FB-B1C4-AAA8-13F7F0535147}"/>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B6DA276-8A0B-68FA-5FBC-A874BFEB2843}"/>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18FB5B8A-4AD5-9B70-E786-1A740DCD17D4}"/>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36478DC4-A8D4-89AB-F628-1F287F85A332}"/>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36" name="Straight Connector 135">
              <a:extLst>
                <a:ext uri="{FF2B5EF4-FFF2-40B4-BE49-F238E27FC236}">
                  <a16:creationId xmlns:a16="http://schemas.microsoft.com/office/drawing/2014/main" id="{8E1723E9-B038-AF0C-B75A-FF9DEADB023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7C969885-4C63-60F1-8F2E-2FF23FFE1504}"/>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43" name="Straight Connector 142">
            <a:extLst>
              <a:ext uri="{FF2B5EF4-FFF2-40B4-BE49-F238E27FC236}">
                <a16:creationId xmlns:a16="http://schemas.microsoft.com/office/drawing/2014/main" id="{84CEA6DC-F8DF-E278-F1E0-9F6EE82EB527}"/>
              </a:ext>
            </a:extLst>
          </p:cNvPr>
          <p:cNvCxnSpPr>
            <a:cxnSpLocks/>
          </p:cNvCxnSpPr>
          <p:nvPr/>
        </p:nvCxnSpPr>
        <p:spPr>
          <a:xfrm>
            <a:off x="10858146" y="549348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4" name="TextBox 143">
            <a:extLst>
              <a:ext uri="{FF2B5EF4-FFF2-40B4-BE49-F238E27FC236}">
                <a16:creationId xmlns:a16="http://schemas.microsoft.com/office/drawing/2014/main" id="{3D52BFEC-0273-91DA-44A5-CAC6D9348CE0}"/>
              </a:ext>
            </a:extLst>
          </p:cNvPr>
          <p:cNvSpPr txBox="1"/>
          <p:nvPr/>
        </p:nvSpPr>
        <p:spPr>
          <a:xfrm>
            <a:off x="10863987" y="514784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cxnSp>
        <p:nvCxnSpPr>
          <p:cNvPr id="145" name="Straight Connector 144">
            <a:extLst>
              <a:ext uri="{FF2B5EF4-FFF2-40B4-BE49-F238E27FC236}">
                <a16:creationId xmlns:a16="http://schemas.microsoft.com/office/drawing/2014/main" id="{E08DB8C7-0A0E-8264-5EC0-24C19DBD27F2}"/>
              </a:ext>
            </a:extLst>
          </p:cNvPr>
          <p:cNvCxnSpPr>
            <a:cxnSpLocks/>
          </p:cNvCxnSpPr>
          <p:nvPr/>
        </p:nvCxnSpPr>
        <p:spPr>
          <a:xfrm>
            <a:off x="7683096" y="6406665"/>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5CEF018-B02D-2B38-9048-A0DAEC2293A0}"/>
              </a:ext>
            </a:extLst>
          </p:cNvPr>
          <p:cNvCxnSpPr>
            <a:cxnSpLocks/>
          </p:cNvCxnSpPr>
          <p:nvPr/>
        </p:nvCxnSpPr>
        <p:spPr>
          <a:xfrm>
            <a:off x="10858146" y="618476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61029DC6-F7D1-FA16-FB61-3BE6C0DD5E0D}"/>
              </a:ext>
            </a:extLst>
          </p:cNvPr>
          <p:cNvSpPr/>
          <p:nvPr/>
        </p:nvSpPr>
        <p:spPr>
          <a:xfrm>
            <a:off x="10172905" y="611003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cxnSp>
        <p:nvCxnSpPr>
          <p:cNvPr id="148" name="Straight Arrow Connector 147">
            <a:extLst>
              <a:ext uri="{FF2B5EF4-FFF2-40B4-BE49-F238E27FC236}">
                <a16:creationId xmlns:a16="http://schemas.microsoft.com/office/drawing/2014/main" id="{2258559B-BB25-F421-3DB8-DA31BE57BBB3}"/>
              </a:ext>
            </a:extLst>
          </p:cNvPr>
          <p:cNvCxnSpPr>
            <a:cxnSpLocks/>
          </p:cNvCxnSpPr>
          <p:nvPr/>
        </p:nvCxnSpPr>
        <p:spPr>
          <a:xfrm flipH="1">
            <a:off x="10091516" y="6475974"/>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CFEAF468-E2C5-A561-38DC-EE6FEC7B8976}"/>
              </a:ext>
            </a:extLst>
          </p:cNvPr>
          <p:cNvGrpSpPr/>
          <p:nvPr/>
        </p:nvGrpSpPr>
        <p:grpSpPr>
          <a:xfrm>
            <a:off x="7683096" y="6211381"/>
            <a:ext cx="2489809" cy="177738"/>
            <a:chOff x="9000331" y="3625014"/>
            <a:chExt cx="4882166" cy="238390"/>
          </a:xfrm>
        </p:grpSpPr>
        <p:grpSp>
          <p:nvGrpSpPr>
            <p:cNvPr id="150" name="Group 149">
              <a:extLst>
                <a:ext uri="{FF2B5EF4-FFF2-40B4-BE49-F238E27FC236}">
                  <a16:creationId xmlns:a16="http://schemas.microsoft.com/office/drawing/2014/main" id="{6676F511-CF50-2177-8F82-A7B60252CDFE}"/>
                </a:ext>
              </a:extLst>
            </p:cNvPr>
            <p:cNvGrpSpPr/>
            <p:nvPr/>
          </p:nvGrpSpPr>
          <p:grpSpPr>
            <a:xfrm>
              <a:off x="9000331" y="3625014"/>
              <a:ext cx="4882166" cy="238390"/>
              <a:chOff x="9000331" y="3625014"/>
              <a:chExt cx="4882166" cy="238390"/>
            </a:xfrm>
          </p:grpSpPr>
          <p:sp>
            <p:nvSpPr>
              <p:cNvPr id="153" name="Rectangle 152">
                <a:extLst>
                  <a:ext uri="{FF2B5EF4-FFF2-40B4-BE49-F238E27FC236}">
                    <a16:creationId xmlns:a16="http://schemas.microsoft.com/office/drawing/2014/main" id="{A1E136A6-7248-E239-64AB-B2A952BD10BB}"/>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54" name="Straight Connector 153">
                <a:extLst>
                  <a:ext uri="{FF2B5EF4-FFF2-40B4-BE49-F238E27FC236}">
                    <a16:creationId xmlns:a16="http://schemas.microsoft.com/office/drawing/2014/main" id="{CCEC2BEC-B877-37CE-5524-741ACA9753C1}"/>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7B64B8B-83FE-A0F7-D51D-3EE73FF7C127}"/>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614237BD-7667-4745-C8D9-933692565A31}"/>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978AE79F-D5E2-F6A8-F32D-C2B03B6308B7}"/>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51" name="Straight Connector 150">
              <a:extLst>
                <a:ext uri="{FF2B5EF4-FFF2-40B4-BE49-F238E27FC236}">
                  <a16:creationId xmlns:a16="http://schemas.microsoft.com/office/drawing/2014/main" id="{85B50290-12E5-2CEC-0273-05C546EBB185}"/>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B2606198-71B4-545E-7D9D-5F526DF3463F}"/>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sp>
        <p:nvSpPr>
          <p:cNvPr id="158" name="TextBox 157">
            <a:extLst>
              <a:ext uri="{FF2B5EF4-FFF2-40B4-BE49-F238E27FC236}">
                <a16:creationId xmlns:a16="http://schemas.microsoft.com/office/drawing/2014/main" id="{E2F75EF8-DD94-CD73-9583-14DD2F98628A}"/>
              </a:ext>
            </a:extLst>
          </p:cNvPr>
          <p:cNvSpPr txBox="1"/>
          <p:nvPr/>
        </p:nvSpPr>
        <p:spPr>
          <a:xfrm>
            <a:off x="12650743" y="583912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159" name="Straight Connector 158">
            <a:extLst>
              <a:ext uri="{FF2B5EF4-FFF2-40B4-BE49-F238E27FC236}">
                <a16:creationId xmlns:a16="http://schemas.microsoft.com/office/drawing/2014/main" id="{58E2DB44-66E9-8DA2-9635-F61D4A5B5CCD}"/>
              </a:ext>
            </a:extLst>
          </p:cNvPr>
          <p:cNvCxnSpPr>
            <a:cxnSpLocks/>
          </p:cNvCxnSpPr>
          <p:nvPr/>
        </p:nvCxnSpPr>
        <p:spPr>
          <a:xfrm>
            <a:off x="7683095" y="7152375"/>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60" name="Rectangle 159">
            <a:extLst>
              <a:ext uri="{FF2B5EF4-FFF2-40B4-BE49-F238E27FC236}">
                <a16:creationId xmlns:a16="http://schemas.microsoft.com/office/drawing/2014/main" id="{23A5E87A-1603-6A4D-B047-72E26A6E818C}"/>
              </a:ext>
            </a:extLst>
          </p:cNvPr>
          <p:cNvSpPr/>
          <p:nvPr/>
        </p:nvSpPr>
        <p:spPr>
          <a:xfrm>
            <a:off x="10172905" y="685574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cxnSp>
        <p:nvCxnSpPr>
          <p:cNvPr id="161" name="Straight Arrow Connector 160">
            <a:extLst>
              <a:ext uri="{FF2B5EF4-FFF2-40B4-BE49-F238E27FC236}">
                <a16:creationId xmlns:a16="http://schemas.microsoft.com/office/drawing/2014/main" id="{AD80F86F-4DFC-B6E7-E359-A7B861BA68DE}"/>
              </a:ext>
            </a:extLst>
          </p:cNvPr>
          <p:cNvCxnSpPr>
            <a:cxnSpLocks/>
          </p:cNvCxnSpPr>
          <p:nvPr/>
        </p:nvCxnSpPr>
        <p:spPr>
          <a:xfrm flipH="1">
            <a:off x="10091516" y="7221684"/>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E13FD8EE-AD8D-AD4C-003A-82127782E7D3}"/>
              </a:ext>
            </a:extLst>
          </p:cNvPr>
          <p:cNvGrpSpPr/>
          <p:nvPr/>
        </p:nvGrpSpPr>
        <p:grpSpPr>
          <a:xfrm>
            <a:off x="7683095" y="6956778"/>
            <a:ext cx="2489809" cy="177738"/>
            <a:chOff x="9000331" y="3625014"/>
            <a:chExt cx="4882166" cy="238390"/>
          </a:xfrm>
        </p:grpSpPr>
        <p:grpSp>
          <p:nvGrpSpPr>
            <p:cNvPr id="163" name="Group 162">
              <a:extLst>
                <a:ext uri="{FF2B5EF4-FFF2-40B4-BE49-F238E27FC236}">
                  <a16:creationId xmlns:a16="http://schemas.microsoft.com/office/drawing/2014/main" id="{3341619E-031F-C08E-8E70-E8BF3CABFAB5}"/>
                </a:ext>
              </a:extLst>
            </p:cNvPr>
            <p:cNvGrpSpPr/>
            <p:nvPr/>
          </p:nvGrpSpPr>
          <p:grpSpPr>
            <a:xfrm>
              <a:off x="9000331" y="3625014"/>
              <a:ext cx="4882166" cy="238390"/>
              <a:chOff x="9000331" y="3625014"/>
              <a:chExt cx="4882166" cy="238390"/>
            </a:xfrm>
          </p:grpSpPr>
          <p:sp>
            <p:nvSpPr>
              <p:cNvPr id="166" name="Rectangle 165">
                <a:extLst>
                  <a:ext uri="{FF2B5EF4-FFF2-40B4-BE49-F238E27FC236}">
                    <a16:creationId xmlns:a16="http://schemas.microsoft.com/office/drawing/2014/main" id="{40DB3DED-7058-85C1-9D30-A4098D31F8AF}"/>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67" name="Straight Connector 166">
                <a:extLst>
                  <a:ext uri="{FF2B5EF4-FFF2-40B4-BE49-F238E27FC236}">
                    <a16:creationId xmlns:a16="http://schemas.microsoft.com/office/drawing/2014/main" id="{82949199-5888-10A0-A2C4-8937208A6EE1}"/>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E3F32A42-61E7-1A9E-6BAB-B71FC638F5DF}"/>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4CECBEB4-0C91-E47C-E300-9FA29F54181F}"/>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CCFC7331-213E-FD15-41D2-314B0EF81852}"/>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64" name="Straight Connector 163">
              <a:extLst>
                <a:ext uri="{FF2B5EF4-FFF2-40B4-BE49-F238E27FC236}">
                  <a16:creationId xmlns:a16="http://schemas.microsoft.com/office/drawing/2014/main" id="{D0C6080D-E0CF-0748-5AC1-212ECF934A24}"/>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98EBF5A7-1319-8E01-9E8D-4CA7260F9A16}"/>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87" name="Straight Connector 186">
            <a:extLst>
              <a:ext uri="{FF2B5EF4-FFF2-40B4-BE49-F238E27FC236}">
                <a16:creationId xmlns:a16="http://schemas.microsoft.com/office/drawing/2014/main" id="{0373F2D0-1145-5A60-CD90-C362582D0BA7}"/>
              </a:ext>
            </a:extLst>
          </p:cNvPr>
          <p:cNvCxnSpPr>
            <a:cxnSpLocks/>
          </p:cNvCxnSpPr>
          <p:nvPr/>
        </p:nvCxnSpPr>
        <p:spPr>
          <a:xfrm>
            <a:off x="10858146" y="709206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88" name="TextBox 187">
            <a:extLst>
              <a:ext uri="{FF2B5EF4-FFF2-40B4-BE49-F238E27FC236}">
                <a16:creationId xmlns:a16="http://schemas.microsoft.com/office/drawing/2014/main" id="{7F407FBB-FAD6-ECB4-11F1-FF22B5FA8F02}"/>
              </a:ext>
            </a:extLst>
          </p:cNvPr>
          <p:cNvSpPr txBox="1"/>
          <p:nvPr/>
        </p:nvSpPr>
        <p:spPr>
          <a:xfrm>
            <a:off x="10863987" y="674642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cxnSp>
        <p:nvCxnSpPr>
          <p:cNvPr id="189" name="Straight Connector 188">
            <a:extLst>
              <a:ext uri="{FF2B5EF4-FFF2-40B4-BE49-F238E27FC236}">
                <a16:creationId xmlns:a16="http://schemas.microsoft.com/office/drawing/2014/main" id="{D1979747-9A42-1919-7643-78FF596C19B7}"/>
              </a:ext>
            </a:extLst>
          </p:cNvPr>
          <p:cNvCxnSpPr>
            <a:cxnSpLocks/>
          </p:cNvCxnSpPr>
          <p:nvPr/>
        </p:nvCxnSpPr>
        <p:spPr>
          <a:xfrm>
            <a:off x="7683095" y="7826554"/>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946479F-A91E-3D07-1DCF-9D0E0E889323}"/>
              </a:ext>
            </a:extLst>
          </p:cNvPr>
          <p:cNvSpPr/>
          <p:nvPr/>
        </p:nvSpPr>
        <p:spPr>
          <a:xfrm rot="10800000">
            <a:off x="10172905" y="7529919"/>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grpSp>
        <p:nvGrpSpPr>
          <p:cNvPr id="191" name="Group 190">
            <a:extLst>
              <a:ext uri="{FF2B5EF4-FFF2-40B4-BE49-F238E27FC236}">
                <a16:creationId xmlns:a16="http://schemas.microsoft.com/office/drawing/2014/main" id="{6B40BD49-973A-BC7E-43E4-C053F37A467F}"/>
              </a:ext>
            </a:extLst>
          </p:cNvPr>
          <p:cNvGrpSpPr/>
          <p:nvPr/>
        </p:nvGrpSpPr>
        <p:grpSpPr>
          <a:xfrm>
            <a:off x="10809008" y="7622808"/>
            <a:ext cx="2489809" cy="177738"/>
            <a:chOff x="9000331" y="3625014"/>
            <a:chExt cx="4882166" cy="238390"/>
          </a:xfrm>
        </p:grpSpPr>
        <p:grpSp>
          <p:nvGrpSpPr>
            <p:cNvPr id="192" name="Group 191">
              <a:extLst>
                <a:ext uri="{FF2B5EF4-FFF2-40B4-BE49-F238E27FC236}">
                  <a16:creationId xmlns:a16="http://schemas.microsoft.com/office/drawing/2014/main" id="{7D4C375B-ADA3-17A3-1C10-90CE67139504}"/>
                </a:ext>
              </a:extLst>
            </p:cNvPr>
            <p:cNvGrpSpPr/>
            <p:nvPr/>
          </p:nvGrpSpPr>
          <p:grpSpPr>
            <a:xfrm>
              <a:off x="9000331" y="3625014"/>
              <a:ext cx="4882166" cy="238390"/>
              <a:chOff x="9000331" y="3625014"/>
              <a:chExt cx="4882166" cy="238390"/>
            </a:xfrm>
          </p:grpSpPr>
          <p:sp>
            <p:nvSpPr>
              <p:cNvPr id="195" name="Rectangle 194">
                <a:extLst>
                  <a:ext uri="{FF2B5EF4-FFF2-40B4-BE49-F238E27FC236}">
                    <a16:creationId xmlns:a16="http://schemas.microsoft.com/office/drawing/2014/main" id="{00BE1CC3-F127-8D38-8ED9-C1AF5B19CC95}"/>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96" name="Straight Connector 195">
                <a:extLst>
                  <a:ext uri="{FF2B5EF4-FFF2-40B4-BE49-F238E27FC236}">
                    <a16:creationId xmlns:a16="http://schemas.microsoft.com/office/drawing/2014/main" id="{E0DBEEB8-38F0-2820-88D8-806634611170}"/>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A4C9B7A9-8548-7A2B-AFAC-9D21FDD3F7CD}"/>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E8B316FC-B783-63C9-BE36-74F44424C3B5}"/>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EA20CBB0-5B96-276B-3AC1-F1B55A26B62D}"/>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93" name="Straight Connector 192">
              <a:extLst>
                <a:ext uri="{FF2B5EF4-FFF2-40B4-BE49-F238E27FC236}">
                  <a16:creationId xmlns:a16="http://schemas.microsoft.com/office/drawing/2014/main" id="{9FD14B08-5772-B95C-BDF6-3319E4F2D755}"/>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E8DCB7-EEDA-2D2D-1ADC-37A20761A8A1}"/>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00" name="Straight Connector 199">
            <a:extLst>
              <a:ext uri="{FF2B5EF4-FFF2-40B4-BE49-F238E27FC236}">
                <a16:creationId xmlns:a16="http://schemas.microsoft.com/office/drawing/2014/main" id="{7E085206-C5AB-7EE0-3F77-1778263D8275}"/>
              </a:ext>
            </a:extLst>
          </p:cNvPr>
          <p:cNvCxnSpPr>
            <a:cxnSpLocks/>
          </p:cNvCxnSpPr>
          <p:nvPr/>
        </p:nvCxnSpPr>
        <p:spPr>
          <a:xfrm>
            <a:off x="10880160" y="761052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6309EC0D-481F-3F07-5515-2F70B74AE124}"/>
              </a:ext>
            </a:extLst>
          </p:cNvPr>
          <p:cNvSpPr txBox="1"/>
          <p:nvPr/>
        </p:nvSpPr>
        <p:spPr>
          <a:xfrm>
            <a:off x="12672757" y="726488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202" name="Straight Arrow Connector 201">
            <a:extLst>
              <a:ext uri="{FF2B5EF4-FFF2-40B4-BE49-F238E27FC236}">
                <a16:creationId xmlns:a16="http://schemas.microsoft.com/office/drawing/2014/main" id="{1EFBA89E-0A46-D5C3-0C14-E419E8A6DE99}"/>
              </a:ext>
            </a:extLst>
          </p:cNvPr>
          <p:cNvCxnSpPr>
            <a:cxnSpLocks/>
          </p:cNvCxnSpPr>
          <p:nvPr/>
        </p:nvCxnSpPr>
        <p:spPr>
          <a:xfrm>
            <a:off x="10172904" y="791296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6ED33DF-691C-7966-846E-0E61726F87A7}"/>
              </a:ext>
            </a:extLst>
          </p:cNvPr>
          <p:cNvCxnSpPr>
            <a:cxnSpLocks/>
          </p:cNvCxnSpPr>
          <p:nvPr/>
        </p:nvCxnSpPr>
        <p:spPr>
          <a:xfrm>
            <a:off x="7704181" y="8604244"/>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04" name="Rectangle 203">
            <a:extLst>
              <a:ext uri="{FF2B5EF4-FFF2-40B4-BE49-F238E27FC236}">
                <a16:creationId xmlns:a16="http://schemas.microsoft.com/office/drawing/2014/main" id="{DBB03AD7-2C8D-791A-4697-C3F0ABC245E0}"/>
              </a:ext>
            </a:extLst>
          </p:cNvPr>
          <p:cNvSpPr/>
          <p:nvPr/>
        </p:nvSpPr>
        <p:spPr>
          <a:xfrm rot="10800000">
            <a:off x="10193991" y="8307609"/>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grpSp>
        <p:nvGrpSpPr>
          <p:cNvPr id="205" name="Group 204">
            <a:extLst>
              <a:ext uri="{FF2B5EF4-FFF2-40B4-BE49-F238E27FC236}">
                <a16:creationId xmlns:a16="http://schemas.microsoft.com/office/drawing/2014/main" id="{48465711-2CB0-4B97-55E6-8C5EC5A166EC}"/>
              </a:ext>
            </a:extLst>
          </p:cNvPr>
          <p:cNvGrpSpPr/>
          <p:nvPr/>
        </p:nvGrpSpPr>
        <p:grpSpPr>
          <a:xfrm>
            <a:off x="10830094" y="8400498"/>
            <a:ext cx="2489809" cy="177738"/>
            <a:chOff x="9000331" y="3625014"/>
            <a:chExt cx="4882166" cy="238390"/>
          </a:xfrm>
        </p:grpSpPr>
        <p:grpSp>
          <p:nvGrpSpPr>
            <p:cNvPr id="206" name="Group 205">
              <a:extLst>
                <a:ext uri="{FF2B5EF4-FFF2-40B4-BE49-F238E27FC236}">
                  <a16:creationId xmlns:a16="http://schemas.microsoft.com/office/drawing/2014/main" id="{E2386538-B095-5CEB-0F25-CD781B46A542}"/>
                </a:ext>
              </a:extLst>
            </p:cNvPr>
            <p:cNvGrpSpPr/>
            <p:nvPr/>
          </p:nvGrpSpPr>
          <p:grpSpPr>
            <a:xfrm>
              <a:off x="9000331" y="3625014"/>
              <a:ext cx="4882166" cy="238390"/>
              <a:chOff x="9000331" y="3625014"/>
              <a:chExt cx="4882166" cy="238390"/>
            </a:xfrm>
          </p:grpSpPr>
          <p:sp>
            <p:nvSpPr>
              <p:cNvPr id="209" name="Rectangle 208">
                <a:extLst>
                  <a:ext uri="{FF2B5EF4-FFF2-40B4-BE49-F238E27FC236}">
                    <a16:creationId xmlns:a16="http://schemas.microsoft.com/office/drawing/2014/main" id="{03142EF0-CC0F-AA45-60FF-018CDAEB74E8}"/>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210" name="Straight Connector 209">
                <a:extLst>
                  <a:ext uri="{FF2B5EF4-FFF2-40B4-BE49-F238E27FC236}">
                    <a16:creationId xmlns:a16="http://schemas.microsoft.com/office/drawing/2014/main" id="{A3B9D37E-65C8-0EB0-A3C5-A1B7A216FD1E}"/>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69BF00DD-9C8B-A7FF-3DB0-7DC31A53AEFF}"/>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C3FC666F-3494-9E42-368F-A91FB28CEEB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F42BF392-C359-C5DF-F671-E290E799C76F}"/>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07" name="Straight Connector 206">
              <a:extLst>
                <a:ext uri="{FF2B5EF4-FFF2-40B4-BE49-F238E27FC236}">
                  <a16:creationId xmlns:a16="http://schemas.microsoft.com/office/drawing/2014/main" id="{E347FC41-8610-7C51-3B83-1104EBD9A6AB}"/>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FC92A261-8605-8D1C-498A-C60E26F5A27D}"/>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14" name="Straight Arrow Connector 213">
            <a:extLst>
              <a:ext uri="{FF2B5EF4-FFF2-40B4-BE49-F238E27FC236}">
                <a16:creationId xmlns:a16="http://schemas.microsoft.com/office/drawing/2014/main" id="{E6ED0057-339A-092A-849F-AB770699F056}"/>
              </a:ext>
            </a:extLst>
          </p:cNvPr>
          <p:cNvCxnSpPr>
            <a:cxnSpLocks/>
          </p:cNvCxnSpPr>
          <p:nvPr/>
        </p:nvCxnSpPr>
        <p:spPr>
          <a:xfrm>
            <a:off x="10193990" y="869065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5ED5FC3-5C26-7AB7-F226-1561809D078F}"/>
              </a:ext>
            </a:extLst>
          </p:cNvPr>
          <p:cNvCxnSpPr>
            <a:cxnSpLocks/>
          </p:cNvCxnSpPr>
          <p:nvPr/>
        </p:nvCxnSpPr>
        <p:spPr>
          <a:xfrm>
            <a:off x="10880160" y="834501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id="{0567D9DE-6DEB-AA5E-6CFA-AC86C48AF4DD}"/>
              </a:ext>
            </a:extLst>
          </p:cNvPr>
          <p:cNvSpPr txBox="1"/>
          <p:nvPr/>
        </p:nvSpPr>
        <p:spPr>
          <a:xfrm>
            <a:off x="10886001" y="799937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spTree>
    <p:extLst>
      <p:ext uri="{BB962C8B-B14F-4D97-AF65-F5344CB8AC3E}">
        <p14:creationId xmlns:p14="http://schemas.microsoft.com/office/powerpoint/2010/main" val="1776231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5A68B5-40DC-ABA3-C0D4-D15ED71F1DB2}"/>
              </a:ext>
            </a:extLst>
          </p:cNvPr>
          <p:cNvSpPr>
            <a:spLocks noGrp="1"/>
          </p:cNvSpPr>
          <p:nvPr>
            <p:ph type="title"/>
          </p:nvPr>
        </p:nvSpPr>
        <p:spPr/>
        <p:txBody>
          <a:bodyPr>
            <a:normAutofit/>
          </a:bodyPr>
          <a:lstStyle/>
          <a:p>
            <a:r>
              <a:rPr lang="en-GB" sz="4400" dirty="0"/>
              <a:t>Orientation of sgRNA and start/stop codon influences position of CDS and sgRNA sites</a:t>
            </a:r>
          </a:p>
        </p:txBody>
      </p:sp>
      <p:graphicFrame>
        <p:nvGraphicFramePr>
          <p:cNvPr id="16" name="Table 4">
            <a:extLst>
              <a:ext uri="{FF2B5EF4-FFF2-40B4-BE49-F238E27FC236}">
                <a16:creationId xmlns:a16="http://schemas.microsoft.com/office/drawing/2014/main" id="{9D60C406-106A-6664-7423-D5A07B6AC999}"/>
              </a:ext>
            </a:extLst>
          </p:cNvPr>
          <p:cNvGraphicFramePr>
            <a:graphicFrameLocks/>
          </p:cNvGraphicFramePr>
          <p:nvPr/>
        </p:nvGraphicFramePr>
        <p:xfrm>
          <a:off x="2346761" y="2218638"/>
          <a:ext cx="12659065" cy="6472017"/>
        </p:xfrm>
        <a:graphic>
          <a:graphicData uri="http://schemas.openxmlformats.org/drawingml/2006/table">
            <a:tbl>
              <a:tblPr firstRow="1" bandRow="1">
                <a:tableStyleId>{93296810-A885-4BE3-A3E7-6D5BEEA58F35}</a:tableStyleId>
              </a:tblPr>
              <a:tblGrid>
                <a:gridCol w="1251467">
                  <a:extLst>
                    <a:ext uri="{9D8B030D-6E8A-4147-A177-3AD203B41FA5}">
                      <a16:colId xmlns:a16="http://schemas.microsoft.com/office/drawing/2014/main" val="3714728644"/>
                    </a:ext>
                  </a:extLst>
                </a:gridCol>
                <a:gridCol w="1540266">
                  <a:extLst>
                    <a:ext uri="{9D8B030D-6E8A-4147-A177-3AD203B41FA5}">
                      <a16:colId xmlns:a16="http://schemas.microsoft.com/office/drawing/2014/main" val="3516678339"/>
                    </a:ext>
                  </a:extLst>
                </a:gridCol>
                <a:gridCol w="1636533">
                  <a:extLst>
                    <a:ext uri="{9D8B030D-6E8A-4147-A177-3AD203B41FA5}">
                      <a16:colId xmlns:a16="http://schemas.microsoft.com/office/drawing/2014/main" val="2788310780"/>
                    </a:ext>
                  </a:extLst>
                </a:gridCol>
                <a:gridCol w="8230799">
                  <a:extLst>
                    <a:ext uri="{9D8B030D-6E8A-4147-A177-3AD203B41FA5}">
                      <a16:colId xmlns:a16="http://schemas.microsoft.com/office/drawing/2014/main" val="4072250165"/>
                    </a:ext>
                  </a:extLst>
                </a:gridCol>
              </a:tblGrid>
              <a:tr h="719113">
                <a:tc>
                  <a:txBody>
                    <a:bodyPr/>
                    <a:lstStyle/>
                    <a:p>
                      <a:r>
                        <a:rPr lang="en-GB" sz="2000" b="0" dirty="0">
                          <a:solidFill>
                            <a:schemeClr val="bg1"/>
                          </a:solidFill>
                        </a:rPr>
                        <a:t>Site type</a:t>
                      </a:r>
                    </a:p>
                  </a:txBody>
                  <a:tcPr/>
                </a:tc>
                <a:tc>
                  <a:txBody>
                    <a:bodyPr/>
                    <a:lstStyle/>
                    <a:p>
                      <a:r>
                        <a:rPr lang="en-GB" sz="2000" b="0" dirty="0">
                          <a:solidFill>
                            <a:schemeClr val="bg1"/>
                          </a:solidFill>
                        </a:rPr>
                        <a:t>Gene strand</a:t>
                      </a:r>
                    </a:p>
                  </a:txBody>
                  <a:tcPr/>
                </a:tc>
                <a:tc>
                  <a:txBody>
                    <a:bodyPr/>
                    <a:lstStyle/>
                    <a:p>
                      <a:r>
                        <a:rPr lang="en-GB" sz="2000" b="0" dirty="0">
                          <a:solidFill>
                            <a:schemeClr val="bg1"/>
                          </a:solidFill>
                        </a:rPr>
                        <a:t>sgRNA strand</a:t>
                      </a:r>
                    </a:p>
                  </a:txBody>
                  <a:tcPr/>
                </a:tc>
                <a:tc>
                  <a:txBody>
                    <a:bodyPr/>
                    <a:lstStyle/>
                    <a:p>
                      <a:r>
                        <a:rPr lang="en-GB" sz="2000" b="0" dirty="0">
                          <a:solidFill>
                            <a:schemeClr val="bg1"/>
                          </a:solidFill>
                        </a:rPr>
                        <a:t>Orientation of sgRNA and start/stop</a:t>
                      </a:r>
                    </a:p>
                  </a:txBody>
                  <a:tcPr/>
                </a:tc>
                <a:extLst>
                  <a:ext uri="{0D108BD9-81ED-4DB2-BD59-A6C34878D82A}">
                    <a16:rowId xmlns:a16="http://schemas.microsoft.com/office/drawing/2014/main" val="585036059"/>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663978353"/>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100594163"/>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88993271"/>
                  </a:ext>
                </a:extLst>
              </a:tr>
              <a:tr h="719113">
                <a:tc>
                  <a:txBody>
                    <a:bodyPr/>
                    <a:lstStyle/>
                    <a:p>
                      <a:r>
                        <a:rPr lang="en-GB" sz="2000" dirty="0">
                          <a:solidFill>
                            <a:schemeClr val="tx2"/>
                          </a:solidFill>
                        </a:rPr>
                        <a:t>Start</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069717888"/>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2281484168"/>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1432393262"/>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3402330520"/>
                  </a:ext>
                </a:extLst>
              </a:tr>
              <a:tr h="719113">
                <a:tc>
                  <a:txBody>
                    <a:bodyPr/>
                    <a:lstStyle/>
                    <a:p>
                      <a:r>
                        <a:rPr lang="en-GB" sz="2000" dirty="0">
                          <a:solidFill>
                            <a:schemeClr val="tx2"/>
                          </a:solidFill>
                        </a:rPr>
                        <a:t>Stop</a:t>
                      </a:r>
                    </a:p>
                  </a:txBody>
                  <a:tcPr/>
                </a:tc>
                <a:tc>
                  <a:txBody>
                    <a:bodyPr/>
                    <a:lstStyle/>
                    <a:p>
                      <a:r>
                        <a:rPr lang="en-GB" sz="2000" dirty="0">
                          <a:solidFill>
                            <a:schemeClr val="tx2"/>
                          </a:solidFill>
                        </a:rPr>
                        <a:t>-</a:t>
                      </a:r>
                    </a:p>
                  </a:txBody>
                  <a:tcPr/>
                </a:tc>
                <a:tc>
                  <a:txBody>
                    <a:bodyPr/>
                    <a:lstStyle/>
                    <a:p>
                      <a:r>
                        <a:rPr lang="en-GB" sz="2000" dirty="0">
                          <a:solidFill>
                            <a:schemeClr val="tx2"/>
                          </a:solidFill>
                        </a:rPr>
                        <a:t>-</a:t>
                      </a:r>
                    </a:p>
                  </a:txBody>
                  <a:tcPr/>
                </a:tc>
                <a:tc>
                  <a:txBody>
                    <a:bodyPr/>
                    <a:lstStyle/>
                    <a:p>
                      <a:endParaRPr lang="en-GB" sz="2000" dirty="0">
                        <a:solidFill>
                          <a:schemeClr val="tx2"/>
                        </a:solidFill>
                      </a:endParaRPr>
                    </a:p>
                  </a:txBody>
                  <a:tcPr/>
                </a:tc>
                <a:extLst>
                  <a:ext uri="{0D108BD9-81ED-4DB2-BD59-A6C34878D82A}">
                    <a16:rowId xmlns:a16="http://schemas.microsoft.com/office/drawing/2014/main" val="3342454790"/>
                  </a:ext>
                </a:extLst>
              </a:tr>
            </a:tbl>
          </a:graphicData>
        </a:graphic>
      </p:graphicFrame>
      <p:cxnSp>
        <p:nvCxnSpPr>
          <p:cNvPr id="18" name="Straight Connector 17">
            <a:extLst>
              <a:ext uri="{FF2B5EF4-FFF2-40B4-BE49-F238E27FC236}">
                <a16:creationId xmlns:a16="http://schemas.microsoft.com/office/drawing/2014/main" id="{C4E45EB7-9DAB-4FA0-395A-B2C4742B2EA5}"/>
              </a:ext>
            </a:extLst>
          </p:cNvPr>
          <p:cNvCxnSpPr>
            <a:cxnSpLocks/>
          </p:cNvCxnSpPr>
          <p:nvPr/>
        </p:nvCxnSpPr>
        <p:spPr>
          <a:xfrm>
            <a:off x="7683096" y="3543459"/>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F625C52-BF8A-C1F8-996E-EA7B243358BB}"/>
              </a:ext>
            </a:extLst>
          </p:cNvPr>
          <p:cNvCxnSpPr>
            <a:cxnSpLocks/>
          </p:cNvCxnSpPr>
          <p:nvPr/>
        </p:nvCxnSpPr>
        <p:spPr>
          <a:xfrm>
            <a:off x="10836955" y="329002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97A9FA46-7899-BF8C-B1C5-0F151110B164}"/>
              </a:ext>
            </a:extLst>
          </p:cNvPr>
          <p:cNvSpPr/>
          <p:nvPr/>
        </p:nvSpPr>
        <p:spPr>
          <a:xfrm>
            <a:off x="10172905" y="3246824"/>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22" name="Straight Arrow Connector 21">
            <a:extLst>
              <a:ext uri="{FF2B5EF4-FFF2-40B4-BE49-F238E27FC236}">
                <a16:creationId xmlns:a16="http://schemas.microsoft.com/office/drawing/2014/main" id="{9BF93919-7013-21F1-C5A3-AB7216735618}"/>
              </a:ext>
            </a:extLst>
          </p:cNvPr>
          <p:cNvCxnSpPr>
            <a:cxnSpLocks/>
          </p:cNvCxnSpPr>
          <p:nvPr/>
        </p:nvCxnSpPr>
        <p:spPr>
          <a:xfrm>
            <a:off x="10080456" y="3612768"/>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396F3B-996D-C85A-42C4-CC5D3458D162}"/>
              </a:ext>
            </a:extLst>
          </p:cNvPr>
          <p:cNvSpPr txBox="1"/>
          <p:nvPr/>
        </p:nvSpPr>
        <p:spPr>
          <a:xfrm>
            <a:off x="12629552" y="294438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grpSp>
        <p:nvGrpSpPr>
          <p:cNvPr id="30" name="Group 29">
            <a:extLst>
              <a:ext uri="{FF2B5EF4-FFF2-40B4-BE49-F238E27FC236}">
                <a16:creationId xmlns:a16="http://schemas.microsoft.com/office/drawing/2014/main" id="{75492639-68E0-B106-E460-C71536FCEE05}"/>
              </a:ext>
            </a:extLst>
          </p:cNvPr>
          <p:cNvGrpSpPr/>
          <p:nvPr/>
        </p:nvGrpSpPr>
        <p:grpSpPr>
          <a:xfrm>
            <a:off x="10787817" y="3358018"/>
            <a:ext cx="2489809" cy="177738"/>
            <a:chOff x="9000331" y="3625014"/>
            <a:chExt cx="4882166" cy="238390"/>
          </a:xfrm>
        </p:grpSpPr>
        <p:grpSp>
          <p:nvGrpSpPr>
            <p:cNvPr id="31" name="Group 30">
              <a:extLst>
                <a:ext uri="{FF2B5EF4-FFF2-40B4-BE49-F238E27FC236}">
                  <a16:creationId xmlns:a16="http://schemas.microsoft.com/office/drawing/2014/main" id="{1AA60A14-3C11-A9DA-34C7-78E08FD248A7}"/>
                </a:ext>
              </a:extLst>
            </p:cNvPr>
            <p:cNvGrpSpPr/>
            <p:nvPr/>
          </p:nvGrpSpPr>
          <p:grpSpPr>
            <a:xfrm>
              <a:off x="9000331" y="3625014"/>
              <a:ext cx="4882166" cy="238390"/>
              <a:chOff x="9000331" y="3625014"/>
              <a:chExt cx="4882166" cy="238390"/>
            </a:xfrm>
          </p:grpSpPr>
          <p:sp>
            <p:nvSpPr>
              <p:cNvPr id="39" name="Rectangle 38">
                <a:extLst>
                  <a:ext uri="{FF2B5EF4-FFF2-40B4-BE49-F238E27FC236}">
                    <a16:creationId xmlns:a16="http://schemas.microsoft.com/office/drawing/2014/main" id="{AAA6F164-52C0-5129-8BE4-54E635BD1B3E}"/>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40" name="Straight Connector 39">
                <a:extLst>
                  <a:ext uri="{FF2B5EF4-FFF2-40B4-BE49-F238E27FC236}">
                    <a16:creationId xmlns:a16="http://schemas.microsoft.com/office/drawing/2014/main" id="{2698A414-7E51-15D8-77FA-ADF3037516C8}"/>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7FD21BC5-6C8B-BA4E-2E0B-EB9DBBEB8D4D}"/>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91EBBA37-13EF-0DB2-0107-3A3AB4A5727D}"/>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EFB55D2-7202-3CD2-00B8-98FE58A0266F}"/>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32" name="Straight Connector 31">
              <a:extLst>
                <a:ext uri="{FF2B5EF4-FFF2-40B4-BE49-F238E27FC236}">
                  <a16:creationId xmlns:a16="http://schemas.microsoft.com/office/drawing/2014/main" id="{8B720B12-426C-F688-366B-F3A1B488578E}"/>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E60FDFF-6DC7-B0F2-CCC7-2F9BE10CCD39}"/>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79" name="Straight Connector 78">
            <a:extLst>
              <a:ext uri="{FF2B5EF4-FFF2-40B4-BE49-F238E27FC236}">
                <a16:creationId xmlns:a16="http://schemas.microsoft.com/office/drawing/2014/main" id="{030EFB65-D39D-06A7-6927-AAC15E38214E}"/>
              </a:ext>
            </a:extLst>
          </p:cNvPr>
          <p:cNvCxnSpPr>
            <a:cxnSpLocks/>
          </p:cNvCxnSpPr>
          <p:nvPr/>
        </p:nvCxnSpPr>
        <p:spPr>
          <a:xfrm>
            <a:off x="7683096" y="4214435"/>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F67BFB3C-204B-276B-C000-FC0C620C305B}"/>
              </a:ext>
            </a:extLst>
          </p:cNvPr>
          <p:cNvCxnSpPr>
            <a:cxnSpLocks/>
          </p:cNvCxnSpPr>
          <p:nvPr/>
        </p:nvCxnSpPr>
        <p:spPr>
          <a:xfrm>
            <a:off x="10858146" y="398130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E343377B-D84F-B968-0083-0D9D446B9C96}"/>
              </a:ext>
            </a:extLst>
          </p:cNvPr>
          <p:cNvSpPr/>
          <p:nvPr/>
        </p:nvSpPr>
        <p:spPr>
          <a:xfrm>
            <a:off x="10172905" y="391780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83" name="Straight Arrow Connector 82">
            <a:extLst>
              <a:ext uri="{FF2B5EF4-FFF2-40B4-BE49-F238E27FC236}">
                <a16:creationId xmlns:a16="http://schemas.microsoft.com/office/drawing/2014/main" id="{C420DC5F-FEAB-2A07-7764-A597EF6788C9}"/>
              </a:ext>
            </a:extLst>
          </p:cNvPr>
          <p:cNvCxnSpPr>
            <a:cxnSpLocks/>
          </p:cNvCxnSpPr>
          <p:nvPr/>
        </p:nvCxnSpPr>
        <p:spPr>
          <a:xfrm>
            <a:off x="10080456" y="428374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C67411DA-2B69-ADBB-6A1F-692C40ABCAAC}"/>
              </a:ext>
            </a:extLst>
          </p:cNvPr>
          <p:cNvSpPr txBox="1"/>
          <p:nvPr/>
        </p:nvSpPr>
        <p:spPr>
          <a:xfrm>
            <a:off x="10863987" y="363566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grpSp>
        <p:nvGrpSpPr>
          <p:cNvPr id="85" name="Group 84">
            <a:extLst>
              <a:ext uri="{FF2B5EF4-FFF2-40B4-BE49-F238E27FC236}">
                <a16:creationId xmlns:a16="http://schemas.microsoft.com/office/drawing/2014/main" id="{74FFE655-BB8C-2E5D-58B4-2E9D7F0C7A5D}"/>
              </a:ext>
            </a:extLst>
          </p:cNvPr>
          <p:cNvGrpSpPr/>
          <p:nvPr/>
        </p:nvGrpSpPr>
        <p:grpSpPr>
          <a:xfrm>
            <a:off x="10787817" y="4028994"/>
            <a:ext cx="2489809" cy="177738"/>
            <a:chOff x="9000331" y="3625014"/>
            <a:chExt cx="4882166" cy="238390"/>
          </a:xfrm>
        </p:grpSpPr>
        <p:grpSp>
          <p:nvGrpSpPr>
            <p:cNvPr id="86" name="Group 85">
              <a:extLst>
                <a:ext uri="{FF2B5EF4-FFF2-40B4-BE49-F238E27FC236}">
                  <a16:creationId xmlns:a16="http://schemas.microsoft.com/office/drawing/2014/main" id="{40E85EDB-9884-EBF5-25DD-487384D64006}"/>
                </a:ext>
              </a:extLst>
            </p:cNvPr>
            <p:cNvGrpSpPr/>
            <p:nvPr/>
          </p:nvGrpSpPr>
          <p:grpSpPr>
            <a:xfrm>
              <a:off x="9000331" y="3625014"/>
              <a:ext cx="4882166" cy="238390"/>
              <a:chOff x="9000331" y="3625014"/>
              <a:chExt cx="4882166" cy="238390"/>
            </a:xfrm>
          </p:grpSpPr>
          <p:sp>
            <p:nvSpPr>
              <p:cNvPr id="89" name="Rectangle 88">
                <a:extLst>
                  <a:ext uri="{FF2B5EF4-FFF2-40B4-BE49-F238E27FC236}">
                    <a16:creationId xmlns:a16="http://schemas.microsoft.com/office/drawing/2014/main" id="{F1D7F910-DC09-09CE-8D19-CAE742E4BE08}"/>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90" name="Straight Connector 89">
                <a:extLst>
                  <a:ext uri="{FF2B5EF4-FFF2-40B4-BE49-F238E27FC236}">
                    <a16:creationId xmlns:a16="http://schemas.microsoft.com/office/drawing/2014/main" id="{615E97D9-1FE4-7FC8-D3E5-DB40E80B1AD9}"/>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0A703182-5A8E-6C51-5F1A-0C83C1112C2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7D654D9E-7CEB-5255-4BC6-017EB46165F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6FECCEC1-3C59-064A-EDC4-12EC5E38EDDA}"/>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87" name="Straight Connector 86">
              <a:extLst>
                <a:ext uri="{FF2B5EF4-FFF2-40B4-BE49-F238E27FC236}">
                  <a16:creationId xmlns:a16="http://schemas.microsoft.com/office/drawing/2014/main" id="{790970BB-CCF2-DE43-415E-676F124E1ADD}"/>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740E382B-6CAE-499A-35A1-952629100610}"/>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94" name="Straight Connector 93">
            <a:extLst>
              <a:ext uri="{FF2B5EF4-FFF2-40B4-BE49-F238E27FC236}">
                <a16:creationId xmlns:a16="http://schemas.microsoft.com/office/drawing/2014/main" id="{8B4CEB5B-5785-FD84-A249-AA4FF655C42F}"/>
              </a:ext>
            </a:extLst>
          </p:cNvPr>
          <p:cNvCxnSpPr>
            <a:cxnSpLocks/>
          </p:cNvCxnSpPr>
          <p:nvPr/>
        </p:nvCxnSpPr>
        <p:spPr>
          <a:xfrm>
            <a:off x="7683096" y="4940216"/>
            <a:ext cx="5594530" cy="8704"/>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E8345831-C3C8-DC65-9DEC-A6581D7BE04E}"/>
              </a:ext>
            </a:extLst>
          </p:cNvPr>
          <p:cNvCxnSpPr>
            <a:cxnSpLocks/>
          </p:cNvCxnSpPr>
          <p:nvPr/>
        </p:nvCxnSpPr>
        <p:spPr>
          <a:xfrm>
            <a:off x="10858146" y="471579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96" name="Rectangle 95">
            <a:extLst>
              <a:ext uri="{FF2B5EF4-FFF2-40B4-BE49-F238E27FC236}">
                <a16:creationId xmlns:a16="http://schemas.microsoft.com/office/drawing/2014/main" id="{DCA8A497-DC36-C805-509C-F0DB511F919A}"/>
              </a:ext>
            </a:extLst>
          </p:cNvPr>
          <p:cNvSpPr/>
          <p:nvPr/>
        </p:nvSpPr>
        <p:spPr>
          <a:xfrm rot="10800000">
            <a:off x="10172905" y="4652285"/>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97" name="Straight Arrow Connector 96">
            <a:extLst>
              <a:ext uri="{FF2B5EF4-FFF2-40B4-BE49-F238E27FC236}">
                <a16:creationId xmlns:a16="http://schemas.microsoft.com/office/drawing/2014/main" id="{0EBDDD39-3643-D1B5-68C1-064C55F47177}"/>
              </a:ext>
            </a:extLst>
          </p:cNvPr>
          <p:cNvCxnSpPr>
            <a:cxnSpLocks/>
          </p:cNvCxnSpPr>
          <p:nvPr/>
        </p:nvCxnSpPr>
        <p:spPr>
          <a:xfrm flipH="1">
            <a:off x="10091516" y="5018229"/>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5101F354-A971-9E5B-49C9-87B21A5CECAD}"/>
              </a:ext>
            </a:extLst>
          </p:cNvPr>
          <p:cNvGrpSpPr/>
          <p:nvPr/>
        </p:nvGrpSpPr>
        <p:grpSpPr>
          <a:xfrm>
            <a:off x="7683096" y="4742406"/>
            <a:ext cx="2489809" cy="177738"/>
            <a:chOff x="9000331" y="3625014"/>
            <a:chExt cx="4882166" cy="238390"/>
          </a:xfrm>
        </p:grpSpPr>
        <p:grpSp>
          <p:nvGrpSpPr>
            <p:cNvPr id="100" name="Group 99">
              <a:extLst>
                <a:ext uri="{FF2B5EF4-FFF2-40B4-BE49-F238E27FC236}">
                  <a16:creationId xmlns:a16="http://schemas.microsoft.com/office/drawing/2014/main" id="{F4A8ECC1-A556-488D-E546-90019BF498B8}"/>
                </a:ext>
              </a:extLst>
            </p:cNvPr>
            <p:cNvGrpSpPr/>
            <p:nvPr/>
          </p:nvGrpSpPr>
          <p:grpSpPr>
            <a:xfrm>
              <a:off x="9000331" y="3625014"/>
              <a:ext cx="4882166" cy="238390"/>
              <a:chOff x="9000331" y="3625014"/>
              <a:chExt cx="4882166" cy="238390"/>
            </a:xfrm>
          </p:grpSpPr>
          <p:sp>
            <p:nvSpPr>
              <p:cNvPr id="110" name="Rectangle 109">
                <a:extLst>
                  <a:ext uri="{FF2B5EF4-FFF2-40B4-BE49-F238E27FC236}">
                    <a16:creationId xmlns:a16="http://schemas.microsoft.com/office/drawing/2014/main" id="{D8962814-245C-1A68-1F3B-93C34C0FBD8F}"/>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11" name="Straight Connector 110">
                <a:extLst>
                  <a:ext uri="{FF2B5EF4-FFF2-40B4-BE49-F238E27FC236}">
                    <a16:creationId xmlns:a16="http://schemas.microsoft.com/office/drawing/2014/main" id="{ABE1B440-D935-D380-D718-A5F82D9C590E}"/>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F77456CB-F9F6-B437-6C2F-0DC20C47BDE8}"/>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E3FEB918-0DEE-A4EB-78BB-18173B3C6E1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FEACB9AD-58D4-4C6C-B180-99669F939E1D}"/>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08" name="Straight Connector 107">
              <a:extLst>
                <a:ext uri="{FF2B5EF4-FFF2-40B4-BE49-F238E27FC236}">
                  <a16:creationId xmlns:a16="http://schemas.microsoft.com/office/drawing/2014/main" id="{508E0AE4-077D-0653-6E51-80AFE6CF75F2}"/>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9902E2DC-C40A-BA43-99E6-9FD5FA41F0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sp>
        <p:nvSpPr>
          <p:cNvPr id="116" name="TextBox 115">
            <a:extLst>
              <a:ext uri="{FF2B5EF4-FFF2-40B4-BE49-F238E27FC236}">
                <a16:creationId xmlns:a16="http://schemas.microsoft.com/office/drawing/2014/main" id="{1C0F6D52-C40F-91AA-FB7D-0B5550C33531}"/>
              </a:ext>
            </a:extLst>
          </p:cNvPr>
          <p:cNvSpPr txBox="1"/>
          <p:nvPr/>
        </p:nvSpPr>
        <p:spPr>
          <a:xfrm>
            <a:off x="12650743" y="437015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117" name="Straight Connector 116">
            <a:extLst>
              <a:ext uri="{FF2B5EF4-FFF2-40B4-BE49-F238E27FC236}">
                <a16:creationId xmlns:a16="http://schemas.microsoft.com/office/drawing/2014/main" id="{B796DA95-A0D6-9EE2-DA2E-C95E193ED6C7}"/>
              </a:ext>
            </a:extLst>
          </p:cNvPr>
          <p:cNvCxnSpPr>
            <a:cxnSpLocks/>
          </p:cNvCxnSpPr>
          <p:nvPr/>
        </p:nvCxnSpPr>
        <p:spPr>
          <a:xfrm>
            <a:off x="7683096" y="5725232"/>
            <a:ext cx="5594530" cy="1378"/>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18" name="Rectangle 117">
            <a:extLst>
              <a:ext uri="{FF2B5EF4-FFF2-40B4-BE49-F238E27FC236}">
                <a16:creationId xmlns:a16="http://schemas.microsoft.com/office/drawing/2014/main" id="{43BA759F-DDA9-E41A-7ED3-BAA48C662B7A}"/>
              </a:ext>
            </a:extLst>
          </p:cNvPr>
          <p:cNvSpPr/>
          <p:nvPr/>
        </p:nvSpPr>
        <p:spPr>
          <a:xfrm rot="10800000">
            <a:off x="10172905" y="5429975"/>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ATG</a:t>
            </a:r>
          </a:p>
        </p:txBody>
      </p:sp>
      <p:cxnSp>
        <p:nvCxnSpPr>
          <p:cNvPr id="119" name="Straight Arrow Connector 118">
            <a:extLst>
              <a:ext uri="{FF2B5EF4-FFF2-40B4-BE49-F238E27FC236}">
                <a16:creationId xmlns:a16="http://schemas.microsoft.com/office/drawing/2014/main" id="{2DF2A160-CBEC-6568-A636-799BD9766738}"/>
              </a:ext>
            </a:extLst>
          </p:cNvPr>
          <p:cNvCxnSpPr>
            <a:cxnSpLocks/>
          </p:cNvCxnSpPr>
          <p:nvPr/>
        </p:nvCxnSpPr>
        <p:spPr>
          <a:xfrm flipH="1">
            <a:off x="10091516" y="5795919"/>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97B4FC37-2F34-C344-0839-F411CE3480E2}"/>
              </a:ext>
            </a:extLst>
          </p:cNvPr>
          <p:cNvGrpSpPr/>
          <p:nvPr/>
        </p:nvGrpSpPr>
        <p:grpSpPr>
          <a:xfrm>
            <a:off x="7683096" y="5531771"/>
            <a:ext cx="2489809" cy="177738"/>
            <a:chOff x="9000331" y="3625014"/>
            <a:chExt cx="4882166" cy="238390"/>
          </a:xfrm>
        </p:grpSpPr>
        <p:grpSp>
          <p:nvGrpSpPr>
            <p:cNvPr id="135" name="Group 134">
              <a:extLst>
                <a:ext uri="{FF2B5EF4-FFF2-40B4-BE49-F238E27FC236}">
                  <a16:creationId xmlns:a16="http://schemas.microsoft.com/office/drawing/2014/main" id="{C690E343-6422-93B6-4D79-267CDC5283C6}"/>
                </a:ext>
              </a:extLst>
            </p:cNvPr>
            <p:cNvGrpSpPr/>
            <p:nvPr/>
          </p:nvGrpSpPr>
          <p:grpSpPr>
            <a:xfrm>
              <a:off x="9000331" y="3625014"/>
              <a:ext cx="4882166" cy="238390"/>
              <a:chOff x="9000331" y="3625014"/>
              <a:chExt cx="4882166" cy="238390"/>
            </a:xfrm>
          </p:grpSpPr>
          <p:sp>
            <p:nvSpPr>
              <p:cNvPr id="138" name="Rectangle 137">
                <a:extLst>
                  <a:ext uri="{FF2B5EF4-FFF2-40B4-BE49-F238E27FC236}">
                    <a16:creationId xmlns:a16="http://schemas.microsoft.com/office/drawing/2014/main" id="{BCD6EBEF-6D70-C2DB-D5C7-0E487F42EBA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39" name="Straight Connector 138">
                <a:extLst>
                  <a:ext uri="{FF2B5EF4-FFF2-40B4-BE49-F238E27FC236}">
                    <a16:creationId xmlns:a16="http://schemas.microsoft.com/office/drawing/2014/main" id="{5EA23FEF-F3FB-B1C4-AAA8-13F7F0535147}"/>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CB6DA276-8A0B-68FA-5FBC-A874BFEB2843}"/>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18FB5B8A-4AD5-9B70-E786-1A740DCD17D4}"/>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36478DC4-A8D4-89AB-F628-1F287F85A332}"/>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36" name="Straight Connector 135">
              <a:extLst>
                <a:ext uri="{FF2B5EF4-FFF2-40B4-BE49-F238E27FC236}">
                  <a16:creationId xmlns:a16="http://schemas.microsoft.com/office/drawing/2014/main" id="{8E1723E9-B038-AF0C-B75A-FF9DEADB023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7C969885-4C63-60F1-8F2E-2FF23FFE1504}"/>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43" name="Straight Connector 142">
            <a:extLst>
              <a:ext uri="{FF2B5EF4-FFF2-40B4-BE49-F238E27FC236}">
                <a16:creationId xmlns:a16="http://schemas.microsoft.com/office/drawing/2014/main" id="{84CEA6DC-F8DF-E278-F1E0-9F6EE82EB527}"/>
              </a:ext>
            </a:extLst>
          </p:cNvPr>
          <p:cNvCxnSpPr>
            <a:cxnSpLocks/>
          </p:cNvCxnSpPr>
          <p:nvPr/>
        </p:nvCxnSpPr>
        <p:spPr>
          <a:xfrm>
            <a:off x="10858146" y="549348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4" name="TextBox 143">
            <a:extLst>
              <a:ext uri="{FF2B5EF4-FFF2-40B4-BE49-F238E27FC236}">
                <a16:creationId xmlns:a16="http://schemas.microsoft.com/office/drawing/2014/main" id="{3D52BFEC-0273-91DA-44A5-CAC6D9348CE0}"/>
              </a:ext>
            </a:extLst>
          </p:cNvPr>
          <p:cNvSpPr txBox="1"/>
          <p:nvPr/>
        </p:nvSpPr>
        <p:spPr>
          <a:xfrm>
            <a:off x="10863987" y="514784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cxnSp>
        <p:nvCxnSpPr>
          <p:cNvPr id="145" name="Straight Connector 144">
            <a:extLst>
              <a:ext uri="{FF2B5EF4-FFF2-40B4-BE49-F238E27FC236}">
                <a16:creationId xmlns:a16="http://schemas.microsoft.com/office/drawing/2014/main" id="{E08DB8C7-0A0E-8264-5EC0-24C19DBD27F2}"/>
              </a:ext>
            </a:extLst>
          </p:cNvPr>
          <p:cNvCxnSpPr>
            <a:cxnSpLocks/>
          </p:cNvCxnSpPr>
          <p:nvPr/>
        </p:nvCxnSpPr>
        <p:spPr>
          <a:xfrm>
            <a:off x="7683096" y="6406665"/>
            <a:ext cx="55945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35CEF018-B02D-2B38-9048-A0DAEC2293A0}"/>
              </a:ext>
            </a:extLst>
          </p:cNvPr>
          <p:cNvCxnSpPr>
            <a:cxnSpLocks/>
          </p:cNvCxnSpPr>
          <p:nvPr/>
        </p:nvCxnSpPr>
        <p:spPr>
          <a:xfrm>
            <a:off x="10858146" y="618476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61029DC6-F7D1-FA16-FB61-3BE6C0DD5E0D}"/>
              </a:ext>
            </a:extLst>
          </p:cNvPr>
          <p:cNvSpPr/>
          <p:nvPr/>
        </p:nvSpPr>
        <p:spPr>
          <a:xfrm>
            <a:off x="10172905" y="611003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cxnSp>
        <p:nvCxnSpPr>
          <p:cNvPr id="148" name="Straight Arrow Connector 147">
            <a:extLst>
              <a:ext uri="{FF2B5EF4-FFF2-40B4-BE49-F238E27FC236}">
                <a16:creationId xmlns:a16="http://schemas.microsoft.com/office/drawing/2014/main" id="{2258559B-BB25-F421-3DB8-DA31BE57BBB3}"/>
              </a:ext>
            </a:extLst>
          </p:cNvPr>
          <p:cNvCxnSpPr>
            <a:cxnSpLocks/>
          </p:cNvCxnSpPr>
          <p:nvPr/>
        </p:nvCxnSpPr>
        <p:spPr>
          <a:xfrm flipH="1">
            <a:off x="10091516" y="6475974"/>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49" name="Group 148">
            <a:extLst>
              <a:ext uri="{FF2B5EF4-FFF2-40B4-BE49-F238E27FC236}">
                <a16:creationId xmlns:a16="http://schemas.microsoft.com/office/drawing/2014/main" id="{CFEAF468-E2C5-A561-38DC-EE6FEC7B8976}"/>
              </a:ext>
            </a:extLst>
          </p:cNvPr>
          <p:cNvGrpSpPr/>
          <p:nvPr/>
        </p:nvGrpSpPr>
        <p:grpSpPr>
          <a:xfrm>
            <a:off x="7683096" y="6211381"/>
            <a:ext cx="2489809" cy="177738"/>
            <a:chOff x="9000331" y="3625014"/>
            <a:chExt cx="4882166" cy="238390"/>
          </a:xfrm>
        </p:grpSpPr>
        <p:grpSp>
          <p:nvGrpSpPr>
            <p:cNvPr id="150" name="Group 149">
              <a:extLst>
                <a:ext uri="{FF2B5EF4-FFF2-40B4-BE49-F238E27FC236}">
                  <a16:creationId xmlns:a16="http://schemas.microsoft.com/office/drawing/2014/main" id="{6676F511-CF50-2177-8F82-A7B60252CDFE}"/>
                </a:ext>
              </a:extLst>
            </p:cNvPr>
            <p:cNvGrpSpPr/>
            <p:nvPr/>
          </p:nvGrpSpPr>
          <p:grpSpPr>
            <a:xfrm>
              <a:off x="9000331" y="3625014"/>
              <a:ext cx="4882166" cy="238390"/>
              <a:chOff x="9000331" y="3625014"/>
              <a:chExt cx="4882166" cy="238390"/>
            </a:xfrm>
          </p:grpSpPr>
          <p:sp>
            <p:nvSpPr>
              <p:cNvPr id="153" name="Rectangle 152">
                <a:extLst>
                  <a:ext uri="{FF2B5EF4-FFF2-40B4-BE49-F238E27FC236}">
                    <a16:creationId xmlns:a16="http://schemas.microsoft.com/office/drawing/2014/main" id="{A1E136A6-7248-E239-64AB-B2A952BD10BB}"/>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54" name="Straight Connector 153">
                <a:extLst>
                  <a:ext uri="{FF2B5EF4-FFF2-40B4-BE49-F238E27FC236}">
                    <a16:creationId xmlns:a16="http://schemas.microsoft.com/office/drawing/2014/main" id="{CCEC2BEC-B877-37CE-5524-741ACA9753C1}"/>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D7B64B8B-83FE-A0F7-D51D-3EE73FF7C127}"/>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614237BD-7667-4745-C8D9-933692565A31}"/>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7" name="Straight Connector 156">
                <a:extLst>
                  <a:ext uri="{FF2B5EF4-FFF2-40B4-BE49-F238E27FC236}">
                    <a16:creationId xmlns:a16="http://schemas.microsoft.com/office/drawing/2014/main" id="{978AE79F-D5E2-F6A8-F32D-C2B03B6308B7}"/>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51" name="Straight Connector 150">
              <a:extLst>
                <a:ext uri="{FF2B5EF4-FFF2-40B4-BE49-F238E27FC236}">
                  <a16:creationId xmlns:a16="http://schemas.microsoft.com/office/drawing/2014/main" id="{85B50290-12E5-2CEC-0273-05C546EBB185}"/>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B2606198-71B4-545E-7D9D-5F526DF3463F}"/>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sp>
        <p:nvSpPr>
          <p:cNvPr id="158" name="TextBox 157">
            <a:extLst>
              <a:ext uri="{FF2B5EF4-FFF2-40B4-BE49-F238E27FC236}">
                <a16:creationId xmlns:a16="http://schemas.microsoft.com/office/drawing/2014/main" id="{E2F75EF8-DD94-CD73-9583-14DD2F98628A}"/>
              </a:ext>
            </a:extLst>
          </p:cNvPr>
          <p:cNvSpPr txBox="1"/>
          <p:nvPr/>
        </p:nvSpPr>
        <p:spPr>
          <a:xfrm>
            <a:off x="12650743" y="583912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159" name="Straight Connector 158">
            <a:extLst>
              <a:ext uri="{FF2B5EF4-FFF2-40B4-BE49-F238E27FC236}">
                <a16:creationId xmlns:a16="http://schemas.microsoft.com/office/drawing/2014/main" id="{58E2DB44-66E9-8DA2-9635-F61D4A5B5CCD}"/>
              </a:ext>
            </a:extLst>
          </p:cNvPr>
          <p:cNvCxnSpPr>
            <a:cxnSpLocks/>
          </p:cNvCxnSpPr>
          <p:nvPr/>
        </p:nvCxnSpPr>
        <p:spPr>
          <a:xfrm>
            <a:off x="7683095" y="7152375"/>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60" name="Rectangle 159">
            <a:extLst>
              <a:ext uri="{FF2B5EF4-FFF2-40B4-BE49-F238E27FC236}">
                <a16:creationId xmlns:a16="http://schemas.microsoft.com/office/drawing/2014/main" id="{23A5E87A-1603-6A4D-B047-72E26A6E818C}"/>
              </a:ext>
            </a:extLst>
          </p:cNvPr>
          <p:cNvSpPr/>
          <p:nvPr/>
        </p:nvSpPr>
        <p:spPr>
          <a:xfrm>
            <a:off x="10172905" y="6855740"/>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cxnSp>
        <p:nvCxnSpPr>
          <p:cNvPr id="161" name="Straight Arrow Connector 160">
            <a:extLst>
              <a:ext uri="{FF2B5EF4-FFF2-40B4-BE49-F238E27FC236}">
                <a16:creationId xmlns:a16="http://schemas.microsoft.com/office/drawing/2014/main" id="{AD80F86F-4DFC-B6E7-E359-A7B861BA68DE}"/>
              </a:ext>
            </a:extLst>
          </p:cNvPr>
          <p:cNvCxnSpPr>
            <a:cxnSpLocks/>
          </p:cNvCxnSpPr>
          <p:nvPr/>
        </p:nvCxnSpPr>
        <p:spPr>
          <a:xfrm flipH="1">
            <a:off x="10091516" y="7221684"/>
            <a:ext cx="77769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E13FD8EE-AD8D-AD4C-003A-82127782E7D3}"/>
              </a:ext>
            </a:extLst>
          </p:cNvPr>
          <p:cNvGrpSpPr/>
          <p:nvPr/>
        </p:nvGrpSpPr>
        <p:grpSpPr>
          <a:xfrm>
            <a:off x="7683095" y="6956778"/>
            <a:ext cx="2489809" cy="177738"/>
            <a:chOff x="9000331" y="3625014"/>
            <a:chExt cx="4882166" cy="238390"/>
          </a:xfrm>
        </p:grpSpPr>
        <p:grpSp>
          <p:nvGrpSpPr>
            <p:cNvPr id="163" name="Group 162">
              <a:extLst>
                <a:ext uri="{FF2B5EF4-FFF2-40B4-BE49-F238E27FC236}">
                  <a16:creationId xmlns:a16="http://schemas.microsoft.com/office/drawing/2014/main" id="{3341619E-031F-C08E-8E70-E8BF3CABFAB5}"/>
                </a:ext>
              </a:extLst>
            </p:cNvPr>
            <p:cNvGrpSpPr/>
            <p:nvPr/>
          </p:nvGrpSpPr>
          <p:grpSpPr>
            <a:xfrm>
              <a:off x="9000331" y="3625014"/>
              <a:ext cx="4882166" cy="238390"/>
              <a:chOff x="9000331" y="3625014"/>
              <a:chExt cx="4882166" cy="238390"/>
            </a:xfrm>
          </p:grpSpPr>
          <p:sp>
            <p:nvSpPr>
              <p:cNvPr id="166" name="Rectangle 165">
                <a:extLst>
                  <a:ext uri="{FF2B5EF4-FFF2-40B4-BE49-F238E27FC236}">
                    <a16:creationId xmlns:a16="http://schemas.microsoft.com/office/drawing/2014/main" id="{40DB3DED-7058-85C1-9D30-A4098D31F8AF}"/>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67" name="Straight Connector 166">
                <a:extLst>
                  <a:ext uri="{FF2B5EF4-FFF2-40B4-BE49-F238E27FC236}">
                    <a16:creationId xmlns:a16="http://schemas.microsoft.com/office/drawing/2014/main" id="{82949199-5888-10A0-A2C4-8937208A6EE1}"/>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a:extLst>
                  <a:ext uri="{FF2B5EF4-FFF2-40B4-BE49-F238E27FC236}">
                    <a16:creationId xmlns:a16="http://schemas.microsoft.com/office/drawing/2014/main" id="{E3F32A42-61E7-1A9E-6BAB-B71FC638F5DF}"/>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4CECBEB4-0C91-E47C-E300-9FA29F54181F}"/>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CCFC7331-213E-FD15-41D2-314B0EF81852}"/>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64" name="Straight Connector 163">
              <a:extLst>
                <a:ext uri="{FF2B5EF4-FFF2-40B4-BE49-F238E27FC236}">
                  <a16:creationId xmlns:a16="http://schemas.microsoft.com/office/drawing/2014/main" id="{D0C6080D-E0CF-0748-5AC1-212ECF934A24}"/>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98EBF5A7-1319-8E01-9E8D-4CA7260F9A16}"/>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87" name="Straight Connector 186">
            <a:extLst>
              <a:ext uri="{FF2B5EF4-FFF2-40B4-BE49-F238E27FC236}">
                <a16:creationId xmlns:a16="http://schemas.microsoft.com/office/drawing/2014/main" id="{0373F2D0-1145-5A60-CD90-C362582D0BA7}"/>
              </a:ext>
            </a:extLst>
          </p:cNvPr>
          <p:cNvCxnSpPr>
            <a:cxnSpLocks/>
          </p:cNvCxnSpPr>
          <p:nvPr/>
        </p:nvCxnSpPr>
        <p:spPr>
          <a:xfrm>
            <a:off x="10858146" y="709206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88" name="TextBox 187">
            <a:extLst>
              <a:ext uri="{FF2B5EF4-FFF2-40B4-BE49-F238E27FC236}">
                <a16:creationId xmlns:a16="http://schemas.microsoft.com/office/drawing/2014/main" id="{7F407FBB-FAD6-ECB4-11F1-FF22B5FA8F02}"/>
              </a:ext>
            </a:extLst>
          </p:cNvPr>
          <p:cNvSpPr txBox="1"/>
          <p:nvPr/>
        </p:nvSpPr>
        <p:spPr>
          <a:xfrm>
            <a:off x="10863987" y="674642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cxnSp>
        <p:nvCxnSpPr>
          <p:cNvPr id="189" name="Straight Connector 188">
            <a:extLst>
              <a:ext uri="{FF2B5EF4-FFF2-40B4-BE49-F238E27FC236}">
                <a16:creationId xmlns:a16="http://schemas.microsoft.com/office/drawing/2014/main" id="{D1979747-9A42-1919-7643-78FF596C19B7}"/>
              </a:ext>
            </a:extLst>
          </p:cNvPr>
          <p:cNvCxnSpPr>
            <a:cxnSpLocks/>
          </p:cNvCxnSpPr>
          <p:nvPr/>
        </p:nvCxnSpPr>
        <p:spPr>
          <a:xfrm>
            <a:off x="7683095" y="7826554"/>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C946479F-A91E-3D07-1DCF-9D0E0E889323}"/>
              </a:ext>
            </a:extLst>
          </p:cNvPr>
          <p:cNvSpPr/>
          <p:nvPr/>
        </p:nvSpPr>
        <p:spPr>
          <a:xfrm rot="10800000">
            <a:off x="10172905" y="7529919"/>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grpSp>
        <p:nvGrpSpPr>
          <p:cNvPr id="191" name="Group 190">
            <a:extLst>
              <a:ext uri="{FF2B5EF4-FFF2-40B4-BE49-F238E27FC236}">
                <a16:creationId xmlns:a16="http://schemas.microsoft.com/office/drawing/2014/main" id="{6B40BD49-973A-BC7E-43E4-C053F37A467F}"/>
              </a:ext>
            </a:extLst>
          </p:cNvPr>
          <p:cNvGrpSpPr/>
          <p:nvPr/>
        </p:nvGrpSpPr>
        <p:grpSpPr>
          <a:xfrm>
            <a:off x="10809008" y="7622808"/>
            <a:ext cx="2489809" cy="177738"/>
            <a:chOff x="9000331" y="3625014"/>
            <a:chExt cx="4882166" cy="238390"/>
          </a:xfrm>
        </p:grpSpPr>
        <p:grpSp>
          <p:nvGrpSpPr>
            <p:cNvPr id="192" name="Group 191">
              <a:extLst>
                <a:ext uri="{FF2B5EF4-FFF2-40B4-BE49-F238E27FC236}">
                  <a16:creationId xmlns:a16="http://schemas.microsoft.com/office/drawing/2014/main" id="{7D4C375B-ADA3-17A3-1C10-90CE67139504}"/>
                </a:ext>
              </a:extLst>
            </p:cNvPr>
            <p:cNvGrpSpPr/>
            <p:nvPr/>
          </p:nvGrpSpPr>
          <p:grpSpPr>
            <a:xfrm>
              <a:off x="9000331" y="3625014"/>
              <a:ext cx="4882166" cy="238390"/>
              <a:chOff x="9000331" y="3625014"/>
              <a:chExt cx="4882166" cy="238390"/>
            </a:xfrm>
          </p:grpSpPr>
          <p:sp>
            <p:nvSpPr>
              <p:cNvPr id="195" name="Rectangle 194">
                <a:extLst>
                  <a:ext uri="{FF2B5EF4-FFF2-40B4-BE49-F238E27FC236}">
                    <a16:creationId xmlns:a16="http://schemas.microsoft.com/office/drawing/2014/main" id="{00BE1CC3-F127-8D38-8ED9-C1AF5B19CC95}"/>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196" name="Straight Connector 195">
                <a:extLst>
                  <a:ext uri="{FF2B5EF4-FFF2-40B4-BE49-F238E27FC236}">
                    <a16:creationId xmlns:a16="http://schemas.microsoft.com/office/drawing/2014/main" id="{E0DBEEB8-38F0-2820-88D8-806634611170}"/>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7" name="Straight Connector 196">
                <a:extLst>
                  <a:ext uri="{FF2B5EF4-FFF2-40B4-BE49-F238E27FC236}">
                    <a16:creationId xmlns:a16="http://schemas.microsoft.com/office/drawing/2014/main" id="{A4C9B7A9-8548-7A2B-AFAC-9D21FDD3F7CD}"/>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E8B316FC-B783-63C9-BE36-74F44424C3B5}"/>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9" name="Straight Connector 198">
                <a:extLst>
                  <a:ext uri="{FF2B5EF4-FFF2-40B4-BE49-F238E27FC236}">
                    <a16:creationId xmlns:a16="http://schemas.microsoft.com/office/drawing/2014/main" id="{EA20CBB0-5B96-276B-3AC1-F1B55A26B62D}"/>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193" name="Straight Connector 192">
              <a:extLst>
                <a:ext uri="{FF2B5EF4-FFF2-40B4-BE49-F238E27FC236}">
                  <a16:creationId xmlns:a16="http://schemas.microsoft.com/office/drawing/2014/main" id="{9FD14B08-5772-B95C-BDF6-3319E4F2D755}"/>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Connector 193">
              <a:extLst>
                <a:ext uri="{FF2B5EF4-FFF2-40B4-BE49-F238E27FC236}">
                  <a16:creationId xmlns:a16="http://schemas.microsoft.com/office/drawing/2014/main" id="{1EE8DCB7-EEDA-2D2D-1ADC-37A20761A8A1}"/>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00" name="Straight Connector 199">
            <a:extLst>
              <a:ext uri="{FF2B5EF4-FFF2-40B4-BE49-F238E27FC236}">
                <a16:creationId xmlns:a16="http://schemas.microsoft.com/office/drawing/2014/main" id="{7E085206-C5AB-7EE0-3F77-1778263D8275}"/>
              </a:ext>
            </a:extLst>
          </p:cNvPr>
          <p:cNvCxnSpPr>
            <a:cxnSpLocks/>
          </p:cNvCxnSpPr>
          <p:nvPr/>
        </p:nvCxnSpPr>
        <p:spPr>
          <a:xfrm>
            <a:off x="10880160" y="7610529"/>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01" name="TextBox 200">
            <a:extLst>
              <a:ext uri="{FF2B5EF4-FFF2-40B4-BE49-F238E27FC236}">
                <a16:creationId xmlns:a16="http://schemas.microsoft.com/office/drawing/2014/main" id="{6309EC0D-481F-3F07-5515-2F70B74AE124}"/>
              </a:ext>
            </a:extLst>
          </p:cNvPr>
          <p:cNvSpPr txBox="1"/>
          <p:nvPr/>
        </p:nvSpPr>
        <p:spPr>
          <a:xfrm>
            <a:off x="12672757" y="7264889"/>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NGG</a:t>
            </a:r>
          </a:p>
        </p:txBody>
      </p:sp>
      <p:cxnSp>
        <p:nvCxnSpPr>
          <p:cNvPr id="202" name="Straight Arrow Connector 201">
            <a:extLst>
              <a:ext uri="{FF2B5EF4-FFF2-40B4-BE49-F238E27FC236}">
                <a16:creationId xmlns:a16="http://schemas.microsoft.com/office/drawing/2014/main" id="{1EFBA89E-0A46-D5C3-0C14-E419E8A6DE99}"/>
              </a:ext>
            </a:extLst>
          </p:cNvPr>
          <p:cNvCxnSpPr>
            <a:cxnSpLocks/>
          </p:cNvCxnSpPr>
          <p:nvPr/>
        </p:nvCxnSpPr>
        <p:spPr>
          <a:xfrm>
            <a:off x="10172904" y="791296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D6ED33DF-691C-7966-846E-0E61726F87A7}"/>
              </a:ext>
            </a:extLst>
          </p:cNvPr>
          <p:cNvCxnSpPr>
            <a:cxnSpLocks/>
          </p:cNvCxnSpPr>
          <p:nvPr/>
        </p:nvCxnSpPr>
        <p:spPr>
          <a:xfrm>
            <a:off x="7704181" y="8604244"/>
            <a:ext cx="559453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04" name="Rectangle 203">
            <a:extLst>
              <a:ext uri="{FF2B5EF4-FFF2-40B4-BE49-F238E27FC236}">
                <a16:creationId xmlns:a16="http://schemas.microsoft.com/office/drawing/2014/main" id="{DBB03AD7-2C8D-791A-4697-C3F0ABC245E0}"/>
              </a:ext>
            </a:extLst>
          </p:cNvPr>
          <p:cNvSpPr/>
          <p:nvPr/>
        </p:nvSpPr>
        <p:spPr>
          <a:xfrm rot="10800000">
            <a:off x="10193991" y="8307609"/>
            <a:ext cx="614912" cy="295256"/>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TAG</a:t>
            </a:r>
          </a:p>
        </p:txBody>
      </p:sp>
      <p:grpSp>
        <p:nvGrpSpPr>
          <p:cNvPr id="205" name="Group 204">
            <a:extLst>
              <a:ext uri="{FF2B5EF4-FFF2-40B4-BE49-F238E27FC236}">
                <a16:creationId xmlns:a16="http://schemas.microsoft.com/office/drawing/2014/main" id="{48465711-2CB0-4B97-55E6-8C5EC5A166EC}"/>
              </a:ext>
            </a:extLst>
          </p:cNvPr>
          <p:cNvGrpSpPr/>
          <p:nvPr/>
        </p:nvGrpSpPr>
        <p:grpSpPr>
          <a:xfrm>
            <a:off x="10830094" y="8400498"/>
            <a:ext cx="2489809" cy="177738"/>
            <a:chOff x="9000331" y="3625014"/>
            <a:chExt cx="4882166" cy="238390"/>
          </a:xfrm>
        </p:grpSpPr>
        <p:grpSp>
          <p:nvGrpSpPr>
            <p:cNvPr id="206" name="Group 205">
              <a:extLst>
                <a:ext uri="{FF2B5EF4-FFF2-40B4-BE49-F238E27FC236}">
                  <a16:creationId xmlns:a16="http://schemas.microsoft.com/office/drawing/2014/main" id="{E2386538-B095-5CEB-0F25-CD781B46A542}"/>
                </a:ext>
              </a:extLst>
            </p:cNvPr>
            <p:cNvGrpSpPr/>
            <p:nvPr/>
          </p:nvGrpSpPr>
          <p:grpSpPr>
            <a:xfrm>
              <a:off x="9000331" y="3625014"/>
              <a:ext cx="4882166" cy="238390"/>
              <a:chOff x="9000331" y="3625014"/>
              <a:chExt cx="4882166" cy="238390"/>
            </a:xfrm>
          </p:grpSpPr>
          <p:sp>
            <p:nvSpPr>
              <p:cNvPr id="209" name="Rectangle 208">
                <a:extLst>
                  <a:ext uri="{FF2B5EF4-FFF2-40B4-BE49-F238E27FC236}">
                    <a16:creationId xmlns:a16="http://schemas.microsoft.com/office/drawing/2014/main" id="{03142EF0-CC0F-AA45-60FF-018CDAEB74E8}"/>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CDS</a:t>
                </a:r>
              </a:p>
            </p:txBody>
          </p:sp>
          <p:cxnSp>
            <p:nvCxnSpPr>
              <p:cNvPr id="210" name="Straight Connector 209">
                <a:extLst>
                  <a:ext uri="{FF2B5EF4-FFF2-40B4-BE49-F238E27FC236}">
                    <a16:creationId xmlns:a16="http://schemas.microsoft.com/office/drawing/2014/main" id="{A3B9D37E-65C8-0EB0-A3C5-A1B7A216FD1E}"/>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69BF00DD-9C8B-A7FF-3DB0-7DC31A53AEFF}"/>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C3FC666F-3494-9E42-368F-A91FB28CEEB0}"/>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F42BF392-C359-C5DF-F671-E290E799C76F}"/>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07" name="Straight Connector 206">
              <a:extLst>
                <a:ext uri="{FF2B5EF4-FFF2-40B4-BE49-F238E27FC236}">
                  <a16:creationId xmlns:a16="http://schemas.microsoft.com/office/drawing/2014/main" id="{E347FC41-8610-7C51-3B83-1104EBD9A6AB}"/>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FC92A261-8605-8D1C-498A-C60E26F5A27D}"/>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14" name="Straight Arrow Connector 213">
            <a:extLst>
              <a:ext uri="{FF2B5EF4-FFF2-40B4-BE49-F238E27FC236}">
                <a16:creationId xmlns:a16="http://schemas.microsoft.com/office/drawing/2014/main" id="{E6ED0057-339A-092A-849F-AB770699F056}"/>
              </a:ext>
            </a:extLst>
          </p:cNvPr>
          <p:cNvCxnSpPr>
            <a:cxnSpLocks/>
          </p:cNvCxnSpPr>
          <p:nvPr/>
        </p:nvCxnSpPr>
        <p:spPr>
          <a:xfrm>
            <a:off x="10193990" y="8690654"/>
            <a:ext cx="917832"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5ED5FC3-5C26-7AB7-F226-1561809D078F}"/>
              </a:ext>
            </a:extLst>
          </p:cNvPr>
          <p:cNvCxnSpPr>
            <a:cxnSpLocks/>
          </p:cNvCxnSpPr>
          <p:nvPr/>
        </p:nvCxnSpPr>
        <p:spPr>
          <a:xfrm>
            <a:off x="10880160" y="8345014"/>
            <a:ext cx="2440671"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216" name="TextBox 215">
            <a:extLst>
              <a:ext uri="{FF2B5EF4-FFF2-40B4-BE49-F238E27FC236}">
                <a16:creationId xmlns:a16="http://schemas.microsoft.com/office/drawing/2014/main" id="{0567D9DE-6DEB-AA5E-6CFA-AC86C48AF4DD}"/>
              </a:ext>
            </a:extLst>
          </p:cNvPr>
          <p:cNvSpPr txBox="1"/>
          <p:nvPr/>
        </p:nvSpPr>
        <p:spPr>
          <a:xfrm>
            <a:off x="10886001" y="7999374"/>
            <a:ext cx="648074" cy="338554"/>
          </a:xfrm>
          <a:prstGeom prst="rect">
            <a:avLst/>
          </a:prstGeom>
          <a:noFill/>
          <a:ln w="22225">
            <a:solidFill>
              <a:schemeClr val="accent2"/>
            </a:solidFill>
          </a:ln>
        </p:spPr>
        <p:txBody>
          <a:bodyPr wrap="square" rtlCol="0">
            <a:spAutoFit/>
          </a:bodyPr>
          <a:lstStyle/>
          <a:p>
            <a:pPr algn="ctr"/>
            <a:r>
              <a:rPr lang="en-GB" sz="1600" dirty="0">
                <a:solidFill>
                  <a:schemeClr val="accent2"/>
                </a:solidFill>
              </a:rPr>
              <a:t>CCN</a:t>
            </a:r>
          </a:p>
        </p:txBody>
      </p:sp>
      <p:sp>
        <p:nvSpPr>
          <p:cNvPr id="4" name="Rectangle 3">
            <a:extLst>
              <a:ext uri="{FF2B5EF4-FFF2-40B4-BE49-F238E27FC236}">
                <a16:creationId xmlns:a16="http://schemas.microsoft.com/office/drawing/2014/main" id="{882C2E94-3265-008F-AE7B-E0FDDAB1FD38}"/>
              </a:ext>
            </a:extLst>
          </p:cNvPr>
          <p:cNvSpPr/>
          <p:nvPr/>
        </p:nvSpPr>
        <p:spPr>
          <a:xfrm>
            <a:off x="13002421" y="2901184"/>
            <a:ext cx="269652" cy="5789470"/>
          </a:xfrm>
          <a:prstGeom prst="rect">
            <a:avLst/>
          </a:prstGeom>
          <a:noFill/>
          <a:ln w="28575">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6DAAB84-F4EE-4BA4-0B15-213E3B8D1B08}"/>
              </a:ext>
            </a:extLst>
          </p:cNvPr>
          <p:cNvSpPr txBox="1"/>
          <p:nvPr/>
        </p:nvSpPr>
        <p:spPr>
          <a:xfrm>
            <a:off x="12744952" y="2505417"/>
            <a:ext cx="784590" cy="369332"/>
          </a:xfrm>
          <a:prstGeom prst="rect">
            <a:avLst/>
          </a:prstGeom>
          <a:noFill/>
        </p:spPr>
        <p:txBody>
          <a:bodyPr wrap="square" rtlCol="0">
            <a:spAutoFit/>
          </a:bodyPr>
          <a:lstStyle/>
          <a:p>
            <a:r>
              <a:rPr lang="en-GB" dirty="0">
                <a:solidFill>
                  <a:schemeClr val="accent1"/>
                </a:solidFill>
              </a:rPr>
              <a:t>fmax</a:t>
            </a:r>
          </a:p>
        </p:txBody>
      </p:sp>
      <p:sp>
        <p:nvSpPr>
          <p:cNvPr id="3" name="Rectangle 2">
            <a:extLst>
              <a:ext uri="{FF2B5EF4-FFF2-40B4-BE49-F238E27FC236}">
                <a16:creationId xmlns:a16="http://schemas.microsoft.com/office/drawing/2014/main" id="{BCB833D5-E7B5-8FC7-D9CF-6AA0B5DA6794}"/>
              </a:ext>
            </a:extLst>
          </p:cNvPr>
          <p:cNvSpPr/>
          <p:nvPr/>
        </p:nvSpPr>
        <p:spPr>
          <a:xfrm>
            <a:off x="10512506" y="2944612"/>
            <a:ext cx="199813" cy="5780766"/>
          </a:xfrm>
          <a:prstGeom prst="rect">
            <a:avLst/>
          </a:prstGeom>
          <a:noFill/>
          <a:ln w="28575">
            <a:solidFill>
              <a:schemeClr val="accent4"/>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TextBox 4">
            <a:extLst>
              <a:ext uri="{FF2B5EF4-FFF2-40B4-BE49-F238E27FC236}">
                <a16:creationId xmlns:a16="http://schemas.microsoft.com/office/drawing/2014/main" id="{BD14428E-07D8-EC88-8DE5-E4A2AABDA00A}"/>
              </a:ext>
            </a:extLst>
          </p:cNvPr>
          <p:cNvSpPr txBox="1"/>
          <p:nvPr/>
        </p:nvSpPr>
        <p:spPr>
          <a:xfrm>
            <a:off x="10306146" y="2559440"/>
            <a:ext cx="784590" cy="369332"/>
          </a:xfrm>
          <a:prstGeom prst="rect">
            <a:avLst/>
          </a:prstGeom>
          <a:noFill/>
        </p:spPr>
        <p:txBody>
          <a:bodyPr wrap="square" rtlCol="0">
            <a:spAutoFit/>
          </a:bodyPr>
          <a:lstStyle/>
          <a:p>
            <a:r>
              <a:rPr lang="en-GB" dirty="0">
                <a:solidFill>
                  <a:schemeClr val="accent4"/>
                </a:solidFill>
              </a:rPr>
              <a:t>stop</a:t>
            </a:r>
          </a:p>
        </p:txBody>
      </p:sp>
    </p:spTree>
    <p:extLst>
      <p:ext uri="{BB962C8B-B14F-4D97-AF65-F5344CB8AC3E}">
        <p14:creationId xmlns:p14="http://schemas.microsoft.com/office/powerpoint/2010/main" val="422603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373-8FF0-8942-4BB7-7774FD08F70D}"/>
              </a:ext>
            </a:extLst>
          </p:cNvPr>
          <p:cNvSpPr>
            <a:spLocks noGrp="1"/>
          </p:cNvSpPr>
          <p:nvPr>
            <p:ph type="title"/>
          </p:nvPr>
        </p:nvSpPr>
        <p:spPr/>
        <p:txBody>
          <a:bodyPr/>
          <a:lstStyle/>
          <a:p>
            <a:r>
              <a:rPr lang="en-GB" dirty="0"/>
              <a:t>sgRNA and gene strand orientations</a:t>
            </a:r>
          </a:p>
        </p:txBody>
      </p:sp>
      <p:sp>
        <p:nvSpPr>
          <p:cNvPr id="3" name="Text Placeholder 2">
            <a:extLst>
              <a:ext uri="{FF2B5EF4-FFF2-40B4-BE49-F238E27FC236}">
                <a16:creationId xmlns:a16="http://schemas.microsoft.com/office/drawing/2014/main" id="{17E525AF-9AF7-A10A-1599-334AEF6750FF}"/>
              </a:ext>
            </a:extLst>
          </p:cNvPr>
          <p:cNvSpPr>
            <a:spLocks noGrp="1"/>
          </p:cNvSpPr>
          <p:nvPr>
            <p:ph type="body" idx="1"/>
          </p:nvPr>
        </p:nvSpPr>
        <p:spPr/>
        <p:txBody>
          <a:bodyPr/>
          <a:lstStyle/>
          <a:p>
            <a:r>
              <a:rPr lang="en-GB" dirty="0"/>
              <a:t>For each of the 8 possible relative orientations of sgRNA and start/stop codon, we derived rules to populate the condition and position columns when running </a:t>
            </a:r>
            <a:r>
              <a:rPr lang="en-GB" dirty="0" err="1"/>
              <a:t>sgRNApositionCheck</a:t>
            </a:r>
            <a:r>
              <a:rPr lang="en-GB" dirty="0"/>
              <a:t>()</a:t>
            </a:r>
          </a:p>
        </p:txBody>
      </p:sp>
    </p:spTree>
    <p:extLst>
      <p:ext uri="{BB962C8B-B14F-4D97-AF65-F5344CB8AC3E}">
        <p14:creationId xmlns:p14="http://schemas.microsoft.com/office/powerpoint/2010/main" val="2240537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1216466308"/>
              </p:ext>
            </p:extLst>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5995012" y="2942959"/>
            <a:ext cx="5400625"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a:off x="8605289" y="3443710"/>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605288" y="3986088"/>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F9DDAD-897F-DAB8-E8E1-E5C6E1114AC0}"/>
              </a:ext>
            </a:extLst>
          </p:cNvPr>
          <p:cNvSpPr txBox="1"/>
          <p:nvPr/>
        </p:nvSpPr>
        <p:spPr>
          <a:xfrm>
            <a:off x="10764021" y="2527461"/>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1196646" y="24985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a:off x="9339773" y="360684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199086" y="2573627"/>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2635987480"/>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extLst>
              <p:ext uri="{D42A27DB-BD31-4B8C-83A1-F6EECF244321}">
                <p14:modId xmlns:p14="http://schemas.microsoft.com/office/powerpoint/2010/main" val="3939337766"/>
              </p:ext>
            </p:extLst>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130797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3" grpId="0" animBg="1"/>
      <p:bldP spid="34" grpId="0" animBg="1"/>
      <p:bldP spid="75" grpId="0"/>
      <p:bldP spid="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3636309109"/>
              </p:ext>
            </p:extLst>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5995012" y="2942959"/>
            <a:ext cx="5400625"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a:off x="8605289" y="3443710"/>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605288" y="3986088"/>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F9DDAD-897F-DAB8-E8E1-E5C6E1114AC0}"/>
              </a:ext>
            </a:extLst>
          </p:cNvPr>
          <p:cNvSpPr txBox="1"/>
          <p:nvPr/>
        </p:nvSpPr>
        <p:spPr>
          <a:xfrm>
            <a:off x="10764021" y="2527461"/>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1196646" y="24985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a:off x="9339773" y="360684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199086" y="2573627"/>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1DBB6D75-54A7-3321-30BA-F023C64CECBD}"/>
              </a:ext>
            </a:extLst>
          </p:cNvPr>
          <p:cNvGraphicFramePr>
            <a:graphicFrameLocks/>
          </p:cNvGraphicFramePr>
          <p:nvPr>
            <p:extLst>
              <p:ext uri="{D42A27DB-BD31-4B8C-83A1-F6EECF244321}">
                <p14:modId xmlns:p14="http://schemas.microsoft.com/office/powerpoint/2010/main" val="2185948953"/>
              </p:ext>
            </p:extLst>
          </p:nvPr>
        </p:nvGraphicFramePr>
        <p:xfrm>
          <a:off x="3576696" y="6220817"/>
          <a:ext cx="6329310" cy="2016720"/>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extLst>
                  <a:ext uri="{0D108BD9-81ED-4DB2-BD59-A6C34878D82A}">
                    <a16:rowId xmlns:a16="http://schemas.microsoft.com/office/drawing/2014/main" val="585036059"/>
                  </a:ext>
                </a:extLst>
              </a:tr>
              <a:tr h="828000">
                <a:tc>
                  <a:txBody>
                    <a:bodyPr/>
                    <a:lstStyle/>
                    <a:p>
                      <a:r>
                        <a:rPr lang="en-GB" sz="1600" dirty="0">
                          <a:solidFill>
                            <a:schemeClr val="tx2"/>
                          </a:solidFill>
                        </a:rPr>
                        <a:t>HAR</a:t>
                      </a:r>
                    </a:p>
                  </a:txBody>
                  <a:tcPr/>
                </a:tc>
                <a:tc>
                  <a:txBody>
                    <a:bodyPr/>
                    <a:lstStyle/>
                    <a:p>
                      <a:r>
                        <a:rPr lang="en-GB" sz="1600" dirty="0">
                          <a:solidFill>
                            <a:schemeClr val="tx2"/>
                          </a:solidFill>
                        </a:rPr>
                        <a:t>-2:3</a:t>
                      </a:r>
                    </a:p>
                  </a:txBody>
                  <a:tcPr/>
                </a:tc>
                <a:tc>
                  <a:txBody>
                    <a:bodyPr/>
                    <a:lstStyle/>
                    <a:p>
                      <a:r>
                        <a:rPr lang="en-GB" sz="1600" dirty="0">
                          <a:solidFill>
                            <a:schemeClr val="tx2"/>
                          </a:solidFill>
                        </a:rPr>
                        <a:t>3:16 </a:t>
                      </a:r>
                    </a:p>
                  </a:txBody>
                  <a:tcPr/>
                </a:tc>
                <a:tc>
                  <a:txBody>
                    <a:bodyPr/>
                    <a:lstStyle/>
                    <a:p>
                      <a:r>
                        <a:rPr lang="en-GB" sz="1600" dirty="0">
                          <a:solidFill>
                            <a:schemeClr val="tx2"/>
                          </a:solidFill>
                        </a:rPr>
                        <a:t>3:maxDistance</a:t>
                      </a:r>
                    </a:p>
                  </a:txBody>
                  <a:tcPr/>
                </a:tc>
                <a:tc>
                  <a:txBody>
                    <a:bodyPr/>
                    <a:lstStyle/>
                    <a:p>
                      <a:r>
                        <a:rPr lang="en-GB" sz="1600" dirty="0" err="1">
                          <a:solidFill>
                            <a:schemeClr val="tx2"/>
                          </a:solidFill>
                        </a:rPr>
                        <a:t>minDistance</a:t>
                      </a:r>
                      <a:r>
                        <a:rPr lang="en-GB" sz="1600" dirty="0">
                          <a:solidFill>
                            <a:schemeClr val="tx2"/>
                          </a:solidFill>
                        </a:rPr>
                        <a:t>:-2</a:t>
                      </a:r>
                    </a:p>
                  </a:txBody>
                  <a:tcPr/>
                </a:tc>
                <a:tc>
                  <a:txBody>
                    <a:bodyPr/>
                    <a:lstStyle/>
                    <a:p>
                      <a:r>
                        <a:rPr lang="en-GB" sz="1600" dirty="0">
                          <a:solidFill>
                            <a:schemeClr val="tx2"/>
                          </a:solidFill>
                        </a:rPr>
                        <a:t>4:maxDistance</a:t>
                      </a:r>
                    </a:p>
                  </a:txBody>
                  <a:tcPr/>
                </a:tc>
                <a:extLst>
                  <a:ext uri="{0D108BD9-81ED-4DB2-BD59-A6C34878D82A}">
                    <a16:rowId xmlns:a16="http://schemas.microsoft.com/office/drawing/2014/main" val="2663978353"/>
                  </a:ext>
                </a:extLst>
              </a:tr>
            </a:tbl>
          </a:graphicData>
        </a:graphic>
      </p:graphicFrame>
      <p:sp>
        <p:nvSpPr>
          <p:cNvPr id="11" name="TextBox 10">
            <a:extLst>
              <a:ext uri="{FF2B5EF4-FFF2-40B4-BE49-F238E27FC236}">
                <a16:creationId xmlns:a16="http://schemas.microsoft.com/office/drawing/2014/main" id="{885975B0-5C5A-55B2-0E14-B16218E60185}"/>
              </a:ext>
            </a:extLst>
          </p:cNvPr>
          <p:cNvSpPr txBox="1"/>
          <p:nvPr/>
        </p:nvSpPr>
        <p:spPr>
          <a:xfrm>
            <a:off x="1735693" y="5107391"/>
            <a:ext cx="14473675" cy="92333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tx2"/>
                </a:solidFill>
              </a:rPr>
              <a:t>Condition columns: range of </a:t>
            </a:r>
            <a:r>
              <a:rPr lang="en-GB" dirty="0" err="1">
                <a:solidFill>
                  <a:schemeClr val="tx2"/>
                </a:solidFill>
              </a:rPr>
              <a:t>positionScores</a:t>
            </a:r>
            <a:r>
              <a:rPr lang="en-GB" dirty="0">
                <a:solidFill>
                  <a:schemeClr val="tx2"/>
                </a:solidFill>
              </a:rPr>
              <a:t> for which the condition holds true</a:t>
            </a:r>
          </a:p>
          <a:p>
            <a:pPr marL="285750" indent="-285750">
              <a:buFont typeface="Arial" panose="020B0604020202020204" pitchFamily="34" charset="0"/>
              <a:buChar char="•"/>
            </a:pPr>
            <a:r>
              <a:rPr lang="en-GB" dirty="0">
                <a:solidFill>
                  <a:schemeClr val="tx2"/>
                </a:solidFill>
              </a:rPr>
              <a:t>Position columns: position relative to </a:t>
            </a:r>
            <a:r>
              <a:rPr lang="en-GB" dirty="0">
                <a:solidFill>
                  <a:schemeClr val="accent4"/>
                </a:solidFill>
              </a:rPr>
              <a:t>stop </a:t>
            </a:r>
            <a:r>
              <a:rPr lang="en-GB" dirty="0">
                <a:solidFill>
                  <a:schemeClr val="tx2"/>
                </a:solidFill>
              </a:rPr>
              <a:t>if region on gene level or relative to </a:t>
            </a:r>
            <a:r>
              <a:rPr lang="en-GB" dirty="0">
                <a:solidFill>
                  <a:schemeClr val="accent1"/>
                </a:solidFill>
              </a:rPr>
              <a:t>fmax </a:t>
            </a:r>
            <a:r>
              <a:rPr lang="en-GB" dirty="0">
                <a:solidFill>
                  <a:schemeClr val="tx2"/>
                </a:solidFill>
              </a:rPr>
              <a:t>if region on sgRNA level</a:t>
            </a:r>
          </a:p>
          <a:p>
            <a:pPr marL="285750" indent="-285750">
              <a:buFont typeface="Arial" panose="020B0604020202020204" pitchFamily="34" charset="0"/>
              <a:buChar char="•"/>
            </a:pPr>
            <a:r>
              <a:rPr lang="en-GB" dirty="0">
                <a:solidFill>
                  <a:schemeClr val="tx2"/>
                </a:solidFill>
              </a:rPr>
              <a:t>All ranges are given as python ranges (inclusive of start position, exclusive of stop position)</a:t>
            </a:r>
          </a:p>
        </p:txBody>
      </p:sp>
      <p:graphicFrame>
        <p:nvGraphicFramePr>
          <p:cNvPr id="14" name="Table 13">
            <a:extLst>
              <a:ext uri="{FF2B5EF4-FFF2-40B4-BE49-F238E27FC236}">
                <a16:creationId xmlns:a16="http://schemas.microsoft.com/office/drawing/2014/main" id="{BCBF94C8-26FC-D2E9-1A0A-330D989E5D5E}"/>
              </a:ext>
            </a:extLst>
          </p:cNvPr>
          <p:cNvGraphicFramePr>
            <a:graphicFrameLocks/>
          </p:cNvGraphicFramePr>
          <p:nvPr>
            <p:extLst>
              <p:ext uri="{D42A27DB-BD31-4B8C-83A1-F6EECF244321}">
                <p14:modId xmlns:p14="http://schemas.microsoft.com/office/powerpoint/2010/main" val="1128696190"/>
              </p:ext>
            </p:extLst>
          </p:nvPr>
        </p:nvGraphicFramePr>
        <p:xfrm>
          <a:off x="9910855" y="6220817"/>
          <a:ext cx="4176000" cy="2042244"/>
        </p:xfrm>
        <a:graphic>
          <a:graphicData uri="http://schemas.openxmlformats.org/drawingml/2006/table">
            <a:tbl>
              <a:tblPr firstRow="1" bandRow="1">
                <a:tableStyleId>{93296810-A885-4BE3-A3E7-6D5BEEA58F35}</a:tableStyleId>
              </a:tblPr>
              <a:tblGrid>
                <a:gridCol w="1044000">
                  <a:extLst>
                    <a:ext uri="{9D8B030D-6E8A-4147-A177-3AD203B41FA5}">
                      <a16:colId xmlns:a16="http://schemas.microsoft.com/office/drawing/2014/main" val="259143273"/>
                    </a:ext>
                  </a:extLst>
                </a:gridCol>
                <a:gridCol w="1044000">
                  <a:extLst>
                    <a:ext uri="{9D8B030D-6E8A-4147-A177-3AD203B41FA5}">
                      <a16:colId xmlns:a16="http://schemas.microsoft.com/office/drawing/2014/main" val="172277771"/>
                    </a:ext>
                  </a:extLst>
                </a:gridCol>
                <a:gridCol w="1044000">
                  <a:extLst>
                    <a:ext uri="{9D8B030D-6E8A-4147-A177-3AD203B41FA5}">
                      <a16:colId xmlns:a16="http://schemas.microsoft.com/office/drawing/2014/main" val="2806670284"/>
                    </a:ext>
                  </a:extLst>
                </a:gridCol>
                <a:gridCol w="1044000">
                  <a:extLst>
                    <a:ext uri="{9D8B030D-6E8A-4147-A177-3AD203B41FA5}">
                      <a16:colId xmlns:a16="http://schemas.microsoft.com/office/drawing/2014/main" val="3543004608"/>
                    </a:ext>
                  </a:extLst>
                </a:gridCol>
              </a:tblGrid>
              <a:tr h="352792">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866492">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720000">
                <a:tc>
                  <a:txBody>
                    <a:bodyPr/>
                    <a:lstStyle/>
                    <a:p>
                      <a:r>
                        <a:rPr lang="en-GB" sz="1600" dirty="0">
                          <a:solidFill>
                            <a:schemeClr val="tx2"/>
                          </a:solidFill>
                        </a:rPr>
                        <a:t>1: </a:t>
                      </a:r>
                      <a:r>
                        <a:rPr lang="en-GB" sz="1600" dirty="0" err="1">
                          <a:solidFill>
                            <a:schemeClr val="tx2"/>
                          </a:solidFill>
                        </a:rPr>
                        <a:t>maxDistance</a:t>
                      </a:r>
                      <a:endParaRPr lang="en-GB" sz="1600" dirty="0">
                        <a:solidFill>
                          <a:schemeClr val="tx2"/>
                        </a:solidFill>
                      </a:endParaRPr>
                    </a:p>
                  </a:txBody>
                  <a:tcPr/>
                </a:tc>
                <a:tc>
                  <a:txBody>
                    <a:bodyPr/>
                    <a:lstStyle/>
                    <a:p>
                      <a:r>
                        <a:rPr lang="en-GB" sz="1600" dirty="0">
                          <a:solidFill>
                            <a:schemeClr val="tx2"/>
                          </a:solidFill>
                        </a:rPr>
                        <a:t>-8: -2</a:t>
                      </a:r>
                    </a:p>
                  </a:txBody>
                  <a:tcPr/>
                </a:tc>
                <a:tc>
                  <a:txBody>
                    <a:bodyPr/>
                    <a:lstStyle/>
                    <a:p>
                      <a:r>
                        <a:rPr lang="en-GB" sz="1600" dirty="0">
                          <a:solidFill>
                            <a:schemeClr val="tx2"/>
                          </a:solidFill>
                        </a:rPr>
                        <a:t>-1:1</a:t>
                      </a:r>
                    </a:p>
                  </a:txBody>
                  <a:tcPr/>
                </a:tc>
                <a:tc>
                  <a:txBody>
                    <a:bodyPr/>
                    <a:lstStyle/>
                    <a:p>
                      <a:r>
                        <a:rPr lang="en-GB" sz="1600" dirty="0">
                          <a:solidFill>
                            <a:schemeClr val="tx2"/>
                          </a:solidFill>
                        </a:rPr>
                        <a:t>-5</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107415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3316774608"/>
              </p:ext>
            </p:extLst>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a:off x="8605289" y="3443710"/>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605288" y="3986088"/>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0123661" y="216669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a:off x="9339773" y="360684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5299006" y="2693335"/>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cxnSp>
        <p:nvCxnSpPr>
          <p:cNvPr id="16" name="Straight Connector 15">
            <a:extLst>
              <a:ext uri="{FF2B5EF4-FFF2-40B4-BE49-F238E27FC236}">
                <a16:creationId xmlns:a16="http://schemas.microsoft.com/office/drawing/2014/main" id="{11BE8AAB-A739-9EB7-237D-164773E3E848}"/>
              </a:ext>
            </a:extLst>
          </p:cNvPr>
          <p:cNvCxnSpPr>
            <a:cxnSpLocks/>
          </p:cNvCxnSpPr>
          <p:nvPr/>
        </p:nvCxnSpPr>
        <p:spPr>
          <a:xfrm>
            <a:off x="5203894" y="2582197"/>
            <a:ext cx="522220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9D398BB-686B-8C50-5938-3A05015B40B9}"/>
              </a:ext>
            </a:extLst>
          </p:cNvPr>
          <p:cNvSpPr txBox="1"/>
          <p:nvPr/>
        </p:nvSpPr>
        <p:spPr>
          <a:xfrm>
            <a:off x="5192297" y="2166699"/>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graphicFrame>
        <p:nvGraphicFramePr>
          <p:cNvPr id="22" name="Table 21">
            <a:extLst>
              <a:ext uri="{FF2B5EF4-FFF2-40B4-BE49-F238E27FC236}">
                <a16:creationId xmlns:a16="http://schemas.microsoft.com/office/drawing/2014/main" id="{DC0DD5F0-7646-0EFE-19A3-ACBA3A79AEF4}"/>
              </a:ext>
            </a:extLst>
          </p:cNvPr>
          <p:cNvGraphicFramePr>
            <a:graphicFrameLocks/>
          </p:cNvGraphicFramePr>
          <p:nvPr>
            <p:extLst>
              <p:ext uri="{D42A27DB-BD31-4B8C-83A1-F6EECF244321}">
                <p14:modId xmlns:p14="http://schemas.microsoft.com/office/powerpoint/2010/main" val="3912331716"/>
              </p:ext>
            </p:extLst>
          </p:nvPr>
        </p:nvGraphicFramePr>
        <p:xfrm>
          <a:off x="3204031" y="6055893"/>
          <a:ext cx="10548850" cy="2011680"/>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0">
                <a:tc>
                  <a:txBody>
                    <a:bodyPr/>
                    <a:lstStyle/>
                    <a:p>
                      <a:r>
                        <a:rPr lang="en-GB" sz="1600" dirty="0">
                          <a:solidFill>
                            <a:schemeClr val="tx2"/>
                          </a:solidFill>
                        </a:rPr>
                        <a:t>HAR</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18:23</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5:18</a:t>
                      </a:r>
                    </a:p>
                  </a:txBody>
                  <a:tcPr/>
                </a:tc>
                <a:tc>
                  <a:txBody>
                    <a:bodyPr/>
                    <a:lstStyle/>
                    <a:p>
                      <a:r>
                        <a:rPr lang="en-GB" sz="1600" dirty="0">
                          <a:solidFill>
                            <a:schemeClr val="tx2"/>
                          </a:solidFill>
                        </a:rPr>
                        <a:t>23:maxDistance</a:t>
                      </a:r>
                    </a:p>
                  </a:txBody>
                  <a:tcPr/>
                </a:tc>
                <a:tc>
                  <a:txBody>
                    <a:bodyPr/>
                    <a:lstStyle/>
                    <a:p>
                      <a:r>
                        <a:rPr lang="en-GB" sz="1600" dirty="0">
                          <a:solidFill>
                            <a:schemeClr val="tx2"/>
                          </a:solidFill>
                        </a:rPr>
                        <a:t>minDistance:18</a:t>
                      </a:r>
                    </a:p>
                  </a:txBody>
                  <a:tcPr/>
                </a:tc>
                <a:tc>
                  <a:txBody>
                    <a:bodyPr/>
                    <a:lstStyle/>
                    <a:p>
                      <a:r>
                        <a:rPr lang="en-GB" sz="1600" dirty="0">
                          <a:solidFill>
                            <a:schemeClr val="tx2"/>
                          </a:solidFill>
                        </a:rPr>
                        <a:t>15:maxDistance</a:t>
                      </a:r>
                    </a:p>
                  </a:txBody>
                  <a:tcPr/>
                </a:tc>
                <a:tc>
                  <a:txBody>
                    <a:bodyPr/>
                    <a:lstStyle/>
                    <a:p>
                      <a:r>
                        <a:rPr lang="en-GB" sz="1600" dirty="0">
                          <a:solidFill>
                            <a:schemeClr val="tx2"/>
                          </a:solidFill>
                        </a:rPr>
                        <a:t>1: </a:t>
                      </a:r>
                      <a:r>
                        <a:rPr lang="en-GB" sz="1600" dirty="0" err="1">
                          <a:solidFill>
                            <a:schemeClr val="tx2"/>
                          </a:solidFill>
                        </a:rPr>
                        <a:t>maxDistance</a:t>
                      </a:r>
                      <a:endParaRPr lang="en-GB" sz="1600" dirty="0">
                        <a:solidFill>
                          <a:schemeClr val="tx2"/>
                        </a:solidFill>
                      </a:endParaRPr>
                    </a:p>
                  </a:txBody>
                  <a:tcPr/>
                </a:tc>
                <a:tc>
                  <a:txBody>
                    <a:bodyPr/>
                    <a:lstStyle/>
                    <a:p>
                      <a:r>
                        <a:rPr lang="en-GB" sz="1600" dirty="0">
                          <a:solidFill>
                            <a:schemeClr val="tx2"/>
                          </a:solidFill>
                        </a:rPr>
                        <a:t>-19: -13</a:t>
                      </a:r>
                    </a:p>
                  </a:txBody>
                  <a:tcPr/>
                </a:tc>
                <a:tc>
                  <a:txBody>
                    <a:bodyPr/>
                    <a:lstStyle/>
                    <a:p>
                      <a:r>
                        <a:rPr lang="en-GB" sz="1600" dirty="0">
                          <a:solidFill>
                            <a:schemeClr val="tx2"/>
                          </a:solidFill>
                        </a:rPr>
                        <a:t>-22:-20</a:t>
                      </a:r>
                    </a:p>
                  </a:txBody>
                  <a:tcPr/>
                </a:tc>
                <a:tc>
                  <a:txBody>
                    <a:bodyPr/>
                    <a:lstStyle/>
                    <a:p>
                      <a:r>
                        <a:rPr lang="en-GB" sz="1600" dirty="0">
                          <a:solidFill>
                            <a:schemeClr val="tx2"/>
                          </a:solidFill>
                        </a:rPr>
                        <a:t>-17</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42550763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3019177962"/>
              </p:ext>
            </p:extLst>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rot="10800000">
            <a:off x="8605289" y="3443710"/>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flipH="1">
            <a:off x="8494321" y="4024514"/>
            <a:ext cx="101202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1333401" y="238272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rot="10800000">
            <a:off x="3729320" y="359246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245443" y="2457289"/>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3270604208"/>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cxnSp>
        <p:nvCxnSpPr>
          <p:cNvPr id="5" name="Straight Connector 4">
            <a:extLst>
              <a:ext uri="{FF2B5EF4-FFF2-40B4-BE49-F238E27FC236}">
                <a16:creationId xmlns:a16="http://schemas.microsoft.com/office/drawing/2014/main" id="{CEE869D2-E457-9987-C5C6-E68D452DCEE0}"/>
              </a:ext>
            </a:extLst>
          </p:cNvPr>
          <p:cNvCxnSpPr>
            <a:cxnSpLocks/>
          </p:cNvCxnSpPr>
          <p:nvPr/>
        </p:nvCxnSpPr>
        <p:spPr>
          <a:xfrm>
            <a:off x="5975981" y="2857979"/>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B3CCB20-393D-95B0-3B2A-45818D2376BC}"/>
              </a:ext>
            </a:extLst>
          </p:cNvPr>
          <p:cNvSpPr txBox="1"/>
          <p:nvPr/>
        </p:nvSpPr>
        <p:spPr>
          <a:xfrm>
            <a:off x="10858146" y="244248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graphicFrame>
        <p:nvGraphicFramePr>
          <p:cNvPr id="14" name="Table 13">
            <a:extLst>
              <a:ext uri="{FF2B5EF4-FFF2-40B4-BE49-F238E27FC236}">
                <a16:creationId xmlns:a16="http://schemas.microsoft.com/office/drawing/2014/main" id="{6817EE32-F92C-D1AB-CB48-96B68E081ABF}"/>
              </a:ext>
            </a:extLst>
          </p:cNvPr>
          <p:cNvGraphicFramePr>
            <a:graphicFrameLocks/>
          </p:cNvGraphicFramePr>
          <p:nvPr>
            <p:extLst>
              <p:ext uri="{D42A27DB-BD31-4B8C-83A1-F6EECF244321}">
                <p14:modId xmlns:p14="http://schemas.microsoft.com/office/powerpoint/2010/main" val="1587899736"/>
              </p:ext>
            </p:extLst>
          </p:nvPr>
        </p:nvGraphicFramePr>
        <p:xfrm>
          <a:off x="3446917" y="6098354"/>
          <a:ext cx="10548850" cy="2253385"/>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466217">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104899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738178">
                <a:tc>
                  <a:txBody>
                    <a:bodyPr/>
                    <a:lstStyle/>
                    <a:p>
                      <a:r>
                        <a:rPr lang="en-GB" sz="1600" dirty="0">
                          <a:solidFill>
                            <a:schemeClr val="tx2"/>
                          </a:solidFill>
                        </a:rPr>
                        <a:t>HAL</a:t>
                      </a:r>
                    </a:p>
                  </a:txBody>
                  <a:tcPr/>
                </a:tc>
                <a:tc>
                  <a:txBody>
                    <a:bodyPr/>
                    <a:lstStyle/>
                    <a:p>
                      <a:r>
                        <a:rPr lang="en-GB" sz="1600" dirty="0">
                          <a:solidFill>
                            <a:schemeClr val="tx2"/>
                          </a:solidFill>
                        </a:rPr>
                        <a:t>-2:3</a:t>
                      </a:r>
                    </a:p>
                  </a:txBody>
                  <a:tcPr/>
                </a:tc>
                <a:tc>
                  <a:txBody>
                    <a:bodyPr/>
                    <a:lstStyle/>
                    <a:p>
                      <a:r>
                        <a:rPr lang="en-GB" sz="1600" dirty="0">
                          <a:solidFill>
                            <a:schemeClr val="tx2"/>
                          </a:solidFill>
                        </a:rPr>
                        <a:t>3:16 </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err="1">
                          <a:solidFill>
                            <a:schemeClr val="tx2"/>
                          </a:solidFill>
                        </a:rPr>
                        <a:t>minDistance</a:t>
                      </a:r>
                      <a:r>
                        <a:rPr lang="en-GB" sz="1600" dirty="0">
                          <a:solidFill>
                            <a:schemeClr val="tx2"/>
                          </a:solidFill>
                        </a:rPr>
                        <a:t>:-2</a:t>
                      </a:r>
                    </a:p>
                  </a:txBody>
                  <a:tcPr/>
                </a:tc>
                <a:tc>
                  <a:txBody>
                    <a:bodyPr/>
                    <a:lstStyle/>
                    <a:p>
                      <a:r>
                        <a:rPr lang="en-GB" sz="1600" dirty="0">
                          <a:solidFill>
                            <a:schemeClr val="tx2"/>
                          </a:solidFill>
                        </a:rPr>
                        <a:t>3:maxDistance</a:t>
                      </a:r>
                    </a:p>
                  </a:txBody>
                  <a:tcPr/>
                </a:tc>
                <a:tc>
                  <a:txBody>
                    <a:bodyPr/>
                    <a:lstStyle/>
                    <a:p>
                      <a:r>
                        <a:rPr lang="en-GB" sz="1600" dirty="0">
                          <a:solidFill>
                            <a:schemeClr val="tx2"/>
                          </a:solidFill>
                        </a:rPr>
                        <a:t>minDistance:6</a:t>
                      </a:r>
                    </a:p>
                  </a:txBody>
                  <a:tcPr/>
                </a:tc>
                <a:tc>
                  <a:txBody>
                    <a:bodyPr/>
                    <a:lstStyle/>
                    <a:p>
                      <a:r>
                        <a:rPr lang="en-GB" sz="1600" dirty="0" err="1">
                          <a:solidFill>
                            <a:schemeClr val="tx2"/>
                          </a:solidFill>
                        </a:rPr>
                        <a:t>minDistance</a:t>
                      </a:r>
                      <a:r>
                        <a:rPr lang="en-GB" sz="1600" dirty="0">
                          <a:solidFill>
                            <a:schemeClr val="tx2"/>
                          </a:solidFill>
                        </a:rPr>
                        <a:t>: -2</a:t>
                      </a:r>
                    </a:p>
                  </a:txBody>
                  <a:tcPr/>
                </a:tc>
                <a:tc>
                  <a:txBody>
                    <a:bodyPr/>
                    <a:lstStyle/>
                    <a:p>
                      <a:r>
                        <a:rPr lang="en-GB" sz="1600" dirty="0">
                          <a:solidFill>
                            <a:schemeClr val="tx2"/>
                          </a:solidFill>
                        </a:rPr>
                        <a:t>-8: -2</a:t>
                      </a:r>
                    </a:p>
                  </a:txBody>
                  <a:tcPr/>
                </a:tc>
                <a:tc>
                  <a:txBody>
                    <a:bodyPr/>
                    <a:lstStyle/>
                    <a:p>
                      <a:r>
                        <a:rPr lang="en-GB" sz="1600" dirty="0">
                          <a:solidFill>
                            <a:schemeClr val="tx2"/>
                          </a:solidFill>
                        </a:rPr>
                        <a:t>-1:1</a:t>
                      </a:r>
                    </a:p>
                  </a:txBody>
                  <a:tcPr/>
                </a:tc>
                <a:tc>
                  <a:txBody>
                    <a:bodyPr/>
                    <a:lstStyle/>
                    <a:p>
                      <a:r>
                        <a:rPr lang="en-GB" sz="1600" dirty="0">
                          <a:solidFill>
                            <a:schemeClr val="tx2"/>
                          </a:solidFill>
                        </a:rPr>
                        <a:t>-5</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47161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a:t>
            </a:r>
          </a:p>
          <a:p>
            <a:pPr lvl="1"/>
            <a:r>
              <a:rPr lang="en-GB" sz="2000" dirty="0"/>
              <a:t>A DNA donor template is provided containing the tag and homology arms</a:t>
            </a:r>
          </a:p>
        </p:txBody>
      </p:sp>
      <p:grpSp>
        <p:nvGrpSpPr>
          <p:cNvPr id="15" name="Group 14">
            <a:extLst>
              <a:ext uri="{FF2B5EF4-FFF2-40B4-BE49-F238E27FC236}">
                <a16:creationId xmlns:a16="http://schemas.microsoft.com/office/drawing/2014/main" id="{7AB57CDB-74B2-B42F-3F64-D766C77435B4}"/>
              </a:ext>
            </a:extLst>
          </p:cNvPr>
          <p:cNvGrpSpPr/>
          <p:nvPr/>
        </p:nvGrpSpPr>
        <p:grpSpPr>
          <a:xfrm flipV="1">
            <a:off x="3005426" y="5414261"/>
            <a:ext cx="9408100" cy="45719"/>
            <a:chOff x="3101581" y="7313512"/>
            <a:chExt cx="4230022" cy="0"/>
          </a:xfrm>
        </p:grpSpPr>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flipV="1">
              <a:off x="3101581" y="7313512"/>
              <a:ext cx="2112630"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flipV="1">
              <a:off x="5330765" y="7313512"/>
              <a:ext cx="2000838"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635753BB-7517-4EDF-3AF3-012E8B19AD5F}"/>
              </a:ext>
            </a:extLst>
          </p:cNvPr>
          <p:cNvGrpSpPr/>
          <p:nvPr/>
        </p:nvGrpSpPr>
        <p:grpSpPr>
          <a:xfrm flipV="1">
            <a:off x="2938712" y="6090730"/>
            <a:ext cx="9503370" cy="7624"/>
            <a:chOff x="3101581" y="7305888"/>
            <a:chExt cx="4166769" cy="7624"/>
          </a:xfrm>
        </p:grpSpPr>
        <p:cxnSp>
          <p:nvCxnSpPr>
            <p:cNvPr id="24" name="Straight Connector 23">
              <a:extLst>
                <a:ext uri="{FF2B5EF4-FFF2-40B4-BE49-F238E27FC236}">
                  <a16:creationId xmlns:a16="http://schemas.microsoft.com/office/drawing/2014/main" id="{F8B43195-6DCF-6F50-0AD6-65AC2E3B496C}"/>
                </a:ext>
              </a:extLst>
            </p:cNvPr>
            <p:cNvCxnSpPr>
              <a:cxnSpLocks/>
            </p:cNvCxnSpPr>
            <p:nvPr/>
          </p:nvCxnSpPr>
          <p:spPr>
            <a:xfrm flipV="1">
              <a:off x="3101581" y="7313512"/>
              <a:ext cx="2089428"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5304669" y="7305888"/>
              <a:ext cx="1963681" cy="7624"/>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11136582-6189-A138-ECF4-6DC37DE876F7}"/>
              </a:ext>
            </a:extLst>
          </p:cNvPr>
          <p:cNvGrpSpPr/>
          <p:nvPr/>
        </p:nvGrpSpPr>
        <p:grpSpPr>
          <a:xfrm>
            <a:off x="3005426" y="6823203"/>
            <a:ext cx="9455706" cy="1324509"/>
            <a:chOff x="3005426" y="6823203"/>
            <a:chExt cx="9455706" cy="1324509"/>
          </a:xfrm>
        </p:grpSpPr>
        <p:grpSp>
          <p:nvGrpSpPr>
            <p:cNvPr id="31" name="Group 30">
              <a:extLst>
                <a:ext uri="{FF2B5EF4-FFF2-40B4-BE49-F238E27FC236}">
                  <a16:creationId xmlns:a16="http://schemas.microsoft.com/office/drawing/2014/main" id="{10CFB4CE-9AA6-114C-BC7F-C2BAAE3B7DA9}"/>
                </a:ext>
              </a:extLst>
            </p:cNvPr>
            <p:cNvGrpSpPr/>
            <p:nvPr/>
          </p:nvGrpSpPr>
          <p:grpSpPr>
            <a:xfrm>
              <a:off x="3005426" y="6823203"/>
              <a:ext cx="9455706" cy="682568"/>
              <a:chOff x="10810248" y="5720579"/>
              <a:chExt cx="9455706" cy="682568"/>
            </a:xfrm>
          </p:grpSpPr>
          <p:cxnSp>
            <p:nvCxnSpPr>
              <p:cNvPr id="22" name="Straight Connector 21">
                <a:extLst>
                  <a:ext uri="{FF2B5EF4-FFF2-40B4-BE49-F238E27FC236}">
                    <a16:creationId xmlns:a16="http://schemas.microsoft.com/office/drawing/2014/main" id="{9CE624D3-8185-7EAB-D135-17415F67F4FE}"/>
                  </a:ext>
                </a:extLst>
              </p:cNvPr>
              <p:cNvCxnSpPr>
                <a:cxnSpLocks/>
              </p:cNvCxnSpPr>
              <p:nvPr/>
            </p:nvCxnSpPr>
            <p:spPr>
              <a:xfrm>
                <a:off x="10810248" y="5893026"/>
                <a:ext cx="945570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2D8648E5-121A-D033-2F7F-BED63115E4A8}"/>
                  </a:ext>
                </a:extLst>
              </p:cNvPr>
              <p:cNvGrpSpPr/>
              <p:nvPr/>
            </p:nvGrpSpPr>
            <p:grpSpPr>
              <a:xfrm>
                <a:off x="10810248" y="5720579"/>
                <a:ext cx="9436655" cy="682568"/>
                <a:chOff x="8649998" y="6197340"/>
                <a:chExt cx="9436655" cy="682568"/>
              </a:xfrm>
            </p:grpSpPr>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8649998" y="6879908"/>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12486844" y="6197340"/>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grpSp>
          <p:sp>
            <p:nvSpPr>
              <p:cNvPr id="18" name="Rectangle 17">
                <a:extLst>
                  <a:ext uri="{FF2B5EF4-FFF2-40B4-BE49-F238E27FC236}">
                    <a16:creationId xmlns:a16="http://schemas.microsoft.com/office/drawing/2014/main" id="{C1AF3CDE-3EE8-0680-5478-A35D281D2898}"/>
                  </a:ext>
                </a:extLst>
              </p:cNvPr>
              <p:cNvSpPr/>
              <p:nvPr/>
            </p:nvSpPr>
            <p:spPr>
              <a:xfrm>
                <a:off x="14021390" y="5749119"/>
                <a:ext cx="625704" cy="35896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grpSp>
        <p:sp>
          <p:nvSpPr>
            <p:cNvPr id="32" name="TextBox 31">
              <a:extLst>
                <a:ext uri="{FF2B5EF4-FFF2-40B4-BE49-F238E27FC236}">
                  <a16:creationId xmlns:a16="http://schemas.microsoft.com/office/drawing/2014/main" id="{7510B5BE-8BD9-D3BA-784C-11FF2EBD3C1F}"/>
                </a:ext>
              </a:extLst>
            </p:cNvPr>
            <p:cNvSpPr txBox="1"/>
            <p:nvPr/>
          </p:nvSpPr>
          <p:spPr>
            <a:xfrm>
              <a:off x="7129358" y="7778380"/>
              <a:ext cx="1820929" cy="369332"/>
            </a:xfrm>
            <a:prstGeom prst="rect">
              <a:avLst/>
            </a:prstGeom>
            <a:noFill/>
          </p:spPr>
          <p:txBody>
            <a:bodyPr wrap="square" rtlCol="0">
              <a:spAutoFit/>
            </a:bodyPr>
            <a:lstStyle/>
            <a:p>
              <a:r>
                <a:rPr lang="en-GB" dirty="0">
                  <a:solidFill>
                    <a:schemeClr val="accent5"/>
                  </a:solidFill>
                </a:rPr>
                <a:t>Donor template</a:t>
              </a:r>
            </a:p>
          </p:txBody>
        </p:sp>
      </p:grpSp>
      <p:sp>
        <p:nvSpPr>
          <p:cNvPr id="11" name="Rectangle 10">
            <a:extLst>
              <a:ext uri="{FF2B5EF4-FFF2-40B4-BE49-F238E27FC236}">
                <a16:creationId xmlns:a16="http://schemas.microsoft.com/office/drawing/2014/main" id="{4D83672E-93B3-088B-900B-8B55A88BF608}"/>
              </a:ext>
            </a:extLst>
          </p:cNvPr>
          <p:cNvSpPr/>
          <p:nvPr/>
        </p:nvSpPr>
        <p:spPr>
          <a:xfrm>
            <a:off x="6216568" y="5222256"/>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Tree>
    <p:extLst>
      <p:ext uri="{BB962C8B-B14F-4D97-AF65-F5344CB8AC3E}">
        <p14:creationId xmlns:p14="http://schemas.microsoft.com/office/powerpoint/2010/main" val="228985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extLst>
              <p:ext uri="{D42A27DB-BD31-4B8C-83A1-F6EECF244321}">
                <p14:modId xmlns:p14="http://schemas.microsoft.com/office/powerpoint/2010/main" val="455078378"/>
              </p:ext>
            </p:extLst>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5ED7C27D-C209-9946-9A74-1E162F42477C}"/>
              </a:ext>
            </a:extLst>
          </p:cNvPr>
          <p:cNvSpPr/>
          <p:nvPr/>
        </p:nvSpPr>
        <p:spPr>
          <a:xfrm rot="10800000">
            <a:off x="8605289" y="3443710"/>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ATG</a:t>
            </a:r>
          </a:p>
        </p:txBody>
      </p: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flipH="1">
            <a:off x="8494321" y="4024514"/>
            <a:ext cx="101202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1073388" y="2404565"/>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rot="10800000">
            <a:off x="3729320" y="359246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121578" y="2840495"/>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cxnSp>
        <p:nvCxnSpPr>
          <p:cNvPr id="5" name="Straight Connector 4">
            <a:extLst>
              <a:ext uri="{FF2B5EF4-FFF2-40B4-BE49-F238E27FC236}">
                <a16:creationId xmlns:a16="http://schemas.microsoft.com/office/drawing/2014/main" id="{CEE869D2-E457-9987-C5C6-E68D452DCEE0}"/>
              </a:ext>
            </a:extLst>
          </p:cNvPr>
          <p:cNvCxnSpPr>
            <a:cxnSpLocks/>
            <a:endCxn id="33" idx="2"/>
          </p:cNvCxnSpPr>
          <p:nvPr/>
        </p:nvCxnSpPr>
        <p:spPr>
          <a:xfrm>
            <a:off x="5975981" y="2857979"/>
            <a:ext cx="5248625" cy="3363"/>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F01782-0181-1E07-EFC0-DC33C58C3CE3}"/>
              </a:ext>
            </a:extLst>
          </p:cNvPr>
          <p:cNvSpPr txBox="1"/>
          <p:nvPr/>
        </p:nvSpPr>
        <p:spPr>
          <a:xfrm>
            <a:off x="5982649" y="2414589"/>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graphicFrame>
        <p:nvGraphicFramePr>
          <p:cNvPr id="19" name="Table 18">
            <a:extLst>
              <a:ext uri="{FF2B5EF4-FFF2-40B4-BE49-F238E27FC236}">
                <a16:creationId xmlns:a16="http://schemas.microsoft.com/office/drawing/2014/main" id="{F2B8C806-DEBA-F52D-5D2A-C16B51EFF378}"/>
              </a:ext>
            </a:extLst>
          </p:cNvPr>
          <p:cNvGraphicFramePr>
            <a:graphicFrameLocks/>
          </p:cNvGraphicFramePr>
          <p:nvPr>
            <p:extLst>
              <p:ext uri="{D42A27DB-BD31-4B8C-83A1-F6EECF244321}">
                <p14:modId xmlns:p14="http://schemas.microsoft.com/office/powerpoint/2010/main" val="2986782874"/>
              </p:ext>
            </p:extLst>
          </p:nvPr>
        </p:nvGraphicFramePr>
        <p:xfrm>
          <a:off x="3534857" y="5770047"/>
          <a:ext cx="10548850" cy="2097926"/>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909206">
                <a:tc>
                  <a:txBody>
                    <a:bodyPr/>
                    <a:lstStyle/>
                    <a:p>
                      <a:r>
                        <a:rPr lang="en-GB" sz="1600" dirty="0">
                          <a:solidFill>
                            <a:schemeClr val="tx2"/>
                          </a:solidFill>
                        </a:rPr>
                        <a:t>HAL</a:t>
                      </a:r>
                    </a:p>
                  </a:txBody>
                  <a:tcPr/>
                </a:tc>
                <a:tc>
                  <a:txBody>
                    <a:bodyPr/>
                    <a:lstStyle/>
                    <a:p>
                      <a:r>
                        <a:rPr lang="en-GB" sz="1600" dirty="0">
                          <a:solidFill>
                            <a:schemeClr val="tx2"/>
                          </a:solidFill>
                        </a:rPr>
                        <a:t>18:23</a:t>
                      </a:r>
                    </a:p>
                  </a:txBody>
                  <a:tcPr/>
                </a:tc>
                <a:tc>
                  <a:txBody>
                    <a:bodyPr/>
                    <a:lstStyle/>
                    <a:p>
                      <a:r>
                        <a:rPr lang="en-GB" sz="1600" dirty="0">
                          <a:solidFill>
                            <a:schemeClr val="tx2"/>
                          </a:solidFill>
                        </a:rPr>
                        <a:t>5:18</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minDistance:18</a:t>
                      </a:r>
                    </a:p>
                  </a:txBody>
                  <a:tcPr/>
                </a:tc>
                <a:tc>
                  <a:txBody>
                    <a:bodyPr/>
                    <a:lstStyle/>
                    <a:p>
                      <a:r>
                        <a:rPr lang="en-GB" sz="1600" dirty="0">
                          <a:solidFill>
                            <a:schemeClr val="tx2"/>
                          </a:solidFill>
                        </a:rPr>
                        <a:t>23:maxDistance</a:t>
                      </a:r>
                    </a:p>
                  </a:txBody>
                  <a:tcPr/>
                </a:tc>
                <a:tc>
                  <a:txBody>
                    <a:bodyPr/>
                    <a:lstStyle/>
                    <a:p>
                      <a:r>
                        <a:rPr lang="en-GB" sz="1600" dirty="0">
                          <a:solidFill>
                            <a:schemeClr val="tx2"/>
                          </a:solidFill>
                        </a:rPr>
                        <a:t>minDistance:17</a:t>
                      </a:r>
                    </a:p>
                  </a:txBody>
                  <a:tcPr/>
                </a:tc>
                <a:tc>
                  <a:txBody>
                    <a:bodyPr/>
                    <a:lstStyle/>
                    <a:p>
                      <a:r>
                        <a:rPr lang="en-GB" sz="1600" dirty="0" err="1">
                          <a:solidFill>
                            <a:schemeClr val="tx2"/>
                          </a:solidFill>
                        </a:rPr>
                        <a:t>minDistance</a:t>
                      </a:r>
                      <a:r>
                        <a:rPr lang="en-GB" sz="1600" dirty="0">
                          <a:solidFill>
                            <a:schemeClr val="tx2"/>
                          </a:solidFill>
                        </a:rPr>
                        <a:t>: -2</a:t>
                      </a:r>
                    </a:p>
                  </a:txBody>
                  <a:tcPr/>
                </a:tc>
                <a:tc>
                  <a:txBody>
                    <a:bodyPr/>
                    <a:lstStyle/>
                    <a:p>
                      <a:r>
                        <a:rPr lang="en-GB" sz="1600" dirty="0">
                          <a:solidFill>
                            <a:schemeClr val="tx2"/>
                          </a:solidFill>
                        </a:rPr>
                        <a:t>-19: -13</a:t>
                      </a:r>
                    </a:p>
                  </a:txBody>
                  <a:tcPr/>
                </a:tc>
                <a:tc>
                  <a:txBody>
                    <a:bodyPr/>
                    <a:lstStyle/>
                    <a:p>
                      <a:r>
                        <a:rPr lang="en-GB" sz="1600" dirty="0">
                          <a:solidFill>
                            <a:schemeClr val="tx2"/>
                          </a:solidFill>
                        </a:rPr>
                        <a:t>-22:20</a:t>
                      </a:r>
                    </a:p>
                  </a:txBody>
                  <a:tcPr/>
                </a:tc>
                <a:tc>
                  <a:txBody>
                    <a:bodyPr/>
                    <a:lstStyle/>
                    <a:p>
                      <a:r>
                        <a:rPr lang="en-GB" sz="1600" dirty="0">
                          <a:solidFill>
                            <a:schemeClr val="tx2"/>
                          </a:solidFill>
                        </a:rPr>
                        <a:t>-17</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3525959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9B3B47-29CD-95E1-CA25-6D3D2C3F08AF}"/>
              </a:ext>
            </a:extLst>
          </p:cNvPr>
          <p:cNvSpPr/>
          <p:nvPr/>
        </p:nvSpPr>
        <p:spPr>
          <a:xfrm>
            <a:off x="8611486" y="3419644"/>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flipH="1">
            <a:off x="8494321" y="4024514"/>
            <a:ext cx="101202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1333401" y="238272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a:off x="3729320" y="359246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245443" y="2457289"/>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2308202161"/>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extLst>
              <p:ext uri="{D42A27DB-BD31-4B8C-83A1-F6EECF244321}">
                <p14:modId xmlns:p14="http://schemas.microsoft.com/office/powerpoint/2010/main" val="2812643291"/>
              </p:ext>
            </p:extLst>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extLst>
                  <a:ext uri="{0D108BD9-81ED-4DB2-BD59-A6C34878D82A}">
                    <a16:rowId xmlns:a16="http://schemas.microsoft.com/office/drawing/2014/main" val="2663978353"/>
                  </a:ext>
                </a:extLst>
              </a:tr>
            </a:tbl>
          </a:graphicData>
        </a:graphic>
      </p:graphicFrame>
      <p:cxnSp>
        <p:nvCxnSpPr>
          <p:cNvPr id="5" name="Straight Connector 4">
            <a:extLst>
              <a:ext uri="{FF2B5EF4-FFF2-40B4-BE49-F238E27FC236}">
                <a16:creationId xmlns:a16="http://schemas.microsoft.com/office/drawing/2014/main" id="{CEE869D2-E457-9987-C5C6-E68D452DCEE0}"/>
              </a:ext>
            </a:extLst>
          </p:cNvPr>
          <p:cNvCxnSpPr>
            <a:cxnSpLocks/>
          </p:cNvCxnSpPr>
          <p:nvPr/>
        </p:nvCxnSpPr>
        <p:spPr>
          <a:xfrm>
            <a:off x="5975981" y="2857979"/>
            <a:ext cx="5642848"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7B3CCB20-393D-95B0-3B2A-45818D2376BC}"/>
              </a:ext>
            </a:extLst>
          </p:cNvPr>
          <p:cNvSpPr txBox="1"/>
          <p:nvPr/>
        </p:nvSpPr>
        <p:spPr>
          <a:xfrm>
            <a:off x="10858146" y="2442481"/>
            <a:ext cx="760570"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graphicFrame>
        <p:nvGraphicFramePr>
          <p:cNvPr id="14" name="Table 13">
            <a:extLst>
              <a:ext uri="{FF2B5EF4-FFF2-40B4-BE49-F238E27FC236}">
                <a16:creationId xmlns:a16="http://schemas.microsoft.com/office/drawing/2014/main" id="{6817EE32-F92C-D1AB-CB48-96B68E081ABF}"/>
              </a:ext>
            </a:extLst>
          </p:cNvPr>
          <p:cNvGraphicFramePr>
            <a:graphicFrameLocks/>
          </p:cNvGraphicFramePr>
          <p:nvPr/>
        </p:nvGraphicFramePr>
        <p:xfrm>
          <a:off x="3446917" y="6098354"/>
          <a:ext cx="10548850" cy="2253385"/>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466217">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1048990">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738178">
                <a:tc>
                  <a:txBody>
                    <a:bodyPr/>
                    <a:lstStyle/>
                    <a:p>
                      <a:r>
                        <a:rPr lang="en-GB" sz="1600" dirty="0">
                          <a:solidFill>
                            <a:schemeClr val="tx2"/>
                          </a:solidFill>
                        </a:rPr>
                        <a:t>HAL</a:t>
                      </a:r>
                    </a:p>
                  </a:txBody>
                  <a:tcPr/>
                </a:tc>
                <a:tc>
                  <a:txBody>
                    <a:bodyPr/>
                    <a:lstStyle/>
                    <a:p>
                      <a:r>
                        <a:rPr lang="en-GB" sz="1600" dirty="0">
                          <a:solidFill>
                            <a:schemeClr val="tx2"/>
                          </a:solidFill>
                        </a:rPr>
                        <a:t>-2:3</a:t>
                      </a:r>
                    </a:p>
                  </a:txBody>
                  <a:tcPr/>
                </a:tc>
                <a:tc>
                  <a:txBody>
                    <a:bodyPr/>
                    <a:lstStyle/>
                    <a:p>
                      <a:r>
                        <a:rPr lang="en-GB" sz="1600" dirty="0">
                          <a:solidFill>
                            <a:schemeClr val="tx2"/>
                          </a:solidFill>
                        </a:rPr>
                        <a:t>3:16 </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err="1">
                          <a:solidFill>
                            <a:schemeClr val="tx2"/>
                          </a:solidFill>
                        </a:rPr>
                        <a:t>minDistance</a:t>
                      </a:r>
                      <a:r>
                        <a:rPr lang="en-GB" sz="1600" dirty="0">
                          <a:solidFill>
                            <a:schemeClr val="tx2"/>
                          </a:solidFill>
                        </a:rPr>
                        <a:t>:-2</a:t>
                      </a:r>
                    </a:p>
                  </a:txBody>
                  <a:tcPr/>
                </a:tc>
                <a:tc>
                  <a:txBody>
                    <a:bodyPr/>
                    <a:lstStyle/>
                    <a:p>
                      <a:r>
                        <a:rPr lang="en-GB" sz="1600" dirty="0">
                          <a:solidFill>
                            <a:schemeClr val="tx2"/>
                          </a:solidFill>
                        </a:rPr>
                        <a:t>3:maxDistance</a:t>
                      </a:r>
                    </a:p>
                  </a:txBody>
                  <a:tcPr/>
                </a:tc>
                <a:tc>
                  <a:txBody>
                    <a:bodyPr/>
                    <a:lstStyle/>
                    <a:p>
                      <a:r>
                        <a:rPr lang="en-GB" sz="1600" dirty="0">
                          <a:solidFill>
                            <a:schemeClr val="tx2"/>
                          </a:solidFill>
                        </a:rPr>
                        <a:t>minDistance:6</a:t>
                      </a:r>
                    </a:p>
                  </a:txBody>
                  <a:tcPr/>
                </a:tc>
                <a:tc>
                  <a:txBody>
                    <a:bodyPr/>
                    <a:lstStyle/>
                    <a:p>
                      <a:r>
                        <a:rPr lang="en-GB" sz="1600" dirty="0" err="1">
                          <a:solidFill>
                            <a:schemeClr val="tx2"/>
                          </a:solidFill>
                        </a:rPr>
                        <a:t>minDistance</a:t>
                      </a:r>
                      <a:r>
                        <a:rPr lang="en-GB" sz="1600" dirty="0">
                          <a:solidFill>
                            <a:schemeClr val="tx2"/>
                          </a:solidFill>
                        </a:rPr>
                        <a:t>: -2</a:t>
                      </a:r>
                    </a:p>
                  </a:txBody>
                  <a:tcPr/>
                </a:tc>
                <a:tc>
                  <a:txBody>
                    <a:bodyPr/>
                    <a:lstStyle/>
                    <a:p>
                      <a:r>
                        <a:rPr lang="en-GB" sz="1600" dirty="0">
                          <a:solidFill>
                            <a:schemeClr val="tx2"/>
                          </a:solidFill>
                        </a:rPr>
                        <a:t>-8: -2</a:t>
                      </a:r>
                    </a:p>
                  </a:txBody>
                  <a:tcPr/>
                </a:tc>
                <a:tc>
                  <a:txBody>
                    <a:bodyPr/>
                    <a:lstStyle/>
                    <a:p>
                      <a:r>
                        <a:rPr lang="en-GB" sz="1600" dirty="0">
                          <a:solidFill>
                            <a:schemeClr val="tx2"/>
                          </a:solidFill>
                        </a:rPr>
                        <a:t>-1:1</a:t>
                      </a:r>
                    </a:p>
                  </a:txBody>
                  <a:tcPr/>
                </a:tc>
                <a:tc>
                  <a:txBody>
                    <a:bodyPr/>
                    <a:lstStyle/>
                    <a:p>
                      <a:r>
                        <a:rPr lang="en-GB" sz="1600" dirty="0">
                          <a:solidFill>
                            <a:schemeClr val="tx2"/>
                          </a:solidFill>
                        </a:rPr>
                        <a:t>-5</a:t>
                      </a:r>
                    </a:p>
                  </a:txBody>
                  <a:tcPr/>
                </a:tc>
                <a:extLst>
                  <a:ext uri="{0D108BD9-81ED-4DB2-BD59-A6C34878D82A}">
                    <a16:rowId xmlns:a16="http://schemas.microsoft.com/office/drawing/2014/main" val="2663978353"/>
                  </a:ext>
                </a:extLst>
              </a:tr>
            </a:tbl>
          </a:graphicData>
        </a:graphic>
      </p:graphicFrame>
      <p:sp>
        <p:nvSpPr>
          <p:cNvPr id="11" name="TextBox 10">
            <a:extLst>
              <a:ext uri="{FF2B5EF4-FFF2-40B4-BE49-F238E27FC236}">
                <a16:creationId xmlns:a16="http://schemas.microsoft.com/office/drawing/2014/main" id="{5DBFE813-894D-D224-47DE-4E70F1958030}"/>
              </a:ext>
            </a:extLst>
          </p:cNvPr>
          <p:cNvSpPr txBox="1"/>
          <p:nvPr/>
        </p:nvSpPr>
        <p:spPr>
          <a:xfrm>
            <a:off x="3297271" y="5407074"/>
            <a:ext cx="8684205" cy="369332"/>
          </a:xfrm>
          <a:prstGeom prst="rect">
            <a:avLst/>
          </a:prstGeom>
          <a:noFill/>
        </p:spPr>
        <p:txBody>
          <a:bodyPr wrap="square" rtlCol="0">
            <a:spAutoFit/>
          </a:bodyPr>
          <a:lstStyle/>
          <a:p>
            <a:pPr marL="285750" indent="-285750">
              <a:buFont typeface="Arial" panose="020B0604020202020204" pitchFamily="34" charset="0"/>
              <a:buChar char="•"/>
            </a:pPr>
            <a:r>
              <a:rPr lang="en-GB" dirty="0"/>
              <a:t>Same condition and position scores as start codon – gene strand (-) – sgRNA strand (+)</a:t>
            </a:r>
          </a:p>
        </p:txBody>
      </p:sp>
    </p:spTree>
    <p:extLst>
      <p:ext uri="{BB962C8B-B14F-4D97-AF65-F5344CB8AC3E}">
        <p14:creationId xmlns:p14="http://schemas.microsoft.com/office/powerpoint/2010/main" val="2499151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745430-2F75-31B1-5A5C-192A3F8227F4}"/>
              </a:ext>
            </a:extLst>
          </p:cNvPr>
          <p:cNvSpPr/>
          <p:nvPr/>
        </p:nvSpPr>
        <p:spPr>
          <a:xfrm>
            <a:off x="8594203" y="341567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flipH="1">
            <a:off x="8494321" y="4024514"/>
            <a:ext cx="101202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1073388" y="2404565"/>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a:off x="3729320" y="359246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121578" y="2840495"/>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2346786979"/>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extLst>
              <p:ext uri="{D42A27DB-BD31-4B8C-83A1-F6EECF244321}">
                <p14:modId xmlns:p14="http://schemas.microsoft.com/office/powerpoint/2010/main" val="1782017866"/>
              </p:ext>
            </p:extLst>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extLst>
                  <a:ext uri="{0D108BD9-81ED-4DB2-BD59-A6C34878D82A}">
                    <a16:rowId xmlns:a16="http://schemas.microsoft.com/office/drawing/2014/main" val="2663978353"/>
                  </a:ext>
                </a:extLst>
              </a:tr>
            </a:tbl>
          </a:graphicData>
        </a:graphic>
      </p:graphicFrame>
      <p:cxnSp>
        <p:nvCxnSpPr>
          <p:cNvPr id="5" name="Straight Connector 4">
            <a:extLst>
              <a:ext uri="{FF2B5EF4-FFF2-40B4-BE49-F238E27FC236}">
                <a16:creationId xmlns:a16="http://schemas.microsoft.com/office/drawing/2014/main" id="{CEE869D2-E457-9987-C5C6-E68D452DCEE0}"/>
              </a:ext>
            </a:extLst>
          </p:cNvPr>
          <p:cNvCxnSpPr>
            <a:cxnSpLocks/>
            <a:endCxn id="33" idx="2"/>
          </p:cNvCxnSpPr>
          <p:nvPr/>
        </p:nvCxnSpPr>
        <p:spPr>
          <a:xfrm>
            <a:off x="5975981" y="2857979"/>
            <a:ext cx="5248625" cy="3363"/>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CF01782-0181-1E07-EFC0-DC33C58C3CE3}"/>
              </a:ext>
            </a:extLst>
          </p:cNvPr>
          <p:cNvSpPr txBox="1"/>
          <p:nvPr/>
        </p:nvSpPr>
        <p:spPr>
          <a:xfrm>
            <a:off x="5982649" y="2414589"/>
            <a:ext cx="717362"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graphicFrame>
        <p:nvGraphicFramePr>
          <p:cNvPr id="19" name="Table 18">
            <a:extLst>
              <a:ext uri="{FF2B5EF4-FFF2-40B4-BE49-F238E27FC236}">
                <a16:creationId xmlns:a16="http://schemas.microsoft.com/office/drawing/2014/main" id="{F2B8C806-DEBA-F52D-5D2A-C16B51EFF378}"/>
              </a:ext>
            </a:extLst>
          </p:cNvPr>
          <p:cNvGraphicFramePr>
            <a:graphicFrameLocks/>
          </p:cNvGraphicFramePr>
          <p:nvPr/>
        </p:nvGraphicFramePr>
        <p:xfrm>
          <a:off x="3534857" y="5770047"/>
          <a:ext cx="10548850" cy="2097926"/>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909206">
                <a:tc>
                  <a:txBody>
                    <a:bodyPr/>
                    <a:lstStyle/>
                    <a:p>
                      <a:r>
                        <a:rPr lang="en-GB" sz="1600" dirty="0">
                          <a:solidFill>
                            <a:schemeClr val="tx2"/>
                          </a:solidFill>
                        </a:rPr>
                        <a:t>HAL</a:t>
                      </a:r>
                    </a:p>
                  </a:txBody>
                  <a:tcPr/>
                </a:tc>
                <a:tc>
                  <a:txBody>
                    <a:bodyPr/>
                    <a:lstStyle/>
                    <a:p>
                      <a:r>
                        <a:rPr lang="en-GB" sz="1600" dirty="0">
                          <a:solidFill>
                            <a:schemeClr val="tx2"/>
                          </a:solidFill>
                        </a:rPr>
                        <a:t>18:23</a:t>
                      </a:r>
                    </a:p>
                  </a:txBody>
                  <a:tcPr/>
                </a:tc>
                <a:tc>
                  <a:txBody>
                    <a:bodyPr/>
                    <a:lstStyle/>
                    <a:p>
                      <a:r>
                        <a:rPr lang="en-GB" sz="1600" dirty="0">
                          <a:solidFill>
                            <a:schemeClr val="tx2"/>
                          </a:solidFill>
                        </a:rPr>
                        <a:t>5:18</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minDistance:18</a:t>
                      </a:r>
                    </a:p>
                  </a:txBody>
                  <a:tcPr/>
                </a:tc>
                <a:tc>
                  <a:txBody>
                    <a:bodyPr/>
                    <a:lstStyle/>
                    <a:p>
                      <a:r>
                        <a:rPr lang="en-GB" sz="1600" dirty="0">
                          <a:solidFill>
                            <a:schemeClr val="tx2"/>
                          </a:solidFill>
                        </a:rPr>
                        <a:t>23:maxDistance</a:t>
                      </a:r>
                    </a:p>
                  </a:txBody>
                  <a:tcPr/>
                </a:tc>
                <a:tc>
                  <a:txBody>
                    <a:bodyPr/>
                    <a:lstStyle/>
                    <a:p>
                      <a:r>
                        <a:rPr lang="en-GB" sz="1600" dirty="0">
                          <a:solidFill>
                            <a:schemeClr val="tx2"/>
                          </a:solidFill>
                        </a:rPr>
                        <a:t>minDistance:17</a:t>
                      </a:r>
                    </a:p>
                  </a:txBody>
                  <a:tcPr/>
                </a:tc>
                <a:tc>
                  <a:txBody>
                    <a:bodyPr/>
                    <a:lstStyle/>
                    <a:p>
                      <a:r>
                        <a:rPr lang="en-GB" sz="1600" dirty="0" err="1">
                          <a:solidFill>
                            <a:schemeClr val="tx2"/>
                          </a:solidFill>
                        </a:rPr>
                        <a:t>minDistance</a:t>
                      </a:r>
                      <a:r>
                        <a:rPr lang="en-GB" sz="1600" dirty="0">
                          <a:solidFill>
                            <a:schemeClr val="tx2"/>
                          </a:solidFill>
                        </a:rPr>
                        <a:t>: -2</a:t>
                      </a:r>
                    </a:p>
                  </a:txBody>
                  <a:tcPr/>
                </a:tc>
                <a:tc>
                  <a:txBody>
                    <a:bodyPr/>
                    <a:lstStyle/>
                    <a:p>
                      <a:r>
                        <a:rPr lang="en-GB" sz="1600" dirty="0">
                          <a:solidFill>
                            <a:schemeClr val="tx2"/>
                          </a:solidFill>
                        </a:rPr>
                        <a:t>-19: -13</a:t>
                      </a:r>
                    </a:p>
                  </a:txBody>
                  <a:tcPr/>
                </a:tc>
                <a:tc>
                  <a:txBody>
                    <a:bodyPr/>
                    <a:lstStyle/>
                    <a:p>
                      <a:r>
                        <a:rPr lang="en-GB" sz="1600" dirty="0">
                          <a:solidFill>
                            <a:schemeClr val="tx2"/>
                          </a:solidFill>
                        </a:rPr>
                        <a:t>-22:20</a:t>
                      </a:r>
                    </a:p>
                  </a:txBody>
                  <a:tcPr/>
                </a:tc>
                <a:tc>
                  <a:txBody>
                    <a:bodyPr/>
                    <a:lstStyle/>
                    <a:p>
                      <a:r>
                        <a:rPr lang="en-GB" sz="1600" dirty="0">
                          <a:solidFill>
                            <a:schemeClr val="tx2"/>
                          </a:solidFill>
                        </a:rPr>
                        <a:t>-17</a:t>
                      </a:r>
                    </a:p>
                  </a:txBody>
                  <a:tcPr/>
                </a:tc>
                <a:extLst>
                  <a:ext uri="{0D108BD9-81ED-4DB2-BD59-A6C34878D82A}">
                    <a16:rowId xmlns:a16="http://schemas.microsoft.com/office/drawing/2014/main" val="2663978353"/>
                  </a:ext>
                </a:extLst>
              </a:tr>
            </a:tbl>
          </a:graphicData>
        </a:graphic>
      </p:graphicFrame>
      <p:sp>
        <p:nvSpPr>
          <p:cNvPr id="14" name="TextBox 13">
            <a:extLst>
              <a:ext uri="{FF2B5EF4-FFF2-40B4-BE49-F238E27FC236}">
                <a16:creationId xmlns:a16="http://schemas.microsoft.com/office/drawing/2014/main" id="{B69A6C55-4FB6-59A7-9741-5F8066212AF3}"/>
              </a:ext>
            </a:extLst>
          </p:cNvPr>
          <p:cNvSpPr txBox="1"/>
          <p:nvPr/>
        </p:nvSpPr>
        <p:spPr>
          <a:xfrm>
            <a:off x="3297271" y="5407074"/>
            <a:ext cx="8684205" cy="369332"/>
          </a:xfrm>
          <a:prstGeom prst="rect">
            <a:avLst/>
          </a:prstGeom>
          <a:noFill/>
        </p:spPr>
        <p:txBody>
          <a:bodyPr wrap="square" rtlCol="0">
            <a:spAutoFit/>
          </a:bodyPr>
          <a:lstStyle/>
          <a:p>
            <a:pPr marL="285750" indent="-285750">
              <a:buFont typeface="Arial" panose="020B0604020202020204" pitchFamily="34" charset="0"/>
              <a:buChar char="•"/>
            </a:pPr>
            <a:r>
              <a:rPr lang="en-GB" dirty="0"/>
              <a:t>Same condition and position scores as start codon – gene strand (-) – sgRNA strand (-)</a:t>
            </a:r>
          </a:p>
        </p:txBody>
      </p:sp>
    </p:spTree>
    <p:extLst>
      <p:ext uri="{BB962C8B-B14F-4D97-AF65-F5344CB8AC3E}">
        <p14:creationId xmlns:p14="http://schemas.microsoft.com/office/powerpoint/2010/main" val="835660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276C60-7E38-FD48-7B59-44201AA6F943}"/>
              </a:ext>
            </a:extLst>
          </p:cNvPr>
          <p:cNvSpPr/>
          <p:nvPr/>
        </p:nvSpPr>
        <p:spPr>
          <a:xfrm rot="10800000">
            <a:off x="8611486" y="3420454"/>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366A81C-2742-C462-6996-412E7CBE3FF2}"/>
              </a:ext>
            </a:extLst>
          </p:cNvPr>
          <p:cNvCxnSpPr>
            <a:cxnSpLocks/>
          </p:cNvCxnSpPr>
          <p:nvPr/>
        </p:nvCxnSpPr>
        <p:spPr>
          <a:xfrm>
            <a:off x="5995012" y="2942959"/>
            <a:ext cx="5400625"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605288" y="3986088"/>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7F9DDAD-897F-DAB8-E8E1-E5C6E1114AC0}"/>
              </a:ext>
            </a:extLst>
          </p:cNvPr>
          <p:cNvSpPr txBox="1"/>
          <p:nvPr/>
        </p:nvSpPr>
        <p:spPr>
          <a:xfrm>
            <a:off x="10764021" y="2527461"/>
            <a:ext cx="734485"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NGG</a:t>
            </a:r>
          </a:p>
        </p:txBody>
      </p:sp>
      <p:sp>
        <p:nvSpPr>
          <p:cNvPr id="33" name="Rounded Rectangle 32">
            <a:extLst>
              <a:ext uri="{FF2B5EF4-FFF2-40B4-BE49-F238E27FC236}">
                <a16:creationId xmlns:a16="http://schemas.microsoft.com/office/drawing/2014/main" id="{663CBA8F-4068-BA32-C099-690558045D59}"/>
              </a:ext>
            </a:extLst>
          </p:cNvPr>
          <p:cNvSpPr/>
          <p:nvPr/>
        </p:nvSpPr>
        <p:spPr>
          <a:xfrm>
            <a:off x="11196646" y="2498564"/>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rot="10800000">
            <a:off x="9339773" y="360684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6199086" y="2573627"/>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1548490826"/>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extLst>
              <p:ext uri="{D42A27DB-BD31-4B8C-83A1-F6EECF244321}">
                <p14:modId xmlns:p14="http://schemas.microsoft.com/office/powerpoint/2010/main" val="378991507"/>
              </p:ext>
            </p:extLst>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Stop</a:t>
                      </a:r>
                    </a:p>
                  </a:txBody>
                  <a:tcPr/>
                </a:tc>
                <a:extLst>
                  <a:ext uri="{0D108BD9-81ED-4DB2-BD59-A6C34878D82A}">
                    <a16:rowId xmlns:a16="http://schemas.microsoft.com/office/drawing/2014/main" val="2663978353"/>
                  </a:ext>
                </a:extLst>
              </a:tr>
            </a:tbl>
          </a:graphicData>
        </a:graphic>
      </p:graphicFrame>
      <p:graphicFrame>
        <p:nvGraphicFramePr>
          <p:cNvPr id="5" name="Table 4">
            <a:extLst>
              <a:ext uri="{FF2B5EF4-FFF2-40B4-BE49-F238E27FC236}">
                <a16:creationId xmlns:a16="http://schemas.microsoft.com/office/drawing/2014/main" id="{1DBB6D75-54A7-3321-30BA-F023C64CECBD}"/>
              </a:ext>
            </a:extLst>
          </p:cNvPr>
          <p:cNvGraphicFramePr>
            <a:graphicFrameLocks/>
          </p:cNvGraphicFramePr>
          <p:nvPr/>
        </p:nvGraphicFramePr>
        <p:xfrm>
          <a:off x="3576696" y="6220817"/>
          <a:ext cx="6329310" cy="2016720"/>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extLst>
                  <a:ext uri="{0D108BD9-81ED-4DB2-BD59-A6C34878D82A}">
                    <a16:rowId xmlns:a16="http://schemas.microsoft.com/office/drawing/2014/main" val="585036059"/>
                  </a:ext>
                </a:extLst>
              </a:tr>
              <a:tr h="828000">
                <a:tc>
                  <a:txBody>
                    <a:bodyPr/>
                    <a:lstStyle/>
                    <a:p>
                      <a:r>
                        <a:rPr lang="en-GB" sz="1600" dirty="0">
                          <a:solidFill>
                            <a:schemeClr val="tx2"/>
                          </a:solidFill>
                        </a:rPr>
                        <a:t>HAR</a:t>
                      </a:r>
                    </a:p>
                  </a:txBody>
                  <a:tcPr/>
                </a:tc>
                <a:tc>
                  <a:txBody>
                    <a:bodyPr/>
                    <a:lstStyle/>
                    <a:p>
                      <a:r>
                        <a:rPr lang="en-GB" sz="1600" dirty="0">
                          <a:solidFill>
                            <a:schemeClr val="tx2"/>
                          </a:solidFill>
                        </a:rPr>
                        <a:t>-2:3</a:t>
                      </a:r>
                    </a:p>
                  </a:txBody>
                  <a:tcPr/>
                </a:tc>
                <a:tc>
                  <a:txBody>
                    <a:bodyPr/>
                    <a:lstStyle/>
                    <a:p>
                      <a:r>
                        <a:rPr lang="en-GB" sz="1600" dirty="0">
                          <a:solidFill>
                            <a:schemeClr val="tx2"/>
                          </a:solidFill>
                        </a:rPr>
                        <a:t>3:16 </a:t>
                      </a:r>
                    </a:p>
                  </a:txBody>
                  <a:tcPr/>
                </a:tc>
                <a:tc>
                  <a:txBody>
                    <a:bodyPr/>
                    <a:lstStyle/>
                    <a:p>
                      <a:r>
                        <a:rPr lang="en-GB" sz="1600" dirty="0">
                          <a:solidFill>
                            <a:schemeClr val="tx2"/>
                          </a:solidFill>
                        </a:rPr>
                        <a:t>3:maxDistance</a:t>
                      </a:r>
                    </a:p>
                  </a:txBody>
                  <a:tcPr/>
                </a:tc>
                <a:tc>
                  <a:txBody>
                    <a:bodyPr/>
                    <a:lstStyle/>
                    <a:p>
                      <a:r>
                        <a:rPr lang="en-GB" sz="1600" dirty="0" err="1">
                          <a:solidFill>
                            <a:schemeClr val="tx2"/>
                          </a:solidFill>
                        </a:rPr>
                        <a:t>minDistance</a:t>
                      </a:r>
                      <a:r>
                        <a:rPr lang="en-GB" sz="1600" dirty="0">
                          <a:solidFill>
                            <a:schemeClr val="tx2"/>
                          </a:solidFill>
                        </a:rPr>
                        <a:t>:-2</a:t>
                      </a:r>
                    </a:p>
                  </a:txBody>
                  <a:tcPr/>
                </a:tc>
                <a:tc>
                  <a:txBody>
                    <a:bodyPr/>
                    <a:lstStyle/>
                    <a:p>
                      <a:r>
                        <a:rPr lang="en-GB" sz="1600" dirty="0">
                          <a:solidFill>
                            <a:schemeClr val="tx2"/>
                          </a:solidFill>
                        </a:rPr>
                        <a:t>4:maxDistance</a:t>
                      </a:r>
                    </a:p>
                  </a:txBody>
                  <a:tcPr/>
                </a:tc>
                <a:extLst>
                  <a:ext uri="{0D108BD9-81ED-4DB2-BD59-A6C34878D82A}">
                    <a16:rowId xmlns:a16="http://schemas.microsoft.com/office/drawing/2014/main" val="2663978353"/>
                  </a:ext>
                </a:extLst>
              </a:tr>
            </a:tbl>
          </a:graphicData>
        </a:graphic>
      </p:graphicFrame>
      <p:sp>
        <p:nvSpPr>
          <p:cNvPr id="11" name="TextBox 10">
            <a:extLst>
              <a:ext uri="{FF2B5EF4-FFF2-40B4-BE49-F238E27FC236}">
                <a16:creationId xmlns:a16="http://schemas.microsoft.com/office/drawing/2014/main" id="{885975B0-5C5A-55B2-0E14-B16218E60185}"/>
              </a:ext>
            </a:extLst>
          </p:cNvPr>
          <p:cNvSpPr txBox="1"/>
          <p:nvPr/>
        </p:nvSpPr>
        <p:spPr>
          <a:xfrm>
            <a:off x="3527183" y="5380285"/>
            <a:ext cx="9488919" cy="369332"/>
          </a:xfrm>
          <a:prstGeom prst="rect">
            <a:avLst/>
          </a:prstGeom>
          <a:noFill/>
        </p:spPr>
        <p:txBody>
          <a:bodyPr wrap="square" rtlCol="0">
            <a:spAutoFit/>
          </a:bodyPr>
          <a:lstStyle/>
          <a:p>
            <a:pPr marL="285750" indent="-285750">
              <a:buFont typeface="Arial" panose="020B0604020202020204" pitchFamily="34" charset="0"/>
              <a:buChar char="•"/>
            </a:pPr>
            <a:r>
              <a:rPr lang="en-GB" dirty="0"/>
              <a:t>Same condition and position column scores as start codon – gene strand (+) – sgRNA strand (+) </a:t>
            </a:r>
          </a:p>
        </p:txBody>
      </p:sp>
      <p:graphicFrame>
        <p:nvGraphicFramePr>
          <p:cNvPr id="14" name="Table 13">
            <a:extLst>
              <a:ext uri="{FF2B5EF4-FFF2-40B4-BE49-F238E27FC236}">
                <a16:creationId xmlns:a16="http://schemas.microsoft.com/office/drawing/2014/main" id="{BCBF94C8-26FC-D2E9-1A0A-330D989E5D5E}"/>
              </a:ext>
            </a:extLst>
          </p:cNvPr>
          <p:cNvGraphicFramePr>
            <a:graphicFrameLocks/>
          </p:cNvGraphicFramePr>
          <p:nvPr/>
        </p:nvGraphicFramePr>
        <p:xfrm>
          <a:off x="9910855" y="6220817"/>
          <a:ext cx="4176000" cy="2042244"/>
        </p:xfrm>
        <a:graphic>
          <a:graphicData uri="http://schemas.openxmlformats.org/drawingml/2006/table">
            <a:tbl>
              <a:tblPr firstRow="1" bandRow="1">
                <a:tableStyleId>{93296810-A885-4BE3-A3E7-6D5BEEA58F35}</a:tableStyleId>
              </a:tblPr>
              <a:tblGrid>
                <a:gridCol w="1044000">
                  <a:extLst>
                    <a:ext uri="{9D8B030D-6E8A-4147-A177-3AD203B41FA5}">
                      <a16:colId xmlns:a16="http://schemas.microsoft.com/office/drawing/2014/main" val="259143273"/>
                    </a:ext>
                  </a:extLst>
                </a:gridCol>
                <a:gridCol w="1044000">
                  <a:extLst>
                    <a:ext uri="{9D8B030D-6E8A-4147-A177-3AD203B41FA5}">
                      <a16:colId xmlns:a16="http://schemas.microsoft.com/office/drawing/2014/main" val="172277771"/>
                    </a:ext>
                  </a:extLst>
                </a:gridCol>
                <a:gridCol w="1044000">
                  <a:extLst>
                    <a:ext uri="{9D8B030D-6E8A-4147-A177-3AD203B41FA5}">
                      <a16:colId xmlns:a16="http://schemas.microsoft.com/office/drawing/2014/main" val="2806670284"/>
                    </a:ext>
                  </a:extLst>
                </a:gridCol>
                <a:gridCol w="1044000">
                  <a:extLst>
                    <a:ext uri="{9D8B030D-6E8A-4147-A177-3AD203B41FA5}">
                      <a16:colId xmlns:a16="http://schemas.microsoft.com/office/drawing/2014/main" val="3543004608"/>
                    </a:ext>
                  </a:extLst>
                </a:gridCol>
              </a:tblGrid>
              <a:tr h="352792">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866492">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720000">
                <a:tc>
                  <a:txBody>
                    <a:bodyPr/>
                    <a:lstStyle/>
                    <a:p>
                      <a:r>
                        <a:rPr lang="en-GB" sz="1600" dirty="0">
                          <a:solidFill>
                            <a:schemeClr val="tx2"/>
                          </a:solidFill>
                        </a:rPr>
                        <a:t>1: </a:t>
                      </a:r>
                      <a:r>
                        <a:rPr lang="en-GB" sz="1600" dirty="0" err="1">
                          <a:solidFill>
                            <a:schemeClr val="tx2"/>
                          </a:solidFill>
                        </a:rPr>
                        <a:t>maxDistance</a:t>
                      </a:r>
                      <a:endParaRPr lang="en-GB" sz="1600" dirty="0">
                        <a:solidFill>
                          <a:schemeClr val="tx2"/>
                        </a:solidFill>
                      </a:endParaRPr>
                    </a:p>
                  </a:txBody>
                  <a:tcPr/>
                </a:tc>
                <a:tc>
                  <a:txBody>
                    <a:bodyPr/>
                    <a:lstStyle/>
                    <a:p>
                      <a:r>
                        <a:rPr lang="en-GB" sz="1600" dirty="0">
                          <a:solidFill>
                            <a:schemeClr val="tx2"/>
                          </a:solidFill>
                        </a:rPr>
                        <a:t>-8: -2</a:t>
                      </a:r>
                    </a:p>
                  </a:txBody>
                  <a:tcPr/>
                </a:tc>
                <a:tc>
                  <a:txBody>
                    <a:bodyPr/>
                    <a:lstStyle/>
                    <a:p>
                      <a:r>
                        <a:rPr lang="en-GB" sz="1600" dirty="0">
                          <a:solidFill>
                            <a:schemeClr val="tx2"/>
                          </a:solidFill>
                        </a:rPr>
                        <a:t>-1:1</a:t>
                      </a:r>
                    </a:p>
                  </a:txBody>
                  <a:tcPr/>
                </a:tc>
                <a:tc>
                  <a:txBody>
                    <a:bodyPr/>
                    <a:lstStyle/>
                    <a:p>
                      <a:r>
                        <a:rPr lang="en-GB" sz="1600" dirty="0">
                          <a:solidFill>
                            <a:schemeClr val="tx2"/>
                          </a:solidFill>
                        </a:rPr>
                        <a:t>-5</a:t>
                      </a:r>
                    </a:p>
                  </a:txBody>
                  <a:tcPr/>
                </a:tc>
                <a:extLst>
                  <a:ext uri="{0D108BD9-81ED-4DB2-BD59-A6C34878D82A}">
                    <a16:rowId xmlns:a16="http://schemas.microsoft.com/office/drawing/2014/main" val="2663978353"/>
                  </a:ext>
                </a:extLst>
              </a:tr>
            </a:tbl>
          </a:graphicData>
        </a:graphic>
      </p:graphicFrame>
    </p:spTree>
    <p:extLst>
      <p:ext uri="{BB962C8B-B14F-4D97-AF65-F5344CB8AC3E}">
        <p14:creationId xmlns:p14="http://schemas.microsoft.com/office/powerpoint/2010/main" val="35660236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7BCF8D-75B5-BC74-EB76-97E8A4FB93EC}"/>
              </a:ext>
            </a:extLst>
          </p:cNvPr>
          <p:cNvSpPr/>
          <p:nvPr/>
        </p:nvSpPr>
        <p:spPr>
          <a:xfrm rot="10800000">
            <a:off x="8595888" y="3400006"/>
            <a:ext cx="734485" cy="431240"/>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100" dirty="0"/>
              <a:t>TAG</a:t>
            </a:r>
          </a:p>
        </p:txBody>
      </p:sp>
      <p:graphicFrame>
        <p:nvGraphicFramePr>
          <p:cNvPr id="4" name="Table 4">
            <a:extLst>
              <a:ext uri="{FF2B5EF4-FFF2-40B4-BE49-F238E27FC236}">
                <a16:creationId xmlns:a16="http://schemas.microsoft.com/office/drawing/2014/main" id="{BAF2B3C0-B110-EE46-57A2-A7BA4E7C6D40}"/>
              </a:ext>
            </a:extLst>
          </p:cNvPr>
          <p:cNvGraphicFramePr>
            <a:graphicFrameLocks noGrp="1"/>
          </p:cNvGraphicFramePr>
          <p:nvPr>
            <p:ph idx="1"/>
          </p:nvPr>
        </p:nvGraphicFramePr>
        <p:xfrm>
          <a:off x="10553643" y="1162224"/>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2788310780"/>
                    </a:ext>
                  </a:extLst>
                </a:gridCol>
              </a:tblGrid>
              <a:tr h="370840">
                <a:tc>
                  <a:txBody>
                    <a:bodyPr/>
                    <a:lstStyle/>
                    <a:p>
                      <a:r>
                        <a:rPr lang="en-GB" sz="1800" b="0" dirty="0">
                          <a:solidFill>
                            <a:schemeClr val="bg1"/>
                          </a:solidFill>
                        </a:rPr>
                        <a:t>sgRNA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cxnSp>
        <p:nvCxnSpPr>
          <p:cNvPr id="8" name="Straight Connector 7">
            <a:extLst>
              <a:ext uri="{FF2B5EF4-FFF2-40B4-BE49-F238E27FC236}">
                <a16:creationId xmlns:a16="http://schemas.microsoft.com/office/drawing/2014/main" id="{0DAED330-D60B-77BD-5563-A06B42121676}"/>
              </a:ext>
            </a:extLst>
          </p:cNvPr>
          <p:cNvCxnSpPr>
            <a:cxnSpLocks/>
          </p:cNvCxnSpPr>
          <p:nvPr/>
        </p:nvCxnSpPr>
        <p:spPr>
          <a:xfrm>
            <a:off x="3614591" y="3819033"/>
            <a:ext cx="10633433" cy="3744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9B45ED6-EA1A-179F-5958-1ED653305EFC}"/>
              </a:ext>
            </a:extLst>
          </p:cNvPr>
          <p:cNvCxnSpPr>
            <a:cxnSpLocks/>
          </p:cNvCxnSpPr>
          <p:nvPr/>
        </p:nvCxnSpPr>
        <p:spPr>
          <a:xfrm>
            <a:off x="8605288" y="3986088"/>
            <a:ext cx="1096310" cy="0"/>
          </a:xfrm>
          <a:prstGeom prst="straightConnector1">
            <a:avLst/>
          </a:prstGeom>
          <a:ln w="2222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33" name="Rounded Rectangle 32">
            <a:extLst>
              <a:ext uri="{FF2B5EF4-FFF2-40B4-BE49-F238E27FC236}">
                <a16:creationId xmlns:a16="http://schemas.microsoft.com/office/drawing/2014/main" id="{663CBA8F-4068-BA32-C099-690558045D59}"/>
              </a:ext>
            </a:extLst>
          </p:cNvPr>
          <p:cNvSpPr/>
          <p:nvPr/>
        </p:nvSpPr>
        <p:spPr>
          <a:xfrm>
            <a:off x="10123661" y="2166699"/>
            <a:ext cx="302435" cy="456777"/>
          </a:xfrm>
          <a:prstGeom prst="roundRect">
            <a:avLst/>
          </a:prstGeom>
          <a:noFill/>
          <a:ln w="38100">
            <a:solidFill>
              <a:schemeClr val="accent1"/>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a:extLst>
              <a:ext uri="{FF2B5EF4-FFF2-40B4-BE49-F238E27FC236}">
                <a16:creationId xmlns:a16="http://schemas.microsoft.com/office/drawing/2014/main" id="{E3B3962A-C737-683E-D9F7-FF92F6259898}"/>
              </a:ext>
            </a:extLst>
          </p:cNvPr>
          <p:cNvSpPr/>
          <p:nvPr/>
        </p:nvSpPr>
        <p:spPr>
          <a:xfrm>
            <a:off x="9018539" y="3442903"/>
            <a:ext cx="302435" cy="456777"/>
          </a:xfrm>
          <a:prstGeom prst="roundRect">
            <a:avLst/>
          </a:prstGeom>
          <a:noFill/>
          <a:ln w="38100">
            <a:solidFill>
              <a:schemeClr val="accent4"/>
            </a:solidFill>
            <a:prstDash val="sysDash"/>
            <a:extLst>
              <a:ext uri="{C807C97D-BFC1-408E-A445-0C87EB9F89A2}">
                <ask:lineSketchStyleProps xmlns:ask="http://schemas.microsoft.com/office/drawing/2018/sketchyshapes" sd="1219033472">
                  <a:custGeom>
                    <a:avLst/>
                    <a:gdLst>
                      <a:gd name="connsiteX0" fmla="*/ 0 w 302435"/>
                      <a:gd name="connsiteY0" fmla="*/ 50407 h 733674"/>
                      <a:gd name="connsiteX1" fmla="*/ 50407 w 302435"/>
                      <a:gd name="connsiteY1" fmla="*/ 0 h 733674"/>
                      <a:gd name="connsiteX2" fmla="*/ 252028 w 302435"/>
                      <a:gd name="connsiteY2" fmla="*/ 0 h 733674"/>
                      <a:gd name="connsiteX3" fmla="*/ 302435 w 302435"/>
                      <a:gd name="connsiteY3" fmla="*/ 50407 h 733674"/>
                      <a:gd name="connsiteX4" fmla="*/ 302435 w 302435"/>
                      <a:gd name="connsiteY4" fmla="*/ 683267 h 733674"/>
                      <a:gd name="connsiteX5" fmla="*/ 252028 w 302435"/>
                      <a:gd name="connsiteY5" fmla="*/ 733674 h 733674"/>
                      <a:gd name="connsiteX6" fmla="*/ 50407 w 302435"/>
                      <a:gd name="connsiteY6" fmla="*/ 733674 h 733674"/>
                      <a:gd name="connsiteX7" fmla="*/ 0 w 302435"/>
                      <a:gd name="connsiteY7" fmla="*/ 683267 h 733674"/>
                      <a:gd name="connsiteX8" fmla="*/ 0 w 302435"/>
                      <a:gd name="connsiteY8" fmla="*/ 50407 h 7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2435" h="733674" extrusionOk="0">
                        <a:moveTo>
                          <a:pt x="0" y="50407"/>
                        </a:moveTo>
                        <a:cubicBezTo>
                          <a:pt x="-3316" y="20523"/>
                          <a:pt x="18001" y="1714"/>
                          <a:pt x="50407" y="0"/>
                        </a:cubicBezTo>
                        <a:cubicBezTo>
                          <a:pt x="150776" y="-886"/>
                          <a:pt x="164425" y="5410"/>
                          <a:pt x="252028" y="0"/>
                        </a:cubicBezTo>
                        <a:cubicBezTo>
                          <a:pt x="275896" y="-3020"/>
                          <a:pt x="302152" y="23148"/>
                          <a:pt x="302435" y="50407"/>
                        </a:cubicBezTo>
                        <a:cubicBezTo>
                          <a:pt x="329312" y="278903"/>
                          <a:pt x="333419" y="531908"/>
                          <a:pt x="302435" y="683267"/>
                        </a:cubicBezTo>
                        <a:cubicBezTo>
                          <a:pt x="305174" y="705470"/>
                          <a:pt x="276303" y="733128"/>
                          <a:pt x="252028" y="733674"/>
                        </a:cubicBezTo>
                        <a:cubicBezTo>
                          <a:pt x="165346" y="736042"/>
                          <a:pt x="133163" y="723844"/>
                          <a:pt x="50407" y="733674"/>
                        </a:cubicBezTo>
                        <a:cubicBezTo>
                          <a:pt x="20304" y="737419"/>
                          <a:pt x="-3912" y="706569"/>
                          <a:pt x="0" y="683267"/>
                        </a:cubicBezTo>
                        <a:cubicBezTo>
                          <a:pt x="422" y="551877"/>
                          <a:pt x="22693" y="195550"/>
                          <a:pt x="0" y="5040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Connector 71">
            <a:extLst>
              <a:ext uri="{FF2B5EF4-FFF2-40B4-BE49-F238E27FC236}">
                <a16:creationId xmlns:a16="http://schemas.microsoft.com/office/drawing/2014/main" id="{37A64C41-2FA7-B663-6BC6-6BEDCF84A607}"/>
              </a:ext>
            </a:extLst>
          </p:cNvPr>
          <p:cNvCxnSpPr>
            <a:cxnSpLocks/>
          </p:cNvCxnSpPr>
          <p:nvPr/>
        </p:nvCxnSpPr>
        <p:spPr>
          <a:xfrm flipV="1">
            <a:off x="3614591" y="4178421"/>
            <a:ext cx="4971030" cy="779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3B90F18E-8AAD-9DFC-4B3E-299A9400D7D4}"/>
              </a:ext>
            </a:extLst>
          </p:cNvPr>
          <p:cNvSpPr txBox="1"/>
          <p:nvPr/>
        </p:nvSpPr>
        <p:spPr>
          <a:xfrm>
            <a:off x="5915082" y="4178421"/>
            <a:ext cx="1534184" cy="369332"/>
          </a:xfrm>
          <a:prstGeom prst="rect">
            <a:avLst/>
          </a:prstGeom>
          <a:noFill/>
        </p:spPr>
        <p:txBody>
          <a:bodyPr wrap="square" rtlCol="0">
            <a:spAutoFit/>
          </a:bodyPr>
          <a:lstStyle/>
          <a:p>
            <a:r>
              <a:rPr lang="en-GB" dirty="0" err="1">
                <a:solidFill>
                  <a:schemeClr val="accent3"/>
                </a:solidFill>
              </a:rPr>
              <a:t>minDistance</a:t>
            </a:r>
            <a:endParaRPr lang="en-GB" dirty="0">
              <a:solidFill>
                <a:schemeClr val="accent3"/>
              </a:solidFill>
            </a:endParaRPr>
          </a:p>
        </p:txBody>
      </p:sp>
      <p:cxnSp>
        <p:nvCxnSpPr>
          <p:cNvPr id="76" name="Straight Connector 75">
            <a:extLst>
              <a:ext uri="{FF2B5EF4-FFF2-40B4-BE49-F238E27FC236}">
                <a16:creationId xmlns:a16="http://schemas.microsoft.com/office/drawing/2014/main" id="{E650C4D0-7875-D3C3-7998-C73E91EC7A07}"/>
              </a:ext>
            </a:extLst>
          </p:cNvPr>
          <p:cNvCxnSpPr>
            <a:cxnSpLocks/>
          </p:cNvCxnSpPr>
          <p:nvPr/>
        </p:nvCxnSpPr>
        <p:spPr>
          <a:xfrm>
            <a:off x="9339775" y="4202113"/>
            <a:ext cx="4908249"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D442A4E1-ED2B-E6E2-DFE6-E3A42E1BC9E9}"/>
              </a:ext>
            </a:extLst>
          </p:cNvPr>
          <p:cNvSpPr txBox="1"/>
          <p:nvPr/>
        </p:nvSpPr>
        <p:spPr>
          <a:xfrm>
            <a:off x="11481918" y="4186214"/>
            <a:ext cx="1534184" cy="369332"/>
          </a:xfrm>
          <a:prstGeom prst="rect">
            <a:avLst/>
          </a:prstGeom>
          <a:noFill/>
        </p:spPr>
        <p:txBody>
          <a:bodyPr wrap="square" rtlCol="0">
            <a:spAutoFit/>
          </a:bodyPr>
          <a:lstStyle/>
          <a:p>
            <a:r>
              <a:rPr lang="en-GB" dirty="0" err="1">
                <a:solidFill>
                  <a:schemeClr val="accent3"/>
                </a:solidFill>
              </a:rPr>
              <a:t>maxDistance</a:t>
            </a:r>
            <a:endParaRPr lang="en-GB" dirty="0">
              <a:solidFill>
                <a:schemeClr val="accent3"/>
              </a:solidFill>
            </a:endParaRPr>
          </a:p>
        </p:txBody>
      </p:sp>
      <p:grpSp>
        <p:nvGrpSpPr>
          <p:cNvPr id="21" name="Group 20">
            <a:extLst>
              <a:ext uri="{FF2B5EF4-FFF2-40B4-BE49-F238E27FC236}">
                <a16:creationId xmlns:a16="http://schemas.microsoft.com/office/drawing/2014/main" id="{A3127C3D-1B1A-0363-1A71-D5EDBBE9ED8F}"/>
              </a:ext>
            </a:extLst>
          </p:cNvPr>
          <p:cNvGrpSpPr/>
          <p:nvPr/>
        </p:nvGrpSpPr>
        <p:grpSpPr>
          <a:xfrm>
            <a:off x="3727867" y="4529200"/>
            <a:ext cx="10561663" cy="369332"/>
            <a:chOff x="3388425" y="4547369"/>
            <a:chExt cx="10561663" cy="369332"/>
          </a:xfrm>
        </p:grpSpPr>
        <p:sp>
          <p:nvSpPr>
            <p:cNvPr id="120" name="TextBox 119">
              <a:extLst>
                <a:ext uri="{FF2B5EF4-FFF2-40B4-BE49-F238E27FC236}">
                  <a16:creationId xmlns:a16="http://schemas.microsoft.com/office/drawing/2014/main" id="{AA14BA87-5D67-2BCD-2FC1-0BB97344B49B}"/>
                </a:ext>
              </a:extLst>
            </p:cNvPr>
            <p:cNvSpPr txBox="1"/>
            <p:nvPr/>
          </p:nvSpPr>
          <p:spPr>
            <a:xfrm>
              <a:off x="4953293" y="4547369"/>
              <a:ext cx="518460" cy="369332"/>
            </a:xfrm>
            <a:prstGeom prst="rect">
              <a:avLst/>
            </a:prstGeom>
            <a:noFill/>
          </p:spPr>
          <p:txBody>
            <a:bodyPr wrap="square" rtlCol="0">
              <a:spAutoFit/>
            </a:bodyPr>
            <a:lstStyle/>
            <a:p>
              <a:r>
                <a:rPr lang="en-GB" dirty="0">
                  <a:solidFill>
                    <a:schemeClr val="tx2"/>
                  </a:solidFill>
                </a:rPr>
                <a:t>-15</a:t>
              </a:r>
            </a:p>
          </p:txBody>
        </p:sp>
        <p:sp>
          <p:nvSpPr>
            <p:cNvPr id="121" name="TextBox 120">
              <a:extLst>
                <a:ext uri="{FF2B5EF4-FFF2-40B4-BE49-F238E27FC236}">
                  <a16:creationId xmlns:a16="http://schemas.microsoft.com/office/drawing/2014/main" id="{A887E1CF-7455-9E50-DE3D-DF94AD615636}"/>
                </a:ext>
              </a:extLst>
            </p:cNvPr>
            <p:cNvSpPr txBox="1"/>
            <p:nvPr/>
          </p:nvSpPr>
          <p:spPr>
            <a:xfrm>
              <a:off x="5735727" y="4547369"/>
              <a:ext cx="558101" cy="369332"/>
            </a:xfrm>
            <a:prstGeom prst="rect">
              <a:avLst/>
            </a:prstGeom>
            <a:noFill/>
          </p:spPr>
          <p:txBody>
            <a:bodyPr wrap="square" rtlCol="0">
              <a:spAutoFit/>
            </a:bodyPr>
            <a:lstStyle/>
            <a:p>
              <a:r>
                <a:rPr lang="en-GB" dirty="0">
                  <a:solidFill>
                    <a:schemeClr val="tx2"/>
                  </a:solidFill>
                </a:rPr>
                <a:t>-12</a:t>
              </a:r>
            </a:p>
          </p:txBody>
        </p:sp>
        <p:sp>
          <p:nvSpPr>
            <p:cNvPr id="122" name="TextBox 121">
              <a:extLst>
                <a:ext uri="{FF2B5EF4-FFF2-40B4-BE49-F238E27FC236}">
                  <a16:creationId xmlns:a16="http://schemas.microsoft.com/office/drawing/2014/main" id="{D24B8E5C-31C0-AA5D-4A68-01D8D1C5E369}"/>
                </a:ext>
              </a:extLst>
            </p:cNvPr>
            <p:cNvSpPr txBox="1"/>
            <p:nvPr/>
          </p:nvSpPr>
          <p:spPr>
            <a:xfrm>
              <a:off x="6557802" y="4547369"/>
              <a:ext cx="432050" cy="369332"/>
            </a:xfrm>
            <a:prstGeom prst="rect">
              <a:avLst/>
            </a:prstGeom>
            <a:noFill/>
          </p:spPr>
          <p:txBody>
            <a:bodyPr wrap="square" rtlCol="0">
              <a:spAutoFit/>
            </a:bodyPr>
            <a:lstStyle/>
            <a:p>
              <a:r>
                <a:rPr lang="en-GB" dirty="0">
                  <a:solidFill>
                    <a:schemeClr val="tx2"/>
                  </a:solidFill>
                </a:rPr>
                <a:t>-9</a:t>
              </a:r>
            </a:p>
          </p:txBody>
        </p:sp>
        <p:sp>
          <p:nvSpPr>
            <p:cNvPr id="123" name="TextBox 122">
              <a:extLst>
                <a:ext uri="{FF2B5EF4-FFF2-40B4-BE49-F238E27FC236}">
                  <a16:creationId xmlns:a16="http://schemas.microsoft.com/office/drawing/2014/main" id="{5E8D9221-0565-1181-E310-1AB9AE420AC8}"/>
                </a:ext>
              </a:extLst>
            </p:cNvPr>
            <p:cNvSpPr txBox="1"/>
            <p:nvPr/>
          </p:nvSpPr>
          <p:spPr>
            <a:xfrm>
              <a:off x="7253826" y="4547369"/>
              <a:ext cx="432050" cy="369332"/>
            </a:xfrm>
            <a:prstGeom prst="rect">
              <a:avLst/>
            </a:prstGeom>
            <a:noFill/>
          </p:spPr>
          <p:txBody>
            <a:bodyPr wrap="square" rtlCol="0">
              <a:spAutoFit/>
            </a:bodyPr>
            <a:lstStyle/>
            <a:p>
              <a:r>
                <a:rPr lang="en-GB" dirty="0">
                  <a:solidFill>
                    <a:schemeClr val="tx2"/>
                  </a:solidFill>
                </a:rPr>
                <a:t>-6</a:t>
              </a:r>
            </a:p>
          </p:txBody>
        </p:sp>
        <p:sp>
          <p:nvSpPr>
            <p:cNvPr id="124" name="TextBox 123">
              <a:extLst>
                <a:ext uri="{FF2B5EF4-FFF2-40B4-BE49-F238E27FC236}">
                  <a16:creationId xmlns:a16="http://schemas.microsoft.com/office/drawing/2014/main" id="{69B4E4E1-5E43-6C0D-0ACF-26D81225140A}"/>
                </a:ext>
              </a:extLst>
            </p:cNvPr>
            <p:cNvSpPr txBox="1"/>
            <p:nvPr/>
          </p:nvSpPr>
          <p:spPr>
            <a:xfrm>
              <a:off x="7949850" y="4547369"/>
              <a:ext cx="432050" cy="369332"/>
            </a:xfrm>
            <a:prstGeom prst="rect">
              <a:avLst/>
            </a:prstGeom>
            <a:noFill/>
          </p:spPr>
          <p:txBody>
            <a:bodyPr wrap="square" rtlCol="0">
              <a:spAutoFit/>
            </a:bodyPr>
            <a:lstStyle/>
            <a:p>
              <a:r>
                <a:rPr lang="en-GB" dirty="0">
                  <a:solidFill>
                    <a:schemeClr val="tx2"/>
                  </a:solidFill>
                </a:rPr>
                <a:t>-3</a:t>
              </a:r>
            </a:p>
          </p:txBody>
        </p:sp>
        <p:sp>
          <p:nvSpPr>
            <p:cNvPr id="125" name="TextBox 124">
              <a:extLst>
                <a:ext uri="{FF2B5EF4-FFF2-40B4-BE49-F238E27FC236}">
                  <a16:creationId xmlns:a16="http://schemas.microsoft.com/office/drawing/2014/main" id="{3B549EDF-A46E-5D57-D1FC-7AD10F7CF0CD}"/>
                </a:ext>
              </a:extLst>
            </p:cNvPr>
            <p:cNvSpPr txBox="1"/>
            <p:nvPr/>
          </p:nvSpPr>
          <p:spPr>
            <a:xfrm>
              <a:off x="8645874" y="4547369"/>
              <a:ext cx="432050" cy="369332"/>
            </a:xfrm>
            <a:prstGeom prst="rect">
              <a:avLst/>
            </a:prstGeom>
            <a:noFill/>
          </p:spPr>
          <p:txBody>
            <a:bodyPr wrap="square" rtlCol="0">
              <a:spAutoFit/>
            </a:bodyPr>
            <a:lstStyle/>
            <a:p>
              <a:r>
                <a:rPr lang="en-GB" dirty="0">
                  <a:solidFill>
                    <a:schemeClr val="tx2"/>
                  </a:solidFill>
                </a:rPr>
                <a:t>0</a:t>
              </a:r>
            </a:p>
          </p:txBody>
        </p:sp>
        <p:sp>
          <p:nvSpPr>
            <p:cNvPr id="126" name="TextBox 125">
              <a:extLst>
                <a:ext uri="{FF2B5EF4-FFF2-40B4-BE49-F238E27FC236}">
                  <a16:creationId xmlns:a16="http://schemas.microsoft.com/office/drawing/2014/main" id="{21D48C0F-5B44-AA82-DEFC-E317CCFD4980}"/>
                </a:ext>
              </a:extLst>
            </p:cNvPr>
            <p:cNvSpPr txBox="1"/>
            <p:nvPr/>
          </p:nvSpPr>
          <p:spPr>
            <a:xfrm>
              <a:off x="9341898" y="4547369"/>
              <a:ext cx="432050" cy="369332"/>
            </a:xfrm>
            <a:prstGeom prst="rect">
              <a:avLst/>
            </a:prstGeom>
            <a:noFill/>
          </p:spPr>
          <p:txBody>
            <a:bodyPr wrap="square" rtlCol="0">
              <a:spAutoFit/>
            </a:bodyPr>
            <a:lstStyle/>
            <a:p>
              <a:r>
                <a:rPr lang="en-GB" dirty="0">
                  <a:solidFill>
                    <a:schemeClr val="tx2"/>
                  </a:solidFill>
                </a:rPr>
                <a:t>3</a:t>
              </a:r>
            </a:p>
          </p:txBody>
        </p:sp>
        <p:sp>
          <p:nvSpPr>
            <p:cNvPr id="127" name="TextBox 126">
              <a:extLst>
                <a:ext uri="{FF2B5EF4-FFF2-40B4-BE49-F238E27FC236}">
                  <a16:creationId xmlns:a16="http://schemas.microsoft.com/office/drawing/2014/main" id="{7F892894-0E61-54DF-1E7C-2936BC0AA712}"/>
                </a:ext>
              </a:extLst>
            </p:cNvPr>
            <p:cNvSpPr txBox="1"/>
            <p:nvPr/>
          </p:nvSpPr>
          <p:spPr>
            <a:xfrm>
              <a:off x="10037922" y="4547369"/>
              <a:ext cx="432050" cy="369332"/>
            </a:xfrm>
            <a:prstGeom prst="rect">
              <a:avLst/>
            </a:prstGeom>
            <a:noFill/>
          </p:spPr>
          <p:txBody>
            <a:bodyPr wrap="square" rtlCol="0">
              <a:spAutoFit/>
            </a:bodyPr>
            <a:lstStyle/>
            <a:p>
              <a:r>
                <a:rPr lang="en-GB" dirty="0">
                  <a:solidFill>
                    <a:schemeClr val="tx2"/>
                  </a:solidFill>
                </a:rPr>
                <a:t>6</a:t>
              </a:r>
            </a:p>
          </p:txBody>
        </p:sp>
        <p:sp>
          <p:nvSpPr>
            <p:cNvPr id="128" name="TextBox 127">
              <a:extLst>
                <a:ext uri="{FF2B5EF4-FFF2-40B4-BE49-F238E27FC236}">
                  <a16:creationId xmlns:a16="http://schemas.microsoft.com/office/drawing/2014/main" id="{F9A74227-7D47-8C90-982B-98A7D5571C72}"/>
                </a:ext>
              </a:extLst>
            </p:cNvPr>
            <p:cNvSpPr txBox="1"/>
            <p:nvPr/>
          </p:nvSpPr>
          <p:spPr>
            <a:xfrm>
              <a:off x="10733946" y="4547369"/>
              <a:ext cx="432050" cy="369332"/>
            </a:xfrm>
            <a:prstGeom prst="rect">
              <a:avLst/>
            </a:prstGeom>
            <a:noFill/>
          </p:spPr>
          <p:txBody>
            <a:bodyPr wrap="square" rtlCol="0">
              <a:spAutoFit/>
            </a:bodyPr>
            <a:lstStyle/>
            <a:p>
              <a:r>
                <a:rPr lang="en-GB" dirty="0">
                  <a:solidFill>
                    <a:schemeClr val="tx2"/>
                  </a:solidFill>
                </a:rPr>
                <a:t>9</a:t>
              </a:r>
            </a:p>
          </p:txBody>
        </p:sp>
        <p:sp>
          <p:nvSpPr>
            <p:cNvPr id="129" name="TextBox 128">
              <a:extLst>
                <a:ext uri="{FF2B5EF4-FFF2-40B4-BE49-F238E27FC236}">
                  <a16:creationId xmlns:a16="http://schemas.microsoft.com/office/drawing/2014/main" id="{8DAC4248-E834-DAA2-21B1-75B866A7A003}"/>
                </a:ext>
              </a:extLst>
            </p:cNvPr>
            <p:cNvSpPr txBox="1"/>
            <p:nvPr/>
          </p:nvSpPr>
          <p:spPr>
            <a:xfrm>
              <a:off x="11429970" y="4547369"/>
              <a:ext cx="432050" cy="369332"/>
            </a:xfrm>
            <a:prstGeom prst="rect">
              <a:avLst/>
            </a:prstGeom>
            <a:noFill/>
          </p:spPr>
          <p:txBody>
            <a:bodyPr wrap="square" rtlCol="0">
              <a:spAutoFit/>
            </a:bodyPr>
            <a:lstStyle/>
            <a:p>
              <a:r>
                <a:rPr lang="en-GB" dirty="0">
                  <a:solidFill>
                    <a:schemeClr val="tx2"/>
                  </a:solidFill>
                </a:rPr>
                <a:t>12</a:t>
              </a:r>
            </a:p>
          </p:txBody>
        </p:sp>
        <p:sp>
          <p:nvSpPr>
            <p:cNvPr id="130" name="TextBox 129">
              <a:extLst>
                <a:ext uri="{FF2B5EF4-FFF2-40B4-BE49-F238E27FC236}">
                  <a16:creationId xmlns:a16="http://schemas.microsoft.com/office/drawing/2014/main" id="{2D356A57-FE47-71E0-D85A-EA52B3578FD8}"/>
                </a:ext>
              </a:extLst>
            </p:cNvPr>
            <p:cNvSpPr txBox="1"/>
            <p:nvPr/>
          </p:nvSpPr>
          <p:spPr>
            <a:xfrm>
              <a:off x="12125994" y="4547369"/>
              <a:ext cx="432050" cy="369332"/>
            </a:xfrm>
            <a:prstGeom prst="rect">
              <a:avLst/>
            </a:prstGeom>
            <a:noFill/>
          </p:spPr>
          <p:txBody>
            <a:bodyPr wrap="square" rtlCol="0">
              <a:spAutoFit/>
            </a:bodyPr>
            <a:lstStyle/>
            <a:p>
              <a:r>
                <a:rPr lang="en-GB" dirty="0">
                  <a:solidFill>
                    <a:schemeClr val="tx2"/>
                  </a:solidFill>
                </a:rPr>
                <a:t>15</a:t>
              </a:r>
            </a:p>
          </p:txBody>
        </p:sp>
        <p:sp>
          <p:nvSpPr>
            <p:cNvPr id="24" name="TextBox 23">
              <a:extLst>
                <a:ext uri="{FF2B5EF4-FFF2-40B4-BE49-F238E27FC236}">
                  <a16:creationId xmlns:a16="http://schemas.microsoft.com/office/drawing/2014/main" id="{12134033-C87B-FC1D-7C12-CE4B68C18316}"/>
                </a:ext>
              </a:extLst>
            </p:cNvPr>
            <p:cNvSpPr txBox="1"/>
            <p:nvPr/>
          </p:nvSpPr>
          <p:spPr>
            <a:xfrm>
              <a:off x="12822018" y="4547369"/>
              <a:ext cx="432050" cy="369332"/>
            </a:xfrm>
            <a:prstGeom prst="rect">
              <a:avLst/>
            </a:prstGeom>
            <a:noFill/>
          </p:spPr>
          <p:txBody>
            <a:bodyPr wrap="square" rtlCol="0">
              <a:spAutoFit/>
            </a:bodyPr>
            <a:lstStyle/>
            <a:p>
              <a:r>
                <a:rPr lang="en-GB" dirty="0">
                  <a:solidFill>
                    <a:schemeClr val="tx2"/>
                  </a:solidFill>
                </a:rPr>
                <a:t>18</a:t>
              </a:r>
            </a:p>
          </p:txBody>
        </p:sp>
        <p:sp>
          <p:nvSpPr>
            <p:cNvPr id="25" name="TextBox 24">
              <a:extLst>
                <a:ext uri="{FF2B5EF4-FFF2-40B4-BE49-F238E27FC236}">
                  <a16:creationId xmlns:a16="http://schemas.microsoft.com/office/drawing/2014/main" id="{C5BB5D65-0476-8849-F375-5802545E3B7E}"/>
                </a:ext>
              </a:extLst>
            </p:cNvPr>
            <p:cNvSpPr txBox="1"/>
            <p:nvPr/>
          </p:nvSpPr>
          <p:spPr>
            <a:xfrm>
              <a:off x="13518038" y="4547369"/>
              <a:ext cx="432050" cy="369332"/>
            </a:xfrm>
            <a:prstGeom prst="rect">
              <a:avLst/>
            </a:prstGeom>
            <a:noFill/>
          </p:spPr>
          <p:txBody>
            <a:bodyPr wrap="square" rtlCol="0">
              <a:spAutoFit/>
            </a:bodyPr>
            <a:lstStyle/>
            <a:p>
              <a:r>
                <a:rPr lang="en-GB" dirty="0">
                  <a:solidFill>
                    <a:schemeClr val="tx2"/>
                  </a:solidFill>
                </a:rPr>
                <a:t>21</a:t>
              </a:r>
            </a:p>
          </p:txBody>
        </p:sp>
        <p:sp>
          <p:nvSpPr>
            <p:cNvPr id="26" name="TextBox 25">
              <a:extLst>
                <a:ext uri="{FF2B5EF4-FFF2-40B4-BE49-F238E27FC236}">
                  <a16:creationId xmlns:a16="http://schemas.microsoft.com/office/drawing/2014/main" id="{7FBF11B5-EDA8-49EB-5B02-6C48CF2FE4E9}"/>
                </a:ext>
              </a:extLst>
            </p:cNvPr>
            <p:cNvSpPr txBox="1"/>
            <p:nvPr/>
          </p:nvSpPr>
          <p:spPr>
            <a:xfrm>
              <a:off x="4170859" y="4547369"/>
              <a:ext cx="518460" cy="369332"/>
            </a:xfrm>
            <a:prstGeom prst="rect">
              <a:avLst/>
            </a:prstGeom>
            <a:noFill/>
          </p:spPr>
          <p:txBody>
            <a:bodyPr wrap="square" rtlCol="0">
              <a:spAutoFit/>
            </a:bodyPr>
            <a:lstStyle/>
            <a:p>
              <a:r>
                <a:rPr lang="en-GB" dirty="0">
                  <a:solidFill>
                    <a:schemeClr val="tx2"/>
                  </a:solidFill>
                </a:rPr>
                <a:t>-18</a:t>
              </a:r>
            </a:p>
          </p:txBody>
        </p:sp>
        <p:sp>
          <p:nvSpPr>
            <p:cNvPr id="27" name="TextBox 26">
              <a:extLst>
                <a:ext uri="{FF2B5EF4-FFF2-40B4-BE49-F238E27FC236}">
                  <a16:creationId xmlns:a16="http://schemas.microsoft.com/office/drawing/2014/main" id="{009D236A-0067-719D-DCCB-43D984F3E6F8}"/>
                </a:ext>
              </a:extLst>
            </p:cNvPr>
            <p:cNvSpPr txBox="1"/>
            <p:nvPr/>
          </p:nvSpPr>
          <p:spPr>
            <a:xfrm>
              <a:off x="3388425" y="4547369"/>
              <a:ext cx="518460" cy="369332"/>
            </a:xfrm>
            <a:prstGeom prst="rect">
              <a:avLst/>
            </a:prstGeom>
            <a:noFill/>
          </p:spPr>
          <p:txBody>
            <a:bodyPr wrap="square" rtlCol="0">
              <a:spAutoFit/>
            </a:bodyPr>
            <a:lstStyle/>
            <a:p>
              <a:r>
                <a:rPr lang="en-GB" dirty="0">
                  <a:solidFill>
                    <a:schemeClr val="tx2"/>
                  </a:solidFill>
                </a:rPr>
                <a:t>-21</a:t>
              </a:r>
            </a:p>
          </p:txBody>
        </p:sp>
      </p:grpSp>
      <p:grpSp>
        <p:nvGrpSpPr>
          <p:cNvPr id="62" name="Group 61">
            <a:extLst>
              <a:ext uri="{FF2B5EF4-FFF2-40B4-BE49-F238E27FC236}">
                <a16:creationId xmlns:a16="http://schemas.microsoft.com/office/drawing/2014/main" id="{2461CF0F-4F10-52CE-447B-B7D7C40C1090}"/>
              </a:ext>
            </a:extLst>
          </p:cNvPr>
          <p:cNvGrpSpPr/>
          <p:nvPr/>
        </p:nvGrpSpPr>
        <p:grpSpPr>
          <a:xfrm rot="10800000">
            <a:off x="9339773" y="3606845"/>
            <a:ext cx="4882166" cy="238390"/>
            <a:chOff x="9000331" y="3625014"/>
            <a:chExt cx="4882166" cy="238390"/>
          </a:xfrm>
        </p:grpSpPr>
        <p:grpSp>
          <p:nvGrpSpPr>
            <p:cNvPr id="61" name="Group 60">
              <a:extLst>
                <a:ext uri="{FF2B5EF4-FFF2-40B4-BE49-F238E27FC236}">
                  <a16:creationId xmlns:a16="http://schemas.microsoft.com/office/drawing/2014/main" id="{EB5C16A0-92B3-2DEE-B8FC-E80FBD7086FE}"/>
                </a:ext>
              </a:extLst>
            </p:cNvPr>
            <p:cNvGrpSpPr/>
            <p:nvPr/>
          </p:nvGrpSpPr>
          <p:grpSpPr>
            <a:xfrm>
              <a:off x="9000331" y="3625014"/>
              <a:ext cx="4882166" cy="238390"/>
              <a:chOff x="9000331" y="3625014"/>
              <a:chExt cx="4882166" cy="238390"/>
            </a:xfrm>
          </p:grpSpPr>
          <p:sp>
            <p:nvSpPr>
              <p:cNvPr id="2" name="Rectangle 1">
                <a:extLst>
                  <a:ext uri="{FF2B5EF4-FFF2-40B4-BE49-F238E27FC236}">
                    <a16:creationId xmlns:a16="http://schemas.microsoft.com/office/drawing/2014/main" id="{AE4ED896-96BB-C441-B772-84FA19F87E93}"/>
                  </a:ext>
                </a:extLst>
              </p:cNvPr>
              <p:cNvSpPr/>
              <p:nvPr/>
            </p:nvSpPr>
            <p:spPr>
              <a:xfrm>
                <a:off x="9000331" y="3627028"/>
                <a:ext cx="4882166" cy="2359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CDS</a:t>
                </a:r>
              </a:p>
            </p:txBody>
          </p:sp>
          <p:cxnSp>
            <p:nvCxnSpPr>
              <p:cNvPr id="7" name="Straight Connector 6">
                <a:extLst>
                  <a:ext uri="{FF2B5EF4-FFF2-40B4-BE49-F238E27FC236}">
                    <a16:creationId xmlns:a16="http://schemas.microsoft.com/office/drawing/2014/main" id="{876EB652-99E8-F496-058F-57336748D74A}"/>
                  </a:ext>
                </a:extLst>
              </p:cNvPr>
              <p:cNvCxnSpPr/>
              <p:nvPr/>
            </p:nvCxnSpPr>
            <p:spPr>
              <a:xfrm>
                <a:off x="9605201"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4C37445-E30A-1DE9-FAD8-7C4A07B8A4A1}"/>
                  </a:ext>
                </a:extLst>
              </p:cNvPr>
              <p:cNvCxnSpPr/>
              <p:nvPr/>
            </p:nvCxnSpPr>
            <p:spPr>
              <a:xfrm>
                <a:off x="10322404" y="3646960"/>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4CFEDBE-A422-022C-77FD-61E0DA2A9EAA}"/>
                  </a:ext>
                </a:extLst>
              </p:cNvPr>
              <p:cNvCxnSpPr/>
              <p:nvPr/>
            </p:nvCxnSpPr>
            <p:spPr>
              <a:xfrm>
                <a:off x="11039607"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B440D5C7-39B4-6556-DF49-E68CE85A8D39}"/>
                  </a:ext>
                </a:extLst>
              </p:cNvPr>
              <p:cNvCxnSpPr/>
              <p:nvPr/>
            </p:nvCxnSpPr>
            <p:spPr>
              <a:xfrm>
                <a:off x="11756810" y="3625014"/>
                <a:ext cx="0" cy="216444"/>
              </a:xfrm>
              <a:prstGeom prst="line">
                <a:avLst/>
              </a:prstGeom>
            </p:spPr>
            <p:style>
              <a:lnRef idx="1">
                <a:schemeClr val="dk1"/>
              </a:lnRef>
              <a:fillRef idx="0">
                <a:schemeClr val="dk1"/>
              </a:fillRef>
              <a:effectRef idx="0">
                <a:schemeClr val="dk1"/>
              </a:effectRef>
              <a:fontRef idx="minor">
                <a:schemeClr val="tx1"/>
              </a:fontRef>
            </p:style>
          </p:cxnSp>
        </p:grpSp>
        <p:cxnSp>
          <p:nvCxnSpPr>
            <p:cNvPr id="23" name="Straight Connector 22">
              <a:extLst>
                <a:ext uri="{FF2B5EF4-FFF2-40B4-BE49-F238E27FC236}">
                  <a16:creationId xmlns:a16="http://schemas.microsoft.com/office/drawing/2014/main" id="{0B9E8F06-10C3-7103-8BBC-7E2FB60B297F}"/>
                </a:ext>
              </a:extLst>
            </p:cNvPr>
            <p:cNvCxnSpPr/>
            <p:nvPr/>
          </p:nvCxnSpPr>
          <p:spPr>
            <a:xfrm>
              <a:off x="12474013" y="3625014"/>
              <a:ext cx="0" cy="21644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51E7D9D-BF2F-F7E6-3B27-B9F4DBB27702}"/>
                </a:ext>
              </a:extLst>
            </p:cNvPr>
            <p:cNvCxnSpPr/>
            <p:nvPr/>
          </p:nvCxnSpPr>
          <p:spPr>
            <a:xfrm>
              <a:off x="13191216" y="3636784"/>
              <a:ext cx="0" cy="216444"/>
            </a:xfrm>
            <a:prstGeom prst="line">
              <a:avLst/>
            </a:prstGeom>
          </p:spPr>
          <p:style>
            <a:lnRef idx="1">
              <a:schemeClr val="dk1"/>
            </a:lnRef>
            <a:fillRef idx="0">
              <a:schemeClr val="dk1"/>
            </a:fillRef>
            <a:effectRef idx="0">
              <a:schemeClr val="dk1"/>
            </a:effectRef>
            <a:fontRef idx="minor">
              <a:schemeClr val="tx1"/>
            </a:fontRef>
          </p:style>
        </p:cxnSp>
      </p:grpSp>
      <p:grpSp>
        <p:nvGrpSpPr>
          <p:cNvPr id="65" name="Group 64">
            <a:extLst>
              <a:ext uri="{FF2B5EF4-FFF2-40B4-BE49-F238E27FC236}">
                <a16:creationId xmlns:a16="http://schemas.microsoft.com/office/drawing/2014/main" id="{5369C2EE-A8FE-0A4D-9CA2-62B966BC8DFC}"/>
              </a:ext>
            </a:extLst>
          </p:cNvPr>
          <p:cNvGrpSpPr/>
          <p:nvPr/>
        </p:nvGrpSpPr>
        <p:grpSpPr>
          <a:xfrm>
            <a:off x="5299006" y="2693335"/>
            <a:ext cx="4645637" cy="369332"/>
            <a:chOff x="8398349" y="2834287"/>
            <a:chExt cx="4645637" cy="369332"/>
          </a:xfrm>
        </p:grpSpPr>
        <p:sp>
          <p:nvSpPr>
            <p:cNvPr id="50" name="TextBox 49">
              <a:extLst>
                <a:ext uri="{FF2B5EF4-FFF2-40B4-BE49-F238E27FC236}">
                  <a16:creationId xmlns:a16="http://schemas.microsoft.com/office/drawing/2014/main" id="{E93E7525-2F0C-6954-9428-754BF28B636F}"/>
                </a:ext>
              </a:extLst>
            </p:cNvPr>
            <p:cNvSpPr txBox="1"/>
            <p:nvPr/>
          </p:nvSpPr>
          <p:spPr>
            <a:xfrm>
              <a:off x="9691611" y="2834287"/>
              <a:ext cx="518460" cy="369332"/>
            </a:xfrm>
            <a:prstGeom prst="rect">
              <a:avLst/>
            </a:prstGeom>
            <a:noFill/>
          </p:spPr>
          <p:txBody>
            <a:bodyPr wrap="square" rtlCol="0">
              <a:spAutoFit/>
            </a:bodyPr>
            <a:lstStyle/>
            <a:p>
              <a:r>
                <a:rPr lang="en-GB" dirty="0">
                  <a:solidFill>
                    <a:schemeClr val="tx2"/>
                  </a:solidFill>
                </a:rPr>
                <a:t>-15</a:t>
              </a:r>
            </a:p>
          </p:txBody>
        </p:sp>
        <p:sp>
          <p:nvSpPr>
            <p:cNvPr id="51" name="TextBox 50">
              <a:extLst>
                <a:ext uri="{FF2B5EF4-FFF2-40B4-BE49-F238E27FC236}">
                  <a16:creationId xmlns:a16="http://schemas.microsoft.com/office/drawing/2014/main" id="{4DB8F4D6-7219-5F61-3805-FC1EADF8CF43}"/>
                </a:ext>
              </a:extLst>
            </p:cNvPr>
            <p:cNvSpPr txBox="1"/>
            <p:nvPr/>
          </p:nvSpPr>
          <p:spPr>
            <a:xfrm>
              <a:off x="10382891" y="2834287"/>
              <a:ext cx="558101" cy="369332"/>
            </a:xfrm>
            <a:prstGeom prst="rect">
              <a:avLst/>
            </a:prstGeom>
            <a:noFill/>
          </p:spPr>
          <p:txBody>
            <a:bodyPr wrap="square" rtlCol="0">
              <a:spAutoFit/>
            </a:bodyPr>
            <a:lstStyle/>
            <a:p>
              <a:r>
                <a:rPr lang="en-GB" dirty="0">
                  <a:solidFill>
                    <a:schemeClr val="tx2"/>
                  </a:solidFill>
                </a:rPr>
                <a:t>-12</a:t>
              </a:r>
            </a:p>
          </p:txBody>
        </p:sp>
        <p:sp>
          <p:nvSpPr>
            <p:cNvPr id="52" name="TextBox 51">
              <a:extLst>
                <a:ext uri="{FF2B5EF4-FFF2-40B4-BE49-F238E27FC236}">
                  <a16:creationId xmlns:a16="http://schemas.microsoft.com/office/drawing/2014/main" id="{4248DB21-5711-0BA4-5F45-DCDB61E767F9}"/>
                </a:ext>
              </a:extLst>
            </p:cNvPr>
            <p:cNvSpPr txBox="1"/>
            <p:nvPr/>
          </p:nvSpPr>
          <p:spPr>
            <a:xfrm>
              <a:off x="11203786" y="2834287"/>
              <a:ext cx="432050" cy="369332"/>
            </a:xfrm>
            <a:prstGeom prst="rect">
              <a:avLst/>
            </a:prstGeom>
            <a:noFill/>
          </p:spPr>
          <p:txBody>
            <a:bodyPr wrap="square" rtlCol="0">
              <a:spAutoFit/>
            </a:bodyPr>
            <a:lstStyle/>
            <a:p>
              <a:r>
                <a:rPr lang="en-GB" dirty="0">
                  <a:solidFill>
                    <a:schemeClr val="tx2"/>
                  </a:solidFill>
                </a:rPr>
                <a:t>-9</a:t>
              </a:r>
            </a:p>
          </p:txBody>
        </p:sp>
        <p:sp>
          <p:nvSpPr>
            <p:cNvPr id="53" name="TextBox 52">
              <a:extLst>
                <a:ext uri="{FF2B5EF4-FFF2-40B4-BE49-F238E27FC236}">
                  <a16:creationId xmlns:a16="http://schemas.microsoft.com/office/drawing/2014/main" id="{624907F4-41EE-4827-3F1E-2C34328AEBE1}"/>
                </a:ext>
              </a:extLst>
            </p:cNvPr>
            <p:cNvSpPr txBox="1"/>
            <p:nvPr/>
          </p:nvSpPr>
          <p:spPr>
            <a:xfrm>
              <a:off x="11895066" y="2834287"/>
              <a:ext cx="432050" cy="369332"/>
            </a:xfrm>
            <a:prstGeom prst="rect">
              <a:avLst/>
            </a:prstGeom>
            <a:noFill/>
          </p:spPr>
          <p:txBody>
            <a:bodyPr wrap="square" rtlCol="0">
              <a:spAutoFit/>
            </a:bodyPr>
            <a:lstStyle/>
            <a:p>
              <a:r>
                <a:rPr lang="en-GB" dirty="0">
                  <a:solidFill>
                    <a:schemeClr val="tx2"/>
                  </a:solidFill>
                </a:rPr>
                <a:t>-6</a:t>
              </a:r>
            </a:p>
          </p:txBody>
        </p:sp>
        <p:sp>
          <p:nvSpPr>
            <p:cNvPr id="54" name="TextBox 53">
              <a:extLst>
                <a:ext uri="{FF2B5EF4-FFF2-40B4-BE49-F238E27FC236}">
                  <a16:creationId xmlns:a16="http://schemas.microsoft.com/office/drawing/2014/main" id="{A60E8001-2079-8142-6195-6A2B237D8690}"/>
                </a:ext>
              </a:extLst>
            </p:cNvPr>
            <p:cNvSpPr txBox="1"/>
            <p:nvPr/>
          </p:nvSpPr>
          <p:spPr>
            <a:xfrm>
              <a:off x="9000331" y="2834287"/>
              <a:ext cx="518460" cy="369332"/>
            </a:xfrm>
            <a:prstGeom prst="rect">
              <a:avLst/>
            </a:prstGeom>
            <a:noFill/>
          </p:spPr>
          <p:txBody>
            <a:bodyPr wrap="square" rtlCol="0">
              <a:spAutoFit/>
            </a:bodyPr>
            <a:lstStyle/>
            <a:p>
              <a:r>
                <a:rPr lang="en-GB" dirty="0">
                  <a:solidFill>
                    <a:schemeClr val="tx2"/>
                  </a:solidFill>
                </a:rPr>
                <a:t>-18</a:t>
              </a:r>
            </a:p>
          </p:txBody>
        </p:sp>
        <p:sp>
          <p:nvSpPr>
            <p:cNvPr id="55" name="TextBox 54">
              <a:extLst>
                <a:ext uri="{FF2B5EF4-FFF2-40B4-BE49-F238E27FC236}">
                  <a16:creationId xmlns:a16="http://schemas.microsoft.com/office/drawing/2014/main" id="{398FC898-1D97-35CD-D26F-6B4E0492A5EB}"/>
                </a:ext>
              </a:extLst>
            </p:cNvPr>
            <p:cNvSpPr txBox="1"/>
            <p:nvPr/>
          </p:nvSpPr>
          <p:spPr>
            <a:xfrm>
              <a:off x="8398349" y="2834287"/>
              <a:ext cx="518460" cy="369332"/>
            </a:xfrm>
            <a:prstGeom prst="rect">
              <a:avLst/>
            </a:prstGeom>
            <a:noFill/>
          </p:spPr>
          <p:txBody>
            <a:bodyPr wrap="square" rtlCol="0">
              <a:spAutoFit/>
            </a:bodyPr>
            <a:lstStyle/>
            <a:p>
              <a:r>
                <a:rPr lang="en-GB" dirty="0">
                  <a:solidFill>
                    <a:schemeClr val="tx2"/>
                  </a:solidFill>
                </a:rPr>
                <a:t>-21</a:t>
              </a:r>
            </a:p>
          </p:txBody>
        </p:sp>
        <p:sp>
          <p:nvSpPr>
            <p:cNvPr id="56" name="TextBox 55">
              <a:extLst>
                <a:ext uri="{FF2B5EF4-FFF2-40B4-BE49-F238E27FC236}">
                  <a16:creationId xmlns:a16="http://schemas.microsoft.com/office/drawing/2014/main" id="{655CFABD-EA49-B869-D1C9-DFFC89B54204}"/>
                </a:ext>
              </a:extLst>
            </p:cNvPr>
            <p:cNvSpPr txBox="1"/>
            <p:nvPr/>
          </p:nvSpPr>
          <p:spPr>
            <a:xfrm>
              <a:off x="12611936" y="2834287"/>
              <a:ext cx="432050" cy="369332"/>
            </a:xfrm>
            <a:prstGeom prst="rect">
              <a:avLst/>
            </a:prstGeom>
            <a:noFill/>
          </p:spPr>
          <p:txBody>
            <a:bodyPr wrap="square" rtlCol="0">
              <a:spAutoFit/>
            </a:bodyPr>
            <a:lstStyle/>
            <a:p>
              <a:r>
                <a:rPr lang="en-GB" dirty="0">
                  <a:solidFill>
                    <a:schemeClr val="tx2"/>
                  </a:solidFill>
                </a:rPr>
                <a:t>-3</a:t>
              </a:r>
            </a:p>
          </p:txBody>
        </p:sp>
      </p:grpSp>
      <p:graphicFrame>
        <p:nvGraphicFramePr>
          <p:cNvPr id="3" name="Table 4">
            <a:extLst>
              <a:ext uri="{FF2B5EF4-FFF2-40B4-BE49-F238E27FC236}">
                <a16:creationId xmlns:a16="http://schemas.microsoft.com/office/drawing/2014/main" id="{F8FCEB22-6BFE-3B50-D2F7-374A0B7A9942}"/>
              </a:ext>
            </a:extLst>
          </p:cNvPr>
          <p:cNvGraphicFramePr>
            <a:graphicFrameLocks/>
          </p:cNvGraphicFramePr>
          <p:nvPr>
            <p:extLst>
              <p:ext uri="{D42A27DB-BD31-4B8C-83A1-F6EECF244321}">
                <p14:modId xmlns:p14="http://schemas.microsoft.com/office/powerpoint/2010/main" val="2762077183"/>
              </p:ext>
            </p:extLst>
          </p:nvPr>
        </p:nvGraphicFramePr>
        <p:xfrm>
          <a:off x="7025625" y="1164050"/>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516678339"/>
                    </a:ext>
                  </a:extLst>
                </a:gridCol>
              </a:tblGrid>
              <a:tr h="370840">
                <a:tc>
                  <a:txBody>
                    <a:bodyPr/>
                    <a:lstStyle/>
                    <a:p>
                      <a:r>
                        <a:rPr lang="en-GB" sz="1800" b="0" dirty="0">
                          <a:solidFill>
                            <a:schemeClr val="bg1"/>
                          </a:solidFill>
                        </a:rPr>
                        <a:t>Gene strand</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a:t>
                      </a:r>
                    </a:p>
                  </a:txBody>
                  <a:tcPr/>
                </a:tc>
                <a:extLst>
                  <a:ext uri="{0D108BD9-81ED-4DB2-BD59-A6C34878D82A}">
                    <a16:rowId xmlns:a16="http://schemas.microsoft.com/office/drawing/2014/main" val="2663978353"/>
                  </a:ext>
                </a:extLst>
              </a:tr>
            </a:tbl>
          </a:graphicData>
        </a:graphic>
      </p:graphicFrame>
      <p:graphicFrame>
        <p:nvGraphicFramePr>
          <p:cNvPr id="6" name="Table 4">
            <a:extLst>
              <a:ext uri="{FF2B5EF4-FFF2-40B4-BE49-F238E27FC236}">
                <a16:creationId xmlns:a16="http://schemas.microsoft.com/office/drawing/2014/main" id="{03656A00-1DC6-5FB1-1DD7-9E257866D8A1}"/>
              </a:ext>
            </a:extLst>
          </p:cNvPr>
          <p:cNvGraphicFramePr>
            <a:graphicFrameLocks/>
          </p:cNvGraphicFramePr>
          <p:nvPr/>
        </p:nvGraphicFramePr>
        <p:xfrm>
          <a:off x="3497607" y="1165789"/>
          <a:ext cx="3576752" cy="741680"/>
        </p:xfrm>
        <a:graphic>
          <a:graphicData uri="http://schemas.openxmlformats.org/drawingml/2006/table">
            <a:tbl>
              <a:tblPr firstRow="1" bandRow="1">
                <a:tableStyleId>{93296810-A885-4BE3-A3E7-6D5BEEA58F35}</a:tableStyleId>
              </a:tblPr>
              <a:tblGrid>
                <a:gridCol w="3576752">
                  <a:extLst>
                    <a:ext uri="{9D8B030D-6E8A-4147-A177-3AD203B41FA5}">
                      <a16:colId xmlns:a16="http://schemas.microsoft.com/office/drawing/2014/main" val="3714728644"/>
                    </a:ext>
                  </a:extLst>
                </a:gridCol>
              </a:tblGrid>
              <a:tr h="370840">
                <a:tc>
                  <a:txBody>
                    <a:bodyPr/>
                    <a:lstStyle/>
                    <a:p>
                      <a:r>
                        <a:rPr lang="en-GB" sz="1800" b="0" dirty="0">
                          <a:solidFill>
                            <a:schemeClr val="bg1"/>
                          </a:solidFill>
                        </a:rPr>
                        <a:t>Site type</a:t>
                      </a:r>
                    </a:p>
                  </a:txBody>
                  <a:tcPr/>
                </a:tc>
                <a:extLst>
                  <a:ext uri="{0D108BD9-81ED-4DB2-BD59-A6C34878D82A}">
                    <a16:rowId xmlns:a16="http://schemas.microsoft.com/office/drawing/2014/main" val="585036059"/>
                  </a:ext>
                </a:extLst>
              </a:tr>
              <a:tr h="370840">
                <a:tc>
                  <a:txBody>
                    <a:bodyPr/>
                    <a:lstStyle/>
                    <a:p>
                      <a:r>
                        <a:rPr lang="en-GB" sz="1800" dirty="0">
                          <a:solidFill>
                            <a:schemeClr val="tx2"/>
                          </a:solidFill>
                        </a:rPr>
                        <a:t>Start</a:t>
                      </a:r>
                    </a:p>
                  </a:txBody>
                  <a:tcPr/>
                </a:tc>
                <a:extLst>
                  <a:ext uri="{0D108BD9-81ED-4DB2-BD59-A6C34878D82A}">
                    <a16:rowId xmlns:a16="http://schemas.microsoft.com/office/drawing/2014/main" val="2663978353"/>
                  </a:ext>
                </a:extLst>
              </a:tr>
            </a:tbl>
          </a:graphicData>
        </a:graphic>
      </p:graphicFrame>
      <p:cxnSp>
        <p:nvCxnSpPr>
          <p:cNvPr id="16" name="Straight Connector 15">
            <a:extLst>
              <a:ext uri="{FF2B5EF4-FFF2-40B4-BE49-F238E27FC236}">
                <a16:creationId xmlns:a16="http://schemas.microsoft.com/office/drawing/2014/main" id="{11BE8AAB-A739-9EB7-237D-164773E3E848}"/>
              </a:ext>
            </a:extLst>
          </p:cNvPr>
          <p:cNvCxnSpPr>
            <a:cxnSpLocks/>
          </p:cNvCxnSpPr>
          <p:nvPr/>
        </p:nvCxnSpPr>
        <p:spPr>
          <a:xfrm>
            <a:off x="5203894" y="2582197"/>
            <a:ext cx="5222202" cy="0"/>
          </a:xfrm>
          <a:prstGeom prst="line">
            <a:avLst/>
          </a:prstGeom>
          <a:ln w="25400">
            <a:solidFill>
              <a:schemeClr val="accent2"/>
            </a:solidFill>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9D398BB-686B-8C50-5938-3A05015B40B9}"/>
              </a:ext>
            </a:extLst>
          </p:cNvPr>
          <p:cNvSpPr txBox="1"/>
          <p:nvPr/>
        </p:nvSpPr>
        <p:spPr>
          <a:xfrm>
            <a:off x="5192297" y="2166699"/>
            <a:ext cx="722989" cy="415498"/>
          </a:xfrm>
          <a:prstGeom prst="rect">
            <a:avLst/>
          </a:prstGeom>
          <a:noFill/>
          <a:ln w="22225">
            <a:solidFill>
              <a:schemeClr val="accent2"/>
            </a:solidFill>
          </a:ln>
        </p:spPr>
        <p:txBody>
          <a:bodyPr wrap="square" rtlCol="0">
            <a:spAutoFit/>
          </a:bodyPr>
          <a:lstStyle/>
          <a:p>
            <a:pPr algn="ctr"/>
            <a:r>
              <a:rPr lang="en-GB" sz="2100" dirty="0">
                <a:solidFill>
                  <a:schemeClr val="accent2"/>
                </a:solidFill>
              </a:rPr>
              <a:t>CCN</a:t>
            </a:r>
          </a:p>
        </p:txBody>
      </p:sp>
      <p:graphicFrame>
        <p:nvGraphicFramePr>
          <p:cNvPr id="22" name="Table 21">
            <a:extLst>
              <a:ext uri="{FF2B5EF4-FFF2-40B4-BE49-F238E27FC236}">
                <a16:creationId xmlns:a16="http://schemas.microsoft.com/office/drawing/2014/main" id="{DC0DD5F0-7646-0EFE-19A3-ACBA3A79AEF4}"/>
              </a:ext>
            </a:extLst>
          </p:cNvPr>
          <p:cNvGraphicFramePr>
            <a:graphicFrameLocks/>
          </p:cNvGraphicFramePr>
          <p:nvPr/>
        </p:nvGraphicFramePr>
        <p:xfrm>
          <a:off x="3204031" y="6055893"/>
          <a:ext cx="10548850" cy="2011680"/>
        </p:xfrm>
        <a:graphic>
          <a:graphicData uri="http://schemas.openxmlformats.org/drawingml/2006/table">
            <a:tbl>
              <a:tblPr firstRow="1" bandRow="1">
                <a:tableStyleId>{93296810-A885-4BE3-A3E7-6D5BEEA58F35}</a:tableStyleId>
              </a:tblPr>
              <a:tblGrid>
                <a:gridCol w="1054885">
                  <a:extLst>
                    <a:ext uri="{9D8B030D-6E8A-4147-A177-3AD203B41FA5}">
                      <a16:colId xmlns:a16="http://schemas.microsoft.com/office/drawing/2014/main" val="3714728644"/>
                    </a:ext>
                  </a:extLst>
                </a:gridCol>
                <a:gridCol w="1054885">
                  <a:extLst>
                    <a:ext uri="{9D8B030D-6E8A-4147-A177-3AD203B41FA5}">
                      <a16:colId xmlns:a16="http://schemas.microsoft.com/office/drawing/2014/main" val="3516678339"/>
                    </a:ext>
                  </a:extLst>
                </a:gridCol>
                <a:gridCol w="1200323">
                  <a:extLst>
                    <a:ext uri="{9D8B030D-6E8A-4147-A177-3AD203B41FA5}">
                      <a16:colId xmlns:a16="http://schemas.microsoft.com/office/drawing/2014/main" val="2788310780"/>
                    </a:ext>
                  </a:extLst>
                </a:gridCol>
                <a:gridCol w="909447">
                  <a:extLst>
                    <a:ext uri="{9D8B030D-6E8A-4147-A177-3AD203B41FA5}">
                      <a16:colId xmlns:a16="http://schemas.microsoft.com/office/drawing/2014/main" val="799625357"/>
                    </a:ext>
                  </a:extLst>
                </a:gridCol>
                <a:gridCol w="1054885">
                  <a:extLst>
                    <a:ext uri="{9D8B030D-6E8A-4147-A177-3AD203B41FA5}">
                      <a16:colId xmlns:a16="http://schemas.microsoft.com/office/drawing/2014/main" val="927169764"/>
                    </a:ext>
                  </a:extLst>
                </a:gridCol>
                <a:gridCol w="1054885">
                  <a:extLst>
                    <a:ext uri="{9D8B030D-6E8A-4147-A177-3AD203B41FA5}">
                      <a16:colId xmlns:a16="http://schemas.microsoft.com/office/drawing/2014/main" val="3915197998"/>
                    </a:ext>
                  </a:extLst>
                </a:gridCol>
                <a:gridCol w="1054885">
                  <a:extLst>
                    <a:ext uri="{9D8B030D-6E8A-4147-A177-3AD203B41FA5}">
                      <a16:colId xmlns:a16="http://schemas.microsoft.com/office/drawing/2014/main" val="259143273"/>
                    </a:ext>
                  </a:extLst>
                </a:gridCol>
                <a:gridCol w="1054885">
                  <a:extLst>
                    <a:ext uri="{9D8B030D-6E8A-4147-A177-3AD203B41FA5}">
                      <a16:colId xmlns:a16="http://schemas.microsoft.com/office/drawing/2014/main" val="172277771"/>
                    </a:ext>
                  </a:extLst>
                </a:gridCol>
                <a:gridCol w="1054885">
                  <a:extLst>
                    <a:ext uri="{9D8B030D-6E8A-4147-A177-3AD203B41FA5}">
                      <a16:colId xmlns:a16="http://schemas.microsoft.com/office/drawing/2014/main" val="2806670284"/>
                    </a:ext>
                  </a:extLst>
                </a:gridCol>
                <a:gridCol w="1054885">
                  <a:extLst>
                    <a:ext uri="{9D8B030D-6E8A-4147-A177-3AD203B41FA5}">
                      <a16:colId xmlns:a16="http://schemas.microsoft.com/office/drawing/2014/main" val="3543004608"/>
                    </a:ext>
                  </a:extLst>
                </a:gridCol>
              </a:tblGrid>
              <a:tr h="365760">
                <a:tc>
                  <a:txBody>
                    <a:bodyPr/>
                    <a:lstStyle/>
                    <a:p>
                      <a:endParaRPr lang="en-GB" sz="1600" b="0" dirty="0"/>
                    </a:p>
                  </a:txBody>
                  <a:tcPr>
                    <a:noFill/>
                  </a:tcPr>
                </a:tc>
                <a:tc gridSpan="5">
                  <a:txBody>
                    <a:bodyPr/>
                    <a:lstStyle/>
                    <a:p>
                      <a:pPr algn="ctr"/>
                      <a:r>
                        <a:rPr lang="en-GB" sz="1600" b="0" dirty="0">
                          <a:solidFill>
                            <a:schemeClr val="tx1"/>
                          </a:solidFill>
                        </a:rPr>
                        <a:t>Condition columns</a:t>
                      </a:r>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solidFill>
                      <a:srgbClr val="FFCCFF"/>
                    </a:solidFill>
                  </a:tcPr>
                </a:tc>
                <a:tc hMerge="1">
                  <a:txBody>
                    <a:bodyPr/>
                    <a:lstStyle/>
                    <a:p>
                      <a:endParaRPr lang="en-GB" sz="1600" b="0" dirty="0"/>
                    </a:p>
                  </a:txBody>
                  <a:tcPr>
                    <a:solidFill>
                      <a:srgbClr val="FFCCFF"/>
                    </a:solidFill>
                  </a:tcPr>
                </a:tc>
                <a:tc hMerge="1">
                  <a:txBody>
                    <a:bodyPr/>
                    <a:lstStyle/>
                    <a:p>
                      <a:pPr algn="ctr"/>
                      <a:endParaRPr lang="en-GB" sz="1600" b="0" dirty="0">
                        <a:solidFill>
                          <a:schemeClr val="tx1"/>
                        </a:solidFill>
                      </a:endParaRPr>
                    </a:p>
                  </a:txBody>
                  <a:tcPr>
                    <a:solidFill>
                      <a:srgbClr val="FFCCFF"/>
                    </a:solidFill>
                  </a:tcPr>
                </a:tc>
                <a:tc gridSpan="4">
                  <a:txBody>
                    <a:bodyPr/>
                    <a:lstStyle/>
                    <a:p>
                      <a:pPr algn="ctr"/>
                      <a:r>
                        <a:rPr lang="en-GB" sz="1600" b="0" dirty="0">
                          <a:solidFill>
                            <a:schemeClr val="tx1"/>
                          </a:solidFill>
                        </a:rPr>
                        <a:t>Position columns</a:t>
                      </a:r>
                    </a:p>
                  </a:txBody>
                  <a:tcPr>
                    <a:solidFill>
                      <a:srgbClr val="CCECFF"/>
                    </a:solidFill>
                  </a:tcPr>
                </a:tc>
                <a:tc hMerge="1">
                  <a:txBody>
                    <a:bodyPr/>
                    <a:lstStyle/>
                    <a:p>
                      <a:endParaRPr lang="en-GB" sz="1600" b="0" dirty="0"/>
                    </a:p>
                  </a:txBody>
                  <a:tcPr/>
                </a:tc>
                <a:tc hMerge="1">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endParaRPr lang="en-GB" sz="1600" b="0" dirty="0"/>
                    </a:p>
                  </a:txBody>
                  <a:tcPr/>
                </a:tc>
                <a:tc hMerge="1">
                  <a:txBody>
                    <a:bodyPr/>
                    <a:lstStyle/>
                    <a:p>
                      <a:pPr algn="ctr"/>
                      <a:endParaRPr lang="en-GB" sz="1600" b="0" dirty="0">
                        <a:solidFill>
                          <a:schemeClr val="tx1"/>
                        </a:solidFill>
                      </a:endParaRPr>
                    </a:p>
                  </a:txBody>
                  <a:tcPr>
                    <a:solidFill>
                      <a:srgbClr val="CCECFF"/>
                    </a:solidFill>
                  </a:tcPr>
                </a:tc>
                <a:extLst>
                  <a:ext uri="{0D108BD9-81ED-4DB2-BD59-A6C34878D82A}">
                    <a16:rowId xmlns:a16="http://schemas.microsoft.com/office/drawing/2014/main" val="534385052"/>
                  </a:ext>
                </a:extLst>
              </a:tr>
              <a:tr h="641921">
                <a:tc>
                  <a:txBody>
                    <a:bodyPr/>
                    <a:lstStyle/>
                    <a:p>
                      <a:r>
                        <a:rPr lang="en-GB" sz="1600" b="0" dirty="0"/>
                        <a:t>CDS side</a:t>
                      </a:r>
                    </a:p>
                  </a:txBody>
                  <a:tcPr/>
                </a:tc>
                <a:tc>
                  <a:txBody>
                    <a:bodyPr/>
                    <a:lstStyle/>
                    <a:p>
                      <a:r>
                        <a:rPr lang="en-GB" sz="1600" b="0" dirty="0"/>
                        <a:t>PAM in start/stop</a:t>
                      </a:r>
                      <a:endParaRPr lang="en-GB" sz="1600" b="0" dirty="0">
                        <a:solidFill>
                          <a:schemeClr val="accent4"/>
                        </a:solidFill>
                      </a:endParaRP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Max 15bp 3’ overhang</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PAM in CDS</a:t>
                      </a:r>
                    </a:p>
                  </a:txBody>
                  <a:tcPr/>
                </a:tc>
                <a:tc>
                  <a:txBody>
                    <a:bodyPr/>
                    <a:lstStyle/>
                    <a:p>
                      <a:r>
                        <a:rPr lang="en-GB" sz="1600" b="0" dirty="0"/>
                        <a:t>PAM outside CDS</a:t>
                      </a:r>
                    </a:p>
                  </a:txBody>
                  <a:tcPr/>
                </a:tc>
                <a:tc>
                  <a:txBody>
                    <a:bodyPr/>
                    <a:lstStyle/>
                    <a:p>
                      <a:r>
                        <a:rPr lang="en-GB" sz="1600" b="0" dirty="0"/>
                        <a:t>SRS in CDS</a:t>
                      </a:r>
                    </a:p>
                  </a:txBody>
                  <a:tcPr/>
                </a:tc>
                <a:tc>
                  <a:txBody>
                    <a:bodyPr/>
                    <a:lstStyle/>
                    <a:p>
                      <a:r>
                        <a:rPr lang="en-GB" sz="1600" b="0" dirty="0"/>
                        <a:t>CDS boundary</a:t>
                      </a:r>
                    </a:p>
                  </a:txBody>
                  <a:tcPr/>
                </a:tc>
                <a:tc>
                  <a:txBody>
                    <a:bodyPr/>
                    <a:lstStyle/>
                    <a:p>
                      <a:r>
                        <a:rPr lang="en-GB" sz="1600" b="0" dirty="0"/>
                        <a:t>SRS boundary</a:t>
                      </a:r>
                    </a:p>
                  </a:txBody>
                  <a:tcPr/>
                </a:tc>
                <a:tc>
                  <a:txBody>
                    <a:bodyPr/>
                    <a:lstStyle/>
                    <a:p>
                      <a:r>
                        <a:rPr lang="en-GB" sz="1600" b="0" dirty="0"/>
                        <a:t>mutable PAM</a:t>
                      </a:r>
                    </a:p>
                  </a:txBody>
                  <a:tcPr/>
                </a:tc>
                <a:tc>
                  <a:txBody>
                    <a:bodyPr/>
                    <a:lstStyle/>
                    <a:p>
                      <a:pPr marL="0" marR="0" lvl="0" indent="0" algn="l" defTabSz="959937" rtl="0" eaLnBrk="1" fontAlgn="auto" latinLnBrk="0" hangingPunct="1">
                        <a:lnSpc>
                          <a:spcPct val="100000"/>
                        </a:lnSpc>
                        <a:spcBef>
                          <a:spcPts val="0"/>
                        </a:spcBef>
                        <a:spcAft>
                          <a:spcPts val="0"/>
                        </a:spcAft>
                        <a:buClrTx/>
                        <a:buSzTx/>
                        <a:buFontTx/>
                        <a:buNone/>
                        <a:tabLst/>
                        <a:defRPr/>
                      </a:pPr>
                      <a:r>
                        <a:rPr lang="en-GB" sz="1600" b="0" dirty="0"/>
                        <a:t>cut site</a:t>
                      </a:r>
                    </a:p>
                  </a:txBody>
                  <a:tcPr/>
                </a:tc>
                <a:extLst>
                  <a:ext uri="{0D108BD9-81ED-4DB2-BD59-A6C34878D82A}">
                    <a16:rowId xmlns:a16="http://schemas.microsoft.com/office/drawing/2014/main" val="585036059"/>
                  </a:ext>
                </a:extLst>
              </a:tr>
              <a:tr h="0">
                <a:tc>
                  <a:txBody>
                    <a:bodyPr/>
                    <a:lstStyle/>
                    <a:p>
                      <a:r>
                        <a:rPr lang="en-GB" sz="1600" dirty="0">
                          <a:solidFill>
                            <a:schemeClr val="tx2"/>
                          </a:solidFill>
                        </a:rPr>
                        <a:t>HAR</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18:23</a:t>
                      </a:r>
                    </a:p>
                  </a:txBody>
                  <a:tcPr/>
                </a:tc>
                <a:tc>
                  <a:txBody>
                    <a:bodyPr/>
                    <a:lstStyle/>
                    <a:p>
                      <a:pPr marL="0" marR="0" lvl="0" indent="0" algn="l" defTabSz="1199967" rtl="0" eaLnBrk="1" fontAlgn="auto" latinLnBrk="0" hangingPunct="1">
                        <a:lnSpc>
                          <a:spcPct val="100000"/>
                        </a:lnSpc>
                        <a:spcBef>
                          <a:spcPts val="0"/>
                        </a:spcBef>
                        <a:spcAft>
                          <a:spcPts val="0"/>
                        </a:spcAft>
                        <a:buClrTx/>
                        <a:buSzTx/>
                        <a:buFontTx/>
                        <a:buNone/>
                        <a:tabLst/>
                        <a:defRPr/>
                      </a:pPr>
                      <a:r>
                        <a:rPr lang="en-GB" sz="1600" dirty="0">
                          <a:solidFill>
                            <a:schemeClr val="tx2"/>
                          </a:solidFill>
                        </a:rPr>
                        <a:t>5:18</a:t>
                      </a:r>
                    </a:p>
                  </a:txBody>
                  <a:tcPr/>
                </a:tc>
                <a:tc>
                  <a:txBody>
                    <a:bodyPr/>
                    <a:lstStyle/>
                    <a:p>
                      <a:r>
                        <a:rPr lang="en-GB" sz="1600" dirty="0">
                          <a:solidFill>
                            <a:schemeClr val="tx2"/>
                          </a:solidFill>
                        </a:rPr>
                        <a:t>23:maxDistance</a:t>
                      </a:r>
                    </a:p>
                  </a:txBody>
                  <a:tcPr/>
                </a:tc>
                <a:tc>
                  <a:txBody>
                    <a:bodyPr/>
                    <a:lstStyle/>
                    <a:p>
                      <a:r>
                        <a:rPr lang="en-GB" sz="1600" dirty="0">
                          <a:solidFill>
                            <a:schemeClr val="tx2"/>
                          </a:solidFill>
                        </a:rPr>
                        <a:t>minDistance:18</a:t>
                      </a:r>
                    </a:p>
                  </a:txBody>
                  <a:tcPr/>
                </a:tc>
                <a:tc>
                  <a:txBody>
                    <a:bodyPr/>
                    <a:lstStyle/>
                    <a:p>
                      <a:r>
                        <a:rPr lang="en-GB" sz="1600" dirty="0">
                          <a:solidFill>
                            <a:schemeClr val="tx2"/>
                          </a:solidFill>
                        </a:rPr>
                        <a:t>15:maxDistance</a:t>
                      </a:r>
                    </a:p>
                  </a:txBody>
                  <a:tcPr/>
                </a:tc>
                <a:tc>
                  <a:txBody>
                    <a:bodyPr/>
                    <a:lstStyle/>
                    <a:p>
                      <a:r>
                        <a:rPr lang="en-GB" sz="1600" dirty="0">
                          <a:solidFill>
                            <a:schemeClr val="tx2"/>
                          </a:solidFill>
                        </a:rPr>
                        <a:t>1: </a:t>
                      </a:r>
                      <a:r>
                        <a:rPr lang="en-GB" sz="1600" dirty="0" err="1">
                          <a:solidFill>
                            <a:schemeClr val="tx2"/>
                          </a:solidFill>
                        </a:rPr>
                        <a:t>maxDistance</a:t>
                      </a:r>
                      <a:endParaRPr lang="en-GB" sz="1600" dirty="0">
                        <a:solidFill>
                          <a:schemeClr val="tx2"/>
                        </a:solidFill>
                      </a:endParaRPr>
                    </a:p>
                  </a:txBody>
                  <a:tcPr/>
                </a:tc>
                <a:tc>
                  <a:txBody>
                    <a:bodyPr/>
                    <a:lstStyle/>
                    <a:p>
                      <a:r>
                        <a:rPr lang="en-GB" sz="1600" dirty="0">
                          <a:solidFill>
                            <a:schemeClr val="tx2"/>
                          </a:solidFill>
                        </a:rPr>
                        <a:t>-19: -13</a:t>
                      </a:r>
                    </a:p>
                  </a:txBody>
                  <a:tcPr/>
                </a:tc>
                <a:tc>
                  <a:txBody>
                    <a:bodyPr/>
                    <a:lstStyle/>
                    <a:p>
                      <a:r>
                        <a:rPr lang="en-GB" sz="1600" dirty="0">
                          <a:solidFill>
                            <a:schemeClr val="tx2"/>
                          </a:solidFill>
                        </a:rPr>
                        <a:t>-22:-20</a:t>
                      </a:r>
                    </a:p>
                  </a:txBody>
                  <a:tcPr/>
                </a:tc>
                <a:tc>
                  <a:txBody>
                    <a:bodyPr/>
                    <a:lstStyle/>
                    <a:p>
                      <a:r>
                        <a:rPr lang="en-GB" sz="1600" dirty="0">
                          <a:solidFill>
                            <a:schemeClr val="tx2"/>
                          </a:solidFill>
                        </a:rPr>
                        <a:t>-17</a:t>
                      </a:r>
                    </a:p>
                  </a:txBody>
                  <a:tcPr/>
                </a:tc>
                <a:extLst>
                  <a:ext uri="{0D108BD9-81ED-4DB2-BD59-A6C34878D82A}">
                    <a16:rowId xmlns:a16="http://schemas.microsoft.com/office/drawing/2014/main" val="2663978353"/>
                  </a:ext>
                </a:extLst>
              </a:tr>
            </a:tbl>
          </a:graphicData>
        </a:graphic>
      </p:graphicFrame>
      <p:sp>
        <p:nvSpPr>
          <p:cNvPr id="9" name="TextBox 8">
            <a:extLst>
              <a:ext uri="{FF2B5EF4-FFF2-40B4-BE49-F238E27FC236}">
                <a16:creationId xmlns:a16="http://schemas.microsoft.com/office/drawing/2014/main" id="{9E594EA8-C6B8-CB82-1D64-29FF3F0643FB}"/>
              </a:ext>
            </a:extLst>
          </p:cNvPr>
          <p:cNvSpPr txBox="1"/>
          <p:nvPr/>
        </p:nvSpPr>
        <p:spPr>
          <a:xfrm>
            <a:off x="3527183" y="5380285"/>
            <a:ext cx="9488919" cy="369332"/>
          </a:xfrm>
          <a:prstGeom prst="rect">
            <a:avLst/>
          </a:prstGeom>
          <a:noFill/>
        </p:spPr>
        <p:txBody>
          <a:bodyPr wrap="square" rtlCol="0">
            <a:spAutoFit/>
          </a:bodyPr>
          <a:lstStyle/>
          <a:p>
            <a:pPr marL="285750" indent="-285750">
              <a:buFont typeface="Arial" panose="020B0604020202020204" pitchFamily="34" charset="0"/>
              <a:buChar char="•"/>
            </a:pPr>
            <a:r>
              <a:rPr lang="en-GB" dirty="0"/>
              <a:t>Same condition and position column scores as start codon – gene strand (+) – sgRNA strand (-) </a:t>
            </a:r>
          </a:p>
        </p:txBody>
      </p:sp>
    </p:spTree>
    <p:extLst>
      <p:ext uri="{BB962C8B-B14F-4D97-AF65-F5344CB8AC3E}">
        <p14:creationId xmlns:p14="http://schemas.microsoft.com/office/powerpoint/2010/main" val="29506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a:t>
            </a:r>
          </a:p>
          <a:p>
            <a:pPr lvl="1"/>
            <a:r>
              <a:rPr lang="en-GB" sz="2000" dirty="0"/>
              <a:t>A DNA donor template is provided containing the tag and homology arms.</a:t>
            </a:r>
          </a:p>
          <a:p>
            <a:pPr lvl="1"/>
            <a:r>
              <a:rPr lang="en-GB" sz="2000" dirty="0"/>
              <a:t>The tag sequence will then be integrated into the genome via Homology Directed Repair (HDR). </a:t>
            </a:r>
          </a:p>
        </p:txBody>
      </p:sp>
      <p:grpSp>
        <p:nvGrpSpPr>
          <p:cNvPr id="15" name="Group 14">
            <a:extLst>
              <a:ext uri="{FF2B5EF4-FFF2-40B4-BE49-F238E27FC236}">
                <a16:creationId xmlns:a16="http://schemas.microsoft.com/office/drawing/2014/main" id="{7AB57CDB-74B2-B42F-3F64-D766C77435B4}"/>
              </a:ext>
            </a:extLst>
          </p:cNvPr>
          <p:cNvGrpSpPr/>
          <p:nvPr/>
        </p:nvGrpSpPr>
        <p:grpSpPr>
          <a:xfrm flipV="1">
            <a:off x="3005426" y="5414261"/>
            <a:ext cx="9408100" cy="45719"/>
            <a:chOff x="3101581" y="7313512"/>
            <a:chExt cx="4230022" cy="0"/>
          </a:xfrm>
        </p:grpSpPr>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flipV="1">
              <a:off x="3101581" y="7313512"/>
              <a:ext cx="94709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flipV="1">
              <a:off x="5291914" y="7313512"/>
              <a:ext cx="203968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635753BB-7517-4EDF-3AF3-012E8B19AD5F}"/>
              </a:ext>
            </a:extLst>
          </p:cNvPr>
          <p:cNvGrpSpPr/>
          <p:nvPr/>
        </p:nvGrpSpPr>
        <p:grpSpPr>
          <a:xfrm flipV="1">
            <a:off x="2938712" y="6090730"/>
            <a:ext cx="9503370" cy="0"/>
            <a:chOff x="3101581" y="7313512"/>
            <a:chExt cx="4166769" cy="0"/>
          </a:xfrm>
        </p:grpSpPr>
        <p:cxnSp>
          <p:nvCxnSpPr>
            <p:cNvPr id="24" name="Straight Connector 23">
              <a:extLst>
                <a:ext uri="{FF2B5EF4-FFF2-40B4-BE49-F238E27FC236}">
                  <a16:creationId xmlns:a16="http://schemas.microsoft.com/office/drawing/2014/main" id="{F8B43195-6DCF-6F50-0AD6-65AC2E3B496C}"/>
                </a:ext>
              </a:extLst>
            </p:cNvPr>
            <p:cNvCxnSpPr>
              <a:cxnSpLocks/>
            </p:cNvCxnSpPr>
            <p:nvPr/>
          </p:nvCxnSpPr>
          <p:spPr>
            <a:xfrm flipV="1">
              <a:off x="3101581" y="7313512"/>
              <a:ext cx="210837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flipV="1">
              <a:off x="6289721" y="7313512"/>
              <a:ext cx="978629"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10CFB4CE-9AA6-114C-BC7F-C2BAAE3B7DA9}"/>
              </a:ext>
            </a:extLst>
          </p:cNvPr>
          <p:cNvGrpSpPr/>
          <p:nvPr/>
        </p:nvGrpSpPr>
        <p:grpSpPr>
          <a:xfrm>
            <a:off x="3005426" y="6775361"/>
            <a:ext cx="9455706" cy="730410"/>
            <a:chOff x="10810248" y="5672737"/>
            <a:chExt cx="9455706" cy="730410"/>
          </a:xfrm>
        </p:grpSpPr>
        <p:cxnSp>
          <p:nvCxnSpPr>
            <p:cNvPr id="22" name="Straight Connector 21">
              <a:extLst>
                <a:ext uri="{FF2B5EF4-FFF2-40B4-BE49-F238E27FC236}">
                  <a16:creationId xmlns:a16="http://schemas.microsoft.com/office/drawing/2014/main" id="{9CE624D3-8185-7EAB-D135-17415F67F4FE}"/>
                </a:ext>
              </a:extLst>
            </p:cNvPr>
            <p:cNvCxnSpPr>
              <a:cxnSpLocks/>
            </p:cNvCxnSpPr>
            <p:nvPr/>
          </p:nvCxnSpPr>
          <p:spPr>
            <a:xfrm>
              <a:off x="10886068" y="5864678"/>
              <a:ext cx="9379886" cy="28348"/>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2D8648E5-121A-D033-2F7F-BED63115E4A8}"/>
                </a:ext>
              </a:extLst>
            </p:cNvPr>
            <p:cNvGrpSpPr/>
            <p:nvPr/>
          </p:nvGrpSpPr>
          <p:grpSpPr>
            <a:xfrm>
              <a:off x="10810248" y="5672737"/>
              <a:ext cx="9436655" cy="730410"/>
              <a:chOff x="8649998" y="6149498"/>
              <a:chExt cx="9436655" cy="730410"/>
            </a:xfrm>
          </p:grpSpPr>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8649998" y="6879908"/>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12396674" y="6149498"/>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grpSp>
        <p:sp>
          <p:nvSpPr>
            <p:cNvPr id="18" name="Rectangle 17">
              <a:extLst>
                <a:ext uri="{FF2B5EF4-FFF2-40B4-BE49-F238E27FC236}">
                  <a16:creationId xmlns:a16="http://schemas.microsoft.com/office/drawing/2014/main" id="{C1AF3CDE-3EE8-0680-5478-A35D281D2898}"/>
                </a:ext>
              </a:extLst>
            </p:cNvPr>
            <p:cNvSpPr/>
            <p:nvPr/>
          </p:nvSpPr>
          <p:spPr>
            <a:xfrm>
              <a:off x="13922155" y="5687010"/>
              <a:ext cx="625704" cy="35896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grpSp>
      <p:sp>
        <p:nvSpPr>
          <p:cNvPr id="10" name="TextBox 9">
            <a:extLst>
              <a:ext uri="{FF2B5EF4-FFF2-40B4-BE49-F238E27FC236}">
                <a16:creationId xmlns:a16="http://schemas.microsoft.com/office/drawing/2014/main" id="{C50D2FC4-0352-0C43-850F-45FF45F211BA}"/>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141511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3005426" y="7505771"/>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a:t>
            </a:r>
          </a:p>
          <a:p>
            <a:pPr lvl="1"/>
            <a:r>
              <a:rPr lang="en-GB" sz="2000" dirty="0"/>
              <a:t>A DNA donor template is provided containing the tag and homology arms. </a:t>
            </a:r>
          </a:p>
          <a:p>
            <a:pPr lvl="1"/>
            <a:r>
              <a:rPr lang="en-GB" sz="2000" dirty="0"/>
              <a:t>The tag sequence will then be integrated into the genome via Homology Directed Repair (HDR).</a:t>
            </a:r>
          </a:p>
        </p:txBody>
      </p:sp>
      <p:sp>
        <p:nvSpPr>
          <p:cNvPr id="11" name="Rectangle 10">
            <a:extLst>
              <a:ext uri="{FF2B5EF4-FFF2-40B4-BE49-F238E27FC236}">
                <a16:creationId xmlns:a16="http://schemas.microsoft.com/office/drawing/2014/main" id="{4D83672E-93B3-088B-900B-8B55A88BF608}"/>
              </a:ext>
            </a:extLst>
          </p:cNvPr>
          <p:cNvSpPr/>
          <p:nvPr/>
        </p:nvSpPr>
        <p:spPr>
          <a:xfrm>
            <a:off x="6117848" y="5738192"/>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005426" y="5459980"/>
            <a:ext cx="210645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7877002" y="5459980"/>
            <a:ext cx="453652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B43195-6DCF-6F50-0AD6-65AC2E3B496C}"/>
              </a:ext>
            </a:extLst>
          </p:cNvPr>
          <p:cNvCxnSpPr>
            <a:cxnSpLocks/>
          </p:cNvCxnSpPr>
          <p:nvPr/>
        </p:nvCxnSpPr>
        <p:spPr>
          <a:xfrm flipV="1">
            <a:off x="2938712" y="6087525"/>
            <a:ext cx="2173170" cy="3205"/>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10210071" y="6090730"/>
            <a:ext cx="223201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CE624D3-8185-7EAB-D135-17415F67F4FE}"/>
              </a:ext>
            </a:extLst>
          </p:cNvPr>
          <p:cNvCxnSpPr>
            <a:cxnSpLocks/>
          </p:cNvCxnSpPr>
          <p:nvPr/>
        </p:nvCxnSpPr>
        <p:spPr>
          <a:xfrm>
            <a:off x="3059725" y="6952263"/>
            <a:ext cx="2052157" cy="21336"/>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6743552" y="5733173"/>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cxnSp>
        <p:nvCxnSpPr>
          <p:cNvPr id="6" name="Straight Connector 5">
            <a:extLst>
              <a:ext uri="{FF2B5EF4-FFF2-40B4-BE49-F238E27FC236}">
                <a16:creationId xmlns:a16="http://schemas.microsoft.com/office/drawing/2014/main" id="{B15CCFF4-9A7B-4DB3-25D8-07DA30D23D11}"/>
              </a:ext>
            </a:extLst>
          </p:cNvPr>
          <p:cNvCxnSpPr>
            <a:cxnSpLocks/>
          </p:cNvCxnSpPr>
          <p:nvPr/>
        </p:nvCxnSpPr>
        <p:spPr>
          <a:xfrm>
            <a:off x="5111882" y="6087525"/>
            <a:ext cx="1005966" cy="927973"/>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7E374757-D16C-20F4-6CCC-1EDE492A5B67}"/>
              </a:ext>
            </a:extLst>
          </p:cNvPr>
          <p:cNvCxnSpPr>
            <a:cxnSpLocks/>
            <a:endCxn id="11" idx="1"/>
          </p:cNvCxnSpPr>
          <p:nvPr/>
        </p:nvCxnSpPr>
        <p:spPr>
          <a:xfrm flipV="1">
            <a:off x="5100029" y="5933229"/>
            <a:ext cx="1017819" cy="107028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1" name="Straight Connector 20">
            <a:extLst>
              <a:ext uri="{FF2B5EF4-FFF2-40B4-BE49-F238E27FC236}">
                <a16:creationId xmlns:a16="http://schemas.microsoft.com/office/drawing/2014/main" id="{DD1B4C39-DFAA-7889-07B6-99576C2E8A88}"/>
              </a:ext>
            </a:extLst>
          </p:cNvPr>
          <p:cNvCxnSpPr>
            <a:cxnSpLocks/>
            <a:stCxn id="13" idx="3"/>
          </p:cNvCxnSpPr>
          <p:nvPr/>
        </p:nvCxnSpPr>
        <p:spPr>
          <a:xfrm>
            <a:off x="8755242" y="5933228"/>
            <a:ext cx="1298794" cy="1065607"/>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1CE6A955-18AD-9DD9-ACA4-DF5DF4CDEBD8}"/>
              </a:ext>
            </a:extLst>
          </p:cNvPr>
          <p:cNvCxnSpPr>
            <a:cxnSpLocks/>
          </p:cNvCxnSpPr>
          <p:nvPr/>
        </p:nvCxnSpPr>
        <p:spPr>
          <a:xfrm flipH="1">
            <a:off x="10037251" y="6998835"/>
            <a:ext cx="2359490"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6" name="Straight Connector 55">
            <a:extLst>
              <a:ext uri="{FF2B5EF4-FFF2-40B4-BE49-F238E27FC236}">
                <a16:creationId xmlns:a16="http://schemas.microsoft.com/office/drawing/2014/main" id="{1AED6507-5797-F48D-FEB0-6498234F9F55}"/>
              </a:ext>
            </a:extLst>
          </p:cNvPr>
          <p:cNvCxnSpPr>
            <a:cxnSpLocks/>
          </p:cNvCxnSpPr>
          <p:nvPr/>
        </p:nvCxnSpPr>
        <p:spPr>
          <a:xfrm>
            <a:off x="6117848" y="7015498"/>
            <a:ext cx="2882483"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0" name="TextBox 129">
            <a:extLst>
              <a:ext uri="{FF2B5EF4-FFF2-40B4-BE49-F238E27FC236}">
                <a16:creationId xmlns:a16="http://schemas.microsoft.com/office/drawing/2014/main" id="{5E2BE97F-05D5-73AF-A0D9-6D232D2DB27F}"/>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2664461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3005426" y="7505771"/>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a:t>
            </a:r>
          </a:p>
          <a:p>
            <a:pPr lvl="1"/>
            <a:r>
              <a:rPr lang="en-GB" sz="2000" dirty="0"/>
              <a:t>A DNA donor template is provided containing the tag and homology arms. </a:t>
            </a:r>
          </a:p>
          <a:p>
            <a:pPr lvl="1"/>
            <a:r>
              <a:rPr lang="en-GB" sz="2000" dirty="0"/>
              <a:t>The tag sequence will then be integrated into the genome via Homology Directed Repair (HDR).</a:t>
            </a:r>
          </a:p>
        </p:txBody>
      </p:sp>
      <p:sp>
        <p:nvSpPr>
          <p:cNvPr id="11" name="Rectangle 10">
            <a:extLst>
              <a:ext uri="{FF2B5EF4-FFF2-40B4-BE49-F238E27FC236}">
                <a16:creationId xmlns:a16="http://schemas.microsoft.com/office/drawing/2014/main" id="{4D83672E-93B3-088B-900B-8B55A88BF608}"/>
              </a:ext>
            </a:extLst>
          </p:cNvPr>
          <p:cNvSpPr/>
          <p:nvPr/>
        </p:nvSpPr>
        <p:spPr>
          <a:xfrm>
            <a:off x="6117848" y="5738192"/>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005426" y="5459980"/>
            <a:ext cx="210645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7877002" y="5459980"/>
            <a:ext cx="453652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B43195-6DCF-6F50-0AD6-65AC2E3B496C}"/>
              </a:ext>
            </a:extLst>
          </p:cNvPr>
          <p:cNvCxnSpPr>
            <a:cxnSpLocks/>
          </p:cNvCxnSpPr>
          <p:nvPr/>
        </p:nvCxnSpPr>
        <p:spPr>
          <a:xfrm flipV="1">
            <a:off x="2938712" y="6087525"/>
            <a:ext cx="2173170" cy="3205"/>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10210071" y="6090730"/>
            <a:ext cx="223201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CE624D3-8185-7EAB-D135-17415F67F4FE}"/>
              </a:ext>
            </a:extLst>
          </p:cNvPr>
          <p:cNvCxnSpPr>
            <a:cxnSpLocks/>
          </p:cNvCxnSpPr>
          <p:nvPr/>
        </p:nvCxnSpPr>
        <p:spPr>
          <a:xfrm>
            <a:off x="3059725" y="6952263"/>
            <a:ext cx="2052157" cy="21336"/>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6743552" y="5733173"/>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cxnSp>
        <p:nvCxnSpPr>
          <p:cNvPr id="6" name="Straight Connector 5">
            <a:extLst>
              <a:ext uri="{FF2B5EF4-FFF2-40B4-BE49-F238E27FC236}">
                <a16:creationId xmlns:a16="http://schemas.microsoft.com/office/drawing/2014/main" id="{B15CCFF4-9A7B-4DB3-25D8-07DA30D23D11}"/>
              </a:ext>
            </a:extLst>
          </p:cNvPr>
          <p:cNvCxnSpPr>
            <a:cxnSpLocks/>
          </p:cNvCxnSpPr>
          <p:nvPr/>
        </p:nvCxnSpPr>
        <p:spPr>
          <a:xfrm>
            <a:off x="5111882" y="6087525"/>
            <a:ext cx="991864" cy="920909"/>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7E374757-D16C-20F4-6CCC-1EDE492A5B67}"/>
              </a:ext>
            </a:extLst>
          </p:cNvPr>
          <p:cNvCxnSpPr>
            <a:cxnSpLocks/>
            <a:endCxn id="11" idx="1"/>
          </p:cNvCxnSpPr>
          <p:nvPr/>
        </p:nvCxnSpPr>
        <p:spPr>
          <a:xfrm flipV="1">
            <a:off x="5100029" y="5933229"/>
            <a:ext cx="1017819" cy="107028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1" name="Straight Connector 20">
            <a:extLst>
              <a:ext uri="{FF2B5EF4-FFF2-40B4-BE49-F238E27FC236}">
                <a16:creationId xmlns:a16="http://schemas.microsoft.com/office/drawing/2014/main" id="{DD1B4C39-DFAA-7889-07B6-99576C2E8A88}"/>
              </a:ext>
            </a:extLst>
          </p:cNvPr>
          <p:cNvCxnSpPr>
            <a:cxnSpLocks/>
          </p:cNvCxnSpPr>
          <p:nvPr/>
        </p:nvCxnSpPr>
        <p:spPr>
          <a:xfrm>
            <a:off x="8755242" y="5933229"/>
            <a:ext cx="1862646" cy="1065606"/>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1CE6A955-18AD-9DD9-ACA4-DF5DF4CDEBD8}"/>
              </a:ext>
            </a:extLst>
          </p:cNvPr>
          <p:cNvCxnSpPr>
            <a:cxnSpLocks/>
          </p:cNvCxnSpPr>
          <p:nvPr/>
        </p:nvCxnSpPr>
        <p:spPr>
          <a:xfrm flipH="1">
            <a:off x="10598916" y="6998835"/>
            <a:ext cx="1797825"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56" name="Straight Connector 55">
            <a:extLst>
              <a:ext uri="{FF2B5EF4-FFF2-40B4-BE49-F238E27FC236}">
                <a16:creationId xmlns:a16="http://schemas.microsoft.com/office/drawing/2014/main" id="{1AED6507-5797-F48D-FEB0-6498234F9F55}"/>
              </a:ext>
            </a:extLst>
          </p:cNvPr>
          <p:cNvCxnSpPr>
            <a:cxnSpLocks/>
          </p:cNvCxnSpPr>
          <p:nvPr/>
        </p:nvCxnSpPr>
        <p:spPr>
          <a:xfrm>
            <a:off x="6117848" y="7015498"/>
            <a:ext cx="2968893"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ectangle 62">
            <a:extLst>
              <a:ext uri="{FF2B5EF4-FFF2-40B4-BE49-F238E27FC236}">
                <a16:creationId xmlns:a16="http://schemas.microsoft.com/office/drawing/2014/main" id="{F33DFD31-C329-8471-A77E-E3B755A5911E}"/>
              </a:ext>
            </a:extLst>
          </p:cNvPr>
          <p:cNvSpPr/>
          <p:nvPr/>
        </p:nvSpPr>
        <p:spPr>
          <a:xfrm>
            <a:off x="6117848" y="6803799"/>
            <a:ext cx="625704" cy="390073"/>
          </a:xfrm>
          <a:prstGeom prst="rect">
            <a:avLst/>
          </a:prstGeom>
          <a:solidFill>
            <a:schemeClr val="accent5">
              <a:lumMod val="60000"/>
              <a:lumOff val="40000"/>
            </a:schemeClr>
          </a:solidFill>
          <a:ln>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
        <p:nvSpPr>
          <p:cNvPr id="128" name="TextBox 127">
            <a:extLst>
              <a:ext uri="{FF2B5EF4-FFF2-40B4-BE49-F238E27FC236}">
                <a16:creationId xmlns:a16="http://schemas.microsoft.com/office/drawing/2014/main" id="{639D5AB8-4C54-7308-F373-B0B7CCF4DACE}"/>
              </a:ext>
            </a:extLst>
          </p:cNvPr>
          <p:cNvSpPr txBox="1"/>
          <p:nvPr/>
        </p:nvSpPr>
        <p:spPr>
          <a:xfrm>
            <a:off x="6743552" y="6798780"/>
            <a:ext cx="2011690" cy="400110"/>
          </a:xfrm>
          <a:prstGeom prst="rect">
            <a:avLst/>
          </a:prstGeom>
          <a:solidFill>
            <a:schemeClr val="accent4">
              <a:lumMod val="60000"/>
              <a:lumOff val="40000"/>
            </a:schemeClr>
          </a:solidFill>
          <a:ln>
            <a:solidFill>
              <a:schemeClr val="accent4"/>
            </a:solidFill>
            <a:prstDash val="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sp>
        <p:nvSpPr>
          <p:cNvPr id="14" name="TextBox 13">
            <a:extLst>
              <a:ext uri="{FF2B5EF4-FFF2-40B4-BE49-F238E27FC236}">
                <a16:creationId xmlns:a16="http://schemas.microsoft.com/office/drawing/2014/main" id="{67D161BF-2EFA-DE9E-57D4-90B78B6221AC}"/>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160182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1CE6A955-18AD-9DD9-ACA4-DF5DF4CDEBD8}"/>
              </a:ext>
            </a:extLst>
          </p:cNvPr>
          <p:cNvCxnSpPr>
            <a:cxnSpLocks/>
          </p:cNvCxnSpPr>
          <p:nvPr/>
        </p:nvCxnSpPr>
        <p:spPr>
          <a:xfrm flipH="1">
            <a:off x="3059725" y="6962454"/>
            <a:ext cx="9229085" cy="0"/>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7" name="Straight Connector 6">
            <a:extLst>
              <a:ext uri="{FF2B5EF4-FFF2-40B4-BE49-F238E27FC236}">
                <a16:creationId xmlns:a16="http://schemas.microsoft.com/office/drawing/2014/main" id="{A3E09792-7B21-353A-551E-6B544C331024}"/>
              </a:ext>
            </a:extLst>
          </p:cNvPr>
          <p:cNvCxnSpPr>
            <a:cxnSpLocks/>
          </p:cNvCxnSpPr>
          <p:nvPr/>
        </p:nvCxnSpPr>
        <p:spPr>
          <a:xfrm>
            <a:off x="3005426" y="7505771"/>
            <a:ext cx="9436655"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59100F4C-D838-CAF4-1B51-31EDA004A66F}"/>
              </a:ext>
            </a:extLst>
          </p:cNvPr>
          <p:cNvSpPr>
            <a:spLocks noGrp="1"/>
          </p:cNvSpPr>
          <p:nvPr>
            <p:ph type="title"/>
          </p:nvPr>
        </p:nvSpPr>
        <p:spPr/>
        <p:txBody>
          <a:bodyPr>
            <a:normAutofit/>
          </a:bodyPr>
          <a:lstStyle/>
          <a:p>
            <a:r>
              <a:rPr lang="en-GB" sz="4000" dirty="0" err="1"/>
              <a:t>AutoTagsCRISPR</a:t>
            </a:r>
            <a:r>
              <a:rPr lang="en-GB" sz="4000" dirty="0"/>
              <a:t> automates sgRNA and homology arm design for tagging genes at all annotated termini</a:t>
            </a:r>
          </a:p>
        </p:txBody>
      </p:sp>
      <p:sp>
        <p:nvSpPr>
          <p:cNvPr id="3" name="Content Placeholder 2">
            <a:extLst>
              <a:ext uri="{FF2B5EF4-FFF2-40B4-BE49-F238E27FC236}">
                <a16:creationId xmlns:a16="http://schemas.microsoft.com/office/drawing/2014/main" id="{C9BFC803-E182-24EA-4AE1-BF13333F782D}"/>
              </a:ext>
            </a:extLst>
          </p:cNvPr>
          <p:cNvSpPr>
            <a:spLocks noGrp="1"/>
          </p:cNvSpPr>
          <p:nvPr>
            <p:ph idx="1"/>
          </p:nvPr>
        </p:nvSpPr>
        <p:spPr>
          <a:xfrm>
            <a:off x="1237546" y="2367194"/>
            <a:ext cx="15525572" cy="5710124"/>
          </a:xfrm>
        </p:spPr>
        <p:txBody>
          <a:bodyPr>
            <a:normAutofit/>
          </a:bodyPr>
          <a:lstStyle/>
          <a:p>
            <a:r>
              <a:rPr lang="en-GB" sz="2000" dirty="0">
                <a:solidFill>
                  <a:schemeClr val="accent3"/>
                </a:solidFill>
              </a:rPr>
              <a:t>Case study:</a:t>
            </a:r>
            <a:r>
              <a:rPr lang="en-GB" sz="2000" dirty="0"/>
              <a:t> Tagging all transcription factors (TFs) in the </a:t>
            </a:r>
            <a:r>
              <a:rPr lang="en-GB" sz="2000" i="1" dirty="0"/>
              <a:t>drosophila melanogaster </a:t>
            </a:r>
            <a:r>
              <a:rPr lang="en-GB" sz="2000" dirty="0"/>
              <a:t>genome at all annotated termini (i.e., at every start and stop codon) requires the design of ~</a:t>
            </a:r>
            <a:r>
              <a:rPr lang="en-GB" sz="2000" b="0" i="0" dirty="0">
                <a:solidFill>
                  <a:srgbClr val="1F2328"/>
                </a:solidFill>
                <a:effectLst/>
              </a:rPr>
              <a:t>1,915</a:t>
            </a:r>
            <a:r>
              <a:rPr lang="en-GB" sz="2000" dirty="0"/>
              <a:t> constructs.</a:t>
            </a:r>
          </a:p>
          <a:p>
            <a:r>
              <a:rPr lang="en-GB" sz="2000" dirty="0">
                <a:solidFill>
                  <a:schemeClr val="accent3"/>
                </a:solidFill>
              </a:rPr>
              <a:t>Approach</a:t>
            </a:r>
          </a:p>
          <a:p>
            <a:pPr lvl="1"/>
            <a:r>
              <a:rPr lang="en-GB" sz="2000" dirty="0"/>
              <a:t>The CRISRP/Cas9 system is used to cut close to the start/ stop codon. </a:t>
            </a:r>
          </a:p>
          <a:p>
            <a:pPr lvl="1"/>
            <a:r>
              <a:rPr lang="en-GB" sz="2000" dirty="0"/>
              <a:t>A DNA donor template is provided containing the tag and homology arms. </a:t>
            </a:r>
          </a:p>
          <a:p>
            <a:pPr lvl="1"/>
            <a:r>
              <a:rPr lang="en-GB" sz="2000" dirty="0"/>
              <a:t>The tag sequence will then be integrated into the genome via Homology Directed Repair (HDR).</a:t>
            </a:r>
          </a:p>
        </p:txBody>
      </p:sp>
      <p:sp>
        <p:nvSpPr>
          <p:cNvPr id="11" name="Rectangle 10">
            <a:extLst>
              <a:ext uri="{FF2B5EF4-FFF2-40B4-BE49-F238E27FC236}">
                <a16:creationId xmlns:a16="http://schemas.microsoft.com/office/drawing/2014/main" id="{4D83672E-93B3-088B-900B-8B55A88BF608}"/>
              </a:ext>
            </a:extLst>
          </p:cNvPr>
          <p:cNvSpPr/>
          <p:nvPr/>
        </p:nvSpPr>
        <p:spPr>
          <a:xfrm>
            <a:off x="6184695" y="6773477"/>
            <a:ext cx="625704" cy="390073"/>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cxnSp>
        <p:nvCxnSpPr>
          <p:cNvPr id="16" name="Straight Connector 15">
            <a:extLst>
              <a:ext uri="{FF2B5EF4-FFF2-40B4-BE49-F238E27FC236}">
                <a16:creationId xmlns:a16="http://schemas.microsoft.com/office/drawing/2014/main" id="{87B6AEA0-89D5-0AE1-2071-B155E8BF3A55}"/>
              </a:ext>
            </a:extLst>
          </p:cNvPr>
          <p:cNvCxnSpPr>
            <a:cxnSpLocks/>
          </p:cNvCxnSpPr>
          <p:nvPr/>
        </p:nvCxnSpPr>
        <p:spPr>
          <a:xfrm>
            <a:off x="3005426" y="5459980"/>
            <a:ext cx="2106456"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8AB1EC13-CE39-5658-69BF-D41C08A941A4}"/>
              </a:ext>
            </a:extLst>
          </p:cNvPr>
          <p:cNvCxnSpPr>
            <a:cxnSpLocks/>
          </p:cNvCxnSpPr>
          <p:nvPr/>
        </p:nvCxnSpPr>
        <p:spPr>
          <a:xfrm>
            <a:off x="7877002" y="5459980"/>
            <a:ext cx="4536524"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8B43195-6DCF-6F50-0AD6-65AC2E3B496C}"/>
              </a:ext>
            </a:extLst>
          </p:cNvPr>
          <p:cNvCxnSpPr>
            <a:cxnSpLocks/>
            <a:endCxn id="63" idx="1"/>
          </p:cNvCxnSpPr>
          <p:nvPr/>
        </p:nvCxnSpPr>
        <p:spPr>
          <a:xfrm>
            <a:off x="3059725" y="6054456"/>
            <a:ext cx="3112408" cy="5019"/>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4C55760-C5A1-C334-1CD8-7EDEDDB195D7}"/>
              </a:ext>
            </a:extLst>
          </p:cNvPr>
          <p:cNvCxnSpPr>
            <a:cxnSpLocks/>
          </p:cNvCxnSpPr>
          <p:nvPr/>
        </p:nvCxnSpPr>
        <p:spPr>
          <a:xfrm>
            <a:off x="10210071" y="6055149"/>
            <a:ext cx="2232011" cy="0"/>
          </a:xfrm>
          <a:prstGeom prst="line">
            <a:avLst/>
          </a:prstGeom>
          <a:ln w="25400">
            <a:solidFill>
              <a:schemeClr val="accent5"/>
            </a:solidFill>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F27D0097-0111-00AF-CA8F-878589EA1926}"/>
              </a:ext>
            </a:extLst>
          </p:cNvPr>
          <p:cNvSpPr txBox="1"/>
          <p:nvPr/>
        </p:nvSpPr>
        <p:spPr>
          <a:xfrm>
            <a:off x="6810399" y="6788414"/>
            <a:ext cx="2011690" cy="40011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cxnSp>
        <p:nvCxnSpPr>
          <p:cNvPr id="56" name="Straight Connector 55">
            <a:extLst>
              <a:ext uri="{FF2B5EF4-FFF2-40B4-BE49-F238E27FC236}">
                <a16:creationId xmlns:a16="http://schemas.microsoft.com/office/drawing/2014/main" id="{1AED6507-5797-F48D-FEB0-6498234F9F55}"/>
              </a:ext>
            </a:extLst>
          </p:cNvPr>
          <p:cNvCxnSpPr>
            <a:cxnSpLocks/>
          </p:cNvCxnSpPr>
          <p:nvPr/>
        </p:nvCxnSpPr>
        <p:spPr>
          <a:xfrm>
            <a:off x="6208149" y="6061520"/>
            <a:ext cx="3051412"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3" name="Rectangle 62">
            <a:extLst>
              <a:ext uri="{FF2B5EF4-FFF2-40B4-BE49-F238E27FC236}">
                <a16:creationId xmlns:a16="http://schemas.microsoft.com/office/drawing/2014/main" id="{F33DFD31-C329-8471-A77E-E3B755A5911E}"/>
              </a:ext>
            </a:extLst>
          </p:cNvPr>
          <p:cNvSpPr/>
          <p:nvPr/>
        </p:nvSpPr>
        <p:spPr>
          <a:xfrm>
            <a:off x="6172133" y="5864438"/>
            <a:ext cx="625704" cy="390073"/>
          </a:xfrm>
          <a:prstGeom prst="rect">
            <a:avLst/>
          </a:prstGeom>
          <a:solidFill>
            <a:schemeClr val="accent5">
              <a:lumMod val="60000"/>
              <a:lumOff val="40000"/>
            </a:schemeClr>
          </a:solidFill>
          <a:ln>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ATG</a:t>
            </a:r>
            <a:endParaRPr lang="en-GB" sz="5400" b="1" dirty="0"/>
          </a:p>
        </p:txBody>
      </p:sp>
      <p:sp>
        <p:nvSpPr>
          <p:cNvPr id="128" name="TextBox 127">
            <a:extLst>
              <a:ext uri="{FF2B5EF4-FFF2-40B4-BE49-F238E27FC236}">
                <a16:creationId xmlns:a16="http://schemas.microsoft.com/office/drawing/2014/main" id="{639D5AB8-4C54-7308-F373-B0B7CCF4DACE}"/>
              </a:ext>
            </a:extLst>
          </p:cNvPr>
          <p:cNvSpPr txBox="1"/>
          <p:nvPr/>
        </p:nvSpPr>
        <p:spPr>
          <a:xfrm>
            <a:off x="6810399" y="5854401"/>
            <a:ext cx="2011690" cy="400110"/>
          </a:xfrm>
          <a:prstGeom prst="rect">
            <a:avLst/>
          </a:prstGeom>
          <a:solidFill>
            <a:schemeClr val="accent4">
              <a:lumMod val="60000"/>
              <a:lumOff val="40000"/>
            </a:schemeClr>
          </a:solidFill>
          <a:ln>
            <a:solidFill>
              <a:schemeClr val="accent4"/>
            </a:solidFill>
            <a:prstDash val="dash"/>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2000" b="1" dirty="0"/>
              <a:t>Fluorescence Tag</a:t>
            </a:r>
          </a:p>
        </p:txBody>
      </p:sp>
      <p:sp>
        <p:nvSpPr>
          <p:cNvPr id="18" name="TextBox 17">
            <a:extLst>
              <a:ext uri="{FF2B5EF4-FFF2-40B4-BE49-F238E27FC236}">
                <a16:creationId xmlns:a16="http://schemas.microsoft.com/office/drawing/2014/main" id="{E956542E-08B7-7D4D-E9FB-9824E0C295E1}"/>
              </a:ext>
            </a:extLst>
          </p:cNvPr>
          <p:cNvSpPr txBox="1"/>
          <p:nvPr/>
        </p:nvSpPr>
        <p:spPr>
          <a:xfrm>
            <a:off x="7407614" y="7892652"/>
            <a:ext cx="3185433" cy="369332"/>
          </a:xfrm>
          <a:prstGeom prst="rect">
            <a:avLst/>
          </a:prstGeom>
          <a:noFill/>
        </p:spPr>
        <p:txBody>
          <a:bodyPr wrap="square" rtlCol="0">
            <a:spAutoFit/>
          </a:bodyPr>
          <a:lstStyle/>
          <a:p>
            <a:r>
              <a:rPr lang="en-GB" dirty="0">
                <a:solidFill>
                  <a:schemeClr val="accent5"/>
                </a:solidFill>
              </a:rPr>
              <a:t>Homology Directed Repair</a:t>
            </a:r>
          </a:p>
        </p:txBody>
      </p:sp>
    </p:spTree>
    <p:extLst>
      <p:ext uri="{BB962C8B-B14F-4D97-AF65-F5344CB8AC3E}">
        <p14:creationId xmlns:p14="http://schemas.microsoft.com/office/powerpoint/2010/main" val="4047253714"/>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4801</TotalTime>
  <Words>5141</Words>
  <Application>Microsoft Office PowerPoint</Application>
  <PresentationFormat>Custom</PresentationFormat>
  <Paragraphs>1215</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Cambria Math</vt:lpstr>
      <vt:lpstr>Consolas</vt:lpstr>
      <vt:lpstr>Office Theme</vt:lpstr>
      <vt:lpstr>AutoTagsCRISPR</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AutoTagsCRISPR automates sgRNA and homology arm design for tagging genes at all annotated termini</vt:lpstr>
      <vt:lpstr>Functions (in sgRNAutils.py)</vt:lpstr>
      <vt:lpstr>Functions (in sgRNAutils.py)</vt:lpstr>
      <vt:lpstr>make_dataframe_from_TFs_list()</vt:lpstr>
      <vt:lpstr>make_homology_arm_fragments()</vt:lpstr>
      <vt:lpstr>make_homology_arm_fragments()</vt:lpstr>
      <vt:lpstr>gRNA_stringencyIterator()</vt:lpstr>
      <vt:lpstr>gRNA_stringencyIterator()</vt:lpstr>
      <vt:lpstr>sgRNApositionCheck()</vt:lpstr>
      <vt:lpstr>sgRNApositionCheck()</vt:lpstr>
      <vt:lpstr>sgRNApositionCheck()</vt:lpstr>
      <vt:lpstr>sgRNApositionCheck()</vt:lpstr>
      <vt:lpstr>sgRNApositionCheck()</vt:lpstr>
      <vt:lpstr>find_best_gRNA()</vt:lpstr>
      <vt:lpstr>find_best_gRNA()</vt:lpstr>
      <vt:lpstr>find_best_mutation()</vt:lpstr>
      <vt:lpstr>find_best_mutation()</vt:lpstr>
      <vt:lpstr>find_best_mutation()</vt:lpstr>
      <vt:lpstr>codonFragmenter()</vt:lpstr>
      <vt:lpstr>codonFragmenter()</vt:lpstr>
      <vt:lpstr>codonFragmenter()</vt:lpstr>
      <vt:lpstr>codonFragmenter()</vt:lpstr>
      <vt:lpstr>codonFragmenter()</vt:lpstr>
      <vt:lpstr>mutator() &amp; find_synonymous_codons()</vt:lpstr>
      <vt:lpstr>mutator() &amp; find_synonymous_codons()</vt:lpstr>
      <vt:lpstr>mutator() &amp; find_synonymous_codons()</vt:lpstr>
      <vt:lpstr>mutator() &amp; find_synonymous_codons()</vt:lpstr>
      <vt:lpstr>mutator() &amp; find_synonymous_codons()</vt:lpstr>
      <vt:lpstr>codonReverseFragmenter ()</vt:lpstr>
      <vt:lpstr>codonReverseFragmenter ()</vt:lpstr>
      <vt:lpstr>codonReverseFragmenter ()</vt:lpstr>
      <vt:lpstr>Orientation of sgRNA and start/stop codon influences position of CDS and sgRNA sites</vt:lpstr>
      <vt:lpstr>Orientation of sgRNA and start/stop codon influences position of CDS and sgRNA sites</vt:lpstr>
      <vt:lpstr>sgRNA and gene strand orientations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sgRNA &amp; Fragment/Primer Possibilities</dc:title>
  <dc:creator>Emma Watts</dc:creator>
  <cp:lastModifiedBy>Marina Luchner</cp:lastModifiedBy>
  <cp:revision>13</cp:revision>
  <dcterms:created xsi:type="dcterms:W3CDTF">2023-08-07T12:44:07Z</dcterms:created>
  <dcterms:modified xsi:type="dcterms:W3CDTF">2024-02-05T12:12:34Z</dcterms:modified>
</cp:coreProperties>
</file>