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sldIdLst>
    <p:sldId id="256" r:id="rId2"/>
    <p:sldId id="276" r:id="rId3"/>
    <p:sldId id="264" r:id="rId4"/>
    <p:sldId id="277" r:id="rId5"/>
    <p:sldId id="275" r:id="rId6"/>
    <p:sldId id="257" r:id="rId7"/>
    <p:sldId id="261" r:id="rId8"/>
    <p:sldId id="271" r:id="rId9"/>
    <p:sldId id="268" r:id="rId10"/>
    <p:sldId id="266" r:id="rId11"/>
    <p:sldId id="265" r:id="rId12"/>
    <p:sldId id="269" r:id="rId13"/>
    <p:sldId id="270" r:id="rId14"/>
  </p:sldIdLst>
  <p:sldSz cx="18000663" cy="89995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 General Logic" id="{2FCBE1D7-2C0C-D64A-836E-F46F0BF1033D}">
          <p14:sldIdLst>
            <p14:sldId id="256"/>
            <p14:sldId id="276"/>
            <p14:sldId id="264"/>
            <p14:sldId id="277"/>
          </p14:sldIdLst>
        </p14:section>
        <p14:section name="sgRNA possibilities" id="{CF99D5EF-A73E-F547-B5A2-6F9B54D2CCDD}">
          <p14:sldIdLst>
            <p14:sldId id="275"/>
            <p14:sldId id="257"/>
            <p14:sldId id="261"/>
            <p14:sldId id="271"/>
            <p14:sldId id="268"/>
            <p14:sldId id="266"/>
            <p14:sldId id="265"/>
            <p14:sldId id="269"/>
            <p14:sldId id="270"/>
          </p14:sldIdLst>
        </p14:section>
      </p14:sectionLst>
    </p:ext>
    <p:ext uri="{EFAFB233-063F-42B5-8137-9DF3F51BA10A}">
      <p15:sldGuideLst xmlns:p15="http://schemas.microsoft.com/office/powerpoint/2012/main">
        <p15:guide id="1" orient="horz" pos="2836" userDrawn="1">
          <p15:clr>
            <a:srgbClr val="A4A3A4"/>
          </p15:clr>
        </p15:guide>
        <p15:guide id="2" pos="566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67"/>
    <p:restoredTop sz="95872"/>
  </p:normalViewPr>
  <p:slideViewPr>
    <p:cSldViewPr>
      <p:cViewPr>
        <p:scale>
          <a:sx n="59" d="100"/>
          <a:sy n="59" d="100"/>
        </p:scale>
        <p:origin x="896" y="992"/>
      </p:cViewPr>
      <p:guideLst>
        <p:guide orient="horz" pos="2836"/>
        <p:guide pos="5669"/>
      </p:guideLst>
    </p:cSldViewPr>
  </p:slideViewPr>
  <p:notesTextViewPr>
    <p:cViewPr>
      <p:scale>
        <a:sx n="1" d="1"/>
        <a:sy n="1" d="1"/>
      </p:scale>
      <p:origin x="0" y="0"/>
    </p:cViewPr>
  </p:notesTextViewPr>
  <p:gridSpacing cx="43205" cy="432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50083" y="1472842"/>
            <a:ext cx="13500497" cy="3133172"/>
          </a:xfrm>
        </p:spPr>
        <p:txBody>
          <a:bodyPr anchor="b"/>
          <a:lstStyle>
            <a:lvl1pPr algn="ctr">
              <a:defRPr sz="7874"/>
            </a:lvl1pPr>
          </a:lstStyle>
          <a:p>
            <a:r>
              <a:rPr lang="en-GB"/>
              <a:t>Click to edit Master title style</a:t>
            </a:r>
            <a:endParaRPr lang="en-US" dirty="0"/>
          </a:p>
        </p:txBody>
      </p:sp>
      <p:sp>
        <p:nvSpPr>
          <p:cNvPr id="3" name="Subtitle 2"/>
          <p:cNvSpPr>
            <a:spLocks noGrp="1"/>
          </p:cNvSpPr>
          <p:nvPr>
            <p:ph type="subTitle" idx="1"/>
          </p:nvPr>
        </p:nvSpPr>
        <p:spPr>
          <a:xfrm>
            <a:off x="2250083" y="4726842"/>
            <a:ext cx="13500497" cy="2172804"/>
          </a:xfrm>
        </p:spPr>
        <p:txBody>
          <a:bodyPr/>
          <a:lstStyle>
            <a:lvl1pPr marL="0" indent="0" algn="ctr">
              <a:buNone/>
              <a:defRPr sz="3150"/>
            </a:lvl1pPr>
            <a:lvl2pPr marL="599984" indent="0" algn="ctr">
              <a:buNone/>
              <a:defRPr sz="2625"/>
            </a:lvl2pPr>
            <a:lvl3pPr marL="1199967" indent="0" algn="ctr">
              <a:buNone/>
              <a:defRPr sz="2362"/>
            </a:lvl3pPr>
            <a:lvl4pPr marL="1799951" indent="0" algn="ctr">
              <a:buNone/>
              <a:defRPr sz="2100"/>
            </a:lvl4pPr>
            <a:lvl5pPr marL="2399934" indent="0" algn="ctr">
              <a:buNone/>
              <a:defRPr sz="2100"/>
            </a:lvl5pPr>
            <a:lvl6pPr marL="2999918" indent="0" algn="ctr">
              <a:buNone/>
              <a:defRPr sz="2100"/>
            </a:lvl6pPr>
            <a:lvl7pPr marL="3599901" indent="0" algn="ctr">
              <a:buNone/>
              <a:defRPr sz="2100"/>
            </a:lvl7pPr>
            <a:lvl8pPr marL="4199885" indent="0" algn="ctr">
              <a:buNone/>
              <a:defRPr sz="2100"/>
            </a:lvl8pPr>
            <a:lvl9pPr marL="4799868" indent="0" algn="ctr">
              <a:buNone/>
              <a:defRPr sz="21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F5B3EC7B-0054-1F44-BD4D-A9915A5016E2}" type="datetimeFigureOut">
              <a:rPr lang="en-GB" smtClean="0"/>
              <a:t>24/08/2023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AEDCCE5-294C-5B4B-ABB9-95B59309F563}" type="slidenum">
              <a:rPr lang="en-GB" smtClean="0"/>
              <a:t>‹#›</a:t>
            </a:fld>
            <a:endParaRPr lang="en-GB"/>
          </a:p>
        </p:txBody>
      </p:sp>
    </p:spTree>
    <p:extLst>
      <p:ext uri="{BB962C8B-B14F-4D97-AF65-F5344CB8AC3E}">
        <p14:creationId xmlns:p14="http://schemas.microsoft.com/office/powerpoint/2010/main" val="3607599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5B3EC7B-0054-1F44-BD4D-A9915A5016E2}" type="datetimeFigureOut">
              <a:rPr lang="en-GB" smtClean="0"/>
              <a:t>24/08/2023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AEDCCE5-294C-5B4B-ABB9-95B59309F563}" type="slidenum">
              <a:rPr lang="en-GB" smtClean="0"/>
              <a:t>‹#›</a:t>
            </a:fld>
            <a:endParaRPr lang="en-GB"/>
          </a:p>
        </p:txBody>
      </p:sp>
    </p:spTree>
    <p:extLst>
      <p:ext uri="{BB962C8B-B14F-4D97-AF65-F5344CB8AC3E}">
        <p14:creationId xmlns:p14="http://schemas.microsoft.com/office/powerpoint/2010/main" val="3321505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881724" y="479142"/>
            <a:ext cx="3881393" cy="7626692"/>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237545" y="479142"/>
            <a:ext cx="11419171" cy="7626692"/>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5B3EC7B-0054-1F44-BD4D-A9915A5016E2}" type="datetimeFigureOut">
              <a:rPr lang="en-GB" smtClean="0"/>
              <a:t>24/08/2023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AEDCCE5-294C-5B4B-ABB9-95B59309F563}" type="slidenum">
              <a:rPr lang="en-GB" smtClean="0"/>
              <a:t>‹#›</a:t>
            </a:fld>
            <a:endParaRPr lang="en-GB"/>
          </a:p>
        </p:txBody>
      </p:sp>
    </p:spTree>
    <p:extLst>
      <p:ext uri="{BB962C8B-B14F-4D97-AF65-F5344CB8AC3E}">
        <p14:creationId xmlns:p14="http://schemas.microsoft.com/office/powerpoint/2010/main" val="4130965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5B3EC7B-0054-1F44-BD4D-A9915A5016E2}" type="datetimeFigureOut">
              <a:rPr lang="en-GB" smtClean="0"/>
              <a:t>24/08/2023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AEDCCE5-294C-5B4B-ABB9-95B59309F563}" type="slidenum">
              <a:rPr lang="en-GB" smtClean="0"/>
              <a:t>‹#›</a:t>
            </a:fld>
            <a:endParaRPr lang="en-GB"/>
          </a:p>
        </p:txBody>
      </p:sp>
    </p:spTree>
    <p:extLst>
      <p:ext uri="{BB962C8B-B14F-4D97-AF65-F5344CB8AC3E}">
        <p14:creationId xmlns:p14="http://schemas.microsoft.com/office/powerpoint/2010/main" val="3810332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8170" y="2243636"/>
            <a:ext cx="15525572" cy="3743557"/>
          </a:xfrm>
        </p:spPr>
        <p:txBody>
          <a:bodyPr anchor="b"/>
          <a:lstStyle>
            <a:lvl1pPr>
              <a:defRPr sz="7874"/>
            </a:lvl1pPr>
          </a:lstStyle>
          <a:p>
            <a:r>
              <a:rPr lang="en-GB"/>
              <a:t>Click to edit Master title style</a:t>
            </a:r>
            <a:endParaRPr lang="en-US" dirty="0"/>
          </a:p>
        </p:txBody>
      </p:sp>
      <p:sp>
        <p:nvSpPr>
          <p:cNvPr id="3" name="Text Placeholder 2"/>
          <p:cNvSpPr>
            <a:spLocks noGrp="1"/>
          </p:cNvSpPr>
          <p:nvPr>
            <p:ph type="body" idx="1"/>
          </p:nvPr>
        </p:nvSpPr>
        <p:spPr>
          <a:xfrm>
            <a:off x="1228170" y="6022609"/>
            <a:ext cx="15525572" cy="1968648"/>
          </a:xfrm>
        </p:spPr>
        <p:txBody>
          <a:bodyPr/>
          <a:lstStyle>
            <a:lvl1pPr marL="0" indent="0">
              <a:buNone/>
              <a:defRPr sz="3150">
                <a:solidFill>
                  <a:schemeClr val="tx1">
                    <a:tint val="75000"/>
                  </a:schemeClr>
                </a:solidFill>
              </a:defRPr>
            </a:lvl1pPr>
            <a:lvl2pPr marL="599984" indent="0">
              <a:buNone/>
              <a:defRPr sz="2625">
                <a:solidFill>
                  <a:schemeClr val="tx1">
                    <a:tint val="75000"/>
                  </a:schemeClr>
                </a:solidFill>
              </a:defRPr>
            </a:lvl2pPr>
            <a:lvl3pPr marL="1199967" indent="0">
              <a:buNone/>
              <a:defRPr sz="2362">
                <a:solidFill>
                  <a:schemeClr val="tx1">
                    <a:tint val="75000"/>
                  </a:schemeClr>
                </a:solidFill>
              </a:defRPr>
            </a:lvl3pPr>
            <a:lvl4pPr marL="1799951" indent="0">
              <a:buNone/>
              <a:defRPr sz="2100">
                <a:solidFill>
                  <a:schemeClr val="tx1">
                    <a:tint val="75000"/>
                  </a:schemeClr>
                </a:solidFill>
              </a:defRPr>
            </a:lvl4pPr>
            <a:lvl5pPr marL="2399934" indent="0">
              <a:buNone/>
              <a:defRPr sz="2100">
                <a:solidFill>
                  <a:schemeClr val="tx1">
                    <a:tint val="75000"/>
                  </a:schemeClr>
                </a:solidFill>
              </a:defRPr>
            </a:lvl5pPr>
            <a:lvl6pPr marL="2999918" indent="0">
              <a:buNone/>
              <a:defRPr sz="2100">
                <a:solidFill>
                  <a:schemeClr val="tx1">
                    <a:tint val="75000"/>
                  </a:schemeClr>
                </a:solidFill>
              </a:defRPr>
            </a:lvl6pPr>
            <a:lvl7pPr marL="3599901" indent="0">
              <a:buNone/>
              <a:defRPr sz="2100">
                <a:solidFill>
                  <a:schemeClr val="tx1">
                    <a:tint val="75000"/>
                  </a:schemeClr>
                </a:solidFill>
              </a:defRPr>
            </a:lvl7pPr>
            <a:lvl8pPr marL="4199885" indent="0">
              <a:buNone/>
              <a:defRPr sz="2100">
                <a:solidFill>
                  <a:schemeClr val="tx1">
                    <a:tint val="75000"/>
                  </a:schemeClr>
                </a:solidFill>
              </a:defRPr>
            </a:lvl8pPr>
            <a:lvl9pPr marL="4799868" indent="0">
              <a:buNone/>
              <a:defRPr sz="21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5B3EC7B-0054-1F44-BD4D-A9915A5016E2}" type="datetimeFigureOut">
              <a:rPr lang="en-GB" smtClean="0"/>
              <a:t>24/08/2023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AEDCCE5-294C-5B4B-ABB9-95B59309F563}" type="slidenum">
              <a:rPr lang="en-GB" smtClean="0"/>
              <a:t>‹#›</a:t>
            </a:fld>
            <a:endParaRPr lang="en-GB"/>
          </a:p>
        </p:txBody>
      </p:sp>
    </p:spTree>
    <p:extLst>
      <p:ext uri="{BB962C8B-B14F-4D97-AF65-F5344CB8AC3E}">
        <p14:creationId xmlns:p14="http://schemas.microsoft.com/office/powerpoint/2010/main" val="2604163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237545" y="2395710"/>
            <a:ext cx="7650282" cy="571012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9112836" y="2395710"/>
            <a:ext cx="7650282" cy="571012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F5B3EC7B-0054-1F44-BD4D-A9915A5016E2}" type="datetimeFigureOut">
              <a:rPr lang="en-GB" smtClean="0"/>
              <a:t>24/08/2023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AEDCCE5-294C-5B4B-ABB9-95B59309F563}" type="slidenum">
              <a:rPr lang="en-GB" smtClean="0"/>
              <a:t>‹#›</a:t>
            </a:fld>
            <a:endParaRPr lang="en-GB"/>
          </a:p>
        </p:txBody>
      </p:sp>
    </p:spTree>
    <p:extLst>
      <p:ext uri="{BB962C8B-B14F-4D97-AF65-F5344CB8AC3E}">
        <p14:creationId xmlns:p14="http://schemas.microsoft.com/office/powerpoint/2010/main" val="2736512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39890" y="479143"/>
            <a:ext cx="15525572" cy="1739495"/>
          </a:xfrm>
        </p:spPr>
        <p:txBody>
          <a:bodyPr/>
          <a:lstStyle/>
          <a:p>
            <a:r>
              <a:rPr lang="en-GB"/>
              <a:t>Click to edit Master title style</a:t>
            </a:r>
            <a:endParaRPr lang="en-US" dirty="0"/>
          </a:p>
        </p:txBody>
      </p:sp>
      <p:sp>
        <p:nvSpPr>
          <p:cNvPr id="3" name="Text Placeholder 2"/>
          <p:cNvSpPr>
            <a:spLocks noGrp="1"/>
          </p:cNvSpPr>
          <p:nvPr>
            <p:ph type="body" idx="1"/>
          </p:nvPr>
        </p:nvSpPr>
        <p:spPr>
          <a:xfrm>
            <a:off x="1239891" y="2206137"/>
            <a:ext cx="7615123" cy="1081194"/>
          </a:xfrm>
        </p:spPr>
        <p:txBody>
          <a:bodyPr anchor="b"/>
          <a:lstStyle>
            <a:lvl1pPr marL="0" indent="0">
              <a:buNone/>
              <a:defRPr sz="3150" b="1"/>
            </a:lvl1pPr>
            <a:lvl2pPr marL="599984" indent="0">
              <a:buNone/>
              <a:defRPr sz="2625" b="1"/>
            </a:lvl2pPr>
            <a:lvl3pPr marL="1199967" indent="0">
              <a:buNone/>
              <a:defRPr sz="2362" b="1"/>
            </a:lvl3pPr>
            <a:lvl4pPr marL="1799951" indent="0">
              <a:buNone/>
              <a:defRPr sz="2100" b="1"/>
            </a:lvl4pPr>
            <a:lvl5pPr marL="2399934" indent="0">
              <a:buNone/>
              <a:defRPr sz="2100" b="1"/>
            </a:lvl5pPr>
            <a:lvl6pPr marL="2999918" indent="0">
              <a:buNone/>
              <a:defRPr sz="2100" b="1"/>
            </a:lvl6pPr>
            <a:lvl7pPr marL="3599901" indent="0">
              <a:buNone/>
              <a:defRPr sz="2100" b="1"/>
            </a:lvl7pPr>
            <a:lvl8pPr marL="4199885" indent="0">
              <a:buNone/>
              <a:defRPr sz="2100" b="1"/>
            </a:lvl8pPr>
            <a:lvl9pPr marL="4799868" indent="0">
              <a:buNone/>
              <a:defRPr sz="2100" b="1"/>
            </a:lvl9pPr>
          </a:lstStyle>
          <a:p>
            <a:pPr lvl="0"/>
            <a:r>
              <a:rPr lang="en-GB"/>
              <a:t>Click to edit Master text styles</a:t>
            </a:r>
          </a:p>
        </p:txBody>
      </p:sp>
      <p:sp>
        <p:nvSpPr>
          <p:cNvPr id="4" name="Content Placeholder 3"/>
          <p:cNvSpPr>
            <a:spLocks noGrp="1"/>
          </p:cNvSpPr>
          <p:nvPr>
            <p:ph sz="half" idx="2"/>
          </p:nvPr>
        </p:nvSpPr>
        <p:spPr>
          <a:xfrm>
            <a:off x="1239891" y="3287331"/>
            <a:ext cx="7615123" cy="483516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9112836" y="2206137"/>
            <a:ext cx="7652626" cy="1081194"/>
          </a:xfrm>
        </p:spPr>
        <p:txBody>
          <a:bodyPr anchor="b"/>
          <a:lstStyle>
            <a:lvl1pPr marL="0" indent="0">
              <a:buNone/>
              <a:defRPr sz="3150" b="1"/>
            </a:lvl1pPr>
            <a:lvl2pPr marL="599984" indent="0">
              <a:buNone/>
              <a:defRPr sz="2625" b="1"/>
            </a:lvl2pPr>
            <a:lvl3pPr marL="1199967" indent="0">
              <a:buNone/>
              <a:defRPr sz="2362" b="1"/>
            </a:lvl3pPr>
            <a:lvl4pPr marL="1799951" indent="0">
              <a:buNone/>
              <a:defRPr sz="2100" b="1"/>
            </a:lvl4pPr>
            <a:lvl5pPr marL="2399934" indent="0">
              <a:buNone/>
              <a:defRPr sz="2100" b="1"/>
            </a:lvl5pPr>
            <a:lvl6pPr marL="2999918" indent="0">
              <a:buNone/>
              <a:defRPr sz="2100" b="1"/>
            </a:lvl6pPr>
            <a:lvl7pPr marL="3599901" indent="0">
              <a:buNone/>
              <a:defRPr sz="2100" b="1"/>
            </a:lvl7pPr>
            <a:lvl8pPr marL="4199885" indent="0">
              <a:buNone/>
              <a:defRPr sz="2100" b="1"/>
            </a:lvl8pPr>
            <a:lvl9pPr marL="4799868" indent="0">
              <a:buNone/>
              <a:defRPr sz="2100" b="1"/>
            </a:lvl9pPr>
          </a:lstStyle>
          <a:p>
            <a:pPr lvl="0"/>
            <a:r>
              <a:rPr lang="en-GB"/>
              <a:t>Click to edit Master text styles</a:t>
            </a:r>
          </a:p>
        </p:txBody>
      </p:sp>
      <p:sp>
        <p:nvSpPr>
          <p:cNvPr id="6" name="Content Placeholder 5"/>
          <p:cNvSpPr>
            <a:spLocks noGrp="1"/>
          </p:cNvSpPr>
          <p:nvPr>
            <p:ph sz="quarter" idx="4"/>
          </p:nvPr>
        </p:nvSpPr>
        <p:spPr>
          <a:xfrm>
            <a:off x="9112836" y="3287331"/>
            <a:ext cx="7652626" cy="483516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5B3EC7B-0054-1F44-BD4D-A9915A5016E2}" type="datetimeFigureOut">
              <a:rPr lang="en-GB" smtClean="0"/>
              <a:t>24/08/2023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AEDCCE5-294C-5B4B-ABB9-95B59309F563}" type="slidenum">
              <a:rPr lang="en-GB" smtClean="0"/>
              <a:t>‹#›</a:t>
            </a:fld>
            <a:endParaRPr lang="en-GB"/>
          </a:p>
        </p:txBody>
      </p:sp>
    </p:spTree>
    <p:extLst>
      <p:ext uri="{BB962C8B-B14F-4D97-AF65-F5344CB8AC3E}">
        <p14:creationId xmlns:p14="http://schemas.microsoft.com/office/powerpoint/2010/main" val="3644913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5B3EC7B-0054-1F44-BD4D-A9915A5016E2}" type="datetimeFigureOut">
              <a:rPr lang="en-GB" smtClean="0"/>
              <a:t>24/08/2023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AEDCCE5-294C-5B4B-ABB9-95B59309F563}" type="slidenum">
              <a:rPr lang="en-GB" smtClean="0"/>
              <a:t>‹#›</a:t>
            </a:fld>
            <a:endParaRPr lang="en-GB"/>
          </a:p>
        </p:txBody>
      </p:sp>
    </p:spTree>
    <p:extLst>
      <p:ext uri="{BB962C8B-B14F-4D97-AF65-F5344CB8AC3E}">
        <p14:creationId xmlns:p14="http://schemas.microsoft.com/office/powerpoint/2010/main" val="277900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B3EC7B-0054-1F44-BD4D-A9915A5016E2}" type="datetimeFigureOut">
              <a:rPr lang="en-GB" smtClean="0"/>
              <a:t>24/08/2023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AEDCCE5-294C-5B4B-ABB9-95B59309F563}" type="slidenum">
              <a:rPr lang="en-GB" smtClean="0"/>
              <a:t>‹#›</a:t>
            </a:fld>
            <a:endParaRPr lang="en-GB"/>
          </a:p>
        </p:txBody>
      </p:sp>
    </p:spTree>
    <p:extLst>
      <p:ext uri="{BB962C8B-B14F-4D97-AF65-F5344CB8AC3E}">
        <p14:creationId xmlns:p14="http://schemas.microsoft.com/office/powerpoint/2010/main" val="3850925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39891" y="599969"/>
            <a:ext cx="5805682" cy="2099892"/>
          </a:xfrm>
        </p:spPr>
        <p:txBody>
          <a:bodyPr anchor="b"/>
          <a:lstStyle>
            <a:lvl1pPr>
              <a:defRPr sz="4199"/>
            </a:lvl1pPr>
          </a:lstStyle>
          <a:p>
            <a:r>
              <a:rPr lang="en-GB"/>
              <a:t>Click to edit Master title style</a:t>
            </a:r>
            <a:endParaRPr lang="en-US" dirty="0"/>
          </a:p>
        </p:txBody>
      </p:sp>
      <p:sp>
        <p:nvSpPr>
          <p:cNvPr id="3" name="Content Placeholder 2"/>
          <p:cNvSpPr>
            <a:spLocks noGrp="1"/>
          </p:cNvSpPr>
          <p:nvPr>
            <p:ph idx="1"/>
          </p:nvPr>
        </p:nvSpPr>
        <p:spPr>
          <a:xfrm>
            <a:off x="7652626" y="1295767"/>
            <a:ext cx="9112836" cy="6395505"/>
          </a:xfrm>
        </p:spPr>
        <p:txBody>
          <a:bodyPr/>
          <a:lstStyle>
            <a:lvl1pPr>
              <a:defRPr sz="4199"/>
            </a:lvl1pPr>
            <a:lvl2pPr>
              <a:defRPr sz="3674"/>
            </a:lvl2pPr>
            <a:lvl3pPr>
              <a:defRPr sz="3150"/>
            </a:lvl3pPr>
            <a:lvl4pPr>
              <a:defRPr sz="2625"/>
            </a:lvl4pPr>
            <a:lvl5pPr>
              <a:defRPr sz="2625"/>
            </a:lvl5pPr>
            <a:lvl6pPr>
              <a:defRPr sz="2625"/>
            </a:lvl6pPr>
            <a:lvl7pPr>
              <a:defRPr sz="2625"/>
            </a:lvl7pPr>
            <a:lvl8pPr>
              <a:defRPr sz="2625"/>
            </a:lvl8pPr>
            <a:lvl9pPr>
              <a:defRPr sz="2625"/>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239891" y="2699862"/>
            <a:ext cx="5805682" cy="5001827"/>
          </a:xfrm>
        </p:spPr>
        <p:txBody>
          <a:bodyPr/>
          <a:lstStyle>
            <a:lvl1pPr marL="0" indent="0">
              <a:buNone/>
              <a:defRPr sz="2100"/>
            </a:lvl1pPr>
            <a:lvl2pPr marL="599984" indent="0">
              <a:buNone/>
              <a:defRPr sz="1837"/>
            </a:lvl2pPr>
            <a:lvl3pPr marL="1199967" indent="0">
              <a:buNone/>
              <a:defRPr sz="1575"/>
            </a:lvl3pPr>
            <a:lvl4pPr marL="1799951" indent="0">
              <a:buNone/>
              <a:defRPr sz="1312"/>
            </a:lvl4pPr>
            <a:lvl5pPr marL="2399934" indent="0">
              <a:buNone/>
              <a:defRPr sz="1312"/>
            </a:lvl5pPr>
            <a:lvl6pPr marL="2999918" indent="0">
              <a:buNone/>
              <a:defRPr sz="1312"/>
            </a:lvl6pPr>
            <a:lvl7pPr marL="3599901" indent="0">
              <a:buNone/>
              <a:defRPr sz="1312"/>
            </a:lvl7pPr>
            <a:lvl8pPr marL="4199885" indent="0">
              <a:buNone/>
              <a:defRPr sz="1312"/>
            </a:lvl8pPr>
            <a:lvl9pPr marL="4799868" indent="0">
              <a:buNone/>
              <a:defRPr sz="1312"/>
            </a:lvl9pPr>
          </a:lstStyle>
          <a:p>
            <a:pPr lvl="0"/>
            <a:r>
              <a:rPr lang="en-GB"/>
              <a:t>Click to edit Master text styles</a:t>
            </a:r>
          </a:p>
        </p:txBody>
      </p:sp>
      <p:sp>
        <p:nvSpPr>
          <p:cNvPr id="5" name="Date Placeholder 4"/>
          <p:cNvSpPr>
            <a:spLocks noGrp="1"/>
          </p:cNvSpPr>
          <p:nvPr>
            <p:ph type="dt" sz="half" idx="10"/>
          </p:nvPr>
        </p:nvSpPr>
        <p:spPr/>
        <p:txBody>
          <a:bodyPr/>
          <a:lstStyle/>
          <a:p>
            <a:fld id="{F5B3EC7B-0054-1F44-BD4D-A9915A5016E2}" type="datetimeFigureOut">
              <a:rPr lang="en-GB" smtClean="0"/>
              <a:t>24/08/2023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AEDCCE5-294C-5B4B-ABB9-95B59309F563}" type="slidenum">
              <a:rPr lang="en-GB" smtClean="0"/>
              <a:t>‹#›</a:t>
            </a:fld>
            <a:endParaRPr lang="en-GB"/>
          </a:p>
        </p:txBody>
      </p:sp>
    </p:spTree>
    <p:extLst>
      <p:ext uri="{BB962C8B-B14F-4D97-AF65-F5344CB8AC3E}">
        <p14:creationId xmlns:p14="http://schemas.microsoft.com/office/powerpoint/2010/main" val="2439754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39891" y="599969"/>
            <a:ext cx="5805682" cy="2099892"/>
          </a:xfrm>
        </p:spPr>
        <p:txBody>
          <a:bodyPr anchor="b"/>
          <a:lstStyle>
            <a:lvl1pPr>
              <a:defRPr sz="4199"/>
            </a:lvl1pPr>
          </a:lstStyle>
          <a:p>
            <a:r>
              <a:rPr lang="en-GB"/>
              <a:t>Click to edit Master title style</a:t>
            </a:r>
            <a:endParaRPr lang="en-US" dirty="0"/>
          </a:p>
        </p:txBody>
      </p:sp>
      <p:sp>
        <p:nvSpPr>
          <p:cNvPr id="3" name="Picture Placeholder 2"/>
          <p:cNvSpPr>
            <a:spLocks noGrp="1" noChangeAspect="1"/>
          </p:cNvSpPr>
          <p:nvPr>
            <p:ph type="pic" idx="1"/>
          </p:nvPr>
        </p:nvSpPr>
        <p:spPr>
          <a:xfrm>
            <a:off x="7652626" y="1295767"/>
            <a:ext cx="9112836" cy="6395505"/>
          </a:xfrm>
        </p:spPr>
        <p:txBody>
          <a:bodyPr anchor="t"/>
          <a:lstStyle>
            <a:lvl1pPr marL="0" indent="0">
              <a:buNone/>
              <a:defRPr sz="4199"/>
            </a:lvl1pPr>
            <a:lvl2pPr marL="599984" indent="0">
              <a:buNone/>
              <a:defRPr sz="3674"/>
            </a:lvl2pPr>
            <a:lvl3pPr marL="1199967" indent="0">
              <a:buNone/>
              <a:defRPr sz="3150"/>
            </a:lvl3pPr>
            <a:lvl4pPr marL="1799951" indent="0">
              <a:buNone/>
              <a:defRPr sz="2625"/>
            </a:lvl4pPr>
            <a:lvl5pPr marL="2399934" indent="0">
              <a:buNone/>
              <a:defRPr sz="2625"/>
            </a:lvl5pPr>
            <a:lvl6pPr marL="2999918" indent="0">
              <a:buNone/>
              <a:defRPr sz="2625"/>
            </a:lvl6pPr>
            <a:lvl7pPr marL="3599901" indent="0">
              <a:buNone/>
              <a:defRPr sz="2625"/>
            </a:lvl7pPr>
            <a:lvl8pPr marL="4199885" indent="0">
              <a:buNone/>
              <a:defRPr sz="2625"/>
            </a:lvl8pPr>
            <a:lvl9pPr marL="4799868" indent="0">
              <a:buNone/>
              <a:defRPr sz="2625"/>
            </a:lvl9pPr>
          </a:lstStyle>
          <a:p>
            <a:r>
              <a:rPr lang="en-GB"/>
              <a:t>Click icon to add picture</a:t>
            </a:r>
            <a:endParaRPr lang="en-US" dirty="0"/>
          </a:p>
        </p:txBody>
      </p:sp>
      <p:sp>
        <p:nvSpPr>
          <p:cNvPr id="4" name="Text Placeholder 3"/>
          <p:cNvSpPr>
            <a:spLocks noGrp="1"/>
          </p:cNvSpPr>
          <p:nvPr>
            <p:ph type="body" sz="half" idx="2"/>
          </p:nvPr>
        </p:nvSpPr>
        <p:spPr>
          <a:xfrm>
            <a:off x="1239891" y="2699862"/>
            <a:ext cx="5805682" cy="5001827"/>
          </a:xfrm>
        </p:spPr>
        <p:txBody>
          <a:bodyPr/>
          <a:lstStyle>
            <a:lvl1pPr marL="0" indent="0">
              <a:buNone/>
              <a:defRPr sz="2100"/>
            </a:lvl1pPr>
            <a:lvl2pPr marL="599984" indent="0">
              <a:buNone/>
              <a:defRPr sz="1837"/>
            </a:lvl2pPr>
            <a:lvl3pPr marL="1199967" indent="0">
              <a:buNone/>
              <a:defRPr sz="1575"/>
            </a:lvl3pPr>
            <a:lvl4pPr marL="1799951" indent="0">
              <a:buNone/>
              <a:defRPr sz="1312"/>
            </a:lvl4pPr>
            <a:lvl5pPr marL="2399934" indent="0">
              <a:buNone/>
              <a:defRPr sz="1312"/>
            </a:lvl5pPr>
            <a:lvl6pPr marL="2999918" indent="0">
              <a:buNone/>
              <a:defRPr sz="1312"/>
            </a:lvl6pPr>
            <a:lvl7pPr marL="3599901" indent="0">
              <a:buNone/>
              <a:defRPr sz="1312"/>
            </a:lvl7pPr>
            <a:lvl8pPr marL="4199885" indent="0">
              <a:buNone/>
              <a:defRPr sz="1312"/>
            </a:lvl8pPr>
            <a:lvl9pPr marL="4799868" indent="0">
              <a:buNone/>
              <a:defRPr sz="1312"/>
            </a:lvl9pPr>
          </a:lstStyle>
          <a:p>
            <a:pPr lvl="0"/>
            <a:r>
              <a:rPr lang="en-GB"/>
              <a:t>Click to edit Master text styles</a:t>
            </a:r>
          </a:p>
        </p:txBody>
      </p:sp>
      <p:sp>
        <p:nvSpPr>
          <p:cNvPr id="5" name="Date Placeholder 4"/>
          <p:cNvSpPr>
            <a:spLocks noGrp="1"/>
          </p:cNvSpPr>
          <p:nvPr>
            <p:ph type="dt" sz="half" idx="10"/>
          </p:nvPr>
        </p:nvSpPr>
        <p:spPr/>
        <p:txBody>
          <a:bodyPr/>
          <a:lstStyle/>
          <a:p>
            <a:fld id="{F5B3EC7B-0054-1F44-BD4D-A9915A5016E2}" type="datetimeFigureOut">
              <a:rPr lang="en-GB" smtClean="0"/>
              <a:t>24/08/2023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AEDCCE5-294C-5B4B-ABB9-95B59309F563}" type="slidenum">
              <a:rPr lang="en-GB" smtClean="0"/>
              <a:t>‹#›</a:t>
            </a:fld>
            <a:endParaRPr lang="en-GB"/>
          </a:p>
        </p:txBody>
      </p:sp>
    </p:spTree>
    <p:extLst>
      <p:ext uri="{BB962C8B-B14F-4D97-AF65-F5344CB8AC3E}">
        <p14:creationId xmlns:p14="http://schemas.microsoft.com/office/powerpoint/2010/main" val="3886723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37546" y="479143"/>
            <a:ext cx="15525572" cy="1739495"/>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237546" y="2395710"/>
            <a:ext cx="15525572" cy="571012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237546" y="8341239"/>
            <a:ext cx="4050149" cy="479142"/>
          </a:xfrm>
          <a:prstGeom prst="rect">
            <a:avLst/>
          </a:prstGeom>
        </p:spPr>
        <p:txBody>
          <a:bodyPr vert="horz" lIns="91440" tIns="45720" rIns="91440" bIns="45720" rtlCol="0" anchor="ctr"/>
          <a:lstStyle>
            <a:lvl1pPr algn="l">
              <a:defRPr sz="1575">
                <a:solidFill>
                  <a:schemeClr val="tx1">
                    <a:tint val="75000"/>
                  </a:schemeClr>
                </a:solidFill>
              </a:defRPr>
            </a:lvl1pPr>
          </a:lstStyle>
          <a:p>
            <a:fld id="{F5B3EC7B-0054-1F44-BD4D-A9915A5016E2}" type="datetimeFigureOut">
              <a:rPr lang="en-GB" smtClean="0"/>
              <a:t>24/08/2023</a:t>
            </a:fld>
            <a:endParaRPr lang="en-GB"/>
          </a:p>
        </p:txBody>
      </p:sp>
      <p:sp>
        <p:nvSpPr>
          <p:cNvPr id="5" name="Footer Placeholder 4"/>
          <p:cNvSpPr>
            <a:spLocks noGrp="1"/>
          </p:cNvSpPr>
          <p:nvPr>
            <p:ph type="ftr" sz="quarter" idx="3"/>
          </p:nvPr>
        </p:nvSpPr>
        <p:spPr>
          <a:xfrm>
            <a:off x="5962720" y="8341239"/>
            <a:ext cx="6075224" cy="479142"/>
          </a:xfrm>
          <a:prstGeom prst="rect">
            <a:avLst/>
          </a:prstGeom>
        </p:spPr>
        <p:txBody>
          <a:bodyPr vert="horz" lIns="91440" tIns="45720" rIns="91440" bIns="45720" rtlCol="0" anchor="ctr"/>
          <a:lstStyle>
            <a:lvl1pPr algn="ctr">
              <a:defRPr sz="1575">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2712968" y="8341239"/>
            <a:ext cx="4050149" cy="479142"/>
          </a:xfrm>
          <a:prstGeom prst="rect">
            <a:avLst/>
          </a:prstGeom>
        </p:spPr>
        <p:txBody>
          <a:bodyPr vert="horz" lIns="91440" tIns="45720" rIns="91440" bIns="45720" rtlCol="0" anchor="ctr"/>
          <a:lstStyle>
            <a:lvl1pPr algn="r">
              <a:defRPr sz="1575">
                <a:solidFill>
                  <a:schemeClr val="tx1">
                    <a:tint val="75000"/>
                  </a:schemeClr>
                </a:solidFill>
              </a:defRPr>
            </a:lvl1pPr>
          </a:lstStyle>
          <a:p>
            <a:fld id="{DAEDCCE5-294C-5B4B-ABB9-95B59309F563}" type="slidenum">
              <a:rPr lang="en-GB" smtClean="0"/>
              <a:t>‹#›</a:t>
            </a:fld>
            <a:endParaRPr lang="en-GB"/>
          </a:p>
        </p:txBody>
      </p:sp>
    </p:spTree>
    <p:extLst>
      <p:ext uri="{BB962C8B-B14F-4D97-AF65-F5344CB8AC3E}">
        <p14:creationId xmlns:p14="http://schemas.microsoft.com/office/powerpoint/2010/main" val="411922428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1199967" rtl="0" eaLnBrk="1" latinLnBrk="0" hangingPunct="1">
        <a:lnSpc>
          <a:spcPct val="90000"/>
        </a:lnSpc>
        <a:spcBef>
          <a:spcPct val="0"/>
        </a:spcBef>
        <a:buNone/>
        <a:defRPr sz="5774" kern="1200">
          <a:solidFill>
            <a:schemeClr val="tx1"/>
          </a:solidFill>
          <a:latin typeface="+mj-lt"/>
          <a:ea typeface="+mj-ea"/>
          <a:cs typeface="+mj-cs"/>
        </a:defRPr>
      </a:lvl1pPr>
    </p:titleStyle>
    <p:bodyStyle>
      <a:lvl1pPr marL="299992" indent="-299992" algn="l" defTabSz="1199967" rtl="0" eaLnBrk="1" latinLnBrk="0" hangingPunct="1">
        <a:lnSpc>
          <a:spcPct val="90000"/>
        </a:lnSpc>
        <a:spcBef>
          <a:spcPts val="1312"/>
        </a:spcBef>
        <a:buFont typeface="Arial" panose="020B0604020202020204" pitchFamily="34" charset="0"/>
        <a:buChar char="•"/>
        <a:defRPr sz="3674" kern="1200">
          <a:solidFill>
            <a:schemeClr val="tx1"/>
          </a:solidFill>
          <a:latin typeface="+mn-lt"/>
          <a:ea typeface="+mn-ea"/>
          <a:cs typeface="+mn-cs"/>
        </a:defRPr>
      </a:lvl1pPr>
      <a:lvl2pPr marL="899975" indent="-299992" algn="l" defTabSz="1199967" rtl="0" eaLnBrk="1" latinLnBrk="0" hangingPunct="1">
        <a:lnSpc>
          <a:spcPct val="90000"/>
        </a:lnSpc>
        <a:spcBef>
          <a:spcPts val="656"/>
        </a:spcBef>
        <a:buFont typeface="Arial" panose="020B0604020202020204" pitchFamily="34" charset="0"/>
        <a:buChar char="•"/>
        <a:defRPr sz="3150" kern="1200">
          <a:solidFill>
            <a:schemeClr val="tx1"/>
          </a:solidFill>
          <a:latin typeface="+mn-lt"/>
          <a:ea typeface="+mn-ea"/>
          <a:cs typeface="+mn-cs"/>
        </a:defRPr>
      </a:lvl2pPr>
      <a:lvl3pPr marL="1499959" indent="-299992" algn="l" defTabSz="1199967" rtl="0" eaLnBrk="1" latinLnBrk="0" hangingPunct="1">
        <a:lnSpc>
          <a:spcPct val="90000"/>
        </a:lnSpc>
        <a:spcBef>
          <a:spcPts val="656"/>
        </a:spcBef>
        <a:buFont typeface="Arial" panose="020B0604020202020204" pitchFamily="34" charset="0"/>
        <a:buChar char="•"/>
        <a:defRPr sz="2625" kern="1200">
          <a:solidFill>
            <a:schemeClr val="tx1"/>
          </a:solidFill>
          <a:latin typeface="+mn-lt"/>
          <a:ea typeface="+mn-ea"/>
          <a:cs typeface="+mn-cs"/>
        </a:defRPr>
      </a:lvl3pPr>
      <a:lvl4pPr marL="2099942" indent="-299992" algn="l" defTabSz="1199967" rtl="0" eaLnBrk="1" latinLnBrk="0" hangingPunct="1">
        <a:lnSpc>
          <a:spcPct val="90000"/>
        </a:lnSpc>
        <a:spcBef>
          <a:spcPts val="656"/>
        </a:spcBef>
        <a:buFont typeface="Arial" panose="020B0604020202020204" pitchFamily="34" charset="0"/>
        <a:buChar char="•"/>
        <a:defRPr sz="2362" kern="1200">
          <a:solidFill>
            <a:schemeClr val="tx1"/>
          </a:solidFill>
          <a:latin typeface="+mn-lt"/>
          <a:ea typeface="+mn-ea"/>
          <a:cs typeface="+mn-cs"/>
        </a:defRPr>
      </a:lvl4pPr>
      <a:lvl5pPr marL="2699926" indent="-299992" algn="l" defTabSz="1199967" rtl="0" eaLnBrk="1" latinLnBrk="0" hangingPunct="1">
        <a:lnSpc>
          <a:spcPct val="90000"/>
        </a:lnSpc>
        <a:spcBef>
          <a:spcPts val="656"/>
        </a:spcBef>
        <a:buFont typeface="Arial" panose="020B0604020202020204" pitchFamily="34" charset="0"/>
        <a:buChar char="•"/>
        <a:defRPr sz="2362" kern="1200">
          <a:solidFill>
            <a:schemeClr val="tx1"/>
          </a:solidFill>
          <a:latin typeface="+mn-lt"/>
          <a:ea typeface="+mn-ea"/>
          <a:cs typeface="+mn-cs"/>
        </a:defRPr>
      </a:lvl5pPr>
      <a:lvl6pPr marL="3299910" indent="-299992" algn="l" defTabSz="1199967" rtl="0" eaLnBrk="1" latinLnBrk="0" hangingPunct="1">
        <a:lnSpc>
          <a:spcPct val="90000"/>
        </a:lnSpc>
        <a:spcBef>
          <a:spcPts val="656"/>
        </a:spcBef>
        <a:buFont typeface="Arial" panose="020B0604020202020204" pitchFamily="34" charset="0"/>
        <a:buChar char="•"/>
        <a:defRPr sz="2362" kern="1200">
          <a:solidFill>
            <a:schemeClr val="tx1"/>
          </a:solidFill>
          <a:latin typeface="+mn-lt"/>
          <a:ea typeface="+mn-ea"/>
          <a:cs typeface="+mn-cs"/>
        </a:defRPr>
      </a:lvl6pPr>
      <a:lvl7pPr marL="3899893" indent="-299992" algn="l" defTabSz="1199967" rtl="0" eaLnBrk="1" latinLnBrk="0" hangingPunct="1">
        <a:lnSpc>
          <a:spcPct val="90000"/>
        </a:lnSpc>
        <a:spcBef>
          <a:spcPts val="656"/>
        </a:spcBef>
        <a:buFont typeface="Arial" panose="020B0604020202020204" pitchFamily="34" charset="0"/>
        <a:buChar char="•"/>
        <a:defRPr sz="2362" kern="1200">
          <a:solidFill>
            <a:schemeClr val="tx1"/>
          </a:solidFill>
          <a:latin typeface="+mn-lt"/>
          <a:ea typeface="+mn-ea"/>
          <a:cs typeface="+mn-cs"/>
        </a:defRPr>
      </a:lvl7pPr>
      <a:lvl8pPr marL="4499877" indent="-299992" algn="l" defTabSz="1199967" rtl="0" eaLnBrk="1" latinLnBrk="0" hangingPunct="1">
        <a:lnSpc>
          <a:spcPct val="90000"/>
        </a:lnSpc>
        <a:spcBef>
          <a:spcPts val="656"/>
        </a:spcBef>
        <a:buFont typeface="Arial" panose="020B0604020202020204" pitchFamily="34" charset="0"/>
        <a:buChar char="•"/>
        <a:defRPr sz="2362" kern="1200">
          <a:solidFill>
            <a:schemeClr val="tx1"/>
          </a:solidFill>
          <a:latin typeface="+mn-lt"/>
          <a:ea typeface="+mn-ea"/>
          <a:cs typeface="+mn-cs"/>
        </a:defRPr>
      </a:lvl8pPr>
      <a:lvl9pPr marL="5099860" indent="-299992" algn="l" defTabSz="1199967" rtl="0" eaLnBrk="1" latinLnBrk="0" hangingPunct="1">
        <a:lnSpc>
          <a:spcPct val="90000"/>
        </a:lnSpc>
        <a:spcBef>
          <a:spcPts val="656"/>
        </a:spcBef>
        <a:buFont typeface="Arial" panose="020B0604020202020204" pitchFamily="34" charset="0"/>
        <a:buChar char="•"/>
        <a:defRPr sz="2362" kern="1200">
          <a:solidFill>
            <a:schemeClr val="tx1"/>
          </a:solidFill>
          <a:latin typeface="+mn-lt"/>
          <a:ea typeface="+mn-ea"/>
          <a:cs typeface="+mn-cs"/>
        </a:defRPr>
      </a:lvl9pPr>
    </p:bodyStyle>
    <p:otherStyle>
      <a:defPPr>
        <a:defRPr lang="en-US"/>
      </a:defPPr>
      <a:lvl1pPr marL="0" algn="l" defTabSz="1199967" rtl="0" eaLnBrk="1" latinLnBrk="0" hangingPunct="1">
        <a:defRPr sz="2362" kern="1200">
          <a:solidFill>
            <a:schemeClr val="tx1"/>
          </a:solidFill>
          <a:latin typeface="+mn-lt"/>
          <a:ea typeface="+mn-ea"/>
          <a:cs typeface="+mn-cs"/>
        </a:defRPr>
      </a:lvl1pPr>
      <a:lvl2pPr marL="599984" algn="l" defTabSz="1199967" rtl="0" eaLnBrk="1" latinLnBrk="0" hangingPunct="1">
        <a:defRPr sz="2362" kern="1200">
          <a:solidFill>
            <a:schemeClr val="tx1"/>
          </a:solidFill>
          <a:latin typeface="+mn-lt"/>
          <a:ea typeface="+mn-ea"/>
          <a:cs typeface="+mn-cs"/>
        </a:defRPr>
      </a:lvl2pPr>
      <a:lvl3pPr marL="1199967" algn="l" defTabSz="1199967" rtl="0" eaLnBrk="1" latinLnBrk="0" hangingPunct="1">
        <a:defRPr sz="2362" kern="1200">
          <a:solidFill>
            <a:schemeClr val="tx1"/>
          </a:solidFill>
          <a:latin typeface="+mn-lt"/>
          <a:ea typeface="+mn-ea"/>
          <a:cs typeface="+mn-cs"/>
        </a:defRPr>
      </a:lvl3pPr>
      <a:lvl4pPr marL="1799951" algn="l" defTabSz="1199967" rtl="0" eaLnBrk="1" latinLnBrk="0" hangingPunct="1">
        <a:defRPr sz="2362" kern="1200">
          <a:solidFill>
            <a:schemeClr val="tx1"/>
          </a:solidFill>
          <a:latin typeface="+mn-lt"/>
          <a:ea typeface="+mn-ea"/>
          <a:cs typeface="+mn-cs"/>
        </a:defRPr>
      </a:lvl4pPr>
      <a:lvl5pPr marL="2399934" algn="l" defTabSz="1199967" rtl="0" eaLnBrk="1" latinLnBrk="0" hangingPunct="1">
        <a:defRPr sz="2362" kern="1200">
          <a:solidFill>
            <a:schemeClr val="tx1"/>
          </a:solidFill>
          <a:latin typeface="+mn-lt"/>
          <a:ea typeface="+mn-ea"/>
          <a:cs typeface="+mn-cs"/>
        </a:defRPr>
      </a:lvl5pPr>
      <a:lvl6pPr marL="2999918" algn="l" defTabSz="1199967" rtl="0" eaLnBrk="1" latinLnBrk="0" hangingPunct="1">
        <a:defRPr sz="2362" kern="1200">
          <a:solidFill>
            <a:schemeClr val="tx1"/>
          </a:solidFill>
          <a:latin typeface="+mn-lt"/>
          <a:ea typeface="+mn-ea"/>
          <a:cs typeface="+mn-cs"/>
        </a:defRPr>
      </a:lvl6pPr>
      <a:lvl7pPr marL="3599901" algn="l" defTabSz="1199967" rtl="0" eaLnBrk="1" latinLnBrk="0" hangingPunct="1">
        <a:defRPr sz="2362" kern="1200">
          <a:solidFill>
            <a:schemeClr val="tx1"/>
          </a:solidFill>
          <a:latin typeface="+mn-lt"/>
          <a:ea typeface="+mn-ea"/>
          <a:cs typeface="+mn-cs"/>
        </a:defRPr>
      </a:lvl7pPr>
      <a:lvl8pPr marL="4199885" algn="l" defTabSz="1199967" rtl="0" eaLnBrk="1" latinLnBrk="0" hangingPunct="1">
        <a:defRPr sz="2362" kern="1200">
          <a:solidFill>
            <a:schemeClr val="tx1"/>
          </a:solidFill>
          <a:latin typeface="+mn-lt"/>
          <a:ea typeface="+mn-ea"/>
          <a:cs typeface="+mn-cs"/>
        </a:defRPr>
      </a:lvl8pPr>
      <a:lvl9pPr marL="4799868" algn="l" defTabSz="1199967" rtl="0" eaLnBrk="1" latinLnBrk="0" hangingPunct="1">
        <a:defRPr sz="23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25B6A-50AE-99F5-41F4-F9F4AEB6BD44}"/>
              </a:ext>
            </a:extLst>
          </p:cNvPr>
          <p:cNvSpPr>
            <a:spLocks noGrp="1"/>
          </p:cNvSpPr>
          <p:nvPr>
            <p:ph type="ctrTitle"/>
          </p:nvPr>
        </p:nvSpPr>
        <p:spPr>
          <a:xfrm>
            <a:off x="4428331" y="2193136"/>
            <a:ext cx="9144000" cy="2663825"/>
          </a:xfrm>
        </p:spPr>
        <p:txBody>
          <a:bodyPr>
            <a:normAutofit/>
          </a:bodyPr>
          <a:lstStyle/>
          <a:p>
            <a:r>
              <a:rPr lang="en-GB" dirty="0"/>
              <a:t>sgRNA Functions</a:t>
            </a:r>
          </a:p>
        </p:txBody>
      </p:sp>
      <p:sp>
        <p:nvSpPr>
          <p:cNvPr id="3" name="Subtitle 2">
            <a:extLst>
              <a:ext uri="{FF2B5EF4-FFF2-40B4-BE49-F238E27FC236}">
                <a16:creationId xmlns:a16="http://schemas.microsoft.com/office/drawing/2014/main" id="{51A75004-CA84-212D-8BBE-E7519E86806A}"/>
              </a:ext>
            </a:extLst>
          </p:cNvPr>
          <p:cNvSpPr>
            <a:spLocks noGrp="1"/>
          </p:cNvSpPr>
          <p:nvPr>
            <p:ph type="subTitle" idx="1"/>
          </p:nvPr>
        </p:nvSpPr>
        <p:spPr>
          <a:xfrm>
            <a:off x="4428331" y="5228436"/>
            <a:ext cx="9144000" cy="1100137"/>
          </a:xfrm>
        </p:spPr>
        <p:txBody>
          <a:bodyPr/>
          <a:lstStyle/>
          <a:p>
            <a:r>
              <a:rPr lang="en-GB" i="1" dirty="0"/>
              <a:t>A guide to the logic and layout of the sgRNA selection and homology arm mutation functions</a:t>
            </a:r>
          </a:p>
        </p:txBody>
      </p:sp>
    </p:spTree>
    <p:extLst>
      <p:ext uri="{BB962C8B-B14F-4D97-AF65-F5344CB8AC3E}">
        <p14:creationId xmlns:p14="http://schemas.microsoft.com/office/powerpoint/2010/main" val="2921320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BAF2B3C0-B110-EE46-57A2-A7BA4E7C6D40}"/>
              </a:ext>
            </a:extLst>
          </p:cNvPr>
          <p:cNvGraphicFramePr>
            <a:graphicFrameLocks noGrp="1"/>
          </p:cNvGraphicFramePr>
          <p:nvPr>
            <p:ph idx="1"/>
            <p:extLst>
              <p:ext uri="{D42A27DB-BD31-4B8C-83A1-F6EECF244321}">
                <p14:modId xmlns:p14="http://schemas.microsoft.com/office/powerpoint/2010/main" val="752104178"/>
              </p:ext>
            </p:extLst>
          </p:nvPr>
        </p:nvGraphicFramePr>
        <p:xfrm>
          <a:off x="3167654" y="92859"/>
          <a:ext cx="10730256" cy="741680"/>
        </p:xfrm>
        <a:graphic>
          <a:graphicData uri="http://schemas.openxmlformats.org/drawingml/2006/table">
            <a:tbl>
              <a:tblPr firstRow="1" bandRow="1">
                <a:tableStyleId>{93296810-A885-4BE3-A3E7-6D5BEEA58F35}</a:tableStyleId>
              </a:tblPr>
              <a:tblGrid>
                <a:gridCol w="3576752">
                  <a:extLst>
                    <a:ext uri="{9D8B030D-6E8A-4147-A177-3AD203B41FA5}">
                      <a16:colId xmlns:a16="http://schemas.microsoft.com/office/drawing/2014/main" val="3714728644"/>
                    </a:ext>
                  </a:extLst>
                </a:gridCol>
                <a:gridCol w="3576752">
                  <a:extLst>
                    <a:ext uri="{9D8B030D-6E8A-4147-A177-3AD203B41FA5}">
                      <a16:colId xmlns:a16="http://schemas.microsoft.com/office/drawing/2014/main" val="3516678339"/>
                    </a:ext>
                  </a:extLst>
                </a:gridCol>
                <a:gridCol w="3576752">
                  <a:extLst>
                    <a:ext uri="{9D8B030D-6E8A-4147-A177-3AD203B41FA5}">
                      <a16:colId xmlns:a16="http://schemas.microsoft.com/office/drawing/2014/main" val="2788310780"/>
                    </a:ext>
                  </a:extLst>
                </a:gridCol>
              </a:tblGrid>
              <a:tr h="370840">
                <a:tc>
                  <a:txBody>
                    <a:bodyPr/>
                    <a:lstStyle/>
                    <a:p>
                      <a:r>
                        <a:rPr lang="en-GB" sz="1800" b="0" dirty="0">
                          <a:solidFill>
                            <a:schemeClr val="bg1"/>
                          </a:solidFill>
                        </a:rPr>
                        <a:t>Site type</a:t>
                      </a:r>
                    </a:p>
                  </a:txBody>
                  <a:tcPr/>
                </a:tc>
                <a:tc>
                  <a:txBody>
                    <a:bodyPr/>
                    <a:lstStyle/>
                    <a:p>
                      <a:r>
                        <a:rPr lang="en-GB" sz="1800" b="0" dirty="0">
                          <a:solidFill>
                            <a:schemeClr val="bg1"/>
                          </a:solidFill>
                        </a:rPr>
                        <a:t>Gene strand</a:t>
                      </a:r>
                    </a:p>
                  </a:txBody>
                  <a:tcPr/>
                </a:tc>
                <a:tc>
                  <a:txBody>
                    <a:bodyPr/>
                    <a:lstStyle/>
                    <a:p>
                      <a:r>
                        <a:rPr lang="en-GB" sz="1800" b="0" dirty="0">
                          <a:solidFill>
                            <a:schemeClr val="bg1"/>
                          </a:solidFill>
                        </a:rPr>
                        <a:t>sgRNA strand</a:t>
                      </a:r>
                    </a:p>
                  </a:txBody>
                  <a:tcPr/>
                </a:tc>
                <a:extLst>
                  <a:ext uri="{0D108BD9-81ED-4DB2-BD59-A6C34878D82A}">
                    <a16:rowId xmlns:a16="http://schemas.microsoft.com/office/drawing/2014/main" val="585036059"/>
                  </a:ext>
                </a:extLst>
              </a:tr>
              <a:tr h="370840">
                <a:tc>
                  <a:txBody>
                    <a:bodyPr/>
                    <a:lstStyle/>
                    <a:p>
                      <a:r>
                        <a:rPr lang="en-GB" sz="1800" dirty="0">
                          <a:solidFill>
                            <a:schemeClr val="tx2"/>
                          </a:solidFill>
                        </a:rPr>
                        <a:t>Stop</a:t>
                      </a:r>
                    </a:p>
                  </a:txBody>
                  <a:tcPr/>
                </a:tc>
                <a:tc>
                  <a:txBody>
                    <a:bodyPr/>
                    <a:lstStyle/>
                    <a:p>
                      <a:r>
                        <a:rPr lang="en-GB" sz="1800" dirty="0">
                          <a:solidFill>
                            <a:schemeClr val="tx2"/>
                          </a:solidFill>
                        </a:rPr>
                        <a:t>+</a:t>
                      </a:r>
                    </a:p>
                  </a:txBody>
                  <a:tcPr/>
                </a:tc>
                <a:tc>
                  <a:txBody>
                    <a:bodyPr/>
                    <a:lstStyle/>
                    <a:p>
                      <a:r>
                        <a:rPr lang="en-GB" sz="1800" dirty="0">
                          <a:solidFill>
                            <a:schemeClr val="tx2"/>
                          </a:solidFill>
                        </a:rPr>
                        <a:t>+</a:t>
                      </a:r>
                    </a:p>
                  </a:txBody>
                  <a:tcPr/>
                </a:tc>
                <a:extLst>
                  <a:ext uri="{0D108BD9-81ED-4DB2-BD59-A6C34878D82A}">
                    <a16:rowId xmlns:a16="http://schemas.microsoft.com/office/drawing/2014/main" val="2663978353"/>
                  </a:ext>
                </a:extLst>
              </a:tr>
            </a:tbl>
          </a:graphicData>
        </a:graphic>
      </p:graphicFrame>
      <p:graphicFrame>
        <p:nvGraphicFramePr>
          <p:cNvPr id="5" name="Table 4">
            <a:extLst>
              <a:ext uri="{FF2B5EF4-FFF2-40B4-BE49-F238E27FC236}">
                <a16:creationId xmlns:a16="http://schemas.microsoft.com/office/drawing/2014/main" id="{FC2B81D3-A568-EF91-7F09-76913CCC5F7E}"/>
              </a:ext>
            </a:extLst>
          </p:cNvPr>
          <p:cNvGraphicFramePr>
            <a:graphicFrameLocks/>
          </p:cNvGraphicFramePr>
          <p:nvPr>
            <p:extLst>
              <p:ext uri="{D42A27DB-BD31-4B8C-83A1-F6EECF244321}">
                <p14:modId xmlns:p14="http://schemas.microsoft.com/office/powerpoint/2010/main" val="1031830291"/>
              </p:ext>
            </p:extLst>
          </p:nvPr>
        </p:nvGraphicFramePr>
        <p:xfrm>
          <a:off x="3167654" y="6987024"/>
          <a:ext cx="11017278" cy="1158240"/>
        </p:xfrm>
        <a:graphic>
          <a:graphicData uri="http://schemas.openxmlformats.org/drawingml/2006/table">
            <a:tbl>
              <a:tblPr firstRow="1" bandRow="1">
                <a:tableStyleId>{93296810-A885-4BE3-A3E7-6D5BEEA58F35}</a:tableStyleId>
              </a:tblPr>
              <a:tblGrid>
                <a:gridCol w="1224142">
                  <a:extLst>
                    <a:ext uri="{9D8B030D-6E8A-4147-A177-3AD203B41FA5}">
                      <a16:colId xmlns:a16="http://schemas.microsoft.com/office/drawing/2014/main" val="3714728644"/>
                    </a:ext>
                  </a:extLst>
                </a:gridCol>
                <a:gridCol w="1224142">
                  <a:extLst>
                    <a:ext uri="{9D8B030D-6E8A-4147-A177-3AD203B41FA5}">
                      <a16:colId xmlns:a16="http://schemas.microsoft.com/office/drawing/2014/main" val="3516678339"/>
                    </a:ext>
                  </a:extLst>
                </a:gridCol>
                <a:gridCol w="1224142">
                  <a:extLst>
                    <a:ext uri="{9D8B030D-6E8A-4147-A177-3AD203B41FA5}">
                      <a16:colId xmlns:a16="http://schemas.microsoft.com/office/drawing/2014/main" val="2788310780"/>
                    </a:ext>
                  </a:extLst>
                </a:gridCol>
                <a:gridCol w="1224142">
                  <a:extLst>
                    <a:ext uri="{9D8B030D-6E8A-4147-A177-3AD203B41FA5}">
                      <a16:colId xmlns:a16="http://schemas.microsoft.com/office/drawing/2014/main" val="799625357"/>
                    </a:ext>
                  </a:extLst>
                </a:gridCol>
                <a:gridCol w="1224142">
                  <a:extLst>
                    <a:ext uri="{9D8B030D-6E8A-4147-A177-3AD203B41FA5}">
                      <a16:colId xmlns:a16="http://schemas.microsoft.com/office/drawing/2014/main" val="927169764"/>
                    </a:ext>
                  </a:extLst>
                </a:gridCol>
                <a:gridCol w="1224142">
                  <a:extLst>
                    <a:ext uri="{9D8B030D-6E8A-4147-A177-3AD203B41FA5}">
                      <a16:colId xmlns:a16="http://schemas.microsoft.com/office/drawing/2014/main" val="259143273"/>
                    </a:ext>
                  </a:extLst>
                </a:gridCol>
                <a:gridCol w="1224142">
                  <a:extLst>
                    <a:ext uri="{9D8B030D-6E8A-4147-A177-3AD203B41FA5}">
                      <a16:colId xmlns:a16="http://schemas.microsoft.com/office/drawing/2014/main" val="172277771"/>
                    </a:ext>
                  </a:extLst>
                </a:gridCol>
                <a:gridCol w="1224142">
                  <a:extLst>
                    <a:ext uri="{9D8B030D-6E8A-4147-A177-3AD203B41FA5}">
                      <a16:colId xmlns:a16="http://schemas.microsoft.com/office/drawing/2014/main" val="2806670284"/>
                    </a:ext>
                  </a:extLst>
                </a:gridCol>
                <a:gridCol w="1224142">
                  <a:extLst>
                    <a:ext uri="{9D8B030D-6E8A-4147-A177-3AD203B41FA5}">
                      <a16:colId xmlns:a16="http://schemas.microsoft.com/office/drawing/2014/main" val="2367428951"/>
                    </a:ext>
                  </a:extLst>
                </a:gridCol>
              </a:tblGrid>
              <a:tr h="370840">
                <a:tc>
                  <a:txBody>
                    <a:bodyPr/>
                    <a:lstStyle/>
                    <a:p>
                      <a:r>
                        <a:rPr lang="en-GB" sz="1600" b="0" dirty="0"/>
                        <a:t>CDS side</a:t>
                      </a:r>
                    </a:p>
                  </a:txBody>
                  <a:tcPr/>
                </a:tc>
                <a:tc>
                  <a:txBody>
                    <a:bodyPr/>
                    <a:lstStyle/>
                    <a:p>
                      <a:r>
                        <a:rPr lang="en-GB" sz="1600" b="0" dirty="0"/>
                        <a:t>PAM in start/stop</a:t>
                      </a:r>
                      <a:endParaRPr lang="en-GB" sz="1600" b="0" dirty="0">
                        <a:solidFill>
                          <a:schemeClr val="accent4"/>
                        </a:solidFill>
                      </a:endParaRPr>
                    </a:p>
                  </a:txBody>
                  <a:tcPr/>
                </a:tc>
                <a:tc>
                  <a:txBody>
                    <a:bodyPr/>
                    <a:lstStyle/>
                    <a:p>
                      <a:pPr marL="0" marR="0" lvl="0" indent="0" algn="l" defTabSz="959937" rtl="0" eaLnBrk="1" fontAlgn="auto" latinLnBrk="0" hangingPunct="1">
                        <a:lnSpc>
                          <a:spcPct val="100000"/>
                        </a:lnSpc>
                        <a:spcBef>
                          <a:spcPts val="0"/>
                        </a:spcBef>
                        <a:spcAft>
                          <a:spcPts val="0"/>
                        </a:spcAft>
                        <a:buClrTx/>
                        <a:buSzTx/>
                        <a:buFontTx/>
                        <a:buNone/>
                        <a:tabLst/>
                        <a:defRPr/>
                      </a:pPr>
                      <a:r>
                        <a:rPr lang="en-GB" sz="1600" b="0" dirty="0"/>
                        <a:t>&lt;15bp 3’ overhang</a:t>
                      </a:r>
                    </a:p>
                  </a:txBody>
                  <a:tcPr/>
                </a:tc>
                <a:tc>
                  <a:txBody>
                    <a:bodyPr/>
                    <a:lstStyle/>
                    <a:p>
                      <a:pPr marL="0" marR="0" lvl="0" indent="0" algn="l" defTabSz="959937" rtl="0" eaLnBrk="1" fontAlgn="auto" latinLnBrk="0" hangingPunct="1">
                        <a:lnSpc>
                          <a:spcPct val="100000"/>
                        </a:lnSpc>
                        <a:spcBef>
                          <a:spcPts val="0"/>
                        </a:spcBef>
                        <a:spcAft>
                          <a:spcPts val="0"/>
                        </a:spcAft>
                        <a:buClrTx/>
                        <a:buSzTx/>
                        <a:buFontTx/>
                        <a:buNone/>
                        <a:tabLst/>
                        <a:defRPr/>
                      </a:pPr>
                      <a:r>
                        <a:rPr lang="en-GB" sz="1600" b="0" dirty="0"/>
                        <a:t>PAM in CDS</a:t>
                      </a:r>
                    </a:p>
                  </a:txBody>
                  <a:tcPr/>
                </a:tc>
                <a:tc>
                  <a:txBody>
                    <a:bodyPr/>
                    <a:lstStyle/>
                    <a:p>
                      <a:r>
                        <a:rPr lang="en-GB" sz="1600" b="0" dirty="0"/>
                        <a:t>PAM outside CDS</a:t>
                      </a:r>
                    </a:p>
                  </a:txBody>
                  <a:tcPr/>
                </a:tc>
                <a:tc>
                  <a:txBody>
                    <a:bodyPr/>
                    <a:lstStyle/>
                    <a:p>
                      <a:r>
                        <a:rPr lang="en-GB" sz="1600" b="0" dirty="0"/>
                        <a:t>Cut site in CDS</a:t>
                      </a:r>
                    </a:p>
                  </a:txBody>
                  <a:tcPr/>
                </a:tc>
                <a:tc>
                  <a:txBody>
                    <a:bodyPr/>
                    <a:lstStyle/>
                    <a:p>
                      <a:r>
                        <a:rPr lang="en-GB" sz="1600" b="0" dirty="0"/>
                        <a:t>Mutate 1bp sgRNA</a:t>
                      </a:r>
                    </a:p>
                  </a:txBody>
                  <a:tcPr/>
                </a:tc>
                <a:tc>
                  <a:txBody>
                    <a:bodyPr/>
                    <a:lstStyle/>
                    <a:p>
                      <a:pPr marL="0" marR="0" lvl="0" indent="0" algn="l" defTabSz="959937" rtl="0" eaLnBrk="1" fontAlgn="auto" latinLnBrk="0" hangingPunct="1">
                        <a:lnSpc>
                          <a:spcPct val="100000"/>
                        </a:lnSpc>
                        <a:spcBef>
                          <a:spcPts val="0"/>
                        </a:spcBef>
                        <a:spcAft>
                          <a:spcPts val="0"/>
                        </a:spcAft>
                        <a:buClrTx/>
                        <a:buSzTx/>
                        <a:buFontTx/>
                        <a:buNone/>
                        <a:tabLst/>
                        <a:defRPr/>
                      </a:pPr>
                      <a:r>
                        <a:rPr lang="en-GB" sz="1600" b="0" dirty="0"/>
                        <a:t>Mutate all 6bp sgRNA </a:t>
                      </a:r>
                    </a:p>
                  </a:txBody>
                  <a:tcPr/>
                </a:tc>
                <a:tc>
                  <a:txBody>
                    <a:bodyPr/>
                    <a:lstStyle/>
                    <a:p>
                      <a:r>
                        <a:rPr lang="en-GB" sz="1600" b="0" dirty="0"/>
                        <a:t>Relative last g coordinate</a:t>
                      </a:r>
                    </a:p>
                  </a:txBody>
                  <a:tcPr/>
                </a:tc>
                <a:extLst>
                  <a:ext uri="{0D108BD9-81ED-4DB2-BD59-A6C34878D82A}">
                    <a16:rowId xmlns:a16="http://schemas.microsoft.com/office/drawing/2014/main" val="585036059"/>
                  </a:ext>
                </a:extLst>
              </a:tr>
              <a:tr h="370840">
                <a:tc>
                  <a:txBody>
                    <a:bodyPr/>
                    <a:lstStyle/>
                    <a:p>
                      <a:r>
                        <a:rPr lang="en-GB" sz="1600" dirty="0">
                          <a:solidFill>
                            <a:schemeClr val="tx2"/>
                          </a:solidFill>
                        </a:rPr>
                        <a:t>HAL</a:t>
                      </a:r>
                    </a:p>
                  </a:txBody>
                  <a:tcPr/>
                </a:tc>
                <a:tc>
                  <a:txBody>
                    <a:bodyPr/>
                    <a:lstStyle/>
                    <a:p>
                      <a:r>
                        <a:rPr lang="en-GB" sz="1600" dirty="0">
                          <a:solidFill>
                            <a:schemeClr val="tx2"/>
                          </a:solidFill>
                        </a:rPr>
                        <a:t>0:3</a:t>
                      </a:r>
                    </a:p>
                  </a:txBody>
                  <a:tcPr/>
                </a:tc>
                <a:tc>
                  <a:txBody>
                    <a:bodyPr/>
                    <a:lstStyle/>
                    <a:p>
                      <a:r>
                        <a:rPr lang="en-GB" sz="1600" dirty="0">
                          <a:solidFill>
                            <a:schemeClr val="tx2"/>
                          </a:solidFill>
                        </a:rPr>
                        <a:t>&lt;15</a:t>
                      </a:r>
                    </a:p>
                  </a:txBody>
                  <a:tcPr/>
                </a:tc>
                <a:tc>
                  <a:txBody>
                    <a:bodyPr/>
                    <a:lstStyle/>
                    <a:p>
                      <a:r>
                        <a:rPr lang="en-GB" sz="1600" dirty="0">
                          <a:solidFill>
                            <a:schemeClr val="tx2"/>
                          </a:solidFill>
                        </a:rPr>
                        <a:t>Never</a:t>
                      </a:r>
                    </a:p>
                  </a:txBody>
                  <a:tcPr/>
                </a:tc>
                <a:tc>
                  <a:txBody>
                    <a:bodyPr/>
                    <a:lstStyle/>
                    <a:p>
                      <a:r>
                        <a:rPr lang="en-GB" sz="1600" dirty="0">
                          <a:solidFill>
                            <a:schemeClr val="tx2"/>
                          </a:solidFill>
                        </a:rPr>
                        <a:t>&gt;2</a:t>
                      </a:r>
                    </a:p>
                  </a:txBody>
                  <a:tcPr/>
                </a:tc>
                <a:tc>
                  <a:txBody>
                    <a:bodyPr/>
                    <a:lstStyle/>
                    <a:p>
                      <a:r>
                        <a:rPr lang="en-GB" sz="1600" dirty="0">
                          <a:solidFill>
                            <a:schemeClr val="tx2"/>
                          </a:solidFill>
                        </a:rPr>
                        <a:t>&lt;5</a:t>
                      </a:r>
                    </a:p>
                  </a:txBody>
                  <a:tcPr/>
                </a:tc>
                <a:tc>
                  <a:txBody>
                    <a:bodyPr/>
                    <a:lstStyle/>
                    <a:p>
                      <a:r>
                        <a:rPr lang="en-GB" sz="1600" dirty="0">
                          <a:solidFill>
                            <a:schemeClr val="tx2"/>
                          </a:solidFill>
                        </a:rPr>
                        <a:t>5</a:t>
                      </a:r>
                    </a:p>
                  </a:txBody>
                  <a:tcPr/>
                </a:tc>
                <a:tc>
                  <a:txBody>
                    <a:bodyPr/>
                    <a:lstStyle/>
                    <a:p>
                      <a:r>
                        <a:rPr lang="en-GB" sz="1600" dirty="0">
                          <a:solidFill>
                            <a:schemeClr val="tx2"/>
                          </a:solidFill>
                        </a:rPr>
                        <a:t>0</a:t>
                      </a:r>
                    </a:p>
                  </a:txBody>
                  <a:tcPr/>
                </a:tc>
                <a:tc>
                  <a:txBody>
                    <a:bodyPr/>
                    <a:lstStyle/>
                    <a:p>
                      <a:pPr marL="0" marR="0" lvl="0" indent="0" algn="l" defTabSz="1199967" rtl="0" eaLnBrk="1" fontAlgn="auto" latinLnBrk="0" hangingPunct="1">
                        <a:lnSpc>
                          <a:spcPct val="100000"/>
                        </a:lnSpc>
                        <a:spcBef>
                          <a:spcPts val="0"/>
                        </a:spcBef>
                        <a:spcAft>
                          <a:spcPts val="0"/>
                        </a:spcAft>
                        <a:buClrTx/>
                        <a:buSzTx/>
                        <a:buFontTx/>
                        <a:buNone/>
                        <a:tabLst/>
                        <a:defRPr/>
                      </a:pPr>
                      <a:r>
                        <a:rPr lang="en-GB" sz="1600" dirty="0">
                          <a:solidFill>
                            <a:schemeClr val="accent1"/>
                          </a:solidFill>
                        </a:rPr>
                        <a:t>fmax </a:t>
                      </a:r>
                      <a:r>
                        <a:rPr lang="en-GB" sz="1600" dirty="0"/>
                        <a:t>– </a:t>
                      </a:r>
                      <a:r>
                        <a:rPr lang="en-GB" sz="1600" dirty="0">
                          <a:solidFill>
                            <a:schemeClr val="accent4"/>
                          </a:solidFill>
                        </a:rPr>
                        <a:t>stop</a:t>
                      </a:r>
                      <a:r>
                        <a:rPr lang="en-GB" sz="1600" dirty="0"/>
                        <a:t>+23</a:t>
                      </a:r>
                      <a:endParaRPr lang="en-GB" sz="1600" dirty="0">
                        <a:solidFill>
                          <a:schemeClr val="tx2"/>
                        </a:solidFill>
                      </a:endParaRPr>
                    </a:p>
                  </a:txBody>
                  <a:tcPr/>
                </a:tc>
                <a:extLst>
                  <a:ext uri="{0D108BD9-81ED-4DB2-BD59-A6C34878D82A}">
                    <a16:rowId xmlns:a16="http://schemas.microsoft.com/office/drawing/2014/main" val="2663978353"/>
                  </a:ext>
                </a:extLst>
              </a:tr>
            </a:tbl>
          </a:graphicData>
        </a:graphic>
      </p:graphicFrame>
      <p:cxnSp>
        <p:nvCxnSpPr>
          <p:cNvPr id="8" name="Straight Connector 7">
            <a:extLst>
              <a:ext uri="{FF2B5EF4-FFF2-40B4-BE49-F238E27FC236}">
                <a16:creationId xmlns:a16="http://schemas.microsoft.com/office/drawing/2014/main" id="{0DAED330-D60B-77BD-5563-A06B42121676}"/>
              </a:ext>
            </a:extLst>
          </p:cNvPr>
          <p:cNvCxnSpPr>
            <a:cxnSpLocks/>
          </p:cNvCxnSpPr>
          <p:nvPr/>
        </p:nvCxnSpPr>
        <p:spPr>
          <a:xfrm>
            <a:off x="3383683" y="3560916"/>
            <a:ext cx="10524899" cy="0"/>
          </a:xfrm>
          <a:prstGeom prst="line">
            <a:avLst/>
          </a:prstGeom>
          <a:ln w="25400">
            <a:solidFill>
              <a:schemeClr val="accent5"/>
            </a:solidFill>
          </a:ln>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5366A81C-2742-C462-6996-412E7CBE3FF2}"/>
              </a:ext>
            </a:extLst>
          </p:cNvPr>
          <p:cNvCxnSpPr>
            <a:cxnSpLocks/>
          </p:cNvCxnSpPr>
          <p:nvPr/>
        </p:nvCxnSpPr>
        <p:spPr>
          <a:xfrm>
            <a:off x="8265846" y="2834723"/>
            <a:ext cx="5642848" cy="0"/>
          </a:xfrm>
          <a:prstGeom prst="line">
            <a:avLst/>
          </a:prstGeom>
          <a:ln w="25400">
            <a:solidFill>
              <a:schemeClr val="accent2"/>
            </a:solidFill>
          </a:ln>
        </p:spPr>
        <p:style>
          <a:lnRef idx="1">
            <a:schemeClr val="dk1"/>
          </a:lnRef>
          <a:fillRef idx="0">
            <a:schemeClr val="dk1"/>
          </a:fillRef>
          <a:effectRef idx="0">
            <a:schemeClr val="dk1"/>
          </a:effectRef>
          <a:fontRef idx="minor">
            <a:schemeClr val="tx1"/>
          </a:fontRef>
        </p:style>
      </p:cxnSp>
      <p:sp>
        <p:nvSpPr>
          <p:cNvPr id="10" name="Rectangle 9">
            <a:extLst>
              <a:ext uri="{FF2B5EF4-FFF2-40B4-BE49-F238E27FC236}">
                <a16:creationId xmlns:a16="http://schemas.microsoft.com/office/drawing/2014/main" id="{5ED7C27D-C209-9946-9A74-1E162F42477C}"/>
              </a:ext>
            </a:extLst>
          </p:cNvPr>
          <p:cNvSpPr/>
          <p:nvPr/>
        </p:nvSpPr>
        <p:spPr>
          <a:xfrm>
            <a:off x="8265847" y="3148153"/>
            <a:ext cx="734485" cy="431240"/>
          </a:xfrm>
          <a:prstGeom prst="rect">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100" dirty="0"/>
              <a:t>TAG</a:t>
            </a:r>
          </a:p>
        </p:txBody>
      </p:sp>
      <p:sp>
        <p:nvSpPr>
          <p:cNvPr id="20" name="TextBox 19">
            <a:extLst>
              <a:ext uri="{FF2B5EF4-FFF2-40B4-BE49-F238E27FC236}">
                <a16:creationId xmlns:a16="http://schemas.microsoft.com/office/drawing/2014/main" id="{D7F9DDAD-897F-DAB8-E8E1-E5C6E1114AC0}"/>
              </a:ext>
            </a:extLst>
          </p:cNvPr>
          <p:cNvSpPr txBox="1"/>
          <p:nvPr/>
        </p:nvSpPr>
        <p:spPr>
          <a:xfrm>
            <a:off x="13174097" y="2834723"/>
            <a:ext cx="734485" cy="415498"/>
          </a:xfrm>
          <a:prstGeom prst="rect">
            <a:avLst/>
          </a:prstGeom>
          <a:noFill/>
          <a:ln w="22225">
            <a:solidFill>
              <a:schemeClr val="accent2"/>
            </a:solidFill>
          </a:ln>
        </p:spPr>
        <p:txBody>
          <a:bodyPr wrap="square" rtlCol="0">
            <a:spAutoFit/>
          </a:bodyPr>
          <a:lstStyle/>
          <a:p>
            <a:pPr algn="ctr"/>
            <a:r>
              <a:rPr lang="en-GB" sz="2100" dirty="0">
                <a:solidFill>
                  <a:schemeClr val="accent2"/>
                </a:solidFill>
              </a:rPr>
              <a:t>NGG</a:t>
            </a:r>
          </a:p>
        </p:txBody>
      </p:sp>
      <p:sp>
        <p:nvSpPr>
          <p:cNvPr id="33" name="Rounded Rectangle 32">
            <a:extLst>
              <a:ext uri="{FF2B5EF4-FFF2-40B4-BE49-F238E27FC236}">
                <a16:creationId xmlns:a16="http://schemas.microsoft.com/office/drawing/2014/main" id="{663CBA8F-4068-BA32-C099-690558045D59}"/>
              </a:ext>
            </a:extLst>
          </p:cNvPr>
          <p:cNvSpPr/>
          <p:nvPr/>
        </p:nvSpPr>
        <p:spPr>
          <a:xfrm>
            <a:off x="13606147" y="2819551"/>
            <a:ext cx="302435" cy="456777"/>
          </a:xfrm>
          <a:prstGeom prst="roundRect">
            <a:avLst/>
          </a:prstGeom>
          <a:noFill/>
          <a:ln w="38100">
            <a:solidFill>
              <a:schemeClr val="accent1"/>
            </a:solidFill>
            <a:prstDash val="sysDash"/>
            <a:extLst>
              <a:ext uri="{C807C97D-BFC1-408E-A445-0C87EB9F89A2}">
                <ask:lineSketchStyleProps xmlns:ask="http://schemas.microsoft.com/office/drawing/2018/sketchyshapes" sd="1219033472">
                  <a:custGeom>
                    <a:avLst/>
                    <a:gdLst>
                      <a:gd name="connsiteX0" fmla="*/ 0 w 302435"/>
                      <a:gd name="connsiteY0" fmla="*/ 50407 h 733674"/>
                      <a:gd name="connsiteX1" fmla="*/ 50407 w 302435"/>
                      <a:gd name="connsiteY1" fmla="*/ 0 h 733674"/>
                      <a:gd name="connsiteX2" fmla="*/ 252028 w 302435"/>
                      <a:gd name="connsiteY2" fmla="*/ 0 h 733674"/>
                      <a:gd name="connsiteX3" fmla="*/ 302435 w 302435"/>
                      <a:gd name="connsiteY3" fmla="*/ 50407 h 733674"/>
                      <a:gd name="connsiteX4" fmla="*/ 302435 w 302435"/>
                      <a:gd name="connsiteY4" fmla="*/ 683267 h 733674"/>
                      <a:gd name="connsiteX5" fmla="*/ 252028 w 302435"/>
                      <a:gd name="connsiteY5" fmla="*/ 733674 h 733674"/>
                      <a:gd name="connsiteX6" fmla="*/ 50407 w 302435"/>
                      <a:gd name="connsiteY6" fmla="*/ 733674 h 733674"/>
                      <a:gd name="connsiteX7" fmla="*/ 0 w 302435"/>
                      <a:gd name="connsiteY7" fmla="*/ 683267 h 733674"/>
                      <a:gd name="connsiteX8" fmla="*/ 0 w 302435"/>
                      <a:gd name="connsiteY8" fmla="*/ 50407 h 733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2435" h="733674" extrusionOk="0">
                        <a:moveTo>
                          <a:pt x="0" y="50407"/>
                        </a:moveTo>
                        <a:cubicBezTo>
                          <a:pt x="-3316" y="20523"/>
                          <a:pt x="18001" y="1714"/>
                          <a:pt x="50407" y="0"/>
                        </a:cubicBezTo>
                        <a:cubicBezTo>
                          <a:pt x="150776" y="-886"/>
                          <a:pt x="164425" y="5410"/>
                          <a:pt x="252028" y="0"/>
                        </a:cubicBezTo>
                        <a:cubicBezTo>
                          <a:pt x="275896" y="-3020"/>
                          <a:pt x="302152" y="23148"/>
                          <a:pt x="302435" y="50407"/>
                        </a:cubicBezTo>
                        <a:cubicBezTo>
                          <a:pt x="329312" y="278903"/>
                          <a:pt x="333419" y="531908"/>
                          <a:pt x="302435" y="683267"/>
                        </a:cubicBezTo>
                        <a:cubicBezTo>
                          <a:pt x="305174" y="705470"/>
                          <a:pt x="276303" y="733128"/>
                          <a:pt x="252028" y="733674"/>
                        </a:cubicBezTo>
                        <a:cubicBezTo>
                          <a:pt x="165346" y="736042"/>
                          <a:pt x="133163" y="723844"/>
                          <a:pt x="50407" y="733674"/>
                        </a:cubicBezTo>
                        <a:cubicBezTo>
                          <a:pt x="20304" y="737419"/>
                          <a:pt x="-3912" y="706569"/>
                          <a:pt x="0" y="683267"/>
                        </a:cubicBezTo>
                        <a:cubicBezTo>
                          <a:pt x="422" y="551877"/>
                          <a:pt x="22693" y="195550"/>
                          <a:pt x="0" y="50407"/>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ounded Rectangle 33">
            <a:extLst>
              <a:ext uri="{FF2B5EF4-FFF2-40B4-BE49-F238E27FC236}">
                <a16:creationId xmlns:a16="http://schemas.microsoft.com/office/drawing/2014/main" id="{E3B3962A-C737-683E-D9F7-FF92F6259898}"/>
              </a:ext>
            </a:extLst>
          </p:cNvPr>
          <p:cNvSpPr/>
          <p:nvPr/>
        </p:nvSpPr>
        <p:spPr>
          <a:xfrm>
            <a:off x="8679097" y="3147346"/>
            <a:ext cx="302435" cy="456777"/>
          </a:xfrm>
          <a:prstGeom prst="roundRect">
            <a:avLst/>
          </a:prstGeom>
          <a:noFill/>
          <a:ln w="38100">
            <a:solidFill>
              <a:schemeClr val="accent4"/>
            </a:solidFill>
            <a:prstDash val="sysDash"/>
            <a:extLst>
              <a:ext uri="{C807C97D-BFC1-408E-A445-0C87EB9F89A2}">
                <ask:lineSketchStyleProps xmlns:ask="http://schemas.microsoft.com/office/drawing/2018/sketchyshapes" sd="1219033472">
                  <a:custGeom>
                    <a:avLst/>
                    <a:gdLst>
                      <a:gd name="connsiteX0" fmla="*/ 0 w 302435"/>
                      <a:gd name="connsiteY0" fmla="*/ 50407 h 733674"/>
                      <a:gd name="connsiteX1" fmla="*/ 50407 w 302435"/>
                      <a:gd name="connsiteY1" fmla="*/ 0 h 733674"/>
                      <a:gd name="connsiteX2" fmla="*/ 252028 w 302435"/>
                      <a:gd name="connsiteY2" fmla="*/ 0 h 733674"/>
                      <a:gd name="connsiteX3" fmla="*/ 302435 w 302435"/>
                      <a:gd name="connsiteY3" fmla="*/ 50407 h 733674"/>
                      <a:gd name="connsiteX4" fmla="*/ 302435 w 302435"/>
                      <a:gd name="connsiteY4" fmla="*/ 683267 h 733674"/>
                      <a:gd name="connsiteX5" fmla="*/ 252028 w 302435"/>
                      <a:gd name="connsiteY5" fmla="*/ 733674 h 733674"/>
                      <a:gd name="connsiteX6" fmla="*/ 50407 w 302435"/>
                      <a:gd name="connsiteY6" fmla="*/ 733674 h 733674"/>
                      <a:gd name="connsiteX7" fmla="*/ 0 w 302435"/>
                      <a:gd name="connsiteY7" fmla="*/ 683267 h 733674"/>
                      <a:gd name="connsiteX8" fmla="*/ 0 w 302435"/>
                      <a:gd name="connsiteY8" fmla="*/ 50407 h 733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2435" h="733674" extrusionOk="0">
                        <a:moveTo>
                          <a:pt x="0" y="50407"/>
                        </a:moveTo>
                        <a:cubicBezTo>
                          <a:pt x="-3316" y="20523"/>
                          <a:pt x="18001" y="1714"/>
                          <a:pt x="50407" y="0"/>
                        </a:cubicBezTo>
                        <a:cubicBezTo>
                          <a:pt x="150776" y="-886"/>
                          <a:pt x="164425" y="5410"/>
                          <a:pt x="252028" y="0"/>
                        </a:cubicBezTo>
                        <a:cubicBezTo>
                          <a:pt x="275896" y="-3020"/>
                          <a:pt x="302152" y="23148"/>
                          <a:pt x="302435" y="50407"/>
                        </a:cubicBezTo>
                        <a:cubicBezTo>
                          <a:pt x="329312" y="278903"/>
                          <a:pt x="333419" y="531908"/>
                          <a:pt x="302435" y="683267"/>
                        </a:cubicBezTo>
                        <a:cubicBezTo>
                          <a:pt x="305174" y="705470"/>
                          <a:pt x="276303" y="733128"/>
                          <a:pt x="252028" y="733674"/>
                        </a:cubicBezTo>
                        <a:cubicBezTo>
                          <a:pt x="165346" y="736042"/>
                          <a:pt x="133163" y="723844"/>
                          <a:pt x="50407" y="733674"/>
                        </a:cubicBezTo>
                        <a:cubicBezTo>
                          <a:pt x="20304" y="737419"/>
                          <a:pt x="-3912" y="706569"/>
                          <a:pt x="0" y="683267"/>
                        </a:cubicBezTo>
                        <a:cubicBezTo>
                          <a:pt x="422" y="551877"/>
                          <a:pt x="22693" y="195550"/>
                          <a:pt x="0" y="50407"/>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5" name="Straight Connector 34">
            <a:extLst>
              <a:ext uri="{FF2B5EF4-FFF2-40B4-BE49-F238E27FC236}">
                <a16:creationId xmlns:a16="http://schemas.microsoft.com/office/drawing/2014/main" id="{E6EA5C4E-B359-BBB7-B125-2A5D9B3A2F49}"/>
              </a:ext>
            </a:extLst>
          </p:cNvPr>
          <p:cNvCxnSpPr>
            <a:cxnSpLocks/>
          </p:cNvCxnSpPr>
          <p:nvPr/>
        </p:nvCxnSpPr>
        <p:spPr>
          <a:xfrm>
            <a:off x="3383681" y="1357461"/>
            <a:ext cx="5642848" cy="0"/>
          </a:xfrm>
          <a:prstGeom prst="line">
            <a:avLst/>
          </a:prstGeom>
          <a:ln w="25400">
            <a:solidFill>
              <a:schemeClr val="accent2"/>
            </a:solidFill>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13197233-F9FC-18C6-4FD2-04D980CD6498}"/>
              </a:ext>
            </a:extLst>
          </p:cNvPr>
          <p:cNvSpPr txBox="1"/>
          <p:nvPr/>
        </p:nvSpPr>
        <p:spPr>
          <a:xfrm>
            <a:off x="8265846" y="1357461"/>
            <a:ext cx="760570" cy="415498"/>
          </a:xfrm>
          <a:prstGeom prst="rect">
            <a:avLst/>
          </a:prstGeom>
          <a:noFill/>
          <a:ln w="22225">
            <a:solidFill>
              <a:schemeClr val="accent2"/>
            </a:solidFill>
          </a:ln>
        </p:spPr>
        <p:txBody>
          <a:bodyPr wrap="square" rtlCol="0">
            <a:spAutoFit/>
          </a:bodyPr>
          <a:lstStyle/>
          <a:p>
            <a:pPr algn="ctr"/>
            <a:r>
              <a:rPr lang="en-GB" sz="2100" dirty="0">
                <a:solidFill>
                  <a:schemeClr val="accent2"/>
                </a:solidFill>
              </a:rPr>
              <a:t>NGG</a:t>
            </a:r>
          </a:p>
        </p:txBody>
      </p:sp>
      <p:sp>
        <p:nvSpPr>
          <p:cNvPr id="37" name="Rounded Rectangle 36">
            <a:extLst>
              <a:ext uri="{FF2B5EF4-FFF2-40B4-BE49-F238E27FC236}">
                <a16:creationId xmlns:a16="http://schemas.microsoft.com/office/drawing/2014/main" id="{66325B3B-A893-DCAE-A4DA-9C2A5103091F}"/>
              </a:ext>
            </a:extLst>
          </p:cNvPr>
          <p:cNvSpPr/>
          <p:nvPr/>
        </p:nvSpPr>
        <p:spPr>
          <a:xfrm>
            <a:off x="8723982" y="1342289"/>
            <a:ext cx="302435" cy="456777"/>
          </a:xfrm>
          <a:prstGeom prst="roundRect">
            <a:avLst/>
          </a:prstGeom>
          <a:noFill/>
          <a:ln w="38100">
            <a:solidFill>
              <a:schemeClr val="accent1"/>
            </a:solidFill>
            <a:prstDash val="sysDash"/>
            <a:extLst>
              <a:ext uri="{C807C97D-BFC1-408E-A445-0C87EB9F89A2}">
                <ask:lineSketchStyleProps xmlns:ask="http://schemas.microsoft.com/office/drawing/2018/sketchyshapes" sd="1219033472">
                  <a:custGeom>
                    <a:avLst/>
                    <a:gdLst>
                      <a:gd name="connsiteX0" fmla="*/ 0 w 302435"/>
                      <a:gd name="connsiteY0" fmla="*/ 50407 h 733674"/>
                      <a:gd name="connsiteX1" fmla="*/ 50407 w 302435"/>
                      <a:gd name="connsiteY1" fmla="*/ 0 h 733674"/>
                      <a:gd name="connsiteX2" fmla="*/ 252028 w 302435"/>
                      <a:gd name="connsiteY2" fmla="*/ 0 h 733674"/>
                      <a:gd name="connsiteX3" fmla="*/ 302435 w 302435"/>
                      <a:gd name="connsiteY3" fmla="*/ 50407 h 733674"/>
                      <a:gd name="connsiteX4" fmla="*/ 302435 w 302435"/>
                      <a:gd name="connsiteY4" fmla="*/ 683267 h 733674"/>
                      <a:gd name="connsiteX5" fmla="*/ 252028 w 302435"/>
                      <a:gd name="connsiteY5" fmla="*/ 733674 h 733674"/>
                      <a:gd name="connsiteX6" fmla="*/ 50407 w 302435"/>
                      <a:gd name="connsiteY6" fmla="*/ 733674 h 733674"/>
                      <a:gd name="connsiteX7" fmla="*/ 0 w 302435"/>
                      <a:gd name="connsiteY7" fmla="*/ 683267 h 733674"/>
                      <a:gd name="connsiteX8" fmla="*/ 0 w 302435"/>
                      <a:gd name="connsiteY8" fmla="*/ 50407 h 733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2435" h="733674" extrusionOk="0">
                        <a:moveTo>
                          <a:pt x="0" y="50407"/>
                        </a:moveTo>
                        <a:cubicBezTo>
                          <a:pt x="-3316" y="20523"/>
                          <a:pt x="18001" y="1714"/>
                          <a:pt x="50407" y="0"/>
                        </a:cubicBezTo>
                        <a:cubicBezTo>
                          <a:pt x="150776" y="-886"/>
                          <a:pt x="164425" y="5410"/>
                          <a:pt x="252028" y="0"/>
                        </a:cubicBezTo>
                        <a:cubicBezTo>
                          <a:pt x="275896" y="-3020"/>
                          <a:pt x="302152" y="23148"/>
                          <a:pt x="302435" y="50407"/>
                        </a:cubicBezTo>
                        <a:cubicBezTo>
                          <a:pt x="329312" y="278903"/>
                          <a:pt x="333419" y="531908"/>
                          <a:pt x="302435" y="683267"/>
                        </a:cubicBezTo>
                        <a:cubicBezTo>
                          <a:pt x="305174" y="705470"/>
                          <a:pt x="276303" y="733128"/>
                          <a:pt x="252028" y="733674"/>
                        </a:cubicBezTo>
                        <a:cubicBezTo>
                          <a:pt x="165346" y="736042"/>
                          <a:pt x="133163" y="723844"/>
                          <a:pt x="50407" y="733674"/>
                        </a:cubicBezTo>
                        <a:cubicBezTo>
                          <a:pt x="20304" y="737419"/>
                          <a:pt x="-3912" y="706569"/>
                          <a:pt x="0" y="683267"/>
                        </a:cubicBezTo>
                        <a:cubicBezTo>
                          <a:pt x="422" y="551877"/>
                          <a:pt x="22693" y="195550"/>
                          <a:pt x="0" y="50407"/>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8" name="Straight Connector 57">
            <a:extLst>
              <a:ext uri="{FF2B5EF4-FFF2-40B4-BE49-F238E27FC236}">
                <a16:creationId xmlns:a16="http://schemas.microsoft.com/office/drawing/2014/main" id="{63D0A8D9-24E4-01C4-6792-0E02AD75A24B}"/>
              </a:ext>
            </a:extLst>
          </p:cNvPr>
          <p:cNvCxnSpPr>
            <a:cxnSpLocks/>
          </p:cNvCxnSpPr>
          <p:nvPr/>
        </p:nvCxnSpPr>
        <p:spPr>
          <a:xfrm>
            <a:off x="4852651" y="2101548"/>
            <a:ext cx="5642848" cy="0"/>
          </a:xfrm>
          <a:prstGeom prst="line">
            <a:avLst/>
          </a:prstGeom>
          <a:ln w="25400">
            <a:solidFill>
              <a:schemeClr val="accent2"/>
            </a:solidFill>
          </a:ln>
        </p:spPr>
        <p:style>
          <a:lnRef idx="1">
            <a:schemeClr val="dk1"/>
          </a:lnRef>
          <a:fillRef idx="0">
            <a:schemeClr val="dk1"/>
          </a:fillRef>
          <a:effectRef idx="0">
            <a:schemeClr val="dk1"/>
          </a:effectRef>
          <a:fontRef idx="minor">
            <a:schemeClr val="tx1"/>
          </a:fontRef>
        </p:style>
      </p:cxnSp>
      <p:sp>
        <p:nvSpPr>
          <p:cNvPr id="59" name="TextBox 58">
            <a:extLst>
              <a:ext uri="{FF2B5EF4-FFF2-40B4-BE49-F238E27FC236}">
                <a16:creationId xmlns:a16="http://schemas.microsoft.com/office/drawing/2014/main" id="{0CC74C39-EC54-F932-1FCA-02E0C1811461}"/>
              </a:ext>
            </a:extLst>
          </p:cNvPr>
          <p:cNvSpPr txBox="1"/>
          <p:nvPr/>
        </p:nvSpPr>
        <p:spPr>
          <a:xfrm>
            <a:off x="9734818" y="2101548"/>
            <a:ext cx="760569" cy="415498"/>
          </a:xfrm>
          <a:prstGeom prst="rect">
            <a:avLst/>
          </a:prstGeom>
          <a:noFill/>
          <a:ln w="22225">
            <a:solidFill>
              <a:schemeClr val="accent2"/>
            </a:solidFill>
          </a:ln>
        </p:spPr>
        <p:txBody>
          <a:bodyPr wrap="square" rtlCol="0">
            <a:spAutoFit/>
          </a:bodyPr>
          <a:lstStyle/>
          <a:p>
            <a:pPr algn="ctr"/>
            <a:r>
              <a:rPr lang="en-GB" sz="2100" dirty="0">
                <a:solidFill>
                  <a:schemeClr val="accent2"/>
                </a:solidFill>
              </a:rPr>
              <a:t>NGG</a:t>
            </a:r>
          </a:p>
        </p:txBody>
      </p:sp>
      <p:sp>
        <p:nvSpPr>
          <p:cNvPr id="60" name="Rounded Rectangle 59">
            <a:extLst>
              <a:ext uri="{FF2B5EF4-FFF2-40B4-BE49-F238E27FC236}">
                <a16:creationId xmlns:a16="http://schemas.microsoft.com/office/drawing/2014/main" id="{A033D856-5BFD-B3A5-9791-87A93393E408}"/>
              </a:ext>
            </a:extLst>
          </p:cNvPr>
          <p:cNvSpPr/>
          <p:nvPr/>
        </p:nvSpPr>
        <p:spPr>
          <a:xfrm>
            <a:off x="10192952" y="2086376"/>
            <a:ext cx="302435" cy="456777"/>
          </a:xfrm>
          <a:prstGeom prst="roundRect">
            <a:avLst/>
          </a:prstGeom>
          <a:noFill/>
          <a:ln w="38100">
            <a:solidFill>
              <a:schemeClr val="accent1"/>
            </a:solidFill>
            <a:prstDash val="sysDash"/>
            <a:extLst>
              <a:ext uri="{C807C97D-BFC1-408E-A445-0C87EB9F89A2}">
                <ask:lineSketchStyleProps xmlns:ask="http://schemas.microsoft.com/office/drawing/2018/sketchyshapes" sd="1219033472">
                  <a:custGeom>
                    <a:avLst/>
                    <a:gdLst>
                      <a:gd name="connsiteX0" fmla="*/ 0 w 302435"/>
                      <a:gd name="connsiteY0" fmla="*/ 50407 h 733674"/>
                      <a:gd name="connsiteX1" fmla="*/ 50407 w 302435"/>
                      <a:gd name="connsiteY1" fmla="*/ 0 h 733674"/>
                      <a:gd name="connsiteX2" fmla="*/ 252028 w 302435"/>
                      <a:gd name="connsiteY2" fmla="*/ 0 h 733674"/>
                      <a:gd name="connsiteX3" fmla="*/ 302435 w 302435"/>
                      <a:gd name="connsiteY3" fmla="*/ 50407 h 733674"/>
                      <a:gd name="connsiteX4" fmla="*/ 302435 w 302435"/>
                      <a:gd name="connsiteY4" fmla="*/ 683267 h 733674"/>
                      <a:gd name="connsiteX5" fmla="*/ 252028 w 302435"/>
                      <a:gd name="connsiteY5" fmla="*/ 733674 h 733674"/>
                      <a:gd name="connsiteX6" fmla="*/ 50407 w 302435"/>
                      <a:gd name="connsiteY6" fmla="*/ 733674 h 733674"/>
                      <a:gd name="connsiteX7" fmla="*/ 0 w 302435"/>
                      <a:gd name="connsiteY7" fmla="*/ 683267 h 733674"/>
                      <a:gd name="connsiteX8" fmla="*/ 0 w 302435"/>
                      <a:gd name="connsiteY8" fmla="*/ 50407 h 733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2435" h="733674" extrusionOk="0">
                        <a:moveTo>
                          <a:pt x="0" y="50407"/>
                        </a:moveTo>
                        <a:cubicBezTo>
                          <a:pt x="-3316" y="20523"/>
                          <a:pt x="18001" y="1714"/>
                          <a:pt x="50407" y="0"/>
                        </a:cubicBezTo>
                        <a:cubicBezTo>
                          <a:pt x="150776" y="-886"/>
                          <a:pt x="164425" y="5410"/>
                          <a:pt x="252028" y="0"/>
                        </a:cubicBezTo>
                        <a:cubicBezTo>
                          <a:pt x="275896" y="-3020"/>
                          <a:pt x="302152" y="23148"/>
                          <a:pt x="302435" y="50407"/>
                        </a:cubicBezTo>
                        <a:cubicBezTo>
                          <a:pt x="329312" y="278903"/>
                          <a:pt x="333419" y="531908"/>
                          <a:pt x="302435" y="683267"/>
                        </a:cubicBezTo>
                        <a:cubicBezTo>
                          <a:pt x="305174" y="705470"/>
                          <a:pt x="276303" y="733128"/>
                          <a:pt x="252028" y="733674"/>
                        </a:cubicBezTo>
                        <a:cubicBezTo>
                          <a:pt x="165346" y="736042"/>
                          <a:pt x="133163" y="723844"/>
                          <a:pt x="50407" y="733674"/>
                        </a:cubicBezTo>
                        <a:cubicBezTo>
                          <a:pt x="20304" y="737419"/>
                          <a:pt x="-3912" y="706569"/>
                          <a:pt x="0" y="683267"/>
                        </a:cubicBezTo>
                        <a:cubicBezTo>
                          <a:pt x="422" y="551877"/>
                          <a:pt x="22693" y="195550"/>
                          <a:pt x="0" y="50407"/>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TextBox 62">
            <a:extLst>
              <a:ext uri="{FF2B5EF4-FFF2-40B4-BE49-F238E27FC236}">
                <a16:creationId xmlns:a16="http://schemas.microsoft.com/office/drawing/2014/main" id="{18E930D3-0EE9-F3DD-AAA9-FFA5A6827219}"/>
              </a:ext>
            </a:extLst>
          </p:cNvPr>
          <p:cNvSpPr txBox="1"/>
          <p:nvPr/>
        </p:nvSpPr>
        <p:spPr>
          <a:xfrm>
            <a:off x="14487367" y="541553"/>
            <a:ext cx="2462685" cy="3970318"/>
          </a:xfrm>
          <a:prstGeom prst="rect">
            <a:avLst/>
          </a:prstGeom>
          <a:noFill/>
        </p:spPr>
        <p:txBody>
          <a:bodyPr wrap="square" rtlCol="0">
            <a:spAutoFit/>
          </a:bodyPr>
          <a:lstStyle/>
          <a:p>
            <a:r>
              <a:rPr lang="en-GB" dirty="0">
                <a:solidFill>
                  <a:schemeClr val="tx2"/>
                </a:solidFill>
              </a:rPr>
              <a:t>Notes:</a:t>
            </a:r>
          </a:p>
          <a:p>
            <a:pPr marL="285750" indent="-285750">
              <a:buFont typeface="Arial" panose="020B0604020202020204" pitchFamily="34" charset="0"/>
              <a:buChar char="•"/>
            </a:pPr>
            <a:r>
              <a:rPr lang="en-GB" dirty="0">
                <a:solidFill>
                  <a:schemeClr val="tx2"/>
                </a:solidFill>
              </a:rPr>
              <a:t>As we’re within a max of 20bp from start/stop, in this case, PAM must be in start/stop or in CDS</a:t>
            </a:r>
          </a:p>
          <a:p>
            <a:pPr marL="285750" indent="-285750">
              <a:buFont typeface="Arial" panose="020B0604020202020204" pitchFamily="34" charset="0"/>
              <a:buChar char="•"/>
            </a:pPr>
            <a:r>
              <a:rPr lang="en-GB" dirty="0">
                <a:solidFill>
                  <a:schemeClr val="tx2"/>
                </a:solidFill>
              </a:rPr>
              <a:t>positionScore limits: [0:21]</a:t>
            </a:r>
          </a:p>
          <a:p>
            <a:pPr marL="285750" indent="-285750">
              <a:buFont typeface="Arial" panose="020B0604020202020204" pitchFamily="34" charset="0"/>
              <a:buChar char="•"/>
            </a:pPr>
            <a:r>
              <a:rPr lang="en-GB" dirty="0">
                <a:solidFill>
                  <a:schemeClr val="tx2"/>
                </a:solidFill>
              </a:rPr>
              <a:t>Relative </a:t>
            </a:r>
            <a:r>
              <a:rPr lang="en-GB" dirty="0" err="1">
                <a:solidFill>
                  <a:schemeClr val="tx2"/>
                </a:solidFill>
              </a:rPr>
              <a:t>lastG</a:t>
            </a:r>
            <a:r>
              <a:rPr lang="en-GB" dirty="0">
                <a:solidFill>
                  <a:schemeClr val="tx2"/>
                </a:solidFill>
              </a:rPr>
              <a:t> position given by positionScore+23</a:t>
            </a:r>
          </a:p>
          <a:p>
            <a:pPr marL="285750" indent="-285750">
              <a:buFont typeface="Arial" panose="020B0604020202020204" pitchFamily="34" charset="0"/>
              <a:buChar char="•"/>
            </a:pPr>
            <a:r>
              <a:rPr lang="en-GB" dirty="0">
                <a:solidFill>
                  <a:schemeClr val="tx2"/>
                </a:solidFill>
              </a:rPr>
              <a:t>Values are the same as the start, -, + case</a:t>
            </a:r>
          </a:p>
          <a:p>
            <a:endParaRPr lang="en-GB" dirty="0">
              <a:solidFill>
                <a:schemeClr val="tx2"/>
              </a:solidFill>
            </a:endParaRPr>
          </a:p>
        </p:txBody>
      </p:sp>
      <p:sp>
        <p:nvSpPr>
          <p:cNvPr id="64" name="TextBox 63">
            <a:extLst>
              <a:ext uri="{FF2B5EF4-FFF2-40B4-BE49-F238E27FC236}">
                <a16:creationId xmlns:a16="http://schemas.microsoft.com/office/drawing/2014/main" id="{B9BB4473-D63D-7F72-B8E3-D3EC8EF5D5E8}"/>
              </a:ext>
            </a:extLst>
          </p:cNvPr>
          <p:cNvSpPr txBox="1"/>
          <p:nvPr/>
        </p:nvSpPr>
        <p:spPr>
          <a:xfrm>
            <a:off x="2974102" y="6116361"/>
            <a:ext cx="11453504" cy="646331"/>
          </a:xfrm>
          <a:prstGeom prst="rect">
            <a:avLst/>
          </a:prstGeom>
          <a:noFill/>
        </p:spPr>
        <p:txBody>
          <a:bodyPr wrap="square" rtlCol="0">
            <a:spAutoFit/>
          </a:bodyPr>
          <a:lstStyle/>
          <a:p>
            <a:r>
              <a:rPr lang="en-GB" dirty="0">
                <a:solidFill>
                  <a:schemeClr val="tx2"/>
                </a:solidFill>
              </a:rPr>
              <a:t>Below values are given as the range of position scores for which the case holds true, where positionScore = </a:t>
            </a:r>
            <a:r>
              <a:rPr lang="en-GB" dirty="0">
                <a:solidFill>
                  <a:schemeClr val="accent1"/>
                </a:solidFill>
              </a:rPr>
              <a:t>fmax </a:t>
            </a:r>
            <a:r>
              <a:rPr lang="en-GB" dirty="0"/>
              <a:t>– </a:t>
            </a:r>
            <a:r>
              <a:rPr lang="en-GB" dirty="0">
                <a:solidFill>
                  <a:schemeClr val="accent4"/>
                </a:solidFill>
              </a:rPr>
              <a:t>stop</a:t>
            </a:r>
            <a:r>
              <a:rPr lang="en-GB" dirty="0">
                <a:solidFill>
                  <a:schemeClr val="tx2"/>
                </a:solidFill>
              </a:rPr>
              <a:t>. These are written as Python ranges (inclusive of start position, exclusive of stop position)</a:t>
            </a:r>
            <a:endParaRPr lang="en-GB" dirty="0">
              <a:solidFill>
                <a:schemeClr val="accent4"/>
              </a:solidFill>
            </a:endParaRPr>
          </a:p>
        </p:txBody>
      </p:sp>
      <p:cxnSp>
        <p:nvCxnSpPr>
          <p:cNvPr id="72" name="Straight Connector 71">
            <a:extLst>
              <a:ext uri="{FF2B5EF4-FFF2-40B4-BE49-F238E27FC236}">
                <a16:creationId xmlns:a16="http://schemas.microsoft.com/office/drawing/2014/main" id="{37A64C41-2FA7-B663-6BC6-6BEDCF84A607}"/>
              </a:ext>
            </a:extLst>
          </p:cNvPr>
          <p:cNvCxnSpPr>
            <a:cxnSpLocks/>
          </p:cNvCxnSpPr>
          <p:nvPr/>
        </p:nvCxnSpPr>
        <p:spPr>
          <a:xfrm>
            <a:off x="3383681" y="3906556"/>
            <a:ext cx="4882164" cy="0"/>
          </a:xfrm>
          <a:prstGeom prst="line">
            <a:avLst/>
          </a:prstGeom>
          <a:ln w="19050">
            <a:solidFill>
              <a:schemeClr val="accent3"/>
            </a:solidFill>
            <a:prstDash val="sysDash"/>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3B90F18E-8AAD-9DFC-4B3E-299A9400D7D4}"/>
              </a:ext>
            </a:extLst>
          </p:cNvPr>
          <p:cNvSpPr txBox="1"/>
          <p:nvPr/>
        </p:nvSpPr>
        <p:spPr>
          <a:xfrm>
            <a:off x="5575640" y="3882864"/>
            <a:ext cx="875596" cy="369332"/>
          </a:xfrm>
          <a:prstGeom prst="rect">
            <a:avLst/>
          </a:prstGeom>
          <a:noFill/>
        </p:spPr>
        <p:txBody>
          <a:bodyPr wrap="square" rtlCol="0">
            <a:spAutoFit/>
          </a:bodyPr>
          <a:lstStyle/>
          <a:p>
            <a:r>
              <a:rPr lang="en-GB" dirty="0">
                <a:solidFill>
                  <a:schemeClr val="accent3"/>
                </a:solidFill>
              </a:rPr>
              <a:t>20 max</a:t>
            </a:r>
          </a:p>
        </p:txBody>
      </p:sp>
      <p:cxnSp>
        <p:nvCxnSpPr>
          <p:cNvPr id="76" name="Straight Connector 75">
            <a:extLst>
              <a:ext uri="{FF2B5EF4-FFF2-40B4-BE49-F238E27FC236}">
                <a16:creationId xmlns:a16="http://schemas.microsoft.com/office/drawing/2014/main" id="{E650C4D0-7875-D3C3-7998-C73E91EC7A07}"/>
              </a:ext>
            </a:extLst>
          </p:cNvPr>
          <p:cNvCxnSpPr>
            <a:cxnSpLocks/>
          </p:cNvCxnSpPr>
          <p:nvPr/>
        </p:nvCxnSpPr>
        <p:spPr>
          <a:xfrm>
            <a:off x="9000333" y="3906556"/>
            <a:ext cx="4908249" cy="0"/>
          </a:xfrm>
          <a:prstGeom prst="line">
            <a:avLst/>
          </a:prstGeom>
          <a:ln w="19050">
            <a:solidFill>
              <a:schemeClr val="accent3"/>
            </a:solidFill>
            <a:prstDash val="sysDash"/>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D442A4E1-ED2B-E6E2-DFE6-E3A42E1BC9E9}"/>
              </a:ext>
            </a:extLst>
          </p:cNvPr>
          <p:cNvSpPr txBox="1"/>
          <p:nvPr/>
        </p:nvSpPr>
        <p:spPr>
          <a:xfrm>
            <a:off x="11142477" y="3890657"/>
            <a:ext cx="875596" cy="369332"/>
          </a:xfrm>
          <a:prstGeom prst="rect">
            <a:avLst/>
          </a:prstGeom>
          <a:noFill/>
        </p:spPr>
        <p:txBody>
          <a:bodyPr wrap="square" rtlCol="0">
            <a:spAutoFit/>
          </a:bodyPr>
          <a:lstStyle/>
          <a:p>
            <a:r>
              <a:rPr lang="en-GB" dirty="0">
                <a:solidFill>
                  <a:schemeClr val="accent3"/>
                </a:solidFill>
              </a:rPr>
              <a:t>20 max</a:t>
            </a:r>
          </a:p>
        </p:txBody>
      </p:sp>
      <p:sp>
        <p:nvSpPr>
          <p:cNvPr id="101" name="TextBox 100">
            <a:extLst>
              <a:ext uri="{FF2B5EF4-FFF2-40B4-BE49-F238E27FC236}">
                <a16:creationId xmlns:a16="http://schemas.microsoft.com/office/drawing/2014/main" id="{0264C2C6-9150-C138-3D5F-A5204350D880}"/>
              </a:ext>
            </a:extLst>
          </p:cNvPr>
          <p:cNvSpPr txBox="1"/>
          <p:nvPr/>
        </p:nvSpPr>
        <p:spPr>
          <a:xfrm>
            <a:off x="1544761" y="4354129"/>
            <a:ext cx="1675153" cy="923330"/>
          </a:xfrm>
          <a:prstGeom prst="rect">
            <a:avLst/>
          </a:prstGeom>
          <a:noFill/>
        </p:spPr>
        <p:txBody>
          <a:bodyPr wrap="square" rtlCol="0">
            <a:spAutoFit/>
          </a:bodyPr>
          <a:lstStyle/>
          <a:p>
            <a:pPr algn="ctr"/>
            <a:r>
              <a:rPr lang="en-GB" dirty="0">
                <a:solidFill>
                  <a:schemeClr val="tx2"/>
                </a:solidFill>
              </a:rPr>
              <a:t>Relative coordinate in mutable area</a:t>
            </a:r>
          </a:p>
        </p:txBody>
      </p:sp>
      <p:sp>
        <p:nvSpPr>
          <p:cNvPr id="102" name="TextBox 101">
            <a:extLst>
              <a:ext uri="{FF2B5EF4-FFF2-40B4-BE49-F238E27FC236}">
                <a16:creationId xmlns:a16="http://schemas.microsoft.com/office/drawing/2014/main" id="{7B30898B-C954-CD2E-9419-B8C05A5E397D}"/>
              </a:ext>
            </a:extLst>
          </p:cNvPr>
          <p:cNvSpPr txBox="1"/>
          <p:nvPr/>
        </p:nvSpPr>
        <p:spPr>
          <a:xfrm>
            <a:off x="1546615" y="5469792"/>
            <a:ext cx="1675153" cy="369332"/>
          </a:xfrm>
          <a:prstGeom prst="rect">
            <a:avLst/>
          </a:prstGeom>
          <a:noFill/>
        </p:spPr>
        <p:txBody>
          <a:bodyPr wrap="square" rtlCol="0">
            <a:spAutoFit/>
          </a:bodyPr>
          <a:lstStyle/>
          <a:p>
            <a:pPr algn="ctr"/>
            <a:r>
              <a:rPr lang="en-GB" dirty="0">
                <a:solidFill>
                  <a:schemeClr val="tx2"/>
                </a:solidFill>
              </a:rPr>
              <a:t>Codon number</a:t>
            </a:r>
          </a:p>
        </p:txBody>
      </p:sp>
      <p:cxnSp>
        <p:nvCxnSpPr>
          <p:cNvPr id="2" name="Straight Arrow Connector 1">
            <a:extLst>
              <a:ext uri="{FF2B5EF4-FFF2-40B4-BE49-F238E27FC236}">
                <a16:creationId xmlns:a16="http://schemas.microsoft.com/office/drawing/2014/main" id="{9561CDE9-4BE7-5019-C28D-E1B73718F142}"/>
              </a:ext>
            </a:extLst>
          </p:cNvPr>
          <p:cNvCxnSpPr>
            <a:cxnSpLocks/>
          </p:cNvCxnSpPr>
          <p:nvPr/>
        </p:nvCxnSpPr>
        <p:spPr>
          <a:xfrm flipH="1">
            <a:off x="8142372" y="3765284"/>
            <a:ext cx="857959" cy="0"/>
          </a:xfrm>
          <a:prstGeom prst="straightConnector1">
            <a:avLst/>
          </a:prstGeom>
          <a:ln w="2222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ACF266F-E0C9-EADC-6CC2-6D3CE2A1498A}"/>
              </a:ext>
            </a:extLst>
          </p:cNvPr>
          <p:cNvSpPr txBox="1"/>
          <p:nvPr/>
        </p:nvSpPr>
        <p:spPr>
          <a:xfrm>
            <a:off x="3832854" y="4586678"/>
            <a:ext cx="432050" cy="369332"/>
          </a:xfrm>
          <a:prstGeom prst="rect">
            <a:avLst/>
          </a:prstGeom>
          <a:noFill/>
        </p:spPr>
        <p:txBody>
          <a:bodyPr wrap="square" rtlCol="0">
            <a:spAutoFit/>
          </a:bodyPr>
          <a:lstStyle/>
          <a:p>
            <a:r>
              <a:rPr lang="en-GB" dirty="0">
                <a:solidFill>
                  <a:schemeClr val="tx2"/>
                </a:solidFill>
              </a:rPr>
              <a:t>2</a:t>
            </a:r>
          </a:p>
        </p:txBody>
      </p:sp>
      <p:sp>
        <p:nvSpPr>
          <p:cNvPr id="6" name="TextBox 5">
            <a:extLst>
              <a:ext uri="{FF2B5EF4-FFF2-40B4-BE49-F238E27FC236}">
                <a16:creationId xmlns:a16="http://schemas.microsoft.com/office/drawing/2014/main" id="{2379EFDF-6FED-1E86-237C-71DA35FE6CAE}"/>
              </a:ext>
            </a:extLst>
          </p:cNvPr>
          <p:cNvSpPr txBox="1"/>
          <p:nvPr/>
        </p:nvSpPr>
        <p:spPr>
          <a:xfrm>
            <a:off x="4567339" y="4586678"/>
            <a:ext cx="432050" cy="369332"/>
          </a:xfrm>
          <a:prstGeom prst="rect">
            <a:avLst/>
          </a:prstGeom>
          <a:noFill/>
        </p:spPr>
        <p:txBody>
          <a:bodyPr wrap="square" rtlCol="0">
            <a:spAutoFit/>
          </a:bodyPr>
          <a:lstStyle/>
          <a:p>
            <a:r>
              <a:rPr lang="en-GB" dirty="0">
                <a:solidFill>
                  <a:schemeClr val="tx2"/>
                </a:solidFill>
              </a:rPr>
              <a:t>5</a:t>
            </a:r>
          </a:p>
        </p:txBody>
      </p:sp>
      <p:sp>
        <p:nvSpPr>
          <p:cNvPr id="7" name="TextBox 6">
            <a:extLst>
              <a:ext uri="{FF2B5EF4-FFF2-40B4-BE49-F238E27FC236}">
                <a16:creationId xmlns:a16="http://schemas.microsoft.com/office/drawing/2014/main" id="{55484ED8-4414-303C-181F-51C31F8286D8}"/>
              </a:ext>
            </a:extLst>
          </p:cNvPr>
          <p:cNvSpPr txBox="1"/>
          <p:nvPr/>
        </p:nvSpPr>
        <p:spPr>
          <a:xfrm>
            <a:off x="5301824" y="4586678"/>
            <a:ext cx="432050" cy="369332"/>
          </a:xfrm>
          <a:prstGeom prst="rect">
            <a:avLst/>
          </a:prstGeom>
          <a:noFill/>
        </p:spPr>
        <p:txBody>
          <a:bodyPr wrap="square" rtlCol="0">
            <a:spAutoFit/>
          </a:bodyPr>
          <a:lstStyle/>
          <a:p>
            <a:r>
              <a:rPr lang="en-GB" dirty="0">
                <a:solidFill>
                  <a:schemeClr val="tx2"/>
                </a:solidFill>
              </a:rPr>
              <a:t>8</a:t>
            </a:r>
          </a:p>
        </p:txBody>
      </p:sp>
      <p:sp>
        <p:nvSpPr>
          <p:cNvPr id="11" name="TextBox 10">
            <a:extLst>
              <a:ext uri="{FF2B5EF4-FFF2-40B4-BE49-F238E27FC236}">
                <a16:creationId xmlns:a16="http://schemas.microsoft.com/office/drawing/2014/main" id="{5851056A-47F3-896F-3A26-6F4E4CA6C1C0}"/>
              </a:ext>
            </a:extLst>
          </p:cNvPr>
          <p:cNvSpPr txBox="1"/>
          <p:nvPr/>
        </p:nvSpPr>
        <p:spPr>
          <a:xfrm>
            <a:off x="6036309" y="4586678"/>
            <a:ext cx="432050" cy="369332"/>
          </a:xfrm>
          <a:prstGeom prst="rect">
            <a:avLst/>
          </a:prstGeom>
          <a:noFill/>
        </p:spPr>
        <p:txBody>
          <a:bodyPr wrap="square" rtlCol="0">
            <a:spAutoFit/>
          </a:bodyPr>
          <a:lstStyle/>
          <a:p>
            <a:r>
              <a:rPr lang="en-GB" dirty="0">
                <a:solidFill>
                  <a:schemeClr val="tx2"/>
                </a:solidFill>
              </a:rPr>
              <a:t>11</a:t>
            </a:r>
          </a:p>
        </p:txBody>
      </p:sp>
      <p:sp>
        <p:nvSpPr>
          <p:cNvPr id="13" name="TextBox 12">
            <a:extLst>
              <a:ext uri="{FF2B5EF4-FFF2-40B4-BE49-F238E27FC236}">
                <a16:creationId xmlns:a16="http://schemas.microsoft.com/office/drawing/2014/main" id="{81EEB5A2-A5E1-F576-72BB-7680D9BB2089}"/>
              </a:ext>
            </a:extLst>
          </p:cNvPr>
          <p:cNvSpPr txBox="1"/>
          <p:nvPr/>
        </p:nvSpPr>
        <p:spPr>
          <a:xfrm>
            <a:off x="6770794" y="4586678"/>
            <a:ext cx="432050" cy="369332"/>
          </a:xfrm>
          <a:prstGeom prst="rect">
            <a:avLst/>
          </a:prstGeom>
          <a:noFill/>
        </p:spPr>
        <p:txBody>
          <a:bodyPr wrap="square" rtlCol="0">
            <a:spAutoFit/>
          </a:bodyPr>
          <a:lstStyle/>
          <a:p>
            <a:r>
              <a:rPr lang="en-GB" dirty="0">
                <a:solidFill>
                  <a:schemeClr val="tx2"/>
                </a:solidFill>
              </a:rPr>
              <a:t>14</a:t>
            </a:r>
          </a:p>
        </p:txBody>
      </p:sp>
      <p:sp>
        <p:nvSpPr>
          <p:cNvPr id="14" name="TextBox 13">
            <a:extLst>
              <a:ext uri="{FF2B5EF4-FFF2-40B4-BE49-F238E27FC236}">
                <a16:creationId xmlns:a16="http://schemas.microsoft.com/office/drawing/2014/main" id="{A399297C-CE16-B4E7-DF66-4AF72794B255}"/>
              </a:ext>
            </a:extLst>
          </p:cNvPr>
          <p:cNvSpPr txBox="1"/>
          <p:nvPr/>
        </p:nvSpPr>
        <p:spPr>
          <a:xfrm>
            <a:off x="7505279" y="4586678"/>
            <a:ext cx="432050" cy="369332"/>
          </a:xfrm>
          <a:prstGeom prst="rect">
            <a:avLst/>
          </a:prstGeom>
          <a:noFill/>
        </p:spPr>
        <p:txBody>
          <a:bodyPr wrap="square" rtlCol="0">
            <a:spAutoFit/>
          </a:bodyPr>
          <a:lstStyle/>
          <a:p>
            <a:r>
              <a:rPr lang="en-GB" dirty="0">
                <a:solidFill>
                  <a:schemeClr val="tx2"/>
                </a:solidFill>
              </a:rPr>
              <a:t>17</a:t>
            </a:r>
          </a:p>
        </p:txBody>
      </p:sp>
      <p:sp>
        <p:nvSpPr>
          <p:cNvPr id="15" name="TextBox 14">
            <a:extLst>
              <a:ext uri="{FF2B5EF4-FFF2-40B4-BE49-F238E27FC236}">
                <a16:creationId xmlns:a16="http://schemas.microsoft.com/office/drawing/2014/main" id="{69AEB2CA-B881-4040-481B-3B85FD0F2E83}"/>
              </a:ext>
            </a:extLst>
          </p:cNvPr>
          <p:cNvSpPr txBox="1"/>
          <p:nvPr/>
        </p:nvSpPr>
        <p:spPr>
          <a:xfrm>
            <a:off x="8239764" y="4586678"/>
            <a:ext cx="432050" cy="369332"/>
          </a:xfrm>
          <a:prstGeom prst="rect">
            <a:avLst/>
          </a:prstGeom>
          <a:noFill/>
        </p:spPr>
        <p:txBody>
          <a:bodyPr wrap="square" rtlCol="0">
            <a:spAutoFit/>
          </a:bodyPr>
          <a:lstStyle/>
          <a:p>
            <a:r>
              <a:rPr lang="en-GB" dirty="0">
                <a:solidFill>
                  <a:schemeClr val="tx2"/>
                </a:solidFill>
              </a:rPr>
              <a:t>20</a:t>
            </a:r>
          </a:p>
        </p:txBody>
      </p:sp>
      <p:sp>
        <p:nvSpPr>
          <p:cNvPr id="16" name="TextBox 15">
            <a:extLst>
              <a:ext uri="{FF2B5EF4-FFF2-40B4-BE49-F238E27FC236}">
                <a16:creationId xmlns:a16="http://schemas.microsoft.com/office/drawing/2014/main" id="{191FF830-D0A1-7064-7722-C5AC16FE70BC}"/>
              </a:ext>
            </a:extLst>
          </p:cNvPr>
          <p:cNvSpPr txBox="1"/>
          <p:nvPr/>
        </p:nvSpPr>
        <p:spPr>
          <a:xfrm>
            <a:off x="8974249" y="4586678"/>
            <a:ext cx="432050" cy="369332"/>
          </a:xfrm>
          <a:prstGeom prst="rect">
            <a:avLst/>
          </a:prstGeom>
          <a:noFill/>
        </p:spPr>
        <p:txBody>
          <a:bodyPr wrap="square" rtlCol="0">
            <a:spAutoFit/>
          </a:bodyPr>
          <a:lstStyle/>
          <a:p>
            <a:r>
              <a:rPr lang="en-GB" dirty="0">
                <a:solidFill>
                  <a:schemeClr val="tx2"/>
                </a:solidFill>
              </a:rPr>
              <a:t>23</a:t>
            </a:r>
          </a:p>
        </p:txBody>
      </p:sp>
      <p:sp>
        <p:nvSpPr>
          <p:cNvPr id="17" name="TextBox 16">
            <a:extLst>
              <a:ext uri="{FF2B5EF4-FFF2-40B4-BE49-F238E27FC236}">
                <a16:creationId xmlns:a16="http://schemas.microsoft.com/office/drawing/2014/main" id="{56F29B01-6DFD-DADF-94E9-E7C3D8E01CC9}"/>
              </a:ext>
            </a:extLst>
          </p:cNvPr>
          <p:cNvSpPr txBox="1"/>
          <p:nvPr/>
        </p:nvSpPr>
        <p:spPr>
          <a:xfrm>
            <a:off x="9691611" y="4588048"/>
            <a:ext cx="432050" cy="369332"/>
          </a:xfrm>
          <a:prstGeom prst="rect">
            <a:avLst/>
          </a:prstGeom>
          <a:noFill/>
        </p:spPr>
        <p:txBody>
          <a:bodyPr wrap="square" rtlCol="0">
            <a:spAutoFit/>
          </a:bodyPr>
          <a:lstStyle/>
          <a:p>
            <a:r>
              <a:rPr lang="en-GB" dirty="0">
                <a:solidFill>
                  <a:schemeClr val="tx2"/>
                </a:solidFill>
              </a:rPr>
              <a:t>26</a:t>
            </a:r>
          </a:p>
        </p:txBody>
      </p:sp>
      <p:sp>
        <p:nvSpPr>
          <p:cNvPr id="18" name="TextBox 17">
            <a:extLst>
              <a:ext uri="{FF2B5EF4-FFF2-40B4-BE49-F238E27FC236}">
                <a16:creationId xmlns:a16="http://schemas.microsoft.com/office/drawing/2014/main" id="{67BAA8DE-074C-FD76-6717-0936BAF39842}"/>
              </a:ext>
            </a:extLst>
          </p:cNvPr>
          <p:cNvSpPr txBox="1"/>
          <p:nvPr/>
        </p:nvSpPr>
        <p:spPr>
          <a:xfrm>
            <a:off x="10426096" y="4588048"/>
            <a:ext cx="432050" cy="369332"/>
          </a:xfrm>
          <a:prstGeom prst="rect">
            <a:avLst/>
          </a:prstGeom>
          <a:noFill/>
        </p:spPr>
        <p:txBody>
          <a:bodyPr wrap="square" rtlCol="0">
            <a:spAutoFit/>
          </a:bodyPr>
          <a:lstStyle/>
          <a:p>
            <a:r>
              <a:rPr lang="en-GB" dirty="0">
                <a:solidFill>
                  <a:schemeClr val="tx2"/>
                </a:solidFill>
              </a:rPr>
              <a:t>29</a:t>
            </a:r>
          </a:p>
        </p:txBody>
      </p:sp>
      <p:sp>
        <p:nvSpPr>
          <p:cNvPr id="19" name="TextBox 18">
            <a:extLst>
              <a:ext uri="{FF2B5EF4-FFF2-40B4-BE49-F238E27FC236}">
                <a16:creationId xmlns:a16="http://schemas.microsoft.com/office/drawing/2014/main" id="{10BE8B81-039C-D38E-E900-999585DEA5B0}"/>
              </a:ext>
            </a:extLst>
          </p:cNvPr>
          <p:cNvSpPr txBox="1"/>
          <p:nvPr/>
        </p:nvSpPr>
        <p:spPr>
          <a:xfrm>
            <a:off x="11160581" y="4586179"/>
            <a:ext cx="432050" cy="369332"/>
          </a:xfrm>
          <a:prstGeom prst="rect">
            <a:avLst/>
          </a:prstGeom>
          <a:noFill/>
        </p:spPr>
        <p:txBody>
          <a:bodyPr wrap="square" rtlCol="0">
            <a:spAutoFit/>
          </a:bodyPr>
          <a:lstStyle/>
          <a:p>
            <a:r>
              <a:rPr lang="en-GB" dirty="0">
                <a:solidFill>
                  <a:schemeClr val="tx2"/>
                </a:solidFill>
              </a:rPr>
              <a:t>32</a:t>
            </a:r>
          </a:p>
        </p:txBody>
      </p:sp>
      <p:sp>
        <p:nvSpPr>
          <p:cNvPr id="21" name="TextBox 20">
            <a:extLst>
              <a:ext uri="{FF2B5EF4-FFF2-40B4-BE49-F238E27FC236}">
                <a16:creationId xmlns:a16="http://schemas.microsoft.com/office/drawing/2014/main" id="{6D0FD14A-54FD-ADD7-24CF-E0A816A647C5}"/>
              </a:ext>
            </a:extLst>
          </p:cNvPr>
          <p:cNvSpPr txBox="1"/>
          <p:nvPr/>
        </p:nvSpPr>
        <p:spPr>
          <a:xfrm>
            <a:off x="11895066" y="4586179"/>
            <a:ext cx="432050" cy="369332"/>
          </a:xfrm>
          <a:prstGeom prst="rect">
            <a:avLst/>
          </a:prstGeom>
          <a:noFill/>
        </p:spPr>
        <p:txBody>
          <a:bodyPr wrap="square" rtlCol="0">
            <a:spAutoFit/>
          </a:bodyPr>
          <a:lstStyle/>
          <a:p>
            <a:r>
              <a:rPr lang="en-GB" dirty="0">
                <a:solidFill>
                  <a:schemeClr val="tx2"/>
                </a:solidFill>
              </a:rPr>
              <a:t>35</a:t>
            </a:r>
          </a:p>
        </p:txBody>
      </p:sp>
      <p:sp>
        <p:nvSpPr>
          <p:cNvPr id="22" name="TextBox 21">
            <a:extLst>
              <a:ext uri="{FF2B5EF4-FFF2-40B4-BE49-F238E27FC236}">
                <a16:creationId xmlns:a16="http://schemas.microsoft.com/office/drawing/2014/main" id="{110951B0-8485-641A-8F61-00F99ABE0BE4}"/>
              </a:ext>
            </a:extLst>
          </p:cNvPr>
          <p:cNvSpPr txBox="1"/>
          <p:nvPr/>
        </p:nvSpPr>
        <p:spPr>
          <a:xfrm>
            <a:off x="12629551" y="4586678"/>
            <a:ext cx="432050" cy="369332"/>
          </a:xfrm>
          <a:prstGeom prst="rect">
            <a:avLst/>
          </a:prstGeom>
          <a:noFill/>
        </p:spPr>
        <p:txBody>
          <a:bodyPr wrap="square" rtlCol="0">
            <a:spAutoFit/>
          </a:bodyPr>
          <a:lstStyle/>
          <a:p>
            <a:r>
              <a:rPr lang="en-GB" dirty="0">
                <a:solidFill>
                  <a:schemeClr val="tx2"/>
                </a:solidFill>
              </a:rPr>
              <a:t>38</a:t>
            </a:r>
          </a:p>
        </p:txBody>
      </p:sp>
      <p:sp>
        <p:nvSpPr>
          <p:cNvPr id="23" name="TextBox 22">
            <a:extLst>
              <a:ext uri="{FF2B5EF4-FFF2-40B4-BE49-F238E27FC236}">
                <a16:creationId xmlns:a16="http://schemas.microsoft.com/office/drawing/2014/main" id="{094206C4-49BD-498F-DB41-41A2A9E52485}"/>
              </a:ext>
            </a:extLst>
          </p:cNvPr>
          <p:cNvSpPr txBox="1"/>
          <p:nvPr/>
        </p:nvSpPr>
        <p:spPr>
          <a:xfrm>
            <a:off x="13364036" y="4586678"/>
            <a:ext cx="432050" cy="369332"/>
          </a:xfrm>
          <a:prstGeom prst="rect">
            <a:avLst/>
          </a:prstGeom>
          <a:noFill/>
        </p:spPr>
        <p:txBody>
          <a:bodyPr wrap="square" rtlCol="0">
            <a:spAutoFit/>
          </a:bodyPr>
          <a:lstStyle/>
          <a:p>
            <a:r>
              <a:rPr lang="en-GB" dirty="0">
                <a:solidFill>
                  <a:schemeClr val="tx2"/>
                </a:solidFill>
              </a:rPr>
              <a:t>41</a:t>
            </a:r>
          </a:p>
        </p:txBody>
      </p:sp>
      <p:sp>
        <p:nvSpPr>
          <p:cNvPr id="24" name="TextBox 23">
            <a:extLst>
              <a:ext uri="{FF2B5EF4-FFF2-40B4-BE49-F238E27FC236}">
                <a16:creationId xmlns:a16="http://schemas.microsoft.com/office/drawing/2014/main" id="{3814CBE8-2916-2B78-6AC1-20C6A22B079C}"/>
              </a:ext>
            </a:extLst>
          </p:cNvPr>
          <p:cNvSpPr txBox="1"/>
          <p:nvPr/>
        </p:nvSpPr>
        <p:spPr>
          <a:xfrm>
            <a:off x="3297271" y="5450279"/>
            <a:ext cx="432050" cy="369332"/>
          </a:xfrm>
          <a:prstGeom prst="rect">
            <a:avLst/>
          </a:prstGeom>
          <a:noFill/>
        </p:spPr>
        <p:txBody>
          <a:bodyPr wrap="square" rtlCol="0">
            <a:spAutoFit/>
          </a:bodyPr>
          <a:lstStyle/>
          <a:p>
            <a:r>
              <a:rPr lang="en-GB" dirty="0">
                <a:solidFill>
                  <a:schemeClr val="tx2"/>
                </a:solidFill>
              </a:rPr>
              <a:t>0</a:t>
            </a:r>
          </a:p>
        </p:txBody>
      </p:sp>
      <p:sp>
        <p:nvSpPr>
          <p:cNvPr id="25" name="TextBox 24">
            <a:extLst>
              <a:ext uri="{FF2B5EF4-FFF2-40B4-BE49-F238E27FC236}">
                <a16:creationId xmlns:a16="http://schemas.microsoft.com/office/drawing/2014/main" id="{AF209F10-52C9-796B-4BF6-9878833BDCE0}"/>
              </a:ext>
            </a:extLst>
          </p:cNvPr>
          <p:cNvSpPr txBox="1"/>
          <p:nvPr/>
        </p:nvSpPr>
        <p:spPr>
          <a:xfrm>
            <a:off x="4031756" y="5450279"/>
            <a:ext cx="432050" cy="369332"/>
          </a:xfrm>
          <a:prstGeom prst="rect">
            <a:avLst/>
          </a:prstGeom>
          <a:noFill/>
        </p:spPr>
        <p:txBody>
          <a:bodyPr wrap="square" rtlCol="0">
            <a:spAutoFit/>
          </a:bodyPr>
          <a:lstStyle/>
          <a:p>
            <a:r>
              <a:rPr lang="en-GB" dirty="0">
                <a:solidFill>
                  <a:schemeClr val="tx2"/>
                </a:solidFill>
              </a:rPr>
              <a:t>1</a:t>
            </a:r>
          </a:p>
        </p:txBody>
      </p:sp>
      <p:sp>
        <p:nvSpPr>
          <p:cNvPr id="26" name="TextBox 25">
            <a:extLst>
              <a:ext uri="{FF2B5EF4-FFF2-40B4-BE49-F238E27FC236}">
                <a16:creationId xmlns:a16="http://schemas.microsoft.com/office/drawing/2014/main" id="{390BF199-00A6-20FA-CAFE-E572D1805AF8}"/>
              </a:ext>
            </a:extLst>
          </p:cNvPr>
          <p:cNvSpPr txBox="1"/>
          <p:nvPr/>
        </p:nvSpPr>
        <p:spPr>
          <a:xfrm>
            <a:off x="4766241" y="5450279"/>
            <a:ext cx="432050" cy="369332"/>
          </a:xfrm>
          <a:prstGeom prst="rect">
            <a:avLst/>
          </a:prstGeom>
          <a:noFill/>
        </p:spPr>
        <p:txBody>
          <a:bodyPr wrap="square" rtlCol="0">
            <a:spAutoFit/>
          </a:bodyPr>
          <a:lstStyle/>
          <a:p>
            <a:r>
              <a:rPr lang="en-GB" dirty="0">
                <a:solidFill>
                  <a:schemeClr val="tx2"/>
                </a:solidFill>
              </a:rPr>
              <a:t>2</a:t>
            </a:r>
          </a:p>
        </p:txBody>
      </p:sp>
      <p:sp>
        <p:nvSpPr>
          <p:cNvPr id="27" name="TextBox 26">
            <a:extLst>
              <a:ext uri="{FF2B5EF4-FFF2-40B4-BE49-F238E27FC236}">
                <a16:creationId xmlns:a16="http://schemas.microsoft.com/office/drawing/2014/main" id="{2F74C69F-013D-1556-400C-80D68B8A9FBB}"/>
              </a:ext>
            </a:extLst>
          </p:cNvPr>
          <p:cNvSpPr txBox="1"/>
          <p:nvPr/>
        </p:nvSpPr>
        <p:spPr>
          <a:xfrm>
            <a:off x="5500726" y="5450279"/>
            <a:ext cx="432050" cy="369332"/>
          </a:xfrm>
          <a:prstGeom prst="rect">
            <a:avLst/>
          </a:prstGeom>
          <a:noFill/>
        </p:spPr>
        <p:txBody>
          <a:bodyPr wrap="square" rtlCol="0">
            <a:spAutoFit/>
          </a:bodyPr>
          <a:lstStyle/>
          <a:p>
            <a:r>
              <a:rPr lang="en-GB" dirty="0">
                <a:solidFill>
                  <a:schemeClr val="tx2"/>
                </a:solidFill>
              </a:rPr>
              <a:t>3</a:t>
            </a:r>
          </a:p>
        </p:txBody>
      </p:sp>
      <p:sp>
        <p:nvSpPr>
          <p:cNvPr id="28" name="TextBox 27">
            <a:extLst>
              <a:ext uri="{FF2B5EF4-FFF2-40B4-BE49-F238E27FC236}">
                <a16:creationId xmlns:a16="http://schemas.microsoft.com/office/drawing/2014/main" id="{4F4CBDB0-9598-661A-296E-67398190BEC2}"/>
              </a:ext>
            </a:extLst>
          </p:cNvPr>
          <p:cNvSpPr txBox="1"/>
          <p:nvPr/>
        </p:nvSpPr>
        <p:spPr>
          <a:xfrm>
            <a:off x="6235211" y="5440633"/>
            <a:ext cx="432050" cy="369332"/>
          </a:xfrm>
          <a:prstGeom prst="rect">
            <a:avLst/>
          </a:prstGeom>
          <a:noFill/>
        </p:spPr>
        <p:txBody>
          <a:bodyPr wrap="square" rtlCol="0">
            <a:spAutoFit/>
          </a:bodyPr>
          <a:lstStyle/>
          <a:p>
            <a:r>
              <a:rPr lang="en-GB" dirty="0">
                <a:solidFill>
                  <a:schemeClr val="tx2"/>
                </a:solidFill>
              </a:rPr>
              <a:t>4</a:t>
            </a:r>
          </a:p>
        </p:txBody>
      </p:sp>
      <p:sp>
        <p:nvSpPr>
          <p:cNvPr id="29" name="TextBox 28">
            <a:extLst>
              <a:ext uri="{FF2B5EF4-FFF2-40B4-BE49-F238E27FC236}">
                <a16:creationId xmlns:a16="http://schemas.microsoft.com/office/drawing/2014/main" id="{1054B181-4D46-6F13-DE6E-3527CF745DBE}"/>
              </a:ext>
            </a:extLst>
          </p:cNvPr>
          <p:cNvSpPr txBox="1"/>
          <p:nvPr/>
        </p:nvSpPr>
        <p:spPr>
          <a:xfrm>
            <a:off x="6969696" y="5440633"/>
            <a:ext cx="432050" cy="369332"/>
          </a:xfrm>
          <a:prstGeom prst="rect">
            <a:avLst/>
          </a:prstGeom>
          <a:noFill/>
        </p:spPr>
        <p:txBody>
          <a:bodyPr wrap="square" rtlCol="0">
            <a:spAutoFit/>
          </a:bodyPr>
          <a:lstStyle/>
          <a:p>
            <a:r>
              <a:rPr lang="en-GB" dirty="0">
                <a:solidFill>
                  <a:schemeClr val="tx2"/>
                </a:solidFill>
              </a:rPr>
              <a:t>5</a:t>
            </a:r>
          </a:p>
        </p:txBody>
      </p:sp>
      <p:sp>
        <p:nvSpPr>
          <p:cNvPr id="30" name="TextBox 29">
            <a:extLst>
              <a:ext uri="{FF2B5EF4-FFF2-40B4-BE49-F238E27FC236}">
                <a16:creationId xmlns:a16="http://schemas.microsoft.com/office/drawing/2014/main" id="{ED1DB078-65B4-4D94-8BDC-9EAE4D7C49F7}"/>
              </a:ext>
            </a:extLst>
          </p:cNvPr>
          <p:cNvSpPr txBox="1"/>
          <p:nvPr/>
        </p:nvSpPr>
        <p:spPr>
          <a:xfrm>
            <a:off x="7704181" y="5438764"/>
            <a:ext cx="432050" cy="369332"/>
          </a:xfrm>
          <a:prstGeom prst="rect">
            <a:avLst/>
          </a:prstGeom>
          <a:noFill/>
        </p:spPr>
        <p:txBody>
          <a:bodyPr wrap="square" rtlCol="0">
            <a:spAutoFit/>
          </a:bodyPr>
          <a:lstStyle/>
          <a:p>
            <a:r>
              <a:rPr lang="en-GB" dirty="0">
                <a:solidFill>
                  <a:schemeClr val="tx2"/>
                </a:solidFill>
              </a:rPr>
              <a:t>6</a:t>
            </a:r>
          </a:p>
        </p:txBody>
      </p:sp>
      <p:sp>
        <p:nvSpPr>
          <p:cNvPr id="31" name="TextBox 30">
            <a:extLst>
              <a:ext uri="{FF2B5EF4-FFF2-40B4-BE49-F238E27FC236}">
                <a16:creationId xmlns:a16="http://schemas.microsoft.com/office/drawing/2014/main" id="{DF170692-0A1F-99DE-3AA8-5A1EF15C8094}"/>
              </a:ext>
            </a:extLst>
          </p:cNvPr>
          <p:cNvSpPr txBox="1"/>
          <p:nvPr/>
        </p:nvSpPr>
        <p:spPr>
          <a:xfrm>
            <a:off x="8438666" y="5438764"/>
            <a:ext cx="432050" cy="369332"/>
          </a:xfrm>
          <a:prstGeom prst="rect">
            <a:avLst/>
          </a:prstGeom>
          <a:noFill/>
        </p:spPr>
        <p:txBody>
          <a:bodyPr wrap="square" rtlCol="0">
            <a:spAutoFit/>
          </a:bodyPr>
          <a:lstStyle/>
          <a:p>
            <a:r>
              <a:rPr lang="en-GB" dirty="0">
                <a:solidFill>
                  <a:schemeClr val="tx2"/>
                </a:solidFill>
              </a:rPr>
              <a:t>7</a:t>
            </a:r>
          </a:p>
        </p:txBody>
      </p:sp>
      <p:sp>
        <p:nvSpPr>
          <p:cNvPr id="32" name="TextBox 31">
            <a:extLst>
              <a:ext uri="{FF2B5EF4-FFF2-40B4-BE49-F238E27FC236}">
                <a16:creationId xmlns:a16="http://schemas.microsoft.com/office/drawing/2014/main" id="{92AE8D14-058D-005B-2615-D3C2DBDAAEB9}"/>
              </a:ext>
            </a:extLst>
          </p:cNvPr>
          <p:cNvSpPr txBox="1"/>
          <p:nvPr/>
        </p:nvSpPr>
        <p:spPr>
          <a:xfrm>
            <a:off x="9156028" y="5451649"/>
            <a:ext cx="432050" cy="369332"/>
          </a:xfrm>
          <a:prstGeom prst="rect">
            <a:avLst/>
          </a:prstGeom>
          <a:noFill/>
        </p:spPr>
        <p:txBody>
          <a:bodyPr wrap="square" rtlCol="0">
            <a:spAutoFit/>
          </a:bodyPr>
          <a:lstStyle/>
          <a:p>
            <a:r>
              <a:rPr lang="en-GB" dirty="0">
                <a:solidFill>
                  <a:schemeClr val="tx2"/>
                </a:solidFill>
              </a:rPr>
              <a:t>8</a:t>
            </a:r>
          </a:p>
        </p:txBody>
      </p:sp>
      <p:sp>
        <p:nvSpPr>
          <p:cNvPr id="38" name="TextBox 37">
            <a:extLst>
              <a:ext uri="{FF2B5EF4-FFF2-40B4-BE49-F238E27FC236}">
                <a16:creationId xmlns:a16="http://schemas.microsoft.com/office/drawing/2014/main" id="{0C6E18F1-8207-A691-79DC-7EA87E3CCE97}"/>
              </a:ext>
            </a:extLst>
          </p:cNvPr>
          <p:cNvSpPr txBox="1"/>
          <p:nvPr/>
        </p:nvSpPr>
        <p:spPr>
          <a:xfrm>
            <a:off x="9890513" y="5450279"/>
            <a:ext cx="432050" cy="369332"/>
          </a:xfrm>
          <a:prstGeom prst="rect">
            <a:avLst/>
          </a:prstGeom>
          <a:noFill/>
        </p:spPr>
        <p:txBody>
          <a:bodyPr wrap="square" rtlCol="0">
            <a:spAutoFit/>
          </a:bodyPr>
          <a:lstStyle/>
          <a:p>
            <a:r>
              <a:rPr lang="en-GB" dirty="0">
                <a:solidFill>
                  <a:schemeClr val="tx2"/>
                </a:solidFill>
              </a:rPr>
              <a:t>9</a:t>
            </a:r>
          </a:p>
        </p:txBody>
      </p:sp>
      <p:sp>
        <p:nvSpPr>
          <p:cNvPr id="39" name="TextBox 38">
            <a:extLst>
              <a:ext uri="{FF2B5EF4-FFF2-40B4-BE49-F238E27FC236}">
                <a16:creationId xmlns:a16="http://schemas.microsoft.com/office/drawing/2014/main" id="{F8D1EC69-87FD-9772-3EA3-70233DFF0AA0}"/>
              </a:ext>
            </a:extLst>
          </p:cNvPr>
          <p:cNvSpPr txBox="1"/>
          <p:nvPr/>
        </p:nvSpPr>
        <p:spPr>
          <a:xfrm>
            <a:off x="10624998" y="5450279"/>
            <a:ext cx="432050" cy="369332"/>
          </a:xfrm>
          <a:prstGeom prst="rect">
            <a:avLst/>
          </a:prstGeom>
          <a:noFill/>
        </p:spPr>
        <p:txBody>
          <a:bodyPr wrap="square" rtlCol="0">
            <a:spAutoFit/>
          </a:bodyPr>
          <a:lstStyle/>
          <a:p>
            <a:r>
              <a:rPr lang="en-GB" dirty="0">
                <a:solidFill>
                  <a:schemeClr val="tx2"/>
                </a:solidFill>
              </a:rPr>
              <a:t>10</a:t>
            </a:r>
          </a:p>
        </p:txBody>
      </p:sp>
      <p:sp>
        <p:nvSpPr>
          <p:cNvPr id="40" name="TextBox 39">
            <a:extLst>
              <a:ext uri="{FF2B5EF4-FFF2-40B4-BE49-F238E27FC236}">
                <a16:creationId xmlns:a16="http://schemas.microsoft.com/office/drawing/2014/main" id="{88BDCAAF-1441-221C-F93D-2206A9661831}"/>
              </a:ext>
            </a:extLst>
          </p:cNvPr>
          <p:cNvSpPr txBox="1"/>
          <p:nvPr/>
        </p:nvSpPr>
        <p:spPr>
          <a:xfrm>
            <a:off x="11359483" y="5450279"/>
            <a:ext cx="432050" cy="369332"/>
          </a:xfrm>
          <a:prstGeom prst="rect">
            <a:avLst/>
          </a:prstGeom>
          <a:noFill/>
        </p:spPr>
        <p:txBody>
          <a:bodyPr wrap="square" rtlCol="0">
            <a:spAutoFit/>
          </a:bodyPr>
          <a:lstStyle/>
          <a:p>
            <a:r>
              <a:rPr lang="en-GB" dirty="0">
                <a:solidFill>
                  <a:schemeClr val="tx2"/>
                </a:solidFill>
              </a:rPr>
              <a:t>11</a:t>
            </a:r>
          </a:p>
        </p:txBody>
      </p:sp>
      <p:sp>
        <p:nvSpPr>
          <p:cNvPr id="41" name="TextBox 40">
            <a:extLst>
              <a:ext uri="{FF2B5EF4-FFF2-40B4-BE49-F238E27FC236}">
                <a16:creationId xmlns:a16="http://schemas.microsoft.com/office/drawing/2014/main" id="{1848F48E-01C9-DB96-02F1-1E4BBCD0D5B3}"/>
              </a:ext>
            </a:extLst>
          </p:cNvPr>
          <p:cNvSpPr txBox="1"/>
          <p:nvPr/>
        </p:nvSpPr>
        <p:spPr>
          <a:xfrm>
            <a:off x="12093968" y="5450279"/>
            <a:ext cx="432050" cy="369332"/>
          </a:xfrm>
          <a:prstGeom prst="rect">
            <a:avLst/>
          </a:prstGeom>
          <a:noFill/>
        </p:spPr>
        <p:txBody>
          <a:bodyPr wrap="square" rtlCol="0">
            <a:spAutoFit/>
          </a:bodyPr>
          <a:lstStyle/>
          <a:p>
            <a:r>
              <a:rPr lang="en-GB" dirty="0">
                <a:solidFill>
                  <a:schemeClr val="tx2"/>
                </a:solidFill>
              </a:rPr>
              <a:t>12</a:t>
            </a:r>
          </a:p>
        </p:txBody>
      </p:sp>
      <p:sp>
        <p:nvSpPr>
          <p:cNvPr id="42" name="TextBox 41">
            <a:extLst>
              <a:ext uri="{FF2B5EF4-FFF2-40B4-BE49-F238E27FC236}">
                <a16:creationId xmlns:a16="http://schemas.microsoft.com/office/drawing/2014/main" id="{FD549541-7280-1A0F-D420-31ACB8160843}"/>
              </a:ext>
            </a:extLst>
          </p:cNvPr>
          <p:cNvSpPr txBox="1"/>
          <p:nvPr/>
        </p:nvSpPr>
        <p:spPr>
          <a:xfrm>
            <a:off x="12828453" y="5450279"/>
            <a:ext cx="432050" cy="369332"/>
          </a:xfrm>
          <a:prstGeom prst="rect">
            <a:avLst/>
          </a:prstGeom>
          <a:noFill/>
        </p:spPr>
        <p:txBody>
          <a:bodyPr wrap="square" rtlCol="0">
            <a:spAutoFit/>
          </a:bodyPr>
          <a:lstStyle/>
          <a:p>
            <a:r>
              <a:rPr lang="en-GB" dirty="0">
                <a:solidFill>
                  <a:schemeClr val="tx2"/>
                </a:solidFill>
              </a:rPr>
              <a:t>13</a:t>
            </a:r>
          </a:p>
        </p:txBody>
      </p:sp>
      <p:sp>
        <p:nvSpPr>
          <p:cNvPr id="43" name="TextBox 42">
            <a:extLst>
              <a:ext uri="{FF2B5EF4-FFF2-40B4-BE49-F238E27FC236}">
                <a16:creationId xmlns:a16="http://schemas.microsoft.com/office/drawing/2014/main" id="{EBA6B544-7585-6620-1F0F-63603556B155}"/>
              </a:ext>
            </a:extLst>
          </p:cNvPr>
          <p:cNvSpPr txBox="1"/>
          <p:nvPr/>
        </p:nvSpPr>
        <p:spPr>
          <a:xfrm>
            <a:off x="13623266" y="5449601"/>
            <a:ext cx="432050" cy="369332"/>
          </a:xfrm>
          <a:prstGeom prst="rect">
            <a:avLst/>
          </a:prstGeom>
          <a:noFill/>
        </p:spPr>
        <p:txBody>
          <a:bodyPr wrap="square" rtlCol="0">
            <a:spAutoFit/>
          </a:bodyPr>
          <a:lstStyle/>
          <a:p>
            <a:r>
              <a:rPr lang="en-GB" dirty="0">
                <a:solidFill>
                  <a:schemeClr val="tx2"/>
                </a:solidFill>
              </a:rPr>
              <a:t>14</a:t>
            </a:r>
          </a:p>
        </p:txBody>
      </p:sp>
      <p:sp>
        <p:nvSpPr>
          <p:cNvPr id="44" name="TextBox 43">
            <a:extLst>
              <a:ext uri="{FF2B5EF4-FFF2-40B4-BE49-F238E27FC236}">
                <a16:creationId xmlns:a16="http://schemas.microsoft.com/office/drawing/2014/main" id="{2AAD106E-BBA5-76E0-17C3-D371967892BE}"/>
              </a:ext>
            </a:extLst>
          </p:cNvPr>
          <p:cNvSpPr txBox="1"/>
          <p:nvPr/>
        </p:nvSpPr>
        <p:spPr>
          <a:xfrm>
            <a:off x="1862168" y="1438357"/>
            <a:ext cx="1111938" cy="646331"/>
          </a:xfrm>
          <a:prstGeom prst="rect">
            <a:avLst/>
          </a:prstGeom>
          <a:noFill/>
        </p:spPr>
        <p:txBody>
          <a:bodyPr wrap="square" rtlCol="0">
            <a:spAutoFit/>
          </a:bodyPr>
          <a:lstStyle/>
          <a:p>
            <a:pPr algn="ctr"/>
            <a:r>
              <a:rPr lang="en-GB" dirty="0">
                <a:solidFill>
                  <a:schemeClr val="tx2"/>
                </a:solidFill>
              </a:rPr>
              <a:t>Left-most sgRNA</a:t>
            </a:r>
          </a:p>
        </p:txBody>
      </p:sp>
      <p:sp>
        <p:nvSpPr>
          <p:cNvPr id="45" name="TextBox 44">
            <a:extLst>
              <a:ext uri="{FF2B5EF4-FFF2-40B4-BE49-F238E27FC236}">
                <a16:creationId xmlns:a16="http://schemas.microsoft.com/office/drawing/2014/main" id="{CE0EC1BD-659B-60F1-32C6-84CA53D14C70}"/>
              </a:ext>
            </a:extLst>
          </p:cNvPr>
          <p:cNvSpPr txBox="1"/>
          <p:nvPr/>
        </p:nvSpPr>
        <p:spPr>
          <a:xfrm>
            <a:off x="1655481" y="2211648"/>
            <a:ext cx="1521513" cy="800219"/>
          </a:xfrm>
          <a:prstGeom prst="rect">
            <a:avLst/>
          </a:prstGeom>
          <a:noFill/>
        </p:spPr>
        <p:txBody>
          <a:bodyPr wrap="square" rtlCol="0">
            <a:spAutoFit/>
          </a:bodyPr>
          <a:lstStyle/>
          <a:p>
            <a:pPr algn="ctr"/>
            <a:r>
              <a:rPr lang="en-GB" dirty="0">
                <a:solidFill>
                  <a:schemeClr val="tx2"/>
                </a:solidFill>
              </a:rPr>
              <a:t>Intermediate sgRNA</a:t>
            </a:r>
          </a:p>
          <a:p>
            <a:pPr algn="ctr"/>
            <a:r>
              <a:rPr lang="en-GB" sz="1000" i="1" dirty="0">
                <a:solidFill>
                  <a:schemeClr val="tx2"/>
                </a:solidFill>
              </a:rPr>
              <a:t>arbitrary</a:t>
            </a:r>
          </a:p>
        </p:txBody>
      </p:sp>
      <p:sp>
        <p:nvSpPr>
          <p:cNvPr id="46" name="TextBox 45">
            <a:extLst>
              <a:ext uri="{FF2B5EF4-FFF2-40B4-BE49-F238E27FC236}">
                <a16:creationId xmlns:a16="http://schemas.microsoft.com/office/drawing/2014/main" id="{39181CDC-EB30-9FA3-2EF8-DD9A5326432F}"/>
              </a:ext>
            </a:extLst>
          </p:cNvPr>
          <p:cNvSpPr txBox="1"/>
          <p:nvPr/>
        </p:nvSpPr>
        <p:spPr>
          <a:xfrm>
            <a:off x="1655481" y="3095889"/>
            <a:ext cx="1521513" cy="646331"/>
          </a:xfrm>
          <a:prstGeom prst="rect">
            <a:avLst/>
          </a:prstGeom>
          <a:noFill/>
        </p:spPr>
        <p:txBody>
          <a:bodyPr wrap="square" rtlCol="0">
            <a:spAutoFit/>
          </a:bodyPr>
          <a:lstStyle/>
          <a:p>
            <a:pPr algn="ctr"/>
            <a:r>
              <a:rPr lang="en-GB" dirty="0">
                <a:solidFill>
                  <a:schemeClr val="tx2"/>
                </a:solidFill>
              </a:rPr>
              <a:t>Right-most sgRNA</a:t>
            </a:r>
          </a:p>
        </p:txBody>
      </p:sp>
    </p:spTree>
    <p:extLst>
      <p:ext uri="{BB962C8B-B14F-4D97-AF65-F5344CB8AC3E}">
        <p14:creationId xmlns:p14="http://schemas.microsoft.com/office/powerpoint/2010/main" val="3589006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B3915B2B-D38D-C3BC-7D56-3268B9226326}"/>
              </a:ext>
            </a:extLst>
          </p:cNvPr>
          <p:cNvGraphicFramePr>
            <a:graphicFrameLocks/>
          </p:cNvGraphicFramePr>
          <p:nvPr>
            <p:extLst>
              <p:ext uri="{D42A27DB-BD31-4B8C-83A1-F6EECF244321}">
                <p14:modId xmlns:p14="http://schemas.microsoft.com/office/powerpoint/2010/main" val="2837264059"/>
              </p:ext>
            </p:extLst>
          </p:nvPr>
        </p:nvGraphicFramePr>
        <p:xfrm>
          <a:off x="3167654" y="289172"/>
          <a:ext cx="10730256" cy="741680"/>
        </p:xfrm>
        <a:graphic>
          <a:graphicData uri="http://schemas.openxmlformats.org/drawingml/2006/table">
            <a:tbl>
              <a:tblPr firstRow="1" bandRow="1">
                <a:tableStyleId>{93296810-A885-4BE3-A3E7-6D5BEEA58F35}</a:tableStyleId>
              </a:tblPr>
              <a:tblGrid>
                <a:gridCol w="3576752">
                  <a:extLst>
                    <a:ext uri="{9D8B030D-6E8A-4147-A177-3AD203B41FA5}">
                      <a16:colId xmlns:a16="http://schemas.microsoft.com/office/drawing/2014/main" val="3714728644"/>
                    </a:ext>
                  </a:extLst>
                </a:gridCol>
                <a:gridCol w="3576752">
                  <a:extLst>
                    <a:ext uri="{9D8B030D-6E8A-4147-A177-3AD203B41FA5}">
                      <a16:colId xmlns:a16="http://schemas.microsoft.com/office/drawing/2014/main" val="3516678339"/>
                    </a:ext>
                  </a:extLst>
                </a:gridCol>
                <a:gridCol w="3576752">
                  <a:extLst>
                    <a:ext uri="{9D8B030D-6E8A-4147-A177-3AD203B41FA5}">
                      <a16:colId xmlns:a16="http://schemas.microsoft.com/office/drawing/2014/main" val="2788310780"/>
                    </a:ext>
                  </a:extLst>
                </a:gridCol>
              </a:tblGrid>
              <a:tr h="370840">
                <a:tc>
                  <a:txBody>
                    <a:bodyPr/>
                    <a:lstStyle/>
                    <a:p>
                      <a:r>
                        <a:rPr lang="en-GB" sz="1800" b="0" dirty="0">
                          <a:solidFill>
                            <a:schemeClr val="bg1"/>
                          </a:solidFill>
                        </a:rPr>
                        <a:t>Site type</a:t>
                      </a:r>
                    </a:p>
                  </a:txBody>
                  <a:tcPr/>
                </a:tc>
                <a:tc>
                  <a:txBody>
                    <a:bodyPr/>
                    <a:lstStyle/>
                    <a:p>
                      <a:r>
                        <a:rPr lang="en-GB" sz="1800" b="0" dirty="0">
                          <a:solidFill>
                            <a:schemeClr val="bg1"/>
                          </a:solidFill>
                        </a:rPr>
                        <a:t>Gene strand</a:t>
                      </a:r>
                    </a:p>
                  </a:txBody>
                  <a:tcPr/>
                </a:tc>
                <a:tc>
                  <a:txBody>
                    <a:bodyPr/>
                    <a:lstStyle/>
                    <a:p>
                      <a:r>
                        <a:rPr lang="en-GB" sz="1800" b="0" dirty="0">
                          <a:solidFill>
                            <a:schemeClr val="bg1"/>
                          </a:solidFill>
                        </a:rPr>
                        <a:t>sgRNA strand</a:t>
                      </a:r>
                    </a:p>
                  </a:txBody>
                  <a:tcPr/>
                </a:tc>
                <a:extLst>
                  <a:ext uri="{0D108BD9-81ED-4DB2-BD59-A6C34878D82A}">
                    <a16:rowId xmlns:a16="http://schemas.microsoft.com/office/drawing/2014/main" val="585036059"/>
                  </a:ext>
                </a:extLst>
              </a:tr>
              <a:tr h="370840">
                <a:tc>
                  <a:txBody>
                    <a:bodyPr/>
                    <a:lstStyle/>
                    <a:p>
                      <a:r>
                        <a:rPr lang="en-GB" sz="1800" dirty="0">
                          <a:solidFill>
                            <a:schemeClr val="tx2"/>
                          </a:solidFill>
                        </a:rPr>
                        <a:t>Stop</a:t>
                      </a:r>
                    </a:p>
                  </a:txBody>
                  <a:tcPr/>
                </a:tc>
                <a:tc>
                  <a:txBody>
                    <a:bodyPr/>
                    <a:lstStyle/>
                    <a:p>
                      <a:r>
                        <a:rPr lang="en-GB" sz="1800" dirty="0">
                          <a:solidFill>
                            <a:schemeClr val="tx2"/>
                          </a:solidFill>
                        </a:rPr>
                        <a:t>+</a:t>
                      </a:r>
                    </a:p>
                  </a:txBody>
                  <a:tcPr/>
                </a:tc>
                <a:tc>
                  <a:txBody>
                    <a:bodyPr/>
                    <a:lstStyle/>
                    <a:p>
                      <a:r>
                        <a:rPr lang="en-GB" sz="1800" dirty="0">
                          <a:solidFill>
                            <a:schemeClr val="tx2"/>
                          </a:solidFill>
                        </a:rPr>
                        <a:t>-</a:t>
                      </a:r>
                    </a:p>
                  </a:txBody>
                  <a:tcPr/>
                </a:tc>
                <a:extLst>
                  <a:ext uri="{0D108BD9-81ED-4DB2-BD59-A6C34878D82A}">
                    <a16:rowId xmlns:a16="http://schemas.microsoft.com/office/drawing/2014/main" val="2663978353"/>
                  </a:ext>
                </a:extLst>
              </a:tr>
            </a:tbl>
          </a:graphicData>
        </a:graphic>
      </p:graphicFrame>
      <p:graphicFrame>
        <p:nvGraphicFramePr>
          <p:cNvPr id="5" name="Table 4">
            <a:extLst>
              <a:ext uri="{FF2B5EF4-FFF2-40B4-BE49-F238E27FC236}">
                <a16:creationId xmlns:a16="http://schemas.microsoft.com/office/drawing/2014/main" id="{7EFE4FCF-AB55-0265-2DA1-B08BB76766EE}"/>
              </a:ext>
            </a:extLst>
          </p:cNvPr>
          <p:cNvGraphicFramePr>
            <a:graphicFrameLocks/>
          </p:cNvGraphicFramePr>
          <p:nvPr>
            <p:extLst>
              <p:ext uri="{D42A27DB-BD31-4B8C-83A1-F6EECF244321}">
                <p14:modId xmlns:p14="http://schemas.microsoft.com/office/powerpoint/2010/main" val="1055364925"/>
              </p:ext>
            </p:extLst>
          </p:nvPr>
        </p:nvGraphicFramePr>
        <p:xfrm>
          <a:off x="3132401" y="7138573"/>
          <a:ext cx="10922915" cy="949960"/>
        </p:xfrm>
        <a:graphic>
          <a:graphicData uri="http://schemas.openxmlformats.org/drawingml/2006/table">
            <a:tbl>
              <a:tblPr firstRow="1" bandRow="1">
                <a:tableStyleId>{93296810-A885-4BE3-A3E7-6D5BEEA58F35}</a:tableStyleId>
              </a:tblPr>
              <a:tblGrid>
                <a:gridCol w="1179440">
                  <a:extLst>
                    <a:ext uri="{9D8B030D-6E8A-4147-A177-3AD203B41FA5}">
                      <a16:colId xmlns:a16="http://schemas.microsoft.com/office/drawing/2014/main" val="3714728644"/>
                    </a:ext>
                  </a:extLst>
                </a:gridCol>
                <a:gridCol w="1179440">
                  <a:extLst>
                    <a:ext uri="{9D8B030D-6E8A-4147-A177-3AD203B41FA5}">
                      <a16:colId xmlns:a16="http://schemas.microsoft.com/office/drawing/2014/main" val="3516678339"/>
                    </a:ext>
                  </a:extLst>
                </a:gridCol>
                <a:gridCol w="1179440">
                  <a:extLst>
                    <a:ext uri="{9D8B030D-6E8A-4147-A177-3AD203B41FA5}">
                      <a16:colId xmlns:a16="http://schemas.microsoft.com/office/drawing/2014/main" val="2788310780"/>
                    </a:ext>
                  </a:extLst>
                </a:gridCol>
                <a:gridCol w="1179440">
                  <a:extLst>
                    <a:ext uri="{9D8B030D-6E8A-4147-A177-3AD203B41FA5}">
                      <a16:colId xmlns:a16="http://schemas.microsoft.com/office/drawing/2014/main" val="799625357"/>
                    </a:ext>
                  </a:extLst>
                </a:gridCol>
                <a:gridCol w="1179440">
                  <a:extLst>
                    <a:ext uri="{9D8B030D-6E8A-4147-A177-3AD203B41FA5}">
                      <a16:colId xmlns:a16="http://schemas.microsoft.com/office/drawing/2014/main" val="927169764"/>
                    </a:ext>
                  </a:extLst>
                </a:gridCol>
                <a:gridCol w="1179440">
                  <a:extLst>
                    <a:ext uri="{9D8B030D-6E8A-4147-A177-3AD203B41FA5}">
                      <a16:colId xmlns:a16="http://schemas.microsoft.com/office/drawing/2014/main" val="259143273"/>
                    </a:ext>
                  </a:extLst>
                </a:gridCol>
                <a:gridCol w="1179440">
                  <a:extLst>
                    <a:ext uri="{9D8B030D-6E8A-4147-A177-3AD203B41FA5}">
                      <a16:colId xmlns:a16="http://schemas.microsoft.com/office/drawing/2014/main" val="172277771"/>
                    </a:ext>
                  </a:extLst>
                </a:gridCol>
                <a:gridCol w="1179440">
                  <a:extLst>
                    <a:ext uri="{9D8B030D-6E8A-4147-A177-3AD203B41FA5}">
                      <a16:colId xmlns:a16="http://schemas.microsoft.com/office/drawing/2014/main" val="2806670284"/>
                    </a:ext>
                  </a:extLst>
                </a:gridCol>
                <a:gridCol w="1487395">
                  <a:extLst>
                    <a:ext uri="{9D8B030D-6E8A-4147-A177-3AD203B41FA5}">
                      <a16:colId xmlns:a16="http://schemas.microsoft.com/office/drawing/2014/main" val="2367428951"/>
                    </a:ext>
                  </a:extLst>
                </a:gridCol>
              </a:tblGrid>
              <a:tr h="370840">
                <a:tc>
                  <a:txBody>
                    <a:bodyPr/>
                    <a:lstStyle/>
                    <a:p>
                      <a:r>
                        <a:rPr lang="en-GB" sz="1600" b="0" dirty="0"/>
                        <a:t>CDS side</a:t>
                      </a:r>
                    </a:p>
                  </a:txBody>
                  <a:tcPr/>
                </a:tc>
                <a:tc>
                  <a:txBody>
                    <a:bodyPr/>
                    <a:lstStyle/>
                    <a:p>
                      <a:r>
                        <a:rPr lang="en-GB" sz="1600" b="0" dirty="0"/>
                        <a:t>PAM in start/stop</a:t>
                      </a:r>
                      <a:endParaRPr lang="en-GB" sz="1600" b="0" dirty="0">
                        <a:solidFill>
                          <a:schemeClr val="accent4"/>
                        </a:solidFill>
                      </a:endParaRPr>
                    </a:p>
                  </a:txBody>
                  <a:tcPr/>
                </a:tc>
                <a:tc>
                  <a:txBody>
                    <a:bodyPr/>
                    <a:lstStyle/>
                    <a:p>
                      <a:pPr marL="0" marR="0" lvl="0" indent="0" algn="l" defTabSz="959937" rtl="0" eaLnBrk="1" fontAlgn="auto" latinLnBrk="0" hangingPunct="1">
                        <a:lnSpc>
                          <a:spcPct val="100000"/>
                        </a:lnSpc>
                        <a:spcBef>
                          <a:spcPts val="0"/>
                        </a:spcBef>
                        <a:spcAft>
                          <a:spcPts val="0"/>
                        </a:spcAft>
                        <a:buClrTx/>
                        <a:buSzTx/>
                        <a:buFontTx/>
                        <a:buNone/>
                        <a:tabLst/>
                        <a:defRPr/>
                      </a:pPr>
                      <a:r>
                        <a:rPr lang="en-GB" sz="1600" b="0" dirty="0"/>
                        <a:t>&lt;15bp 3’ overhang</a:t>
                      </a:r>
                    </a:p>
                  </a:txBody>
                  <a:tcPr/>
                </a:tc>
                <a:tc>
                  <a:txBody>
                    <a:bodyPr/>
                    <a:lstStyle/>
                    <a:p>
                      <a:pPr marL="0" marR="0" lvl="0" indent="0" algn="l" defTabSz="959937" rtl="0" eaLnBrk="1" fontAlgn="auto" latinLnBrk="0" hangingPunct="1">
                        <a:lnSpc>
                          <a:spcPct val="100000"/>
                        </a:lnSpc>
                        <a:spcBef>
                          <a:spcPts val="0"/>
                        </a:spcBef>
                        <a:spcAft>
                          <a:spcPts val="0"/>
                        </a:spcAft>
                        <a:buClrTx/>
                        <a:buSzTx/>
                        <a:buFontTx/>
                        <a:buNone/>
                        <a:tabLst/>
                        <a:defRPr/>
                      </a:pPr>
                      <a:r>
                        <a:rPr lang="en-GB" sz="1600" b="0" dirty="0"/>
                        <a:t>PAM in CDS</a:t>
                      </a:r>
                    </a:p>
                  </a:txBody>
                  <a:tcPr/>
                </a:tc>
                <a:tc>
                  <a:txBody>
                    <a:bodyPr/>
                    <a:lstStyle/>
                    <a:p>
                      <a:r>
                        <a:rPr lang="en-GB" sz="1600" b="0" dirty="0"/>
                        <a:t>PAM outside CDS</a:t>
                      </a:r>
                    </a:p>
                  </a:txBody>
                  <a:tcPr/>
                </a:tc>
                <a:tc>
                  <a:txBody>
                    <a:bodyPr/>
                    <a:lstStyle/>
                    <a:p>
                      <a:r>
                        <a:rPr lang="en-GB" sz="1600" b="0" dirty="0"/>
                        <a:t>Cut site in CDS</a:t>
                      </a:r>
                    </a:p>
                  </a:txBody>
                  <a:tcPr/>
                </a:tc>
                <a:tc>
                  <a:txBody>
                    <a:bodyPr/>
                    <a:lstStyle/>
                    <a:p>
                      <a:r>
                        <a:rPr lang="en-GB" sz="1600" b="0" dirty="0"/>
                        <a:t>Mutate 1bp sgRNA</a:t>
                      </a:r>
                    </a:p>
                  </a:txBody>
                  <a:tcPr/>
                </a:tc>
                <a:tc>
                  <a:txBody>
                    <a:bodyPr/>
                    <a:lstStyle/>
                    <a:p>
                      <a:r>
                        <a:rPr lang="en-GB" sz="1600" b="0" dirty="0"/>
                        <a:t>Mutate 6bp sgRNA</a:t>
                      </a:r>
                    </a:p>
                  </a:txBody>
                  <a:tcPr/>
                </a:tc>
                <a:tc>
                  <a:txBody>
                    <a:bodyPr/>
                    <a:lstStyle/>
                    <a:p>
                      <a:r>
                        <a:rPr lang="en-GB" sz="1600" b="0" dirty="0"/>
                        <a:t>Relative last g coordinate</a:t>
                      </a:r>
                    </a:p>
                  </a:txBody>
                  <a:tcPr/>
                </a:tc>
                <a:extLst>
                  <a:ext uri="{0D108BD9-81ED-4DB2-BD59-A6C34878D82A}">
                    <a16:rowId xmlns:a16="http://schemas.microsoft.com/office/drawing/2014/main" val="585036059"/>
                  </a:ext>
                </a:extLst>
              </a:tr>
              <a:tr h="370840">
                <a:tc>
                  <a:txBody>
                    <a:bodyPr/>
                    <a:lstStyle/>
                    <a:p>
                      <a:r>
                        <a:rPr lang="en-GB" sz="1600" dirty="0">
                          <a:solidFill>
                            <a:schemeClr val="tx2"/>
                          </a:solidFill>
                        </a:rPr>
                        <a:t>HAL</a:t>
                      </a:r>
                    </a:p>
                  </a:txBody>
                  <a:tcPr/>
                </a:tc>
                <a:tc>
                  <a:txBody>
                    <a:bodyPr/>
                    <a:lstStyle/>
                    <a:p>
                      <a:r>
                        <a:rPr lang="en-GB" sz="1600" dirty="0">
                          <a:solidFill>
                            <a:schemeClr val="tx2"/>
                          </a:solidFill>
                        </a:rPr>
                        <a:t>18:21</a:t>
                      </a:r>
                    </a:p>
                  </a:txBody>
                  <a:tcPr/>
                </a:tc>
                <a:tc>
                  <a:txBody>
                    <a:bodyPr/>
                    <a:lstStyle/>
                    <a:p>
                      <a:r>
                        <a:rPr lang="en-GB" sz="1600" dirty="0">
                          <a:solidFill>
                            <a:schemeClr val="tx2"/>
                          </a:solidFill>
                        </a:rPr>
                        <a:t>&gt;5</a:t>
                      </a:r>
                    </a:p>
                  </a:txBody>
                  <a:tcPr/>
                </a:tc>
                <a:tc>
                  <a:txBody>
                    <a:bodyPr/>
                    <a:lstStyle/>
                    <a:p>
                      <a:r>
                        <a:rPr lang="en-GB" sz="1600" dirty="0">
                          <a:solidFill>
                            <a:schemeClr val="tx2"/>
                          </a:solidFill>
                        </a:rPr>
                        <a:t>&lt;17</a:t>
                      </a:r>
                    </a:p>
                  </a:txBody>
                  <a:tcPr/>
                </a:tc>
                <a:tc>
                  <a:txBody>
                    <a:bodyPr/>
                    <a:lstStyle/>
                    <a:p>
                      <a:r>
                        <a:rPr lang="en-GB" sz="1600" dirty="0">
                          <a:solidFill>
                            <a:schemeClr val="tx2"/>
                          </a:solidFill>
                        </a:rPr>
                        <a:t>Never</a:t>
                      </a:r>
                    </a:p>
                  </a:txBody>
                  <a:tcPr/>
                </a:tc>
                <a:tc>
                  <a:txBody>
                    <a:bodyPr/>
                    <a:lstStyle/>
                    <a:p>
                      <a:r>
                        <a:rPr lang="en-GB" sz="1600" dirty="0">
                          <a:solidFill>
                            <a:schemeClr val="tx2"/>
                          </a:solidFill>
                        </a:rPr>
                        <a:t>&lt;15</a:t>
                      </a:r>
                    </a:p>
                  </a:txBody>
                  <a:tcPr/>
                </a:tc>
                <a:tc>
                  <a:txBody>
                    <a:bodyPr/>
                    <a:lstStyle/>
                    <a:p>
                      <a:r>
                        <a:rPr lang="en-GB" sz="1600" dirty="0">
                          <a:solidFill>
                            <a:schemeClr val="tx2"/>
                          </a:solidFill>
                        </a:rPr>
                        <a:t>16</a:t>
                      </a:r>
                    </a:p>
                  </a:txBody>
                  <a:tcPr/>
                </a:tc>
                <a:tc>
                  <a:txBody>
                    <a:bodyPr/>
                    <a:lstStyle/>
                    <a:p>
                      <a:r>
                        <a:rPr lang="en-GB" sz="1600" dirty="0">
                          <a:solidFill>
                            <a:schemeClr val="tx2"/>
                          </a:solidFill>
                        </a:rPr>
                        <a:t>11</a:t>
                      </a:r>
                    </a:p>
                  </a:txBody>
                  <a:tcPr/>
                </a:tc>
                <a:tc>
                  <a:txBody>
                    <a:bodyPr/>
                    <a:lstStyle/>
                    <a:p>
                      <a:pPr marL="0" marR="0" lvl="0" indent="0" algn="l" defTabSz="1199967" rtl="0" eaLnBrk="1" fontAlgn="auto" latinLnBrk="0" hangingPunct="1">
                        <a:lnSpc>
                          <a:spcPct val="100000"/>
                        </a:lnSpc>
                        <a:spcBef>
                          <a:spcPts val="0"/>
                        </a:spcBef>
                        <a:spcAft>
                          <a:spcPts val="0"/>
                        </a:spcAft>
                        <a:buClrTx/>
                        <a:buSzTx/>
                        <a:buFontTx/>
                        <a:buNone/>
                        <a:tabLst/>
                        <a:defRPr/>
                      </a:pPr>
                      <a:r>
                        <a:rPr lang="en-GB" sz="1600" dirty="0">
                          <a:solidFill>
                            <a:schemeClr val="accent1"/>
                          </a:solidFill>
                        </a:rPr>
                        <a:t>fmax </a:t>
                      </a:r>
                      <a:r>
                        <a:rPr lang="en-GB" sz="1600" dirty="0"/>
                        <a:t>– </a:t>
                      </a:r>
                      <a:r>
                        <a:rPr lang="en-GB" sz="1600" dirty="0">
                          <a:solidFill>
                            <a:schemeClr val="accent4"/>
                          </a:solidFill>
                        </a:rPr>
                        <a:t>stop</a:t>
                      </a:r>
                      <a:endParaRPr lang="en-GB" sz="1600" dirty="0">
                        <a:solidFill>
                          <a:schemeClr val="tx2"/>
                        </a:solidFill>
                      </a:endParaRPr>
                    </a:p>
                  </a:txBody>
                  <a:tcPr/>
                </a:tc>
                <a:extLst>
                  <a:ext uri="{0D108BD9-81ED-4DB2-BD59-A6C34878D82A}">
                    <a16:rowId xmlns:a16="http://schemas.microsoft.com/office/drawing/2014/main" val="2663978353"/>
                  </a:ext>
                </a:extLst>
              </a:tr>
            </a:tbl>
          </a:graphicData>
        </a:graphic>
      </p:graphicFrame>
      <p:cxnSp>
        <p:nvCxnSpPr>
          <p:cNvPr id="6" name="Straight Connector 5">
            <a:extLst>
              <a:ext uri="{FF2B5EF4-FFF2-40B4-BE49-F238E27FC236}">
                <a16:creationId xmlns:a16="http://schemas.microsoft.com/office/drawing/2014/main" id="{EDF3C8D0-5C0D-AF6F-F1E2-AA08F90FDE20}"/>
              </a:ext>
            </a:extLst>
          </p:cNvPr>
          <p:cNvCxnSpPr>
            <a:cxnSpLocks/>
          </p:cNvCxnSpPr>
          <p:nvPr/>
        </p:nvCxnSpPr>
        <p:spPr>
          <a:xfrm>
            <a:off x="3383683" y="3757229"/>
            <a:ext cx="10524899" cy="0"/>
          </a:xfrm>
          <a:prstGeom prst="line">
            <a:avLst/>
          </a:prstGeom>
          <a:ln w="25400">
            <a:solidFill>
              <a:schemeClr val="accent5"/>
            </a:solidFill>
          </a:ln>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D3647F6C-38FD-BB0B-27D7-6871EEE839E5}"/>
              </a:ext>
            </a:extLst>
          </p:cNvPr>
          <p:cNvCxnSpPr>
            <a:cxnSpLocks/>
          </p:cNvCxnSpPr>
          <p:nvPr/>
        </p:nvCxnSpPr>
        <p:spPr>
          <a:xfrm>
            <a:off x="8265846" y="3031036"/>
            <a:ext cx="5642848" cy="0"/>
          </a:xfrm>
          <a:prstGeom prst="line">
            <a:avLst/>
          </a:prstGeom>
          <a:ln w="25400">
            <a:solidFill>
              <a:schemeClr val="accent2"/>
            </a:solidFill>
          </a:ln>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17933421-38F0-7B9A-1EB5-E02B8B857974}"/>
              </a:ext>
            </a:extLst>
          </p:cNvPr>
          <p:cNvSpPr/>
          <p:nvPr/>
        </p:nvSpPr>
        <p:spPr>
          <a:xfrm>
            <a:off x="8265847" y="3344466"/>
            <a:ext cx="734485" cy="431240"/>
          </a:xfrm>
          <a:prstGeom prst="rect">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100" dirty="0"/>
              <a:t>TAG</a:t>
            </a:r>
          </a:p>
        </p:txBody>
      </p:sp>
      <p:cxnSp>
        <p:nvCxnSpPr>
          <p:cNvPr id="9" name="Straight Arrow Connector 8">
            <a:extLst>
              <a:ext uri="{FF2B5EF4-FFF2-40B4-BE49-F238E27FC236}">
                <a16:creationId xmlns:a16="http://schemas.microsoft.com/office/drawing/2014/main" id="{E14F87F8-F5F4-AEDA-5362-F633D05F03BD}"/>
              </a:ext>
            </a:extLst>
          </p:cNvPr>
          <p:cNvCxnSpPr>
            <a:cxnSpLocks/>
          </p:cNvCxnSpPr>
          <p:nvPr/>
        </p:nvCxnSpPr>
        <p:spPr>
          <a:xfrm flipH="1">
            <a:off x="7937329" y="3938104"/>
            <a:ext cx="1056861" cy="0"/>
          </a:xfrm>
          <a:prstGeom prst="straightConnector1">
            <a:avLst/>
          </a:prstGeom>
          <a:ln w="2222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F000211-FEEA-1E71-2363-CAB4FFD206EF}"/>
              </a:ext>
            </a:extLst>
          </p:cNvPr>
          <p:cNvSpPr txBox="1"/>
          <p:nvPr/>
        </p:nvSpPr>
        <p:spPr>
          <a:xfrm>
            <a:off x="8265849" y="3039296"/>
            <a:ext cx="715682" cy="415498"/>
          </a:xfrm>
          <a:prstGeom prst="rect">
            <a:avLst/>
          </a:prstGeom>
          <a:noFill/>
          <a:ln w="22225">
            <a:solidFill>
              <a:schemeClr val="accent2"/>
            </a:solidFill>
          </a:ln>
        </p:spPr>
        <p:txBody>
          <a:bodyPr wrap="square" rtlCol="0">
            <a:spAutoFit/>
          </a:bodyPr>
          <a:lstStyle/>
          <a:p>
            <a:pPr algn="ctr"/>
            <a:r>
              <a:rPr lang="en-GB" sz="2100" dirty="0">
                <a:solidFill>
                  <a:schemeClr val="accent2"/>
                </a:solidFill>
              </a:rPr>
              <a:t>CCN</a:t>
            </a:r>
          </a:p>
        </p:txBody>
      </p:sp>
      <p:sp>
        <p:nvSpPr>
          <p:cNvPr id="11" name="Rounded Rectangle 10">
            <a:extLst>
              <a:ext uri="{FF2B5EF4-FFF2-40B4-BE49-F238E27FC236}">
                <a16:creationId xmlns:a16="http://schemas.microsoft.com/office/drawing/2014/main" id="{0321ADF4-8C1D-8B59-D0DC-E2DB30D9E459}"/>
              </a:ext>
            </a:extLst>
          </p:cNvPr>
          <p:cNvSpPr/>
          <p:nvPr/>
        </p:nvSpPr>
        <p:spPr>
          <a:xfrm>
            <a:off x="13606147" y="3015864"/>
            <a:ext cx="302435" cy="456777"/>
          </a:xfrm>
          <a:prstGeom prst="roundRect">
            <a:avLst/>
          </a:prstGeom>
          <a:noFill/>
          <a:ln w="38100">
            <a:solidFill>
              <a:schemeClr val="accent1"/>
            </a:solidFill>
            <a:prstDash val="sysDash"/>
            <a:extLst>
              <a:ext uri="{C807C97D-BFC1-408E-A445-0C87EB9F89A2}">
                <ask:lineSketchStyleProps xmlns:ask="http://schemas.microsoft.com/office/drawing/2018/sketchyshapes" sd="1219033472">
                  <a:custGeom>
                    <a:avLst/>
                    <a:gdLst>
                      <a:gd name="connsiteX0" fmla="*/ 0 w 302435"/>
                      <a:gd name="connsiteY0" fmla="*/ 50407 h 733674"/>
                      <a:gd name="connsiteX1" fmla="*/ 50407 w 302435"/>
                      <a:gd name="connsiteY1" fmla="*/ 0 h 733674"/>
                      <a:gd name="connsiteX2" fmla="*/ 252028 w 302435"/>
                      <a:gd name="connsiteY2" fmla="*/ 0 h 733674"/>
                      <a:gd name="connsiteX3" fmla="*/ 302435 w 302435"/>
                      <a:gd name="connsiteY3" fmla="*/ 50407 h 733674"/>
                      <a:gd name="connsiteX4" fmla="*/ 302435 w 302435"/>
                      <a:gd name="connsiteY4" fmla="*/ 683267 h 733674"/>
                      <a:gd name="connsiteX5" fmla="*/ 252028 w 302435"/>
                      <a:gd name="connsiteY5" fmla="*/ 733674 h 733674"/>
                      <a:gd name="connsiteX6" fmla="*/ 50407 w 302435"/>
                      <a:gd name="connsiteY6" fmla="*/ 733674 h 733674"/>
                      <a:gd name="connsiteX7" fmla="*/ 0 w 302435"/>
                      <a:gd name="connsiteY7" fmla="*/ 683267 h 733674"/>
                      <a:gd name="connsiteX8" fmla="*/ 0 w 302435"/>
                      <a:gd name="connsiteY8" fmla="*/ 50407 h 733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2435" h="733674" extrusionOk="0">
                        <a:moveTo>
                          <a:pt x="0" y="50407"/>
                        </a:moveTo>
                        <a:cubicBezTo>
                          <a:pt x="-3316" y="20523"/>
                          <a:pt x="18001" y="1714"/>
                          <a:pt x="50407" y="0"/>
                        </a:cubicBezTo>
                        <a:cubicBezTo>
                          <a:pt x="150776" y="-886"/>
                          <a:pt x="164425" y="5410"/>
                          <a:pt x="252028" y="0"/>
                        </a:cubicBezTo>
                        <a:cubicBezTo>
                          <a:pt x="275896" y="-3020"/>
                          <a:pt x="302152" y="23148"/>
                          <a:pt x="302435" y="50407"/>
                        </a:cubicBezTo>
                        <a:cubicBezTo>
                          <a:pt x="329312" y="278903"/>
                          <a:pt x="333419" y="531908"/>
                          <a:pt x="302435" y="683267"/>
                        </a:cubicBezTo>
                        <a:cubicBezTo>
                          <a:pt x="305174" y="705470"/>
                          <a:pt x="276303" y="733128"/>
                          <a:pt x="252028" y="733674"/>
                        </a:cubicBezTo>
                        <a:cubicBezTo>
                          <a:pt x="165346" y="736042"/>
                          <a:pt x="133163" y="723844"/>
                          <a:pt x="50407" y="733674"/>
                        </a:cubicBezTo>
                        <a:cubicBezTo>
                          <a:pt x="20304" y="737419"/>
                          <a:pt x="-3912" y="706569"/>
                          <a:pt x="0" y="683267"/>
                        </a:cubicBezTo>
                        <a:cubicBezTo>
                          <a:pt x="422" y="551877"/>
                          <a:pt x="22693" y="195550"/>
                          <a:pt x="0" y="50407"/>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ounded Rectangle 11">
            <a:extLst>
              <a:ext uri="{FF2B5EF4-FFF2-40B4-BE49-F238E27FC236}">
                <a16:creationId xmlns:a16="http://schemas.microsoft.com/office/drawing/2014/main" id="{24E0A896-1A84-D447-4208-CEEA52DA98C0}"/>
              </a:ext>
            </a:extLst>
          </p:cNvPr>
          <p:cNvSpPr/>
          <p:nvPr/>
        </p:nvSpPr>
        <p:spPr>
          <a:xfrm>
            <a:off x="8679097" y="3343659"/>
            <a:ext cx="302435" cy="456777"/>
          </a:xfrm>
          <a:prstGeom prst="roundRect">
            <a:avLst/>
          </a:prstGeom>
          <a:noFill/>
          <a:ln w="38100">
            <a:solidFill>
              <a:schemeClr val="accent4"/>
            </a:solidFill>
            <a:prstDash val="sysDash"/>
            <a:extLst>
              <a:ext uri="{C807C97D-BFC1-408E-A445-0C87EB9F89A2}">
                <ask:lineSketchStyleProps xmlns:ask="http://schemas.microsoft.com/office/drawing/2018/sketchyshapes" sd="1219033472">
                  <a:custGeom>
                    <a:avLst/>
                    <a:gdLst>
                      <a:gd name="connsiteX0" fmla="*/ 0 w 302435"/>
                      <a:gd name="connsiteY0" fmla="*/ 50407 h 733674"/>
                      <a:gd name="connsiteX1" fmla="*/ 50407 w 302435"/>
                      <a:gd name="connsiteY1" fmla="*/ 0 h 733674"/>
                      <a:gd name="connsiteX2" fmla="*/ 252028 w 302435"/>
                      <a:gd name="connsiteY2" fmla="*/ 0 h 733674"/>
                      <a:gd name="connsiteX3" fmla="*/ 302435 w 302435"/>
                      <a:gd name="connsiteY3" fmla="*/ 50407 h 733674"/>
                      <a:gd name="connsiteX4" fmla="*/ 302435 w 302435"/>
                      <a:gd name="connsiteY4" fmla="*/ 683267 h 733674"/>
                      <a:gd name="connsiteX5" fmla="*/ 252028 w 302435"/>
                      <a:gd name="connsiteY5" fmla="*/ 733674 h 733674"/>
                      <a:gd name="connsiteX6" fmla="*/ 50407 w 302435"/>
                      <a:gd name="connsiteY6" fmla="*/ 733674 h 733674"/>
                      <a:gd name="connsiteX7" fmla="*/ 0 w 302435"/>
                      <a:gd name="connsiteY7" fmla="*/ 683267 h 733674"/>
                      <a:gd name="connsiteX8" fmla="*/ 0 w 302435"/>
                      <a:gd name="connsiteY8" fmla="*/ 50407 h 733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2435" h="733674" extrusionOk="0">
                        <a:moveTo>
                          <a:pt x="0" y="50407"/>
                        </a:moveTo>
                        <a:cubicBezTo>
                          <a:pt x="-3316" y="20523"/>
                          <a:pt x="18001" y="1714"/>
                          <a:pt x="50407" y="0"/>
                        </a:cubicBezTo>
                        <a:cubicBezTo>
                          <a:pt x="150776" y="-886"/>
                          <a:pt x="164425" y="5410"/>
                          <a:pt x="252028" y="0"/>
                        </a:cubicBezTo>
                        <a:cubicBezTo>
                          <a:pt x="275896" y="-3020"/>
                          <a:pt x="302152" y="23148"/>
                          <a:pt x="302435" y="50407"/>
                        </a:cubicBezTo>
                        <a:cubicBezTo>
                          <a:pt x="329312" y="278903"/>
                          <a:pt x="333419" y="531908"/>
                          <a:pt x="302435" y="683267"/>
                        </a:cubicBezTo>
                        <a:cubicBezTo>
                          <a:pt x="305174" y="705470"/>
                          <a:pt x="276303" y="733128"/>
                          <a:pt x="252028" y="733674"/>
                        </a:cubicBezTo>
                        <a:cubicBezTo>
                          <a:pt x="165346" y="736042"/>
                          <a:pt x="133163" y="723844"/>
                          <a:pt x="50407" y="733674"/>
                        </a:cubicBezTo>
                        <a:cubicBezTo>
                          <a:pt x="20304" y="737419"/>
                          <a:pt x="-3912" y="706569"/>
                          <a:pt x="0" y="683267"/>
                        </a:cubicBezTo>
                        <a:cubicBezTo>
                          <a:pt x="422" y="551877"/>
                          <a:pt x="22693" y="195550"/>
                          <a:pt x="0" y="50407"/>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 name="Straight Connector 12">
            <a:extLst>
              <a:ext uri="{FF2B5EF4-FFF2-40B4-BE49-F238E27FC236}">
                <a16:creationId xmlns:a16="http://schemas.microsoft.com/office/drawing/2014/main" id="{9109ED4D-6130-2828-5C50-22F674842B76}"/>
              </a:ext>
            </a:extLst>
          </p:cNvPr>
          <p:cNvCxnSpPr>
            <a:cxnSpLocks/>
          </p:cNvCxnSpPr>
          <p:nvPr/>
        </p:nvCxnSpPr>
        <p:spPr>
          <a:xfrm>
            <a:off x="3383681" y="1553774"/>
            <a:ext cx="5642848" cy="0"/>
          </a:xfrm>
          <a:prstGeom prst="line">
            <a:avLst/>
          </a:prstGeom>
          <a:ln w="25400">
            <a:solidFill>
              <a:schemeClr val="accent2"/>
            </a:solidFill>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1A5912A5-2E76-92FF-8238-DA548EEE9BC7}"/>
              </a:ext>
            </a:extLst>
          </p:cNvPr>
          <p:cNvSpPr txBox="1"/>
          <p:nvPr/>
        </p:nvSpPr>
        <p:spPr>
          <a:xfrm>
            <a:off x="3400805" y="1553774"/>
            <a:ext cx="717362" cy="415498"/>
          </a:xfrm>
          <a:prstGeom prst="rect">
            <a:avLst/>
          </a:prstGeom>
          <a:noFill/>
          <a:ln w="22225">
            <a:solidFill>
              <a:schemeClr val="accent2"/>
            </a:solidFill>
          </a:ln>
        </p:spPr>
        <p:txBody>
          <a:bodyPr wrap="square" rtlCol="0">
            <a:spAutoFit/>
          </a:bodyPr>
          <a:lstStyle/>
          <a:p>
            <a:pPr algn="ctr"/>
            <a:r>
              <a:rPr lang="en-GB" sz="2100" dirty="0">
                <a:solidFill>
                  <a:schemeClr val="accent2"/>
                </a:solidFill>
              </a:rPr>
              <a:t>CCN</a:t>
            </a:r>
          </a:p>
        </p:txBody>
      </p:sp>
      <p:sp>
        <p:nvSpPr>
          <p:cNvPr id="15" name="Rounded Rectangle 14">
            <a:extLst>
              <a:ext uri="{FF2B5EF4-FFF2-40B4-BE49-F238E27FC236}">
                <a16:creationId xmlns:a16="http://schemas.microsoft.com/office/drawing/2014/main" id="{46F1519D-5750-B51C-A045-C51CA7D0D580}"/>
              </a:ext>
            </a:extLst>
          </p:cNvPr>
          <p:cNvSpPr/>
          <p:nvPr/>
        </p:nvSpPr>
        <p:spPr>
          <a:xfrm>
            <a:off x="8723982" y="1538602"/>
            <a:ext cx="302435" cy="456777"/>
          </a:xfrm>
          <a:prstGeom prst="roundRect">
            <a:avLst/>
          </a:prstGeom>
          <a:noFill/>
          <a:ln w="38100">
            <a:solidFill>
              <a:schemeClr val="accent1"/>
            </a:solidFill>
            <a:prstDash val="sysDash"/>
            <a:extLst>
              <a:ext uri="{C807C97D-BFC1-408E-A445-0C87EB9F89A2}">
                <ask:lineSketchStyleProps xmlns:ask="http://schemas.microsoft.com/office/drawing/2018/sketchyshapes" sd="1219033472">
                  <a:custGeom>
                    <a:avLst/>
                    <a:gdLst>
                      <a:gd name="connsiteX0" fmla="*/ 0 w 302435"/>
                      <a:gd name="connsiteY0" fmla="*/ 50407 h 733674"/>
                      <a:gd name="connsiteX1" fmla="*/ 50407 w 302435"/>
                      <a:gd name="connsiteY1" fmla="*/ 0 h 733674"/>
                      <a:gd name="connsiteX2" fmla="*/ 252028 w 302435"/>
                      <a:gd name="connsiteY2" fmla="*/ 0 h 733674"/>
                      <a:gd name="connsiteX3" fmla="*/ 302435 w 302435"/>
                      <a:gd name="connsiteY3" fmla="*/ 50407 h 733674"/>
                      <a:gd name="connsiteX4" fmla="*/ 302435 w 302435"/>
                      <a:gd name="connsiteY4" fmla="*/ 683267 h 733674"/>
                      <a:gd name="connsiteX5" fmla="*/ 252028 w 302435"/>
                      <a:gd name="connsiteY5" fmla="*/ 733674 h 733674"/>
                      <a:gd name="connsiteX6" fmla="*/ 50407 w 302435"/>
                      <a:gd name="connsiteY6" fmla="*/ 733674 h 733674"/>
                      <a:gd name="connsiteX7" fmla="*/ 0 w 302435"/>
                      <a:gd name="connsiteY7" fmla="*/ 683267 h 733674"/>
                      <a:gd name="connsiteX8" fmla="*/ 0 w 302435"/>
                      <a:gd name="connsiteY8" fmla="*/ 50407 h 733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2435" h="733674" extrusionOk="0">
                        <a:moveTo>
                          <a:pt x="0" y="50407"/>
                        </a:moveTo>
                        <a:cubicBezTo>
                          <a:pt x="-3316" y="20523"/>
                          <a:pt x="18001" y="1714"/>
                          <a:pt x="50407" y="0"/>
                        </a:cubicBezTo>
                        <a:cubicBezTo>
                          <a:pt x="150776" y="-886"/>
                          <a:pt x="164425" y="5410"/>
                          <a:pt x="252028" y="0"/>
                        </a:cubicBezTo>
                        <a:cubicBezTo>
                          <a:pt x="275896" y="-3020"/>
                          <a:pt x="302152" y="23148"/>
                          <a:pt x="302435" y="50407"/>
                        </a:cubicBezTo>
                        <a:cubicBezTo>
                          <a:pt x="329312" y="278903"/>
                          <a:pt x="333419" y="531908"/>
                          <a:pt x="302435" y="683267"/>
                        </a:cubicBezTo>
                        <a:cubicBezTo>
                          <a:pt x="305174" y="705470"/>
                          <a:pt x="276303" y="733128"/>
                          <a:pt x="252028" y="733674"/>
                        </a:cubicBezTo>
                        <a:cubicBezTo>
                          <a:pt x="165346" y="736042"/>
                          <a:pt x="133163" y="723844"/>
                          <a:pt x="50407" y="733674"/>
                        </a:cubicBezTo>
                        <a:cubicBezTo>
                          <a:pt x="20304" y="737419"/>
                          <a:pt x="-3912" y="706569"/>
                          <a:pt x="0" y="683267"/>
                        </a:cubicBezTo>
                        <a:cubicBezTo>
                          <a:pt x="422" y="551877"/>
                          <a:pt x="22693" y="195550"/>
                          <a:pt x="0" y="50407"/>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0" name="Straight Connector 29">
            <a:extLst>
              <a:ext uri="{FF2B5EF4-FFF2-40B4-BE49-F238E27FC236}">
                <a16:creationId xmlns:a16="http://schemas.microsoft.com/office/drawing/2014/main" id="{CE77AC0D-C62A-A69A-02B0-7876657E84F1}"/>
              </a:ext>
            </a:extLst>
          </p:cNvPr>
          <p:cNvCxnSpPr>
            <a:cxnSpLocks/>
          </p:cNvCxnSpPr>
          <p:nvPr/>
        </p:nvCxnSpPr>
        <p:spPr>
          <a:xfrm>
            <a:off x="5560938" y="2297861"/>
            <a:ext cx="5642848" cy="0"/>
          </a:xfrm>
          <a:prstGeom prst="line">
            <a:avLst/>
          </a:prstGeom>
          <a:ln w="25400">
            <a:solidFill>
              <a:schemeClr val="accent2"/>
            </a:solidFill>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917A6E88-5D2E-BE5B-460E-2AEA0B9CC793}"/>
              </a:ext>
            </a:extLst>
          </p:cNvPr>
          <p:cNvSpPr txBox="1"/>
          <p:nvPr/>
        </p:nvSpPr>
        <p:spPr>
          <a:xfrm>
            <a:off x="5560940" y="2297861"/>
            <a:ext cx="722989" cy="415498"/>
          </a:xfrm>
          <a:prstGeom prst="rect">
            <a:avLst/>
          </a:prstGeom>
          <a:noFill/>
          <a:ln w="22225">
            <a:solidFill>
              <a:schemeClr val="accent2"/>
            </a:solidFill>
          </a:ln>
        </p:spPr>
        <p:txBody>
          <a:bodyPr wrap="square" rtlCol="0">
            <a:spAutoFit/>
          </a:bodyPr>
          <a:lstStyle/>
          <a:p>
            <a:pPr algn="ctr"/>
            <a:r>
              <a:rPr lang="en-GB" sz="2100" dirty="0">
                <a:solidFill>
                  <a:schemeClr val="accent2"/>
                </a:solidFill>
              </a:rPr>
              <a:t>CCN</a:t>
            </a:r>
          </a:p>
        </p:txBody>
      </p:sp>
      <p:sp>
        <p:nvSpPr>
          <p:cNvPr id="32" name="Rounded Rectangle 31">
            <a:extLst>
              <a:ext uri="{FF2B5EF4-FFF2-40B4-BE49-F238E27FC236}">
                <a16:creationId xmlns:a16="http://schemas.microsoft.com/office/drawing/2014/main" id="{F5F381C8-15A9-2985-5452-EA8E2FF43F31}"/>
              </a:ext>
            </a:extLst>
          </p:cNvPr>
          <p:cNvSpPr/>
          <p:nvPr/>
        </p:nvSpPr>
        <p:spPr>
          <a:xfrm>
            <a:off x="10901239" y="2282689"/>
            <a:ext cx="302435" cy="456777"/>
          </a:xfrm>
          <a:prstGeom prst="roundRect">
            <a:avLst/>
          </a:prstGeom>
          <a:noFill/>
          <a:ln w="38100">
            <a:solidFill>
              <a:schemeClr val="accent1"/>
            </a:solidFill>
            <a:prstDash val="sysDash"/>
            <a:extLst>
              <a:ext uri="{C807C97D-BFC1-408E-A445-0C87EB9F89A2}">
                <ask:lineSketchStyleProps xmlns:ask="http://schemas.microsoft.com/office/drawing/2018/sketchyshapes" sd="1219033472">
                  <a:custGeom>
                    <a:avLst/>
                    <a:gdLst>
                      <a:gd name="connsiteX0" fmla="*/ 0 w 302435"/>
                      <a:gd name="connsiteY0" fmla="*/ 50407 h 733674"/>
                      <a:gd name="connsiteX1" fmla="*/ 50407 w 302435"/>
                      <a:gd name="connsiteY1" fmla="*/ 0 h 733674"/>
                      <a:gd name="connsiteX2" fmla="*/ 252028 w 302435"/>
                      <a:gd name="connsiteY2" fmla="*/ 0 h 733674"/>
                      <a:gd name="connsiteX3" fmla="*/ 302435 w 302435"/>
                      <a:gd name="connsiteY3" fmla="*/ 50407 h 733674"/>
                      <a:gd name="connsiteX4" fmla="*/ 302435 w 302435"/>
                      <a:gd name="connsiteY4" fmla="*/ 683267 h 733674"/>
                      <a:gd name="connsiteX5" fmla="*/ 252028 w 302435"/>
                      <a:gd name="connsiteY5" fmla="*/ 733674 h 733674"/>
                      <a:gd name="connsiteX6" fmla="*/ 50407 w 302435"/>
                      <a:gd name="connsiteY6" fmla="*/ 733674 h 733674"/>
                      <a:gd name="connsiteX7" fmla="*/ 0 w 302435"/>
                      <a:gd name="connsiteY7" fmla="*/ 683267 h 733674"/>
                      <a:gd name="connsiteX8" fmla="*/ 0 w 302435"/>
                      <a:gd name="connsiteY8" fmla="*/ 50407 h 733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2435" h="733674" extrusionOk="0">
                        <a:moveTo>
                          <a:pt x="0" y="50407"/>
                        </a:moveTo>
                        <a:cubicBezTo>
                          <a:pt x="-3316" y="20523"/>
                          <a:pt x="18001" y="1714"/>
                          <a:pt x="50407" y="0"/>
                        </a:cubicBezTo>
                        <a:cubicBezTo>
                          <a:pt x="150776" y="-886"/>
                          <a:pt x="164425" y="5410"/>
                          <a:pt x="252028" y="0"/>
                        </a:cubicBezTo>
                        <a:cubicBezTo>
                          <a:pt x="275896" y="-3020"/>
                          <a:pt x="302152" y="23148"/>
                          <a:pt x="302435" y="50407"/>
                        </a:cubicBezTo>
                        <a:cubicBezTo>
                          <a:pt x="329312" y="278903"/>
                          <a:pt x="333419" y="531908"/>
                          <a:pt x="302435" y="683267"/>
                        </a:cubicBezTo>
                        <a:cubicBezTo>
                          <a:pt x="305174" y="705470"/>
                          <a:pt x="276303" y="733128"/>
                          <a:pt x="252028" y="733674"/>
                        </a:cubicBezTo>
                        <a:cubicBezTo>
                          <a:pt x="165346" y="736042"/>
                          <a:pt x="133163" y="723844"/>
                          <a:pt x="50407" y="733674"/>
                        </a:cubicBezTo>
                        <a:cubicBezTo>
                          <a:pt x="20304" y="737419"/>
                          <a:pt x="-3912" y="706569"/>
                          <a:pt x="0" y="683267"/>
                        </a:cubicBezTo>
                        <a:cubicBezTo>
                          <a:pt x="422" y="551877"/>
                          <a:pt x="22693" y="195550"/>
                          <a:pt x="0" y="50407"/>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TextBox 32">
            <a:extLst>
              <a:ext uri="{FF2B5EF4-FFF2-40B4-BE49-F238E27FC236}">
                <a16:creationId xmlns:a16="http://schemas.microsoft.com/office/drawing/2014/main" id="{2997530B-AF2C-0153-AE23-68DE2A0CF8C9}"/>
              </a:ext>
            </a:extLst>
          </p:cNvPr>
          <p:cNvSpPr txBox="1"/>
          <p:nvPr/>
        </p:nvSpPr>
        <p:spPr>
          <a:xfrm>
            <a:off x="14487367" y="737866"/>
            <a:ext cx="2462685" cy="4247317"/>
          </a:xfrm>
          <a:prstGeom prst="rect">
            <a:avLst/>
          </a:prstGeom>
          <a:noFill/>
        </p:spPr>
        <p:txBody>
          <a:bodyPr wrap="square" rtlCol="0">
            <a:spAutoFit/>
          </a:bodyPr>
          <a:lstStyle/>
          <a:p>
            <a:r>
              <a:rPr lang="en-GB" dirty="0">
                <a:solidFill>
                  <a:schemeClr val="tx2"/>
                </a:solidFill>
              </a:rPr>
              <a:t>Notes:</a:t>
            </a:r>
          </a:p>
          <a:p>
            <a:pPr marL="285750" indent="-285750">
              <a:buFont typeface="Arial" panose="020B0604020202020204" pitchFamily="34" charset="0"/>
              <a:buChar char="•"/>
            </a:pPr>
            <a:r>
              <a:rPr lang="en-GB" dirty="0">
                <a:solidFill>
                  <a:schemeClr val="tx2"/>
                </a:solidFill>
              </a:rPr>
              <a:t>As we’re within a max of 20bp from start/stop, in this case, PAM must be in start/stop out of CDS</a:t>
            </a:r>
          </a:p>
          <a:p>
            <a:pPr marL="285750" indent="-285750">
              <a:buFont typeface="Arial" panose="020B0604020202020204" pitchFamily="34" charset="0"/>
              <a:buChar char="•"/>
            </a:pPr>
            <a:r>
              <a:rPr lang="en-GB" dirty="0">
                <a:solidFill>
                  <a:schemeClr val="tx2"/>
                </a:solidFill>
              </a:rPr>
              <a:t>PositionScore limits: [0:21]</a:t>
            </a:r>
          </a:p>
          <a:p>
            <a:pPr marL="285750" indent="-285750">
              <a:buFont typeface="Arial" panose="020B0604020202020204" pitchFamily="34" charset="0"/>
              <a:buChar char="•"/>
            </a:pPr>
            <a:r>
              <a:rPr lang="en-GB" dirty="0">
                <a:solidFill>
                  <a:schemeClr val="tx2"/>
                </a:solidFill>
              </a:rPr>
              <a:t>Last G position from left limit is positionScore</a:t>
            </a:r>
          </a:p>
          <a:p>
            <a:pPr marL="742950" lvl="1" indent="-285750">
              <a:buFont typeface="Arial" panose="020B0604020202020204" pitchFamily="34" charset="0"/>
              <a:buChar char="•"/>
            </a:pPr>
            <a:r>
              <a:rPr lang="en-GB" dirty="0">
                <a:solidFill>
                  <a:schemeClr val="tx2"/>
                </a:solidFill>
              </a:rPr>
              <a:t>Codon </a:t>
            </a:r>
          </a:p>
          <a:p>
            <a:pPr marL="285750" indent="-285750">
              <a:buFont typeface="Arial" panose="020B0604020202020204" pitchFamily="34" charset="0"/>
              <a:buChar char="•"/>
            </a:pPr>
            <a:r>
              <a:rPr lang="en-GB" dirty="0">
                <a:solidFill>
                  <a:schemeClr val="tx2"/>
                </a:solidFill>
              </a:rPr>
              <a:t>Note that these values are the same as the start, -, - case</a:t>
            </a:r>
          </a:p>
        </p:txBody>
      </p:sp>
      <p:sp>
        <p:nvSpPr>
          <p:cNvPr id="34" name="TextBox 33">
            <a:extLst>
              <a:ext uri="{FF2B5EF4-FFF2-40B4-BE49-F238E27FC236}">
                <a16:creationId xmlns:a16="http://schemas.microsoft.com/office/drawing/2014/main" id="{4E4531B2-604A-5754-9B43-C90DD8EAC238}"/>
              </a:ext>
            </a:extLst>
          </p:cNvPr>
          <p:cNvSpPr txBox="1"/>
          <p:nvPr/>
        </p:nvSpPr>
        <p:spPr>
          <a:xfrm>
            <a:off x="2974106" y="6153889"/>
            <a:ext cx="11453504" cy="646331"/>
          </a:xfrm>
          <a:prstGeom prst="rect">
            <a:avLst/>
          </a:prstGeom>
          <a:noFill/>
        </p:spPr>
        <p:txBody>
          <a:bodyPr wrap="square" rtlCol="0">
            <a:spAutoFit/>
          </a:bodyPr>
          <a:lstStyle/>
          <a:p>
            <a:r>
              <a:rPr lang="en-GB" dirty="0">
                <a:solidFill>
                  <a:schemeClr val="tx2"/>
                </a:solidFill>
              </a:rPr>
              <a:t>Below values are given as the range of position scores for which the case holds true, where positionScore = </a:t>
            </a:r>
            <a:r>
              <a:rPr lang="en-GB" dirty="0">
                <a:solidFill>
                  <a:schemeClr val="accent1"/>
                </a:solidFill>
              </a:rPr>
              <a:t>fmax </a:t>
            </a:r>
            <a:r>
              <a:rPr lang="en-GB" dirty="0"/>
              <a:t>– </a:t>
            </a:r>
            <a:r>
              <a:rPr lang="en-GB" dirty="0">
                <a:solidFill>
                  <a:schemeClr val="accent4"/>
                </a:solidFill>
              </a:rPr>
              <a:t>stop</a:t>
            </a:r>
            <a:r>
              <a:rPr lang="en-GB" dirty="0">
                <a:solidFill>
                  <a:schemeClr val="tx2"/>
                </a:solidFill>
              </a:rPr>
              <a:t>. These are written as Python ranges (inclusive of start position, exclusive of stop position)</a:t>
            </a:r>
            <a:endParaRPr lang="en-GB" dirty="0">
              <a:solidFill>
                <a:schemeClr val="accent4"/>
              </a:solidFill>
            </a:endParaRPr>
          </a:p>
        </p:txBody>
      </p:sp>
      <p:cxnSp>
        <p:nvCxnSpPr>
          <p:cNvPr id="35" name="Straight Connector 34">
            <a:extLst>
              <a:ext uri="{FF2B5EF4-FFF2-40B4-BE49-F238E27FC236}">
                <a16:creationId xmlns:a16="http://schemas.microsoft.com/office/drawing/2014/main" id="{43021642-2269-2136-4934-C9B0A39F1242}"/>
              </a:ext>
            </a:extLst>
          </p:cNvPr>
          <p:cNvCxnSpPr>
            <a:cxnSpLocks/>
          </p:cNvCxnSpPr>
          <p:nvPr/>
        </p:nvCxnSpPr>
        <p:spPr>
          <a:xfrm>
            <a:off x="3383681" y="4102869"/>
            <a:ext cx="4882164" cy="0"/>
          </a:xfrm>
          <a:prstGeom prst="line">
            <a:avLst/>
          </a:prstGeom>
          <a:ln w="19050">
            <a:solidFill>
              <a:schemeClr val="accent3"/>
            </a:solidFill>
            <a:prstDash val="sysDash"/>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1A8A3AF8-AE91-F921-2C53-7F9AAF5F5F12}"/>
              </a:ext>
            </a:extLst>
          </p:cNvPr>
          <p:cNvSpPr txBox="1"/>
          <p:nvPr/>
        </p:nvSpPr>
        <p:spPr>
          <a:xfrm>
            <a:off x="5575640" y="4079177"/>
            <a:ext cx="875596" cy="369332"/>
          </a:xfrm>
          <a:prstGeom prst="rect">
            <a:avLst/>
          </a:prstGeom>
          <a:noFill/>
        </p:spPr>
        <p:txBody>
          <a:bodyPr wrap="square" rtlCol="0">
            <a:spAutoFit/>
          </a:bodyPr>
          <a:lstStyle/>
          <a:p>
            <a:r>
              <a:rPr lang="en-GB" dirty="0">
                <a:solidFill>
                  <a:schemeClr val="accent3"/>
                </a:solidFill>
              </a:rPr>
              <a:t>20 max</a:t>
            </a:r>
          </a:p>
        </p:txBody>
      </p:sp>
      <p:cxnSp>
        <p:nvCxnSpPr>
          <p:cNvPr id="37" name="Straight Connector 36">
            <a:extLst>
              <a:ext uri="{FF2B5EF4-FFF2-40B4-BE49-F238E27FC236}">
                <a16:creationId xmlns:a16="http://schemas.microsoft.com/office/drawing/2014/main" id="{6B4B036B-3AB3-399D-5EA6-FA30571F3077}"/>
              </a:ext>
            </a:extLst>
          </p:cNvPr>
          <p:cNvCxnSpPr>
            <a:cxnSpLocks/>
          </p:cNvCxnSpPr>
          <p:nvPr/>
        </p:nvCxnSpPr>
        <p:spPr>
          <a:xfrm>
            <a:off x="9000333" y="4102869"/>
            <a:ext cx="4908249" cy="0"/>
          </a:xfrm>
          <a:prstGeom prst="line">
            <a:avLst/>
          </a:prstGeom>
          <a:ln w="19050">
            <a:solidFill>
              <a:schemeClr val="accent3"/>
            </a:solidFill>
            <a:prstDash val="sysDash"/>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931749A4-0C61-CE54-5AF2-F8F7A8453195}"/>
              </a:ext>
            </a:extLst>
          </p:cNvPr>
          <p:cNvSpPr txBox="1"/>
          <p:nvPr/>
        </p:nvSpPr>
        <p:spPr>
          <a:xfrm>
            <a:off x="11142477" y="4086970"/>
            <a:ext cx="875596" cy="369332"/>
          </a:xfrm>
          <a:prstGeom prst="rect">
            <a:avLst/>
          </a:prstGeom>
          <a:noFill/>
        </p:spPr>
        <p:txBody>
          <a:bodyPr wrap="square" rtlCol="0">
            <a:spAutoFit/>
          </a:bodyPr>
          <a:lstStyle/>
          <a:p>
            <a:r>
              <a:rPr lang="en-GB" dirty="0">
                <a:solidFill>
                  <a:schemeClr val="accent3"/>
                </a:solidFill>
              </a:rPr>
              <a:t>20 max</a:t>
            </a:r>
          </a:p>
        </p:txBody>
      </p:sp>
      <p:sp>
        <p:nvSpPr>
          <p:cNvPr id="39" name="TextBox 38">
            <a:extLst>
              <a:ext uri="{FF2B5EF4-FFF2-40B4-BE49-F238E27FC236}">
                <a16:creationId xmlns:a16="http://schemas.microsoft.com/office/drawing/2014/main" id="{288E49FD-E055-C34B-4C68-5B6750C3F9C4}"/>
              </a:ext>
            </a:extLst>
          </p:cNvPr>
          <p:cNvSpPr txBox="1"/>
          <p:nvPr/>
        </p:nvSpPr>
        <p:spPr>
          <a:xfrm>
            <a:off x="1862168" y="1438357"/>
            <a:ext cx="1111938" cy="646331"/>
          </a:xfrm>
          <a:prstGeom prst="rect">
            <a:avLst/>
          </a:prstGeom>
          <a:noFill/>
        </p:spPr>
        <p:txBody>
          <a:bodyPr wrap="square" rtlCol="0">
            <a:spAutoFit/>
          </a:bodyPr>
          <a:lstStyle/>
          <a:p>
            <a:pPr algn="ctr"/>
            <a:r>
              <a:rPr lang="en-GB" dirty="0">
                <a:solidFill>
                  <a:schemeClr val="tx2"/>
                </a:solidFill>
              </a:rPr>
              <a:t>Left-most sgRNA</a:t>
            </a:r>
          </a:p>
        </p:txBody>
      </p:sp>
      <p:sp>
        <p:nvSpPr>
          <p:cNvPr id="40" name="TextBox 39">
            <a:extLst>
              <a:ext uri="{FF2B5EF4-FFF2-40B4-BE49-F238E27FC236}">
                <a16:creationId xmlns:a16="http://schemas.microsoft.com/office/drawing/2014/main" id="{1FFF60FE-40FD-5330-BD34-4C85BCDD09A6}"/>
              </a:ext>
            </a:extLst>
          </p:cNvPr>
          <p:cNvSpPr txBox="1"/>
          <p:nvPr/>
        </p:nvSpPr>
        <p:spPr>
          <a:xfrm>
            <a:off x="1655481" y="2211648"/>
            <a:ext cx="1521513" cy="800219"/>
          </a:xfrm>
          <a:prstGeom prst="rect">
            <a:avLst/>
          </a:prstGeom>
          <a:noFill/>
        </p:spPr>
        <p:txBody>
          <a:bodyPr wrap="square" rtlCol="0">
            <a:spAutoFit/>
          </a:bodyPr>
          <a:lstStyle/>
          <a:p>
            <a:pPr algn="ctr"/>
            <a:r>
              <a:rPr lang="en-GB" dirty="0">
                <a:solidFill>
                  <a:schemeClr val="tx2"/>
                </a:solidFill>
              </a:rPr>
              <a:t>Intermediate sgRNA</a:t>
            </a:r>
          </a:p>
          <a:p>
            <a:pPr algn="ctr"/>
            <a:r>
              <a:rPr lang="en-GB" sz="1000" i="1" dirty="0">
                <a:solidFill>
                  <a:schemeClr val="tx2"/>
                </a:solidFill>
              </a:rPr>
              <a:t>arbitrary</a:t>
            </a:r>
          </a:p>
        </p:txBody>
      </p:sp>
      <p:sp>
        <p:nvSpPr>
          <p:cNvPr id="41" name="TextBox 40">
            <a:extLst>
              <a:ext uri="{FF2B5EF4-FFF2-40B4-BE49-F238E27FC236}">
                <a16:creationId xmlns:a16="http://schemas.microsoft.com/office/drawing/2014/main" id="{E113092D-0AB0-DAFB-CD6C-9CEB61545947}"/>
              </a:ext>
            </a:extLst>
          </p:cNvPr>
          <p:cNvSpPr txBox="1"/>
          <p:nvPr/>
        </p:nvSpPr>
        <p:spPr>
          <a:xfrm>
            <a:off x="1655481" y="3095889"/>
            <a:ext cx="1521513" cy="646331"/>
          </a:xfrm>
          <a:prstGeom prst="rect">
            <a:avLst/>
          </a:prstGeom>
          <a:noFill/>
        </p:spPr>
        <p:txBody>
          <a:bodyPr wrap="square" rtlCol="0">
            <a:spAutoFit/>
          </a:bodyPr>
          <a:lstStyle/>
          <a:p>
            <a:pPr algn="ctr"/>
            <a:r>
              <a:rPr lang="en-GB" dirty="0">
                <a:solidFill>
                  <a:schemeClr val="tx2"/>
                </a:solidFill>
              </a:rPr>
              <a:t>Right-most sgRNA</a:t>
            </a:r>
          </a:p>
        </p:txBody>
      </p:sp>
      <p:sp>
        <p:nvSpPr>
          <p:cNvPr id="42" name="TextBox 41">
            <a:extLst>
              <a:ext uri="{FF2B5EF4-FFF2-40B4-BE49-F238E27FC236}">
                <a16:creationId xmlns:a16="http://schemas.microsoft.com/office/drawing/2014/main" id="{C772BC5A-F7D1-9939-29C5-3470F4B85A52}"/>
              </a:ext>
            </a:extLst>
          </p:cNvPr>
          <p:cNvSpPr txBox="1"/>
          <p:nvPr/>
        </p:nvSpPr>
        <p:spPr>
          <a:xfrm>
            <a:off x="1544761" y="4354129"/>
            <a:ext cx="1675153" cy="923330"/>
          </a:xfrm>
          <a:prstGeom prst="rect">
            <a:avLst/>
          </a:prstGeom>
          <a:noFill/>
        </p:spPr>
        <p:txBody>
          <a:bodyPr wrap="square" rtlCol="0">
            <a:spAutoFit/>
          </a:bodyPr>
          <a:lstStyle/>
          <a:p>
            <a:pPr algn="ctr"/>
            <a:r>
              <a:rPr lang="en-GB" dirty="0">
                <a:solidFill>
                  <a:schemeClr val="tx2"/>
                </a:solidFill>
              </a:rPr>
              <a:t>Relative coordinate in mutable area</a:t>
            </a:r>
          </a:p>
        </p:txBody>
      </p:sp>
      <p:sp>
        <p:nvSpPr>
          <p:cNvPr id="43" name="TextBox 42">
            <a:extLst>
              <a:ext uri="{FF2B5EF4-FFF2-40B4-BE49-F238E27FC236}">
                <a16:creationId xmlns:a16="http://schemas.microsoft.com/office/drawing/2014/main" id="{EA31210E-5405-C358-7D0C-09EE5DDFDE50}"/>
              </a:ext>
            </a:extLst>
          </p:cNvPr>
          <p:cNvSpPr txBox="1"/>
          <p:nvPr/>
        </p:nvSpPr>
        <p:spPr>
          <a:xfrm>
            <a:off x="1546615" y="5469792"/>
            <a:ext cx="1675153" cy="369332"/>
          </a:xfrm>
          <a:prstGeom prst="rect">
            <a:avLst/>
          </a:prstGeom>
          <a:noFill/>
        </p:spPr>
        <p:txBody>
          <a:bodyPr wrap="square" rtlCol="0">
            <a:spAutoFit/>
          </a:bodyPr>
          <a:lstStyle/>
          <a:p>
            <a:pPr algn="ctr"/>
            <a:r>
              <a:rPr lang="en-GB" dirty="0">
                <a:solidFill>
                  <a:schemeClr val="tx2"/>
                </a:solidFill>
              </a:rPr>
              <a:t>Codon number</a:t>
            </a:r>
          </a:p>
        </p:txBody>
      </p:sp>
      <p:sp>
        <p:nvSpPr>
          <p:cNvPr id="58" name="TextBox 57">
            <a:extLst>
              <a:ext uri="{FF2B5EF4-FFF2-40B4-BE49-F238E27FC236}">
                <a16:creationId xmlns:a16="http://schemas.microsoft.com/office/drawing/2014/main" id="{C02778C6-FBA7-980B-AC3F-9C0B655C83F6}"/>
              </a:ext>
            </a:extLst>
          </p:cNvPr>
          <p:cNvSpPr txBox="1"/>
          <p:nvPr/>
        </p:nvSpPr>
        <p:spPr>
          <a:xfrm>
            <a:off x="3832854" y="4586678"/>
            <a:ext cx="432050" cy="369332"/>
          </a:xfrm>
          <a:prstGeom prst="rect">
            <a:avLst/>
          </a:prstGeom>
          <a:noFill/>
        </p:spPr>
        <p:txBody>
          <a:bodyPr wrap="square" rtlCol="0">
            <a:spAutoFit/>
          </a:bodyPr>
          <a:lstStyle/>
          <a:p>
            <a:r>
              <a:rPr lang="en-GB" dirty="0">
                <a:solidFill>
                  <a:schemeClr val="tx2"/>
                </a:solidFill>
              </a:rPr>
              <a:t>2</a:t>
            </a:r>
          </a:p>
        </p:txBody>
      </p:sp>
      <p:sp>
        <p:nvSpPr>
          <p:cNvPr id="59" name="TextBox 58">
            <a:extLst>
              <a:ext uri="{FF2B5EF4-FFF2-40B4-BE49-F238E27FC236}">
                <a16:creationId xmlns:a16="http://schemas.microsoft.com/office/drawing/2014/main" id="{5E9F429A-5D75-20AC-7CAB-DCC7B540DB7E}"/>
              </a:ext>
            </a:extLst>
          </p:cNvPr>
          <p:cNvSpPr txBox="1"/>
          <p:nvPr/>
        </p:nvSpPr>
        <p:spPr>
          <a:xfrm>
            <a:off x="4567339" y="4586678"/>
            <a:ext cx="432050" cy="369332"/>
          </a:xfrm>
          <a:prstGeom prst="rect">
            <a:avLst/>
          </a:prstGeom>
          <a:noFill/>
        </p:spPr>
        <p:txBody>
          <a:bodyPr wrap="square" rtlCol="0">
            <a:spAutoFit/>
          </a:bodyPr>
          <a:lstStyle/>
          <a:p>
            <a:r>
              <a:rPr lang="en-GB" dirty="0">
                <a:solidFill>
                  <a:schemeClr val="tx2"/>
                </a:solidFill>
              </a:rPr>
              <a:t>5</a:t>
            </a:r>
          </a:p>
        </p:txBody>
      </p:sp>
      <p:sp>
        <p:nvSpPr>
          <p:cNvPr id="61" name="TextBox 60">
            <a:extLst>
              <a:ext uri="{FF2B5EF4-FFF2-40B4-BE49-F238E27FC236}">
                <a16:creationId xmlns:a16="http://schemas.microsoft.com/office/drawing/2014/main" id="{9EBC3CFD-F01F-67EE-F4C8-25F03EFFE48F}"/>
              </a:ext>
            </a:extLst>
          </p:cNvPr>
          <p:cNvSpPr txBox="1"/>
          <p:nvPr/>
        </p:nvSpPr>
        <p:spPr>
          <a:xfrm>
            <a:off x="5301824" y="4586678"/>
            <a:ext cx="432050" cy="369332"/>
          </a:xfrm>
          <a:prstGeom prst="rect">
            <a:avLst/>
          </a:prstGeom>
          <a:noFill/>
        </p:spPr>
        <p:txBody>
          <a:bodyPr wrap="square" rtlCol="0">
            <a:spAutoFit/>
          </a:bodyPr>
          <a:lstStyle/>
          <a:p>
            <a:r>
              <a:rPr lang="en-GB" dirty="0">
                <a:solidFill>
                  <a:schemeClr val="tx2"/>
                </a:solidFill>
              </a:rPr>
              <a:t>8</a:t>
            </a:r>
          </a:p>
        </p:txBody>
      </p:sp>
      <p:sp>
        <p:nvSpPr>
          <p:cNvPr id="62" name="TextBox 61">
            <a:extLst>
              <a:ext uri="{FF2B5EF4-FFF2-40B4-BE49-F238E27FC236}">
                <a16:creationId xmlns:a16="http://schemas.microsoft.com/office/drawing/2014/main" id="{3D1B437B-6A71-AB5D-B2E9-0A1B77D029DE}"/>
              </a:ext>
            </a:extLst>
          </p:cNvPr>
          <p:cNvSpPr txBox="1"/>
          <p:nvPr/>
        </p:nvSpPr>
        <p:spPr>
          <a:xfrm>
            <a:off x="6036309" y="4586678"/>
            <a:ext cx="432050" cy="369332"/>
          </a:xfrm>
          <a:prstGeom prst="rect">
            <a:avLst/>
          </a:prstGeom>
          <a:noFill/>
        </p:spPr>
        <p:txBody>
          <a:bodyPr wrap="square" rtlCol="0">
            <a:spAutoFit/>
          </a:bodyPr>
          <a:lstStyle/>
          <a:p>
            <a:r>
              <a:rPr lang="en-GB" dirty="0">
                <a:solidFill>
                  <a:schemeClr val="tx2"/>
                </a:solidFill>
              </a:rPr>
              <a:t>11</a:t>
            </a:r>
          </a:p>
        </p:txBody>
      </p:sp>
      <p:sp>
        <p:nvSpPr>
          <p:cNvPr id="63" name="TextBox 62">
            <a:extLst>
              <a:ext uri="{FF2B5EF4-FFF2-40B4-BE49-F238E27FC236}">
                <a16:creationId xmlns:a16="http://schemas.microsoft.com/office/drawing/2014/main" id="{1B06FE7F-E1F8-AC79-DECB-D6A0C3F34D6B}"/>
              </a:ext>
            </a:extLst>
          </p:cNvPr>
          <p:cNvSpPr txBox="1"/>
          <p:nvPr/>
        </p:nvSpPr>
        <p:spPr>
          <a:xfrm>
            <a:off x="6770794" y="4586678"/>
            <a:ext cx="432050" cy="369332"/>
          </a:xfrm>
          <a:prstGeom prst="rect">
            <a:avLst/>
          </a:prstGeom>
          <a:noFill/>
        </p:spPr>
        <p:txBody>
          <a:bodyPr wrap="square" rtlCol="0">
            <a:spAutoFit/>
          </a:bodyPr>
          <a:lstStyle/>
          <a:p>
            <a:r>
              <a:rPr lang="en-GB" dirty="0">
                <a:solidFill>
                  <a:schemeClr val="tx2"/>
                </a:solidFill>
              </a:rPr>
              <a:t>14</a:t>
            </a:r>
          </a:p>
        </p:txBody>
      </p:sp>
      <p:sp>
        <p:nvSpPr>
          <p:cNvPr id="64" name="TextBox 63">
            <a:extLst>
              <a:ext uri="{FF2B5EF4-FFF2-40B4-BE49-F238E27FC236}">
                <a16:creationId xmlns:a16="http://schemas.microsoft.com/office/drawing/2014/main" id="{3BF4C253-1506-43C4-EA83-68C4338E390D}"/>
              </a:ext>
            </a:extLst>
          </p:cNvPr>
          <p:cNvSpPr txBox="1"/>
          <p:nvPr/>
        </p:nvSpPr>
        <p:spPr>
          <a:xfrm>
            <a:off x="7505279" y="4586678"/>
            <a:ext cx="432050" cy="369332"/>
          </a:xfrm>
          <a:prstGeom prst="rect">
            <a:avLst/>
          </a:prstGeom>
          <a:noFill/>
        </p:spPr>
        <p:txBody>
          <a:bodyPr wrap="square" rtlCol="0">
            <a:spAutoFit/>
          </a:bodyPr>
          <a:lstStyle/>
          <a:p>
            <a:r>
              <a:rPr lang="en-GB" dirty="0">
                <a:solidFill>
                  <a:schemeClr val="tx2"/>
                </a:solidFill>
              </a:rPr>
              <a:t>17</a:t>
            </a:r>
          </a:p>
        </p:txBody>
      </p:sp>
      <p:sp>
        <p:nvSpPr>
          <p:cNvPr id="65" name="TextBox 64">
            <a:extLst>
              <a:ext uri="{FF2B5EF4-FFF2-40B4-BE49-F238E27FC236}">
                <a16:creationId xmlns:a16="http://schemas.microsoft.com/office/drawing/2014/main" id="{C93F0C8C-AF65-57E5-EC14-1032607189ED}"/>
              </a:ext>
            </a:extLst>
          </p:cNvPr>
          <p:cNvSpPr txBox="1"/>
          <p:nvPr/>
        </p:nvSpPr>
        <p:spPr>
          <a:xfrm>
            <a:off x="8239764" y="4586678"/>
            <a:ext cx="432050" cy="369332"/>
          </a:xfrm>
          <a:prstGeom prst="rect">
            <a:avLst/>
          </a:prstGeom>
          <a:noFill/>
        </p:spPr>
        <p:txBody>
          <a:bodyPr wrap="square" rtlCol="0">
            <a:spAutoFit/>
          </a:bodyPr>
          <a:lstStyle/>
          <a:p>
            <a:r>
              <a:rPr lang="en-GB" dirty="0">
                <a:solidFill>
                  <a:schemeClr val="tx2"/>
                </a:solidFill>
              </a:rPr>
              <a:t>20</a:t>
            </a:r>
          </a:p>
        </p:txBody>
      </p:sp>
      <p:sp>
        <p:nvSpPr>
          <p:cNvPr id="66" name="TextBox 65">
            <a:extLst>
              <a:ext uri="{FF2B5EF4-FFF2-40B4-BE49-F238E27FC236}">
                <a16:creationId xmlns:a16="http://schemas.microsoft.com/office/drawing/2014/main" id="{2D37893C-10A0-8A94-C2C6-DA40EAB3D2F2}"/>
              </a:ext>
            </a:extLst>
          </p:cNvPr>
          <p:cNvSpPr txBox="1"/>
          <p:nvPr/>
        </p:nvSpPr>
        <p:spPr>
          <a:xfrm>
            <a:off x="8974249" y="4586678"/>
            <a:ext cx="432050" cy="369332"/>
          </a:xfrm>
          <a:prstGeom prst="rect">
            <a:avLst/>
          </a:prstGeom>
          <a:noFill/>
        </p:spPr>
        <p:txBody>
          <a:bodyPr wrap="square" rtlCol="0">
            <a:spAutoFit/>
          </a:bodyPr>
          <a:lstStyle/>
          <a:p>
            <a:r>
              <a:rPr lang="en-GB" dirty="0">
                <a:solidFill>
                  <a:schemeClr val="tx2"/>
                </a:solidFill>
              </a:rPr>
              <a:t>23</a:t>
            </a:r>
          </a:p>
        </p:txBody>
      </p:sp>
      <p:sp>
        <p:nvSpPr>
          <p:cNvPr id="67" name="TextBox 66">
            <a:extLst>
              <a:ext uri="{FF2B5EF4-FFF2-40B4-BE49-F238E27FC236}">
                <a16:creationId xmlns:a16="http://schemas.microsoft.com/office/drawing/2014/main" id="{2EDB47E0-0D8B-CD63-2FAF-61412F211C2A}"/>
              </a:ext>
            </a:extLst>
          </p:cNvPr>
          <p:cNvSpPr txBox="1"/>
          <p:nvPr/>
        </p:nvSpPr>
        <p:spPr>
          <a:xfrm>
            <a:off x="9691611" y="4588048"/>
            <a:ext cx="432050" cy="369332"/>
          </a:xfrm>
          <a:prstGeom prst="rect">
            <a:avLst/>
          </a:prstGeom>
          <a:noFill/>
        </p:spPr>
        <p:txBody>
          <a:bodyPr wrap="square" rtlCol="0">
            <a:spAutoFit/>
          </a:bodyPr>
          <a:lstStyle/>
          <a:p>
            <a:r>
              <a:rPr lang="en-GB" dirty="0">
                <a:solidFill>
                  <a:schemeClr val="tx2"/>
                </a:solidFill>
              </a:rPr>
              <a:t>26</a:t>
            </a:r>
          </a:p>
        </p:txBody>
      </p:sp>
      <p:sp>
        <p:nvSpPr>
          <p:cNvPr id="68" name="TextBox 67">
            <a:extLst>
              <a:ext uri="{FF2B5EF4-FFF2-40B4-BE49-F238E27FC236}">
                <a16:creationId xmlns:a16="http://schemas.microsoft.com/office/drawing/2014/main" id="{EB2519FD-637B-2ABE-4E44-223E31259654}"/>
              </a:ext>
            </a:extLst>
          </p:cNvPr>
          <p:cNvSpPr txBox="1"/>
          <p:nvPr/>
        </p:nvSpPr>
        <p:spPr>
          <a:xfrm>
            <a:off x="10426096" y="4588048"/>
            <a:ext cx="432050" cy="369332"/>
          </a:xfrm>
          <a:prstGeom prst="rect">
            <a:avLst/>
          </a:prstGeom>
          <a:noFill/>
        </p:spPr>
        <p:txBody>
          <a:bodyPr wrap="square" rtlCol="0">
            <a:spAutoFit/>
          </a:bodyPr>
          <a:lstStyle/>
          <a:p>
            <a:r>
              <a:rPr lang="en-GB" dirty="0">
                <a:solidFill>
                  <a:schemeClr val="tx2"/>
                </a:solidFill>
              </a:rPr>
              <a:t>29</a:t>
            </a:r>
          </a:p>
        </p:txBody>
      </p:sp>
      <p:sp>
        <p:nvSpPr>
          <p:cNvPr id="69" name="TextBox 68">
            <a:extLst>
              <a:ext uri="{FF2B5EF4-FFF2-40B4-BE49-F238E27FC236}">
                <a16:creationId xmlns:a16="http://schemas.microsoft.com/office/drawing/2014/main" id="{A33F98A9-F7B2-5393-FCE8-AE94DB043C2B}"/>
              </a:ext>
            </a:extLst>
          </p:cNvPr>
          <p:cNvSpPr txBox="1"/>
          <p:nvPr/>
        </p:nvSpPr>
        <p:spPr>
          <a:xfrm>
            <a:off x="11160581" y="4586179"/>
            <a:ext cx="432050" cy="369332"/>
          </a:xfrm>
          <a:prstGeom prst="rect">
            <a:avLst/>
          </a:prstGeom>
          <a:noFill/>
        </p:spPr>
        <p:txBody>
          <a:bodyPr wrap="square" rtlCol="0">
            <a:spAutoFit/>
          </a:bodyPr>
          <a:lstStyle/>
          <a:p>
            <a:r>
              <a:rPr lang="en-GB" dirty="0">
                <a:solidFill>
                  <a:schemeClr val="tx2"/>
                </a:solidFill>
              </a:rPr>
              <a:t>32</a:t>
            </a:r>
          </a:p>
        </p:txBody>
      </p:sp>
      <p:sp>
        <p:nvSpPr>
          <p:cNvPr id="70" name="TextBox 69">
            <a:extLst>
              <a:ext uri="{FF2B5EF4-FFF2-40B4-BE49-F238E27FC236}">
                <a16:creationId xmlns:a16="http://schemas.microsoft.com/office/drawing/2014/main" id="{536ED12A-E515-6200-B342-6E4E5835AF85}"/>
              </a:ext>
            </a:extLst>
          </p:cNvPr>
          <p:cNvSpPr txBox="1"/>
          <p:nvPr/>
        </p:nvSpPr>
        <p:spPr>
          <a:xfrm>
            <a:off x="11895066" y="4586179"/>
            <a:ext cx="432050" cy="369332"/>
          </a:xfrm>
          <a:prstGeom prst="rect">
            <a:avLst/>
          </a:prstGeom>
          <a:noFill/>
        </p:spPr>
        <p:txBody>
          <a:bodyPr wrap="square" rtlCol="0">
            <a:spAutoFit/>
          </a:bodyPr>
          <a:lstStyle/>
          <a:p>
            <a:r>
              <a:rPr lang="en-GB" dirty="0">
                <a:solidFill>
                  <a:schemeClr val="tx2"/>
                </a:solidFill>
              </a:rPr>
              <a:t>35</a:t>
            </a:r>
          </a:p>
        </p:txBody>
      </p:sp>
      <p:sp>
        <p:nvSpPr>
          <p:cNvPr id="71" name="TextBox 70">
            <a:extLst>
              <a:ext uri="{FF2B5EF4-FFF2-40B4-BE49-F238E27FC236}">
                <a16:creationId xmlns:a16="http://schemas.microsoft.com/office/drawing/2014/main" id="{C40F8BEE-0AFC-5583-6CFF-24D30113F4DD}"/>
              </a:ext>
            </a:extLst>
          </p:cNvPr>
          <p:cNvSpPr txBox="1"/>
          <p:nvPr/>
        </p:nvSpPr>
        <p:spPr>
          <a:xfrm>
            <a:off x="12629551" y="4586678"/>
            <a:ext cx="432050" cy="369332"/>
          </a:xfrm>
          <a:prstGeom prst="rect">
            <a:avLst/>
          </a:prstGeom>
          <a:noFill/>
        </p:spPr>
        <p:txBody>
          <a:bodyPr wrap="square" rtlCol="0">
            <a:spAutoFit/>
          </a:bodyPr>
          <a:lstStyle/>
          <a:p>
            <a:r>
              <a:rPr lang="en-GB" dirty="0">
                <a:solidFill>
                  <a:schemeClr val="tx2"/>
                </a:solidFill>
              </a:rPr>
              <a:t>38</a:t>
            </a:r>
          </a:p>
        </p:txBody>
      </p:sp>
      <p:sp>
        <p:nvSpPr>
          <p:cNvPr id="72" name="TextBox 71">
            <a:extLst>
              <a:ext uri="{FF2B5EF4-FFF2-40B4-BE49-F238E27FC236}">
                <a16:creationId xmlns:a16="http://schemas.microsoft.com/office/drawing/2014/main" id="{07C07FDC-6BF6-8042-FD6A-6AC3D60A5AA8}"/>
              </a:ext>
            </a:extLst>
          </p:cNvPr>
          <p:cNvSpPr txBox="1"/>
          <p:nvPr/>
        </p:nvSpPr>
        <p:spPr>
          <a:xfrm>
            <a:off x="13364036" y="4586678"/>
            <a:ext cx="432050" cy="369332"/>
          </a:xfrm>
          <a:prstGeom prst="rect">
            <a:avLst/>
          </a:prstGeom>
          <a:noFill/>
        </p:spPr>
        <p:txBody>
          <a:bodyPr wrap="square" rtlCol="0">
            <a:spAutoFit/>
          </a:bodyPr>
          <a:lstStyle/>
          <a:p>
            <a:r>
              <a:rPr lang="en-GB" dirty="0">
                <a:solidFill>
                  <a:schemeClr val="tx2"/>
                </a:solidFill>
              </a:rPr>
              <a:t>41</a:t>
            </a:r>
          </a:p>
        </p:txBody>
      </p:sp>
      <p:sp>
        <p:nvSpPr>
          <p:cNvPr id="88" name="TextBox 87">
            <a:extLst>
              <a:ext uri="{FF2B5EF4-FFF2-40B4-BE49-F238E27FC236}">
                <a16:creationId xmlns:a16="http://schemas.microsoft.com/office/drawing/2014/main" id="{0D61B68C-92B6-7435-031A-38A35262A18E}"/>
              </a:ext>
            </a:extLst>
          </p:cNvPr>
          <p:cNvSpPr txBox="1"/>
          <p:nvPr/>
        </p:nvSpPr>
        <p:spPr>
          <a:xfrm>
            <a:off x="3297271" y="5450279"/>
            <a:ext cx="432050" cy="369332"/>
          </a:xfrm>
          <a:prstGeom prst="rect">
            <a:avLst/>
          </a:prstGeom>
          <a:noFill/>
        </p:spPr>
        <p:txBody>
          <a:bodyPr wrap="square" rtlCol="0">
            <a:spAutoFit/>
          </a:bodyPr>
          <a:lstStyle/>
          <a:p>
            <a:r>
              <a:rPr lang="en-GB" dirty="0">
                <a:solidFill>
                  <a:schemeClr val="tx2"/>
                </a:solidFill>
              </a:rPr>
              <a:t>0</a:t>
            </a:r>
          </a:p>
        </p:txBody>
      </p:sp>
      <p:sp>
        <p:nvSpPr>
          <p:cNvPr id="89" name="TextBox 88">
            <a:extLst>
              <a:ext uri="{FF2B5EF4-FFF2-40B4-BE49-F238E27FC236}">
                <a16:creationId xmlns:a16="http://schemas.microsoft.com/office/drawing/2014/main" id="{0C290A1E-837C-A7AC-E25D-B1C326788500}"/>
              </a:ext>
            </a:extLst>
          </p:cNvPr>
          <p:cNvSpPr txBox="1"/>
          <p:nvPr/>
        </p:nvSpPr>
        <p:spPr>
          <a:xfrm>
            <a:off x="4031756" y="5450279"/>
            <a:ext cx="432050" cy="369332"/>
          </a:xfrm>
          <a:prstGeom prst="rect">
            <a:avLst/>
          </a:prstGeom>
          <a:noFill/>
        </p:spPr>
        <p:txBody>
          <a:bodyPr wrap="square" rtlCol="0">
            <a:spAutoFit/>
          </a:bodyPr>
          <a:lstStyle/>
          <a:p>
            <a:r>
              <a:rPr lang="en-GB" dirty="0">
                <a:solidFill>
                  <a:schemeClr val="tx2"/>
                </a:solidFill>
              </a:rPr>
              <a:t>1</a:t>
            </a:r>
          </a:p>
        </p:txBody>
      </p:sp>
      <p:sp>
        <p:nvSpPr>
          <p:cNvPr id="90" name="TextBox 89">
            <a:extLst>
              <a:ext uri="{FF2B5EF4-FFF2-40B4-BE49-F238E27FC236}">
                <a16:creationId xmlns:a16="http://schemas.microsoft.com/office/drawing/2014/main" id="{1EE8DDEF-623D-C018-C831-A50500A56DAC}"/>
              </a:ext>
            </a:extLst>
          </p:cNvPr>
          <p:cNvSpPr txBox="1"/>
          <p:nvPr/>
        </p:nvSpPr>
        <p:spPr>
          <a:xfrm>
            <a:off x="4766241" y="5450279"/>
            <a:ext cx="432050" cy="369332"/>
          </a:xfrm>
          <a:prstGeom prst="rect">
            <a:avLst/>
          </a:prstGeom>
          <a:noFill/>
        </p:spPr>
        <p:txBody>
          <a:bodyPr wrap="square" rtlCol="0">
            <a:spAutoFit/>
          </a:bodyPr>
          <a:lstStyle/>
          <a:p>
            <a:r>
              <a:rPr lang="en-GB" dirty="0">
                <a:solidFill>
                  <a:schemeClr val="tx2"/>
                </a:solidFill>
              </a:rPr>
              <a:t>2</a:t>
            </a:r>
          </a:p>
        </p:txBody>
      </p:sp>
      <p:sp>
        <p:nvSpPr>
          <p:cNvPr id="91" name="TextBox 90">
            <a:extLst>
              <a:ext uri="{FF2B5EF4-FFF2-40B4-BE49-F238E27FC236}">
                <a16:creationId xmlns:a16="http://schemas.microsoft.com/office/drawing/2014/main" id="{C94554AE-D2FB-0002-96BE-EE6DBDF5F94B}"/>
              </a:ext>
            </a:extLst>
          </p:cNvPr>
          <p:cNvSpPr txBox="1"/>
          <p:nvPr/>
        </p:nvSpPr>
        <p:spPr>
          <a:xfrm>
            <a:off x="5500726" y="5450279"/>
            <a:ext cx="432050" cy="369332"/>
          </a:xfrm>
          <a:prstGeom prst="rect">
            <a:avLst/>
          </a:prstGeom>
          <a:noFill/>
        </p:spPr>
        <p:txBody>
          <a:bodyPr wrap="square" rtlCol="0">
            <a:spAutoFit/>
          </a:bodyPr>
          <a:lstStyle/>
          <a:p>
            <a:r>
              <a:rPr lang="en-GB" dirty="0">
                <a:solidFill>
                  <a:schemeClr val="tx2"/>
                </a:solidFill>
              </a:rPr>
              <a:t>3</a:t>
            </a:r>
          </a:p>
        </p:txBody>
      </p:sp>
      <p:sp>
        <p:nvSpPr>
          <p:cNvPr id="92" name="TextBox 91">
            <a:extLst>
              <a:ext uri="{FF2B5EF4-FFF2-40B4-BE49-F238E27FC236}">
                <a16:creationId xmlns:a16="http://schemas.microsoft.com/office/drawing/2014/main" id="{F5FFBA3A-C960-6FBC-AF60-FFB494150818}"/>
              </a:ext>
            </a:extLst>
          </p:cNvPr>
          <p:cNvSpPr txBox="1"/>
          <p:nvPr/>
        </p:nvSpPr>
        <p:spPr>
          <a:xfrm>
            <a:off x="6235211" y="5440633"/>
            <a:ext cx="432050" cy="369332"/>
          </a:xfrm>
          <a:prstGeom prst="rect">
            <a:avLst/>
          </a:prstGeom>
          <a:noFill/>
        </p:spPr>
        <p:txBody>
          <a:bodyPr wrap="square" rtlCol="0">
            <a:spAutoFit/>
          </a:bodyPr>
          <a:lstStyle/>
          <a:p>
            <a:r>
              <a:rPr lang="en-GB" dirty="0">
                <a:solidFill>
                  <a:schemeClr val="tx2"/>
                </a:solidFill>
              </a:rPr>
              <a:t>4</a:t>
            </a:r>
          </a:p>
        </p:txBody>
      </p:sp>
      <p:sp>
        <p:nvSpPr>
          <p:cNvPr id="93" name="TextBox 92">
            <a:extLst>
              <a:ext uri="{FF2B5EF4-FFF2-40B4-BE49-F238E27FC236}">
                <a16:creationId xmlns:a16="http://schemas.microsoft.com/office/drawing/2014/main" id="{89AC8BF4-D047-5DEA-8A49-F312E3881214}"/>
              </a:ext>
            </a:extLst>
          </p:cNvPr>
          <p:cNvSpPr txBox="1"/>
          <p:nvPr/>
        </p:nvSpPr>
        <p:spPr>
          <a:xfrm>
            <a:off x="6969696" y="5440633"/>
            <a:ext cx="432050" cy="369332"/>
          </a:xfrm>
          <a:prstGeom prst="rect">
            <a:avLst/>
          </a:prstGeom>
          <a:noFill/>
        </p:spPr>
        <p:txBody>
          <a:bodyPr wrap="square" rtlCol="0">
            <a:spAutoFit/>
          </a:bodyPr>
          <a:lstStyle/>
          <a:p>
            <a:r>
              <a:rPr lang="en-GB" dirty="0">
                <a:solidFill>
                  <a:schemeClr val="tx2"/>
                </a:solidFill>
              </a:rPr>
              <a:t>5</a:t>
            </a:r>
          </a:p>
        </p:txBody>
      </p:sp>
      <p:sp>
        <p:nvSpPr>
          <p:cNvPr id="94" name="TextBox 93">
            <a:extLst>
              <a:ext uri="{FF2B5EF4-FFF2-40B4-BE49-F238E27FC236}">
                <a16:creationId xmlns:a16="http://schemas.microsoft.com/office/drawing/2014/main" id="{82A1BD56-5073-924F-89D8-20A100A0C691}"/>
              </a:ext>
            </a:extLst>
          </p:cNvPr>
          <p:cNvSpPr txBox="1"/>
          <p:nvPr/>
        </p:nvSpPr>
        <p:spPr>
          <a:xfrm>
            <a:off x="7704181" y="5438764"/>
            <a:ext cx="432050" cy="369332"/>
          </a:xfrm>
          <a:prstGeom prst="rect">
            <a:avLst/>
          </a:prstGeom>
          <a:noFill/>
        </p:spPr>
        <p:txBody>
          <a:bodyPr wrap="square" rtlCol="0">
            <a:spAutoFit/>
          </a:bodyPr>
          <a:lstStyle/>
          <a:p>
            <a:r>
              <a:rPr lang="en-GB" dirty="0">
                <a:solidFill>
                  <a:schemeClr val="tx2"/>
                </a:solidFill>
              </a:rPr>
              <a:t>6</a:t>
            </a:r>
          </a:p>
        </p:txBody>
      </p:sp>
      <p:sp>
        <p:nvSpPr>
          <p:cNvPr id="95" name="TextBox 94">
            <a:extLst>
              <a:ext uri="{FF2B5EF4-FFF2-40B4-BE49-F238E27FC236}">
                <a16:creationId xmlns:a16="http://schemas.microsoft.com/office/drawing/2014/main" id="{12781D1A-E1DD-6050-C635-A572209AB794}"/>
              </a:ext>
            </a:extLst>
          </p:cNvPr>
          <p:cNvSpPr txBox="1"/>
          <p:nvPr/>
        </p:nvSpPr>
        <p:spPr>
          <a:xfrm>
            <a:off x="8438666" y="5438764"/>
            <a:ext cx="432050" cy="369332"/>
          </a:xfrm>
          <a:prstGeom prst="rect">
            <a:avLst/>
          </a:prstGeom>
          <a:noFill/>
        </p:spPr>
        <p:txBody>
          <a:bodyPr wrap="square" rtlCol="0">
            <a:spAutoFit/>
          </a:bodyPr>
          <a:lstStyle/>
          <a:p>
            <a:r>
              <a:rPr lang="en-GB" dirty="0">
                <a:solidFill>
                  <a:schemeClr val="tx2"/>
                </a:solidFill>
              </a:rPr>
              <a:t>7</a:t>
            </a:r>
          </a:p>
        </p:txBody>
      </p:sp>
      <p:sp>
        <p:nvSpPr>
          <p:cNvPr id="96" name="TextBox 95">
            <a:extLst>
              <a:ext uri="{FF2B5EF4-FFF2-40B4-BE49-F238E27FC236}">
                <a16:creationId xmlns:a16="http://schemas.microsoft.com/office/drawing/2014/main" id="{7FB006EF-BF18-0116-7717-11E7F7EF2A39}"/>
              </a:ext>
            </a:extLst>
          </p:cNvPr>
          <p:cNvSpPr txBox="1"/>
          <p:nvPr/>
        </p:nvSpPr>
        <p:spPr>
          <a:xfrm>
            <a:off x="9156028" y="5451649"/>
            <a:ext cx="432050" cy="369332"/>
          </a:xfrm>
          <a:prstGeom prst="rect">
            <a:avLst/>
          </a:prstGeom>
          <a:noFill/>
        </p:spPr>
        <p:txBody>
          <a:bodyPr wrap="square" rtlCol="0">
            <a:spAutoFit/>
          </a:bodyPr>
          <a:lstStyle/>
          <a:p>
            <a:r>
              <a:rPr lang="en-GB" dirty="0">
                <a:solidFill>
                  <a:schemeClr val="tx2"/>
                </a:solidFill>
              </a:rPr>
              <a:t>8</a:t>
            </a:r>
          </a:p>
        </p:txBody>
      </p:sp>
      <p:sp>
        <p:nvSpPr>
          <p:cNvPr id="97" name="TextBox 96">
            <a:extLst>
              <a:ext uri="{FF2B5EF4-FFF2-40B4-BE49-F238E27FC236}">
                <a16:creationId xmlns:a16="http://schemas.microsoft.com/office/drawing/2014/main" id="{86DB99E6-1FB4-3BF7-65AB-07BB9681FB5F}"/>
              </a:ext>
            </a:extLst>
          </p:cNvPr>
          <p:cNvSpPr txBox="1"/>
          <p:nvPr/>
        </p:nvSpPr>
        <p:spPr>
          <a:xfrm>
            <a:off x="9890513" y="5450279"/>
            <a:ext cx="432050" cy="369332"/>
          </a:xfrm>
          <a:prstGeom prst="rect">
            <a:avLst/>
          </a:prstGeom>
          <a:noFill/>
        </p:spPr>
        <p:txBody>
          <a:bodyPr wrap="square" rtlCol="0">
            <a:spAutoFit/>
          </a:bodyPr>
          <a:lstStyle/>
          <a:p>
            <a:r>
              <a:rPr lang="en-GB" dirty="0">
                <a:solidFill>
                  <a:schemeClr val="tx2"/>
                </a:solidFill>
              </a:rPr>
              <a:t>9</a:t>
            </a:r>
          </a:p>
        </p:txBody>
      </p:sp>
      <p:sp>
        <p:nvSpPr>
          <p:cNvPr id="98" name="TextBox 97">
            <a:extLst>
              <a:ext uri="{FF2B5EF4-FFF2-40B4-BE49-F238E27FC236}">
                <a16:creationId xmlns:a16="http://schemas.microsoft.com/office/drawing/2014/main" id="{E41D2D20-8A47-7171-36E8-8DEEB6E18D93}"/>
              </a:ext>
            </a:extLst>
          </p:cNvPr>
          <p:cNvSpPr txBox="1"/>
          <p:nvPr/>
        </p:nvSpPr>
        <p:spPr>
          <a:xfrm>
            <a:off x="10624998" y="5450279"/>
            <a:ext cx="432050" cy="369332"/>
          </a:xfrm>
          <a:prstGeom prst="rect">
            <a:avLst/>
          </a:prstGeom>
          <a:noFill/>
        </p:spPr>
        <p:txBody>
          <a:bodyPr wrap="square" rtlCol="0">
            <a:spAutoFit/>
          </a:bodyPr>
          <a:lstStyle/>
          <a:p>
            <a:r>
              <a:rPr lang="en-GB" dirty="0">
                <a:solidFill>
                  <a:schemeClr val="tx2"/>
                </a:solidFill>
              </a:rPr>
              <a:t>10</a:t>
            </a:r>
          </a:p>
        </p:txBody>
      </p:sp>
      <p:sp>
        <p:nvSpPr>
          <p:cNvPr id="99" name="TextBox 98">
            <a:extLst>
              <a:ext uri="{FF2B5EF4-FFF2-40B4-BE49-F238E27FC236}">
                <a16:creationId xmlns:a16="http://schemas.microsoft.com/office/drawing/2014/main" id="{70982819-33E6-7E6A-7588-DD79ABD9422D}"/>
              </a:ext>
            </a:extLst>
          </p:cNvPr>
          <p:cNvSpPr txBox="1"/>
          <p:nvPr/>
        </p:nvSpPr>
        <p:spPr>
          <a:xfrm>
            <a:off x="11359483" y="5450279"/>
            <a:ext cx="432050" cy="369332"/>
          </a:xfrm>
          <a:prstGeom prst="rect">
            <a:avLst/>
          </a:prstGeom>
          <a:noFill/>
        </p:spPr>
        <p:txBody>
          <a:bodyPr wrap="square" rtlCol="0">
            <a:spAutoFit/>
          </a:bodyPr>
          <a:lstStyle/>
          <a:p>
            <a:r>
              <a:rPr lang="en-GB" dirty="0">
                <a:solidFill>
                  <a:schemeClr val="tx2"/>
                </a:solidFill>
              </a:rPr>
              <a:t>11</a:t>
            </a:r>
          </a:p>
        </p:txBody>
      </p:sp>
      <p:sp>
        <p:nvSpPr>
          <p:cNvPr id="100" name="TextBox 99">
            <a:extLst>
              <a:ext uri="{FF2B5EF4-FFF2-40B4-BE49-F238E27FC236}">
                <a16:creationId xmlns:a16="http://schemas.microsoft.com/office/drawing/2014/main" id="{8D3143AA-4882-C443-760B-8CD3FC482CB2}"/>
              </a:ext>
            </a:extLst>
          </p:cNvPr>
          <p:cNvSpPr txBox="1"/>
          <p:nvPr/>
        </p:nvSpPr>
        <p:spPr>
          <a:xfrm>
            <a:off x="12093968" y="5450279"/>
            <a:ext cx="432050" cy="369332"/>
          </a:xfrm>
          <a:prstGeom prst="rect">
            <a:avLst/>
          </a:prstGeom>
          <a:noFill/>
        </p:spPr>
        <p:txBody>
          <a:bodyPr wrap="square" rtlCol="0">
            <a:spAutoFit/>
          </a:bodyPr>
          <a:lstStyle/>
          <a:p>
            <a:r>
              <a:rPr lang="en-GB" dirty="0">
                <a:solidFill>
                  <a:schemeClr val="tx2"/>
                </a:solidFill>
              </a:rPr>
              <a:t>12</a:t>
            </a:r>
          </a:p>
        </p:txBody>
      </p:sp>
      <p:sp>
        <p:nvSpPr>
          <p:cNvPr id="101" name="TextBox 100">
            <a:extLst>
              <a:ext uri="{FF2B5EF4-FFF2-40B4-BE49-F238E27FC236}">
                <a16:creationId xmlns:a16="http://schemas.microsoft.com/office/drawing/2014/main" id="{6D664ADD-25CF-5C4B-678E-096003A1BD38}"/>
              </a:ext>
            </a:extLst>
          </p:cNvPr>
          <p:cNvSpPr txBox="1"/>
          <p:nvPr/>
        </p:nvSpPr>
        <p:spPr>
          <a:xfrm>
            <a:off x="12828453" y="5450279"/>
            <a:ext cx="432050" cy="369332"/>
          </a:xfrm>
          <a:prstGeom prst="rect">
            <a:avLst/>
          </a:prstGeom>
          <a:noFill/>
        </p:spPr>
        <p:txBody>
          <a:bodyPr wrap="square" rtlCol="0">
            <a:spAutoFit/>
          </a:bodyPr>
          <a:lstStyle/>
          <a:p>
            <a:r>
              <a:rPr lang="en-GB" dirty="0">
                <a:solidFill>
                  <a:schemeClr val="tx2"/>
                </a:solidFill>
              </a:rPr>
              <a:t>13</a:t>
            </a:r>
          </a:p>
        </p:txBody>
      </p:sp>
      <p:sp>
        <p:nvSpPr>
          <p:cNvPr id="102" name="TextBox 101">
            <a:extLst>
              <a:ext uri="{FF2B5EF4-FFF2-40B4-BE49-F238E27FC236}">
                <a16:creationId xmlns:a16="http://schemas.microsoft.com/office/drawing/2014/main" id="{01BFBE50-EE04-EAAE-F5C0-50922E200E3A}"/>
              </a:ext>
            </a:extLst>
          </p:cNvPr>
          <p:cNvSpPr txBox="1"/>
          <p:nvPr/>
        </p:nvSpPr>
        <p:spPr>
          <a:xfrm>
            <a:off x="13623266" y="5449601"/>
            <a:ext cx="432050" cy="369332"/>
          </a:xfrm>
          <a:prstGeom prst="rect">
            <a:avLst/>
          </a:prstGeom>
          <a:noFill/>
        </p:spPr>
        <p:txBody>
          <a:bodyPr wrap="square" rtlCol="0">
            <a:spAutoFit/>
          </a:bodyPr>
          <a:lstStyle/>
          <a:p>
            <a:r>
              <a:rPr lang="en-GB" dirty="0">
                <a:solidFill>
                  <a:schemeClr val="tx2"/>
                </a:solidFill>
              </a:rPr>
              <a:t>14</a:t>
            </a:r>
          </a:p>
        </p:txBody>
      </p:sp>
    </p:spTree>
    <p:extLst>
      <p:ext uri="{BB962C8B-B14F-4D97-AF65-F5344CB8AC3E}">
        <p14:creationId xmlns:p14="http://schemas.microsoft.com/office/powerpoint/2010/main" val="2324238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BAF2B3C0-B110-EE46-57A2-A7BA4E7C6D40}"/>
              </a:ext>
            </a:extLst>
          </p:cNvPr>
          <p:cNvGraphicFramePr>
            <a:graphicFrameLocks noGrp="1"/>
          </p:cNvGraphicFramePr>
          <p:nvPr>
            <p:ph idx="1"/>
            <p:extLst>
              <p:ext uri="{D42A27DB-BD31-4B8C-83A1-F6EECF244321}">
                <p14:modId xmlns:p14="http://schemas.microsoft.com/office/powerpoint/2010/main" val="173097375"/>
              </p:ext>
            </p:extLst>
          </p:nvPr>
        </p:nvGraphicFramePr>
        <p:xfrm>
          <a:off x="3167654" y="92859"/>
          <a:ext cx="10730256" cy="741680"/>
        </p:xfrm>
        <a:graphic>
          <a:graphicData uri="http://schemas.openxmlformats.org/drawingml/2006/table">
            <a:tbl>
              <a:tblPr firstRow="1" bandRow="1">
                <a:tableStyleId>{93296810-A885-4BE3-A3E7-6D5BEEA58F35}</a:tableStyleId>
              </a:tblPr>
              <a:tblGrid>
                <a:gridCol w="3576752">
                  <a:extLst>
                    <a:ext uri="{9D8B030D-6E8A-4147-A177-3AD203B41FA5}">
                      <a16:colId xmlns:a16="http://schemas.microsoft.com/office/drawing/2014/main" val="3714728644"/>
                    </a:ext>
                  </a:extLst>
                </a:gridCol>
                <a:gridCol w="3576752">
                  <a:extLst>
                    <a:ext uri="{9D8B030D-6E8A-4147-A177-3AD203B41FA5}">
                      <a16:colId xmlns:a16="http://schemas.microsoft.com/office/drawing/2014/main" val="3516678339"/>
                    </a:ext>
                  </a:extLst>
                </a:gridCol>
                <a:gridCol w="3576752">
                  <a:extLst>
                    <a:ext uri="{9D8B030D-6E8A-4147-A177-3AD203B41FA5}">
                      <a16:colId xmlns:a16="http://schemas.microsoft.com/office/drawing/2014/main" val="2788310780"/>
                    </a:ext>
                  </a:extLst>
                </a:gridCol>
              </a:tblGrid>
              <a:tr h="370840">
                <a:tc>
                  <a:txBody>
                    <a:bodyPr/>
                    <a:lstStyle/>
                    <a:p>
                      <a:r>
                        <a:rPr lang="en-GB" sz="1800" b="0" dirty="0">
                          <a:solidFill>
                            <a:schemeClr val="bg1"/>
                          </a:solidFill>
                        </a:rPr>
                        <a:t>Site type</a:t>
                      </a:r>
                    </a:p>
                  </a:txBody>
                  <a:tcPr/>
                </a:tc>
                <a:tc>
                  <a:txBody>
                    <a:bodyPr/>
                    <a:lstStyle/>
                    <a:p>
                      <a:r>
                        <a:rPr lang="en-GB" sz="1800" b="0" dirty="0">
                          <a:solidFill>
                            <a:schemeClr val="bg1"/>
                          </a:solidFill>
                        </a:rPr>
                        <a:t>Gene strand</a:t>
                      </a:r>
                    </a:p>
                  </a:txBody>
                  <a:tcPr/>
                </a:tc>
                <a:tc>
                  <a:txBody>
                    <a:bodyPr/>
                    <a:lstStyle/>
                    <a:p>
                      <a:r>
                        <a:rPr lang="en-GB" sz="1800" b="0" dirty="0">
                          <a:solidFill>
                            <a:schemeClr val="bg1"/>
                          </a:solidFill>
                        </a:rPr>
                        <a:t>sgRNA strand</a:t>
                      </a:r>
                    </a:p>
                  </a:txBody>
                  <a:tcPr/>
                </a:tc>
                <a:extLst>
                  <a:ext uri="{0D108BD9-81ED-4DB2-BD59-A6C34878D82A}">
                    <a16:rowId xmlns:a16="http://schemas.microsoft.com/office/drawing/2014/main" val="585036059"/>
                  </a:ext>
                </a:extLst>
              </a:tr>
              <a:tr h="370840">
                <a:tc>
                  <a:txBody>
                    <a:bodyPr/>
                    <a:lstStyle/>
                    <a:p>
                      <a:r>
                        <a:rPr lang="en-GB" sz="1800" dirty="0">
                          <a:solidFill>
                            <a:schemeClr val="tx2"/>
                          </a:solidFill>
                        </a:rPr>
                        <a:t>Stop</a:t>
                      </a:r>
                    </a:p>
                  </a:txBody>
                  <a:tcPr/>
                </a:tc>
                <a:tc>
                  <a:txBody>
                    <a:bodyPr/>
                    <a:lstStyle/>
                    <a:p>
                      <a:r>
                        <a:rPr lang="en-GB" sz="1800" dirty="0">
                          <a:solidFill>
                            <a:schemeClr val="tx2"/>
                          </a:solidFill>
                        </a:rPr>
                        <a:t>-</a:t>
                      </a:r>
                    </a:p>
                  </a:txBody>
                  <a:tcPr/>
                </a:tc>
                <a:tc>
                  <a:txBody>
                    <a:bodyPr/>
                    <a:lstStyle/>
                    <a:p>
                      <a:r>
                        <a:rPr lang="en-GB" sz="1800" dirty="0">
                          <a:solidFill>
                            <a:schemeClr val="tx2"/>
                          </a:solidFill>
                        </a:rPr>
                        <a:t>+</a:t>
                      </a:r>
                    </a:p>
                  </a:txBody>
                  <a:tcPr/>
                </a:tc>
                <a:extLst>
                  <a:ext uri="{0D108BD9-81ED-4DB2-BD59-A6C34878D82A}">
                    <a16:rowId xmlns:a16="http://schemas.microsoft.com/office/drawing/2014/main" val="2663978353"/>
                  </a:ext>
                </a:extLst>
              </a:tr>
            </a:tbl>
          </a:graphicData>
        </a:graphic>
      </p:graphicFrame>
      <p:graphicFrame>
        <p:nvGraphicFramePr>
          <p:cNvPr id="5" name="Table 4">
            <a:extLst>
              <a:ext uri="{FF2B5EF4-FFF2-40B4-BE49-F238E27FC236}">
                <a16:creationId xmlns:a16="http://schemas.microsoft.com/office/drawing/2014/main" id="{FC2B81D3-A568-EF91-7F09-76913CCC5F7E}"/>
              </a:ext>
            </a:extLst>
          </p:cNvPr>
          <p:cNvGraphicFramePr>
            <a:graphicFrameLocks/>
          </p:cNvGraphicFramePr>
          <p:nvPr>
            <p:extLst>
              <p:ext uri="{D42A27DB-BD31-4B8C-83A1-F6EECF244321}">
                <p14:modId xmlns:p14="http://schemas.microsoft.com/office/powerpoint/2010/main" val="1073548292"/>
              </p:ext>
            </p:extLst>
          </p:nvPr>
        </p:nvGraphicFramePr>
        <p:xfrm>
          <a:off x="3167654" y="6987024"/>
          <a:ext cx="11017278" cy="1158240"/>
        </p:xfrm>
        <a:graphic>
          <a:graphicData uri="http://schemas.openxmlformats.org/drawingml/2006/table">
            <a:tbl>
              <a:tblPr firstRow="1" bandRow="1">
                <a:tableStyleId>{93296810-A885-4BE3-A3E7-6D5BEEA58F35}</a:tableStyleId>
              </a:tblPr>
              <a:tblGrid>
                <a:gridCol w="1224142">
                  <a:extLst>
                    <a:ext uri="{9D8B030D-6E8A-4147-A177-3AD203B41FA5}">
                      <a16:colId xmlns:a16="http://schemas.microsoft.com/office/drawing/2014/main" val="3714728644"/>
                    </a:ext>
                  </a:extLst>
                </a:gridCol>
                <a:gridCol w="1224142">
                  <a:extLst>
                    <a:ext uri="{9D8B030D-6E8A-4147-A177-3AD203B41FA5}">
                      <a16:colId xmlns:a16="http://schemas.microsoft.com/office/drawing/2014/main" val="3516678339"/>
                    </a:ext>
                  </a:extLst>
                </a:gridCol>
                <a:gridCol w="1224142">
                  <a:extLst>
                    <a:ext uri="{9D8B030D-6E8A-4147-A177-3AD203B41FA5}">
                      <a16:colId xmlns:a16="http://schemas.microsoft.com/office/drawing/2014/main" val="2788310780"/>
                    </a:ext>
                  </a:extLst>
                </a:gridCol>
                <a:gridCol w="1224142">
                  <a:extLst>
                    <a:ext uri="{9D8B030D-6E8A-4147-A177-3AD203B41FA5}">
                      <a16:colId xmlns:a16="http://schemas.microsoft.com/office/drawing/2014/main" val="799625357"/>
                    </a:ext>
                  </a:extLst>
                </a:gridCol>
                <a:gridCol w="1224142">
                  <a:extLst>
                    <a:ext uri="{9D8B030D-6E8A-4147-A177-3AD203B41FA5}">
                      <a16:colId xmlns:a16="http://schemas.microsoft.com/office/drawing/2014/main" val="927169764"/>
                    </a:ext>
                  </a:extLst>
                </a:gridCol>
                <a:gridCol w="1224142">
                  <a:extLst>
                    <a:ext uri="{9D8B030D-6E8A-4147-A177-3AD203B41FA5}">
                      <a16:colId xmlns:a16="http://schemas.microsoft.com/office/drawing/2014/main" val="259143273"/>
                    </a:ext>
                  </a:extLst>
                </a:gridCol>
                <a:gridCol w="1224142">
                  <a:extLst>
                    <a:ext uri="{9D8B030D-6E8A-4147-A177-3AD203B41FA5}">
                      <a16:colId xmlns:a16="http://schemas.microsoft.com/office/drawing/2014/main" val="172277771"/>
                    </a:ext>
                  </a:extLst>
                </a:gridCol>
                <a:gridCol w="1224142">
                  <a:extLst>
                    <a:ext uri="{9D8B030D-6E8A-4147-A177-3AD203B41FA5}">
                      <a16:colId xmlns:a16="http://schemas.microsoft.com/office/drawing/2014/main" val="2806670284"/>
                    </a:ext>
                  </a:extLst>
                </a:gridCol>
                <a:gridCol w="1224142">
                  <a:extLst>
                    <a:ext uri="{9D8B030D-6E8A-4147-A177-3AD203B41FA5}">
                      <a16:colId xmlns:a16="http://schemas.microsoft.com/office/drawing/2014/main" val="2367428951"/>
                    </a:ext>
                  </a:extLst>
                </a:gridCol>
              </a:tblGrid>
              <a:tr h="328815">
                <a:tc>
                  <a:txBody>
                    <a:bodyPr/>
                    <a:lstStyle/>
                    <a:p>
                      <a:r>
                        <a:rPr lang="en-GB" sz="1600" b="0" dirty="0"/>
                        <a:t>CDS side</a:t>
                      </a:r>
                    </a:p>
                  </a:txBody>
                  <a:tcPr/>
                </a:tc>
                <a:tc>
                  <a:txBody>
                    <a:bodyPr/>
                    <a:lstStyle/>
                    <a:p>
                      <a:r>
                        <a:rPr lang="en-GB" sz="1600" b="0" dirty="0"/>
                        <a:t>PAM in start/stop</a:t>
                      </a:r>
                      <a:endParaRPr lang="en-GB" sz="1600" b="0" dirty="0">
                        <a:solidFill>
                          <a:schemeClr val="accent4"/>
                        </a:solidFill>
                      </a:endParaRPr>
                    </a:p>
                  </a:txBody>
                  <a:tcPr/>
                </a:tc>
                <a:tc>
                  <a:txBody>
                    <a:bodyPr/>
                    <a:lstStyle/>
                    <a:p>
                      <a:pPr marL="0" marR="0" lvl="0" indent="0" algn="l" defTabSz="959937" rtl="0" eaLnBrk="1" fontAlgn="auto" latinLnBrk="0" hangingPunct="1">
                        <a:lnSpc>
                          <a:spcPct val="100000"/>
                        </a:lnSpc>
                        <a:spcBef>
                          <a:spcPts val="0"/>
                        </a:spcBef>
                        <a:spcAft>
                          <a:spcPts val="0"/>
                        </a:spcAft>
                        <a:buClrTx/>
                        <a:buSzTx/>
                        <a:buFontTx/>
                        <a:buNone/>
                        <a:tabLst/>
                        <a:defRPr/>
                      </a:pPr>
                      <a:r>
                        <a:rPr lang="en-GB" sz="1600" b="0" dirty="0"/>
                        <a:t>&lt;15bp 3’ overhang</a:t>
                      </a:r>
                    </a:p>
                  </a:txBody>
                  <a:tcPr/>
                </a:tc>
                <a:tc>
                  <a:txBody>
                    <a:bodyPr/>
                    <a:lstStyle/>
                    <a:p>
                      <a:pPr marL="0" marR="0" lvl="0" indent="0" algn="l" defTabSz="959937" rtl="0" eaLnBrk="1" fontAlgn="auto" latinLnBrk="0" hangingPunct="1">
                        <a:lnSpc>
                          <a:spcPct val="100000"/>
                        </a:lnSpc>
                        <a:spcBef>
                          <a:spcPts val="0"/>
                        </a:spcBef>
                        <a:spcAft>
                          <a:spcPts val="0"/>
                        </a:spcAft>
                        <a:buClrTx/>
                        <a:buSzTx/>
                        <a:buFontTx/>
                        <a:buNone/>
                        <a:tabLst/>
                        <a:defRPr/>
                      </a:pPr>
                      <a:r>
                        <a:rPr lang="en-GB" sz="1600" b="0" dirty="0"/>
                        <a:t>PAM in CDS</a:t>
                      </a:r>
                    </a:p>
                  </a:txBody>
                  <a:tcPr/>
                </a:tc>
                <a:tc>
                  <a:txBody>
                    <a:bodyPr/>
                    <a:lstStyle/>
                    <a:p>
                      <a:r>
                        <a:rPr lang="en-GB" sz="1600" b="0" dirty="0"/>
                        <a:t>PAM outside CDS</a:t>
                      </a:r>
                    </a:p>
                  </a:txBody>
                  <a:tcPr/>
                </a:tc>
                <a:tc>
                  <a:txBody>
                    <a:bodyPr/>
                    <a:lstStyle/>
                    <a:p>
                      <a:r>
                        <a:rPr lang="en-GB" sz="1600" b="0" dirty="0"/>
                        <a:t>Cut site in CDS</a:t>
                      </a:r>
                    </a:p>
                  </a:txBody>
                  <a:tcPr/>
                </a:tc>
                <a:tc>
                  <a:txBody>
                    <a:bodyPr/>
                    <a:lstStyle/>
                    <a:p>
                      <a:r>
                        <a:rPr lang="en-GB" sz="1600" b="0" dirty="0"/>
                        <a:t>Mutate 1bp sgRNA</a:t>
                      </a:r>
                    </a:p>
                  </a:txBody>
                  <a:tcPr/>
                </a:tc>
                <a:tc>
                  <a:txBody>
                    <a:bodyPr/>
                    <a:lstStyle/>
                    <a:p>
                      <a:pPr marL="0" marR="0" lvl="0" indent="0" algn="l" defTabSz="959937" rtl="0" eaLnBrk="1" fontAlgn="auto" latinLnBrk="0" hangingPunct="1">
                        <a:lnSpc>
                          <a:spcPct val="100000"/>
                        </a:lnSpc>
                        <a:spcBef>
                          <a:spcPts val="0"/>
                        </a:spcBef>
                        <a:spcAft>
                          <a:spcPts val="0"/>
                        </a:spcAft>
                        <a:buClrTx/>
                        <a:buSzTx/>
                        <a:buFontTx/>
                        <a:buNone/>
                        <a:tabLst/>
                        <a:defRPr/>
                      </a:pPr>
                      <a:r>
                        <a:rPr lang="en-GB" sz="1600" b="0" dirty="0"/>
                        <a:t>Mutate all 6bp sgRNA </a:t>
                      </a:r>
                    </a:p>
                  </a:txBody>
                  <a:tcPr/>
                </a:tc>
                <a:tc>
                  <a:txBody>
                    <a:bodyPr/>
                    <a:lstStyle/>
                    <a:p>
                      <a:r>
                        <a:rPr lang="en-GB" sz="1600" b="0" dirty="0"/>
                        <a:t>Relative last g coordinate</a:t>
                      </a:r>
                    </a:p>
                  </a:txBody>
                  <a:tcPr/>
                </a:tc>
                <a:extLst>
                  <a:ext uri="{0D108BD9-81ED-4DB2-BD59-A6C34878D82A}">
                    <a16:rowId xmlns:a16="http://schemas.microsoft.com/office/drawing/2014/main" val="585036059"/>
                  </a:ext>
                </a:extLst>
              </a:tr>
              <a:tr h="370840">
                <a:tc>
                  <a:txBody>
                    <a:bodyPr/>
                    <a:lstStyle/>
                    <a:p>
                      <a:r>
                        <a:rPr lang="en-GB" sz="1600" dirty="0">
                          <a:solidFill>
                            <a:schemeClr val="tx2"/>
                          </a:solidFill>
                        </a:rPr>
                        <a:t>HAR</a:t>
                      </a:r>
                    </a:p>
                  </a:txBody>
                  <a:tcPr/>
                </a:tc>
                <a:tc>
                  <a:txBody>
                    <a:bodyPr/>
                    <a:lstStyle/>
                    <a:p>
                      <a:r>
                        <a:rPr lang="en-GB" sz="1600" dirty="0">
                          <a:solidFill>
                            <a:schemeClr val="tx2"/>
                          </a:solidFill>
                        </a:rPr>
                        <a:t>0:3</a:t>
                      </a:r>
                    </a:p>
                  </a:txBody>
                  <a:tcPr/>
                </a:tc>
                <a:tc>
                  <a:txBody>
                    <a:bodyPr/>
                    <a:lstStyle/>
                    <a:p>
                      <a:r>
                        <a:rPr lang="en-GB" sz="1600" dirty="0">
                          <a:solidFill>
                            <a:schemeClr val="tx2"/>
                          </a:solidFill>
                        </a:rPr>
                        <a:t>&lt;15</a:t>
                      </a:r>
                    </a:p>
                  </a:txBody>
                  <a:tcPr/>
                </a:tc>
                <a:tc>
                  <a:txBody>
                    <a:bodyPr/>
                    <a:lstStyle/>
                    <a:p>
                      <a:r>
                        <a:rPr lang="en-GB" sz="1600" dirty="0">
                          <a:solidFill>
                            <a:schemeClr val="tx2"/>
                          </a:solidFill>
                        </a:rPr>
                        <a:t>&gt;2</a:t>
                      </a:r>
                    </a:p>
                  </a:txBody>
                  <a:tcPr/>
                </a:tc>
                <a:tc>
                  <a:txBody>
                    <a:bodyPr/>
                    <a:lstStyle/>
                    <a:p>
                      <a:r>
                        <a:rPr lang="en-GB" sz="1600" dirty="0">
                          <a:solidFill>
                            <a:schemeClr val="tx2"/>
                          </a:solidFill>
                        </a:rPr>
                        <a:t>Never</a:t>
                      </a:r>
                    </a:p>
                  </a:txBody>
                  <a:tcPr/>
                </a:tc>
                <a:tc>
                  <a:txBody>
                    <a:bodyPr/>
                    <a:lstStyle/>
                    <a:p>
                      <a:r>
                        <a:rPr lang="en-GB" sz="1600" dirty="0">
                          <a:solidFill>
                            <a:schemeClr val="tx2"/>
                          </a:solidFill>
                        </a:rPr>
                        <a:t>&gt;5</a:t>
                      </a:r>
                    </a:p>
                  </a:txBody>
                  <a:tcPr/>
                </a:tc>
                <a:tc>
                  <a:txBody>
                    <a:bodyPr/>
                    <a:lstStyle/>
                    <a:p>
                      <a:r>
                        <a:rPr lang="en-GB" sz="1600" dirty="0">
                          <a:solidFill>
                            <a:schemeClr val="tx2"/>
                          </a:solidFill>
                        </a:rPr>
                        <a:t>4</a:t>
                      </a:r>
                    </a:p>
                  </a:txBody>
                  <a:tcPr/>
                </a:tc>
                <a:tc>
                  <a:txBody>
                    <a:bodyPr/>
                    <a:lstStyle/>
                    <a:p>
                      <a:r>
                        <a:rPr lang="en-GB" sz="1600" dirty="0">
                          <a:solidFill>
                            <a:schemeClr val="tx2"/>
                          </a:solidFill>
                        </a:rPr>
                        <a:t>9</a:t>
                      </a:r>
                    </a:p>
                  </a:txBody>
                  <a:tcPr/>
                </a:tc>
                <a:tc>
                  <a:txBody>
                    <a:bodyPr/>
                    <a:lstStyle/>
                    <a:p>
                      <a:pPr marL="0" marR="0" lvl="0" indent="0" algn="l" defTabSz="1199967" rtl="0" eaLnBrk="1" fontAlgn="auto" latinLnBrk="0" hangingPunct="1">
                        <a:lnSpc>
                          <a:spcPct val="100000"/>
                        </a:lnSpc>
                        <a:spcBef>
                          <a:spcPts val="0"/>
                        </a:spcBef>
                        <a:spcAft>
                          <a:spcPts val="0"/>
                        </a:spcAft>
                        <a:buClrTx/>
                        <a:buSzTx/>
                        <a:buFontTx/>
                        <a:buNone/>
                        <a:tabLst/>
                        <a:defRPr/>
                      </a:pPr>
                      <a:r>
                        <a:rPr lang="en-GB" sz="1600" dirty="0">
                          <a:solidFill>
                            <a:schemeClr val="accent1"/>
                          </a:solidFill>
                        </a:rPr>
                        <a:t>fmax </a:t>
                      </a:r>
                      <a:r>
                        <a:rPr lang="en-GB" sz="1600" dirty="0"/>
                        <a:t>– </a:t>
                      </a:r>
                      <a:r>
                        <a:rPr lang="en-GB" sz="1600" dirty="0">
                          <a:solidFill>
                            <a:schemeClr val="accent4"/>
                          </a:solidFill>
                        </a:rPr>
                        <a:t>stop </a:t>
                      </a:r>
                      <a:r>
                        <a:rPr lang="en-GB" sz="1600" kern="1200" dirty="0">
                          <a:solidFill>
                            <a:schemeClr val="dk1"/>
                          </a:solidFill>
                          <a:latin typeface="+mn-lt"/>
                          <a:ea typeface="+mn-ea"/>
                          <a:cs typeface="+mn-cs"/>
                        </a:rPr>
                        <a:t>+ 23 </a:t>
                      </a:r>
                    </a:p>
                  </a:txBody>
                  <a:tcPr/>
                </a:tc>
                <a:extLst>
                  <a:ext uri="{0D108BD9-81ED-4DB2-BD59-A6C34878D82A}">
                    <a16:rowId xmlns:a16="http://schemas.microsoft.com/office/drawing/2014/main" val="2663978353"/>
                  </a:ext>
                </a:extLst>
              </a:tr>
            </a:tbl>
          </a:graphicData>
        </a:graphic>
      </p:graphicFrame>
      <p:cxnSp>
        <p:nvCxnSpPr>
          <p:cNvPr id="8" name="Straight Connector 7">
            <a:extLst>
              <a:ext uri="{FF2B5EF4-FFF2-40B4-BE49-F238E27FC236}">
                <a16:creationId xmlns:a16="http://schemas.microsoft.com/office/drawing/2014/main" id="{0DAED330-D60B-77BD-5563-A06B42121676}"/>
              </a:ext>
            </a:extLst>
          </p:cNvPr>
          <p:cNvCxnSpPr>
            <a:cxnSpLocks/>
          </p:cNvCxnSpPr>
          <p:nvPr/>
        </p:nvCxnSpPr>
        <p:spPr>
          <a:xfrm>
            <a:off x="3383683" y="3560916"/>
            <a:ext cx="10524899" cy="0"/>
          </a:xfrm>
          <a:prstGeom prst="line">
            <a:avLst/>
          </a:prstGeom>
          <a:ln w="25400">
            <a:solidFill>
              <a:schemeClr val="accent5"/>
            </a:solidFill>
          </a:ln>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5366A81C-2742-C462-6996-412E7CBE3FF2}"/>
              </a:ext>
            </a:extLst>
          </p:cNvPr>
          <p:cNvCxnSpPr>
            <a:cxnSpLocks/>
          </p:cNvCxnSpPr>
          <p:nvPr/>
        </p:nvCxnSpPr>
        <p:spPr>
          <a:xfrm>
            <a:off x="8265846" y="2834723"/>
            <a:ext cx="5642848" cy="0"/>
          </a:xfrm>
          <a:prstGeom prst="line">
            <a:avLst/>
          </a:prstGeom>
          <a:ln w="25400">
            <a:solidFill>
              <a:schemeClr val="accent2"/>
            </a:solidFill>
          </a:ln>
        </p:spPr>
        <p:style>
          <a:lnRef idx="1">
            <a:schemeClr val="dk1"/>
          </a:lnRef>
          <a:fillRef idx="0">
            <a:schemeClr val="dk1"/>
          </a:fillRef>
          <a:effectRef idx="0">
            <a:schemeClr val="dk1"/>
          </a:effectRef>
          <a:fontRef idx="minor">
            <a:schemeClr val="tx1"/>
          </a:fontRef>
        </p:style>
      </p:cxnSp>
      <p:sp>
        <p:nvSpPr>
          <p:cNvPr id="10" name="Rectangle 9">
            <a:extLst>
              <a:ext uri="{FF2B5EF4-FFF2-40B4-BE49-F238E27FC236}">
                <a16:creationId xmlns:a16="http://schemas.microsoft.com/office/drawing/2014/main" id="{5ED7C27D-C209-9946-9A74-1E162F42477C}"/>
              </a:ext>
            </a:extLst>
          </p:cNvPr>
          <p:cNvSpPr/>
          <p:nvPr/>
        </p:nvSpPr>
        <p:spPr>
          <a:xfrm rot="10800000">
            <a:off x="8265847" y="3148153"/>
            <a:ext cx="734485" cy="431240"/>
          </a:xfrm>
          <a:prstGeom prst="rect">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100" dirty="0"/>
              <a:t>TAG</a:t>
            </a:r>
          </a:p>
        </p:txBody>
      </p:sp>
      <p:sp>
        <p:nvSpPr>
          <p:cNvPr id="20" name="TextBox 19">
            <a:extLst>
              <a:ext uri="{FF2B5EF4-FFF2-40B4-BE49-F238E27FC236}">
                <a16:creationId xmlns:a16="http://schemas.microsoft.com/office/drawing/2014/main" id="{D7F9DDAD-897F-DAB8-E8E1-E5C6E1114AC0}"/>
              </a:ext>
            </a:extLst>
          </p:cNvPr>
          <p:cNvSpPr txBox="1"/>
          <p:nvPr/>
        </p:nvSpPr>
        <p:spPr>
          <a:xfrm>
            <a:off x="13174097" y="2834723"/>
            <a:ext cx="734485" cy="415498"/>
          </a:xfrm>
          <a:prstGeom prst="rect">
            <a:avLst/>
          </a:prstGeom>
          <a:noFill/>
          <a:ln w="22225">
            <a:solidFill>
              <a:schemeClr val="accent2"/>
            </a:solidFill>
          </a:ln>
        </p:spPr>
        <p:txBody>
          <a:bodyPr wrap="square" rtlCol="0">
            <a:spAutoFit/>
          </a:bodyPr>
          <a:lstStyle/>
          <a:p>
            <a:pPr algn="ctr"/>
            <a:r>
              <a:rPr lang="en-GB" sz="2100" dirty="0">
                <a:solidFill>
                  <a:schemeClr val="accent2"/>
                </a:solidFill>
              </a:rPr>
              <a:t>NGG</a:t>
            </a:r>
          </a:p>
        </p:txBody>
      </p:sp>
      <p:sp>
        <p:nvSpPr>
          <p:cNvPr id="33" name="Rounded Rectangle 32">
            <a:extLst>
              <a:ext uri="{FF2B5EF4-FFF2-40B4-BE49-F238E27FC236}">
                <a16:creationId xmlns:a16="http://schemas.microsoft.com/office/drawing/2014/main" id="{663CBA8F-4068-BA32-C099-690558045D59}"/>
              </a:ext>
            </a:extLst>
          </p:cNvPr>
          <p:cNvSpPr/>
          <p:nvPr/>
        </p:nvSpPr>
        <p:spPr>
          <a:xfrm>
            <a:off x="13606147" y="2819551"/>
            <a:ext cx="302435" cy="456777"/>
          </a:xfrm>
          <a:prstGeom prst="roundRect">
            <a:avLst/>
          </a:prstGeom>
          <a:noFill/>
          <a:ln w="38100">
            <a:solidFill>
              <a:schemeClr val="accent1"/>
            </a:solidFill>
            <a:prstDash val="sysDash"/>
            <a:extLst>
              <a:ext uri="{C807C97D-BFC1-408E-A445-0C87EB9F89A2}">
                <ask:lineSketchStyleProps xmlns:ask="http://schemas.microsoft.com/office/drawing/2018/sketchyshapes" sd="1219033472">
                  <a:custGeom>
                    <a:avLst/>
                    <a:gdLst>
                      <a:gd name="connsiteX0" fmla="*/ 0 w 302435"/>
                      <a:gd name="connsiteY0" fmla="*/ 50407 h 733674"/>
                      <a:gd name="connsiteX1" fmla="*/ 50407 w 302435"/>
                      <a:gd name="connsiteY1" fmla="*/ 0 h 733674"/>
                      <a:gd name="connsiteX2" fmla="*/ 252028 w 302435"/>
                      <a:gd name="connsiteY2" fmla="*/ 0 h 733674"/>
                      <a:gd name="connsiteX3" fmla="*/ 302435 w 302435"/>
                      <a:gd name="connsiteY3" fmla="*/ 50407 h 733674"/>
                      <a:gd name="connsiteX4" fmla="*/ 302435 w 302435"/>
                      <a:gd name="connsiteY4" fmla="*/ 683267 h 733674"/>
                      <a:gd name="connsiteX5" fmla="*/ 252028 w 302435"/>
                      <a:gd name="connsiteY5" fmla="*/ 733674 h 733674"/>
                      <a:gd name="connsiteX6" fmla="*/ 50407 w 302435"/>
                      <a:gd name="connsiteY6" fmla="*/ 733674 h 733674"/>
                      <a:gd name="connsiteX7" fmla="*/ 0 w 302435"/>
                      <a:gd name="connsiteY7" fmla="*/ 683267 h 733674"/>
                      <a:gd name="connsiteX8" fmla="*/ 0 w 302435"/>
                      <a:gd name="connsiteY8" fmla="*/ 50407 h 733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2435" h="733674" extrusionOk="0">
                        <a:moveTo>
                          <a:pt x="0" y="50407"/>
                        </a:moveTo>
                        <a:cubicBezTo>
                          <a:pt x="-3316" y="20523"/>
                          <a:pt x="18001" y="1714"/>
                          <a:pt x="50407" y="0"/>
                        </a:cubicBezTo>
                        <a:cubicBezTo>
                          <a:pt x="150776" y="-886"/>
                          <a:pt x="164425" y="5410"/>
                          <a:pt x="252028" y="0"/>
                        </a:cubicBezTo>
                        <a:cubicBezTo>
                          <a:pt x="275896" y="-3020"/>
                          <a:pt x="302152" y="23148"/>
                          <a:pt x="302435" y="50407"/>
                        </a:cubicBezTo>
                        <a:cubicBezTo>
                          <a:pt x="329312" y="278903"/>
                          <a:pt x="333419" y="531908"/>
                          <a:pt x="302435" y="683267"/>
                        </a:cubicBezTo>
                        <a:cubicBezTo>
                          <a:pt x="305174" y="705470"/>
                          <a:pt x="276303" y="733128"/>
                          <a:pt x="252028" y="733674"/>
                        </a:cubicBezTo>
                        <a:cubicBezTo>
                          <a:pt x="165346" y="736042"/>
                          <a:pt x="133163" y="723844"/>
                          <a:pt x="50407" y="733674"/>
                        </a:cubicBezTo>
                        <a:cubicBezTo>
                          <a:pt x="20304" y="737419"/>
                          <a:pt x="-3912" y="706569"/>
                          <a:pt x="0" y="683267"/>
                        </a:cubicBezTo>
                        <a:cubicBezTo>
                          <a:pt x="422" y="551877"/>
                          <a:pt x="22693" y="195550"/>
                          <a:pt x="0" y="50407"/>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ounded Rectangle 33">
            <a:extLst>
              <a:ext uri="{FF2B5EF4-FFF2-40B4-BE49-F238E27FC236}">
                <a16:creationId xmlns:a16="http://schemas.microsoft.com/office/drawing/2014/main" id="{E3B3962A-C737-683E-D9F7-FF92F6259898}"/>
              </a:ext>
            </a:extLst>
          </p:cNvPr>
          <p:cNvSpPr/>
          <p:nvPr/>
        </p:nvSpPr>
        <p:spPr>
          <a:xfrm>
            <a:off x="8679097" y="3147346"/>
            <a:ext cx="302435" cy="456777"/>
          </a:xfrm>
          <a:prstGeom prst="roundRect">
            <a:avLst/>
          </a:prstGeom>
          <a:noFill/>
          <a:ln w="38100">
            <a:solidFill>
              <a:schemeClr val="accent4"/>
            </a:solidFill>
            <a:prstDash val="sysDash"/>
            <a:extLst>
              <a:ext uri="{C807C97D-BFC1-408E-A445-0C87EB9F89A2}">
                <ask:lineSketchStyleProps xmlns:ask="http://schemas.microsoft.com/office/drawing/2018/sketchyshapes" sd="1219033472">
                  <a:custGeom>
                    <a:avLst/>
                    <a:gdLst>
                      <a:gd name="connsiteX0" fmla="*/ 0 w 302435"/>
                      <a:gd name="connsiteY0" fmla="*/ 50407 h 733674"/>
                      <a:gd name="connsiteX1" fmla="*/ 50407 w 302435"/>
                      <a:gd name="connsiteY1" fmla="*/ 0 h 733674"/>
                      <a:gd name="connsiteX2" fmla="*/ 252028 w 302435"/>
                      <a:gd name="connsiteY2" fmla="*/ 0 h 733674"/>
                      <a:gd name="connsiteX3" fmla="*/ 302435 w 302435"/>
                      <a:gd name="connsiteY3" fmla="*/ 50407 h 733674"/>
                      <a:gd name="connsiteX4" fmla="*/ 302435 w 302435"/>
                      <a:gd name="connsiteY4" fmla="*/ 683267 h 733674"/>
                      <a:gd name="connsiteX5" fmla="*/ 252028 w 302435"/>
                      <a:gd name="connsiteY5" fmla="*/ 733674 h 733674"/>
                      <a:gd name="connsiteX6" fmla="*/ 50407 w 302435"/>
                      <a:gd name="connsiteY6" fmla="*/ 733674 h 733674"/>
                      <a:gd name="connsiteX7" fmla="*/ 0 w 302435"/>
                      <a:gd name="connsiteY7" fmla="*/ 683267 h 733674"/>
                      <a:gd name="connsiteX8" fmla="*/ 0 w 302435"/>
                      <a:gd name="connsiteY8" fmla="*/ 50407 h 733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2435" h="733674" extrusionOk="0">
                        <a:moveTo>
                          <a:pt x="0" y="50407"/>
                        </a:moveTo>
                        <a:cubicBezTo>
                          <a:pt x="-3316" y="20523"/>
                          <a:pt x="18001" y="1714"/>
                          <a:pt x="50407" y="0"/>
                        </a:cubicBezTo>
                        <a:cubicBezTo>
                          <a:pt x="150776" y="-886"/>
                          <a:pt x="164425" y="5410"/>
                          <a:pt x="252028" y="0"/>
                        </a:cubicBezTo>
                        <a:cubicBezTo>
                          <a:pt x="275896" y="-3020"/>
                          <a:pt x="302152" y="23148"/>
                          <a:pt x="302435" y="50407"/>
                        </a:cubicBezTo>
                        <a:cubicBezTo>
                          <a:pt x="329312" y="278903"/>
                          <a:pt x="333419" y="531908"/>
                          <a:pt x="302435" y="683267"/>
                        </a:cubicBezTo>
                        <a:cubicBezTo>
                          <a:pt x="305174" y="705470"/>
                          <a:pt x="276303" y="733128"/>
                          <a:pt x="252028" y="733674"/>
                        </a:cubicBezTo>
                        <a:cubicBezTo>
                          <a:pt x="165346" y="736042"/>
                          <a:pt x="133163" y="723844"/>
                          <a:pt x="50407" y="733674"/>
                        </a:cubicBezTo>
                        <a:cubicBezTo>
                          <a:pt x="20304" y="737419"/>
                          <a:pt x="-3912" y="706569"/>
                          <a:pt x="0" y="683267"/>
                        </a:cubicBezTo>
                        <a:cubicBezTo>
                          <a:pt x="422" y="551877"/>
                          <a:pt x="22693" y="195550"/>
                          <a:pt x="0" y="50407"/>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5" name="Straight Connector 34">
            <a:extLst>
              <a:ext uri="{FF2B5EF4-FFF2-40B4-BE49-F238E27FC236}">
                <a16:creationId xmlns:a16="http://schemas.microsoft.com/office/drawing/2014/main" id="{E6EA5C4E-B359-BBB7-B125-2A5D9B3A2F49}"/>
              </a:ext>
            </a:extLst>
          </p:cNvPr>
          <p:cNvCxnSpPr>
            <a:cxnSpLocks/>
          </p:cNvCxnSpPr>
          <p:nvPr/>
        </p:nvCxnSpPr>
        <p:spPr>
          <a:xfrm>
            <a:off x="3383681" y="1357461"/>
            <a:ext cx="5642848" cy="0"/>
          </a:xfrm>
          <a:prstGeom prst="line">
            <a:avLst/>
          </a:prstGeom>
          <a:ln w="25400">
            <a:solidFill>
              <a:schemeClr val="accent2"/>
            </a:solidFill>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13197233-F9FC-18C6-4FD2-04D980CD6498}"/>
              </a:ext>
            </a:extLst>
          </p:cNvPr>
          <p:cNvSpPr txBox="1"/>
          <p:nvPr/>
        </p:nvSpPr>
        <p:spPr>
          <a:xfrm>
            <a:off x="8265846" y="1357461"/>
            <a:ext cx="760570" cy="415498"/>
          </a:xfrm>
          <a:prstGeom prst="rect">
            <a:avLst/>
          </a:prstGeom>
          <a:noFill/>
          <a:ln w="22225">
            <a:solidFill>
              <a:schemeClr val="accent2"/>
            </a:solidFill>
          </a:ln>
        </p:spPr>
        <p:txBody>
          <a:bodyPr wrap="square" rtlCol="0">
            <a:spAutoFit/>
          </a:bodyPr>
          <a:lstStyle/>
          <a:p>
            <a:pPr algn="ctr"/>
            <a:r>
              <a:rPr lang="en-GB" sz="2100" dirty="0">
                <a:solidFill>
                  <a:schemeClr val="accent2"/>
                </a:solidFill>
              </a:rPr>
              <a:t>NGG</a:t>
            </a:r>
          </a:p>
        </p:txBody>
      </p:sp>
      <p:sp>
        <p:nvSpPr>
          <p:cNvPr id="37" name="Rounded Rectangle 36">
            <a:extLst>
              <a:ext uri="{FF2B5EF4-FFF2-40B4-BE49-F238E27FC236}">
                <a16:creationId xmlns:a16="http://schemas.microsoft.com/office/drawing/2014/main" id="{66325B3B-A893-DCAE-A4DA-9C2A5103091F}"/>
              </a:ext>
            </a:extLst>
          </p:cNvPr>
          <p:cNvSpPr/>
          <p:nvPr/>
        </p:nvSpPr>
        <p:spPr>
          <a:xfrm>
            <a:off x="8723982" y="1342289"/>
            <a:ext cx="302435" cy="456777"/>
          </a:xfrm>
          <a:prstGeom prst="roundRect">
            <a:avLst/>
          </a:prstGeom>
          <a:noFill/>
          <a:ln w="38100">
            <a:solidFill>
              <a:schemeClr val="accent1"/>
            </a:solidFill>
            <a:prstDash val="sysDash"/>
            <a:extLst>
              <a:ext uri="{C807C97D-BFC1-408E-A445-0C87EB9F89A2}">
                <ask:lineSketchStyleProps xmlns:ask="http://schemas.microsoft.com/office/drawing/2018/sketchyshapes" sd="1219033472">
                  <a:custGeom>
                    <a:avLst/>
                    <a:gdLst>
                      <a:gd name="connsiteX0" fmla="*/ 0 w 302435"/>
                      <a:gd name="connsiteY0" fmla="*/ 50407 h 733674"/>
                      <a:gd name="connsiteX1" fmla="*/ 50407 w 302435"/>
                      <a:gd name="connsiteY1" fmla="*/ 0 h 733674"/>
                      <a:gd name="connsiteX2" fmla="*/ 252028 w 302435"/>
                      <a:gd name="connsiteY2" fmla="*/ 0 h 733674"/>
                      <a:gd name="connsiteX3" fmla="*/ 302435 w 302435"/>
                      <a:gd name="connsiteY3" fmla="*/ 50407 h 733674"/>
                      <a:gd name="connsiteX4" fmla="*/ 302435 w 302435"/>
                      <a:gd name="connsiteY4" fmla="*/ 683267 h 733674"/>
                      <a:gd name="connsiteX5" fmla="*/ 252028 w 302435"/>
                      <a:gd name="connsiteY5" fmla="*/ 733674 h 733674"/>
                      <a:gd name="connsiteX6" fmla="*/ 50407 w 302435"/>
                      <a:gd name="connsiteY6" fmla="*/ 733674 h 733674"/>
                      <a:gd name="connsiteX7" fmla="*/ 0 w 302435"/>
                      <a:gd name="connsiteY7" fmla="*/ 683267 h 733674"/>
                      <a:gd name="connsiteX8" fmla="*/ 0 w 302435"/>
                      <a:gd name="connsiteY8" fmla="*/ 50407 h 733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2435" h="733674" extrusionOk="0">
                        <a:moveTo>
                          <a:pt x="0" y="50407"/>
                        </a:moveTo>
                        <a:cubicBezTo>
                          <a:pt x="-3316" y="20523"/>
                          <a:pt x="18001" y="1714"/>
                          <a:pt x="50407" y="0"/>
                        </a:cubicBezTo>
                        <a:cubicBezTo>
                          <a:pt x="150776" y="-886"/>
                          <a:pt x="164425" y="5410"/>
                          <a:pt x="252028" y="0"/>
                        </a:cubicBezTo>
                        <a:cubicBezTo>
                          <a:pt x="275896" y="-3020"/>
                          <a:pt x="302152" y="23148"/>
                          <a:pt x="302435" y="50407"/>
                        </a:cubicBezTo>
                        <a:cubicBezTo>
                          <a:pt x="329312" y="278903"/>
                          <a:pt x="333419" y="531908"/>
                          <a:pt x="302435" y="683267"/>
                        </a:cubicBezTo>
                        <a:cubicBezTo>
                          <a:pt x="305174" y="705470"/>
                          <a:pt x="276303" y="733128"/>
                          <a:pt x="252028" y="733674"/>
                        </a:cubicBezTo>
                        <a:cubicBezTo>
                          <a:pt x="165346" y="736042"/>
                          <a:pt x="133163" y="723844"/>
                          <a:pt x="50407" y="733674"/>
                        </a:cubicBezTo>
                        <a:cubicBezTo>
                          <a:pt x="20304" y="737419"/>
                          <a:pt x="-3912" y="706569"/>
                          <a:pt x="0" y="683267"/>
                        </a:cubicBezTo>
                        <a:cubicBezTo>
                          <a:pt x="422" y="551877"/>
                          <a:pt x="22693" y="195550"/>
                          <a:pt x="0" y="50407"/>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8" name="Straight Connector 57">
            <a:extLst>
              <a:ext uri="{FF2B5EF4-FFF2-40B4-BE49-F238E27FC236}">
                <a16:creationId xmlns:a16="http://schemas.microsoft.com/office/drawing/2014/main" id="{63D0A8D9-24E4-01C4-6792-0E02AD75A24B}"/>
              </a:ext>
            </a:extLst>
          </p:cNvPr>
          <p:cNvCxnSpPr>
            <a:cxnSpLocks/>
          </p:cNvCxnSpPr>
          <p:nvPr/>
        </p:nvCxnSpPr>
        <p:spPr>
          <a:xfrm>
            <a:off x="4852651" y="2101548"/>
            <a:ext cx="5642848" cy="0"/>
          </a:xfrm>
          <a:prstGeom prst="line">
            <a:avLst/>
          </a:prstGeom>
          <a:ln w="25400">
            <a:solidFill>
              <a:schemeClr val="accent2"/>
            </a:solidFill>
          </a:ln>
        </p:spPr>
        <p:style>
          <a:lnRef idx="1">
            <a:schemeClr val="dk1"/>
          </a:lnRef>
          <a:fillRef idx="0">
            <a:schemeClr val="dk1"/>
          </a:fillRef>
          <a:effectRef idx="0">
            <a:schemeClr val="dk1"/>
          </a:effectRef>
          <a:fontRef idx="minor">
            <a:schemeClr val="tx1"/>
          </a:fontRef>
        </p:style>
      </p:cxnSp>
      <p:sp>
        <p:nvSpPr>
          <p:cNvPr id="59" name="TextBox 58">
            <a:extLst>
              <a:ext uri="{FF2B5EF4-FFF2-40B4-BE49-F238E27FC236}">
                <a16:creationId xmlns:a16="http://schemas.microsoft.com/office/drawing/2014/main" id="{0CC74C39-EC54-F932-1FCA-02E0C1811461}"/>
              </a:ext>
            </a:extLst>
          </p:cNvPr>
          <p:cNvSpPr txBox="1"/>
          <p:nvPr/>
        </p:nvSpPr>
        <p:spPr>
          <a:xfrm>
            <a:off x="9734818" y="2101548"/>
            <a:ext cx="760569" cy="415498"/>
          </a:xfrm>
          <a:prstGeom prst="rect">
            <a:avLst/>
          </a:prstGeom>
          <a:noFill/>
          <a:ln w="22225">
            <a:solidFill>
              <a:schemeClr val="accent2"/>
            </a:solidFill>
          </a:ln>
        </p:spPr>
        <p:txBody>
          <a:bodyPr wrap="square" rtlCol="0">
            <a:spAutoFit/>
          </a:bodyPr>
          <a:lstStyle/>
          <a:p>
            <a:pPr algn="ctr"/>
            <a:r>
              <a:rPr lang="en-GB" sz="2100" dirty="0">
                <a:solidFill>
                  <a:schemeClr val="accent2"/>
                </a:solidFill>
              </a:rPr>
              <a:t>NGG</a:t>
            </a:r>
          </a:p>
        </p:txBody>
      </p:sp>
      <p:sp>
        <p:nvSpPr>
          <p:cNvPr id="60" name="Rounded Rectangle 59">
            <a:extLst>
              <a:ext uri="{FF2B5EF4-FFF2-40B4-BE49-F238E27FC236}">
                <a16:creationId xmlns:a16="http://schemas.microsoft.com/office/drawing/2014/main" id="{A033D856-5BFD-B3A5-9791-87A93393E408}"/>
              </a:ext>
            </a:extLst>
          </p:cNvPr>
          <p:cNvSpPr/>
          <p:nvPr/>
        </p:nvSpPr>
        <p:spPr>
          <a:xfrm>
            <a:off x="10192952" y="2086376"/>
            <a:ext cx="302435" cy="456777"/>
          </a:xfrm>
          <a:prstGeom prst="roundRect">
            <a:avLst/>
          </a:prstGeom>
          <a:noFill/>
          <a:ln w="38100">
            <a:solidFill>
              <a:schemeClr val="accent1"/>
            </a:solidFill>
            <a:prstDash val="sysDash"/>
            <a:extLst>
              <a:ext uri="{C807C97D-BFC1-408E-A445-0C87EB9F89A2}">
                <ask:lineSketchStyleProps xmlns:ask="http://schemas.microsoft.com/office/drawing/2018/sketchyshapes" sd="1219033472">
                  <a:custGeom>
                    <a:avLst/>
                    <a:gdLst>
                      <a:gd name="connsiteX0" fmla="*/ 0 w 302435"/>
                      <a:gd name="connsiteY0" fmla="*/ 50407 h 733674"/>
                      <a:gd name="connsiteX1" fmla="*/ 50407 w 302435"/>
                      <a:gd name="connsiteY1" fmla="*/ 0 h 733674"/>
                      <a:gd name="connsiteX2" fmla="*/ 252028 w 302435"/>
                      <a:gd name="connsiteY2" fmla="*/ 0 h 733674"/>
                      <a:gd name="connsiteX3" fmla="*/ 302435 w 302435"/>
                      <a:gd name="connsiteY3" fmla="*/ 50407 h 733674"/>
                      <a:gd name="connsiteX4" fmla="*/ 302435 w 302435"/>
                      <a:gd name="connsiteY4" fmla="*/ 683267 h 733674"/>
                      <a:gd name="connsiteX5" fmla="*/ 252028 w 302435"/>
                      <a:gd name="connsiteY5" fmla="*/ 733674 h 733674"/>
                      <a:gd name="connsiteX6" fmla="*/ 50407 w 302435"/>
                      <a:gd name="connsiteY6" fmla="*/ 733674 h 733674"/>
                      <a:gd name="connsiteX7" fmla="*/ 0 w 302435"/>
                      <a:gd name="connsiteY7" fmla="*/ 683267 h 733674"/>
                      <a:gd name="connsiteX8" fmla="*/ 0 w 302435"/>
                      <a:gd name="connsiteY8" fmla="*/ 50407 h 733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2435" h="733674" extrusionOk="0">
                        <a:moveTo>
                          <a:pt x="0" y="50407"/>
                        </a:moveTo>
                        <a:cubicBezTo>
                          <a:pt x="-3316" y="20523"/>
                          <a:pt x="18001" y="1714"/>
                          <a:pt x="50407" y="0"/>
                        </a:cubicBezTo>
                        <a:cubicBezTo>
                          <a:pt x="150776" y="-886"/>
                          <a:pt x="164425" y="5410"/>
                          <a:pt x="252028" y="0"/>
                        </a:cubicBezTo>
                        <a:cubicBezTo>
                          <a:pt x="275896" y="-3020"/>
                          <a:pt x="302152" y="23148"/>
                          <a:pt x="302435" y="50407"/>
                        </a:cubicBezTo>
                        <a:cubicBezTo>
                          <a:pt x="329312" y="278903"/>
                          <a:pt x="333419" y="531908"/>
                          <a:pt x="302435" y="683267"/>
                        </a:cubicBezTo>
                        <a:cubicBezTo>
                          <a:pt x="305174" y="705470"/>
                          <a:pt x="276303" y="733128"/>
                          <a:pt x="252028" y="733674"/>
                        </a:cubicBezTo>
                        <a:cubicBezTo>
                          <a:pt x="165346" y="736042"/>
                          <a:pt x="133163" y="723844"/>
                          <a:pt x="50407" y="733674"/>
                        </a:cubicBezTo>
                        <a:cubicBezTo>
                          <a:pt x="20304" y="737419"/>
                          <a:pt x="-3912" y="706569"/>
                          <a:pt x="0" y="683267"/>
                        </a:cubicBezTo>
                        <a:cubicBezTo>
                          <a:pt x="422" y="551877"/>
                          <a:pt x="22693" y="195550"/>
                          <a:pt x="0" y="50407"/>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TextBox 62">
            <a:extLst>
              <a:ext uri="{FF2B5EF4-FFF2-40B4-BE49-F238E27FC236}">
                <a16:creationId xmlns:a16="http://schemas.microsoft.com/office/drawing/2014/main" id="{18E930D3-0EE9-F3DD-AAA9-FFA5A6827219}"/>
              </a:ext>
            </a:extLst>
          </p:cNvPr>
          <p:cNvSpPr txBox="1"/>
          <p:nvPr/>
        </p:nvSpPr>
        <p:spPr>
          <a:xfrm>
            <a:off x="14487367" y="541553"/>
            <a:ext cx="2462685" cy="4247317"/>
          </a:xfrm>
          <a:prstGeom prst="rect">
            <a:avLst/>
          </a:prstGeom>
          <a:noFill/>
        </p:spPr>
        <p:txBody>
          <a:bodyPr wrap="square" rtlCol="0">
            <a:spAutoFit/>
          </a:bodyPr>
          <a:lstStyle/>
          <a:p>
            <a:r>
              <a:rPr lang="en-GB" dirty="0">
                <a:solidFill>
                  <a:schemeClr val="tx2"/>
                </a:solidFill>
              </a:rPr>
              <a:t>Notes:</a:t>
            </a:r>
          </a:p>
          <a:p>
            <a:pPr marL="285750" indent="-285750">
              <a:buFont typeface="Arial" panose="020B0604020202020204" pitchFamily="34" charset="0"/>
              <a:buChar char="•"/>
            </a:pPr>
            <a:r>
              <a:rPr lang="en-GB" dirty="0">
                <a:solidFill>
                  <a:schemeClr val="tx2"/>
                </a:solidFill>
              </a:rPr>
              <a:t>As we’re within a max of 20bp from start/stop, in this case, PAM must be in start/stop or in CDS</a:t>
            </a:r>
          </a:p>
          <a:p>
            <a:pPr marL="285750" indent="-285750">
              <a:buFont typeface="Arial" panose="020B0604020202020204" pitchFamily="34" charset="0"/>
              <a:buChar char="•"/>
            </a:pPr>
            <a:r>
              <a:rPr lang="en-GB" dirty="0">
                <a:solidFill>
                  <a:schemeClr val="tx2"/>
                </a:solidFill>
              </a:rPr>
              <a:t>positionScore limits: [0:21]</a:t>
            </a:r>
          </a:p>
          <a:p>
            <a:pPr marL="285750" indent="-285750">
              <a:buFont typeface="Arial" panose="020B0604020202020204" pitchFamily="34" charset="0"/>
              <a:buChar char="•"/>
            </a:pPr>
            <a:r>
              <a:rPr lang="en-GB" dirty="0">
                <a:solidFill>
                  <a:schemeClr val="tx2"/>
                </a:solidFill>
              </a:rPr>
              <a:t>Relative </a:t>
            </a:r>
            <a:r>
              <a:rPr lang="en-GB" dirty="0" err="1">
                <a:solidFill>
                  <a:schemeClr val="tx2"/>
                </a:solidFill>
              </a:rPr>
              <a:t>lastG</a:t>
            </a:r>
            <a:r>
              <a:rPr lang="en-GB" dirty="0">
                <a:solidFill>
                  <a:schemeClr val="tx2"/>
                </a:solidFill>
              </a:rPr>
              <a:t> position given by positionScore+23</a:t>
            </a:r>
          </a:p>
          <a:p>
            <a:pPr marL="285750" indent="-285750">
              <a:buFont typeface="Arial" panose="020B0604020202020204" pitchFamily="34" charset="0"/>
              <a:buChar char="•"/>
            </a:pPr>
            <a:r>
              <a:rPr lang="en-GB" dirty="0">
                <a:solidFill>
                  <a:schemeClr val="tx2"/>
                </a:solidFill>
              </a:rPr>
              <a:t>Note that values are the same as the start, +, + case</a:t>
            </a:r>
          </a:p>
          <a:p>
            <a:endParaRPr lang="en-GB" dirty="0">
              <a:solidFill>
                <a:schemeClr val="tx2"/>
              </a:solidFill>
            </a:endParaRPr>
          </a:p>
        </p:txBody>
      </p:sp>
      <p:sp>
        <p:nvSpPr>
          <p:cNvPr id="64" name="TextBox 63">
            <a:extLst>
              <a:ext uri="{FF2B5EF4-FFF2-40B4-BE49-F238E27FC236}">
                <a16:creationId xmlns:a16="http://schemas.microsoft.com/office/drawing/2014/main" id="{B9BB4473-D63D-7F72-B8E3-D3EC8EF5D5E8}"/>
              </a:ext>
            </a:extLst>
          </p:cNvPr>
          <p:cNvSpPr txBox="1"/>
          <p:nvPr/>
        </p:nvSpPr>
        <p:spPr>
          <a:xfrm>
            <a:off x="2974102" y="6116361"/>
            <a:ext cx="11453504" cy="646331"/>
          </a:xfrm>
          <a:prstGeom prst="rect">
            <a:avLst/>
          </a:prstGeom>
          <a:noFill/>
        </p:spPr>
        <p:txBody>
          <a:bodyPr wrap="square" rtlCol="0">
            <a:spAutoFit/>
          </a:bodyPr>
          <a:lstStyle/>
          <a:p>
            <a:r>
              <a:rPr lang="en-GB" dirty="0">
                <a:solidFill>
                  <a:schemeClr val="tx2"/>
                </a:solidFill>
              </a:rPr>
              <a:t>Below values are given as the range of position scores for which the case holds true, where positionScore = </a:t>
            </a:r>
            <a:r>
              <a:rPr lang="en-GB" dirty="0">
                <a:solidFill>
                  <a:schemeClr val="accent1"/>
                </a:solidFill>
              </a:rPr>
              <a:t>fmax </a:t>
            </a:r>
            <a:r>
              <a:rPr lang="en-GB" dirty="0"/>
              <a:t>– </a:t>
            </a:r>
            <a:r>
              <a:rPr lang="en-GB" dirty="0">
                <a:solidFill>
                  <a:schemeClr val="accent4"/>
                </a:solidFill>
              </a:rPr>
              <a:t>stop</a:t>
            </a:r>
            <a:r>
              <a:rPr lang="en-GB" dirty="0">
                <a:solidFill>
                  <a:schemeClr val="tx2"/>
                </a:solidFill>
              </a:rPr>
              <a:t>. These are written as Python ranges (inclusive of start position, exclusive of stop position)</a:t>
            </a:r>
            <a:endParaRPr lang="en-GB" dirty="0">
              <a:solidFill>
                <a:schemeClr val="accent4"/>
              </a:solidFill>
            </a:endParaRPr>
          </a:p>
        </p:txBody>
      </p:sp>
      <p:cxnSp>
        <p:nvCxnSpPr>
          <p:cNvPr id="72" name="Straight Connector 71">
            <a:extLst>
              <a:ext uri="{FF2B5EF4-FFF2-40B4-BE49-F238E27FC236}">
                <a16:creationId xmlns:a16="http://schemas.microsoft.com/office/drawing/2014/main" id="{37A64C41-2FA7-B663-6BC6-6BEDCF84A607}"/>
              </a:ext>
            </a:extLst>
          </p:cNvPr>
          <p:cNvCxnSpPr>
            <a:cxnSpLocks/>
          </p:cNvCxnSpPr>
          <p:nvPr/>
        </p:nvCxnSpPr>
        <p:spPr>
          <a:xfrm>
            <a:off x="3383681" y="3906556"/>
            <a:ext cx="4882164" cy="0"/>
          </a:xfrm>
          <a:prstGeom prst="line">
            <a:avLst/>
          </a:prstGeom>
          <a:ln w="19050">
            <a:solidFill>
              <a:schemeClr val="accent3"/>
            </a:solidFill>
            <a:prstDash val="sysDash"/>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3B90F18E-8AAD-9DFC-4B3E-299A9400D7D4}"/>
              </a:ext>
            </a:extLst>
          </p:cNvPr>
          <p:cNvSpPr txBox="1"/>
          <p:nvPr/>
        </p:nvSpPr>
        <p:spPr>
          <a:xfrm>
            <a:off x="5575640" y="3882864"/>
            <a:ext cx="875596" cy="369332"/>
          </a:xfrm>
          <a:prstGeom prst="rect">
            <a:avLst/>
          </a:prstGeom>
          <a:noFill/>
        </p:spPr>
        <p:txBody>
          <a:bodyPr wrap="square" rtlCol="0">
            <a:spAutoFit/>
          </a:bodyPr>
          <a:lstStyle/>
          <a:p>
            <a:r>
              <a:rPr lang="en-GB" dirty="0">
                <a:solidFill>
                  <a:schemeClr val="accent3"/>
                </a:solidFill>
              </a:rPr>
              <a:t>20 max</a:t>
            </a:r>
          </a:p>
        </p:txBody>
      </p:sp>
      <p:cxnSp>
        <p:nvCxnSpPr>
          <p:cNvPr id="76" name="Straight Connector 75">
            <a:extLst>
              <a:ext uri="{FF2B5EF4-FFF2-40B4-BE49-F238E27FC236}">
                <a16:creationId xmlns:a16="http://schemas.microsoft.com/office/drawing/2014/main" id="{E650C4D0-7875-D3C3-7998-C73E91EC7A07}"/>
              </a:ext>
            </a:extLst>
          </p:cNvPr>
          <p:cNvCxnSpPr>
            <a:cxnSpLocks/>
          </p:cNvCxnSpPr>
          <p:nvPr/>
        </p:nvCxnSpPr>
        <p:spPr>
          <a:xfrm>
            <a:off x="9000333" y="3906556"/>
            <a:ext cx="4908249" cy="0"/>
          </a:xfrm>
          <a:prstGeom prst="line">
            <a:avLst/>
          </a:prstGeom>
          <a:ln w="19050">
            <a:solidFill>
              <a:schemeClr val="accent3"/>
            </a:solidFill>
            <a:prstDash val="sysDash"/>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D442A4E1-ED2B-E6E2-DFE6-E3A42E1BC9E9}"/>
              </a:ext>
            </a:extLst>
          </p:cNvPr>
          <p:cNvSpPr txBox="1"/>
          <p:nvPr/>
        </p:nvSpPr>
        <p:spPr>
          <a:xfrm>
            <a:off x="11142477" y="3890657"/>
            <a:ext cx="875596" cy="369332"/>
          </a:xfrm>
          <a:prstGeom prst="rect">
            <a:avLst/>
          </a:prstGeom>
          <a:noFill/>
        </p:spPr>
        <p:txBody>
          <a:bodyPr wrap="square" rtlCol="0">
            <a:spAutoFit/>
          </a:bodyPr>
          <a:lstStyle/>
          <a:p>
            <a:r>
              <a:rPr lang="en-GB" dirty="0">
                <a:solidFill>
                  <a:schemeClr val="accent3"/>
                </a:solidFill>
              </a:rPr>
              <a:t>20 max</a:t>
            </a:r>
          </a:p>
        </p:txBody>
      </p:sp>
      <p:sp>
        <p:nvSpPr>
          <p:cNvPr id="101" name="TextBox 100">
            <a:extLst>
              <a:ext uri="{FF2B5EF4-FFF2-40B4-BE49-F238E27FC236}">
                <a16:creationId xmlns:a16="http://schemas.microsoft.com/office/drawing/2014/main" id="{0264C2C6-9150-C138-3D5F-A5204350D880}"/>
              </a:ext>
            </a:extLst>
          </p:cNvPr>
          <p:cNvSpPr txBox="1"/>
          <p:nvPr/>
        </p:nvSpPr>
        <p:spPr>
          <a:xfrm>
            <a:off x="1544761" y="4354129"/>
            <a:ext cx="1675153" cy="923330"/>
          </a:xfrm>
          <a:prstGeom prst="rect">
            <a:avLst/>
          </a:prstGeom>
          <a:noFill/>
        </p:spPr>
        <p:txBody>
          <a:bodyPr wrap="square" rtlCol="0">
            <a:spAutoFit/>
          </a:bodyPr>
          <a:lstStyle/>
          <a:p>
            <a:pPr algn="ctr"/>
            <a:r>
              <a:rPr lang="en-GB" dirty="0">
                <a:solidFill>
                  <a:schemeClr val="tx2"/>
                </a:solidFill>
              </a:rPr>
              <a:t>Relative coordinate in mutable area</a:t>
            </a:r>
          </a:p>
        </p:txBody>
      </p:sp>
      <p:sp>
        <p:nvSpPr>
          <p:cNvPr id="102" name="TextBox 101">
            <a:extLst>
              <a:ext uri="{FF2B5EF4-FFF2-40B4-BE49-F238E27FC236}">
                <a16:creationId xmlns:a16="http://schemas.microsoft.com/office/drawing/2014/main" id="{7B30898B-C954-CD2E-9419-B8C05A5E397D}"/>
              </a:ext>
            </a:extLst>
          </p:cNvPr>
          <p:cNvSpPr txBox="1"/>
          <p:nvPr/>
        </p:nvSpPr>
        <p:spPr>
          <a:xfrm>
            <a:off x="1546615" y="5469792"/>
            <a:ext cx="1675153" cy="369332"/>
          </a:xfrm>
          <a:prstGeom prst="rect">
            <a:avLst/>
          </a:prstGeom>
          <a:noFill/>
        </p:spPr>
        <p:txBody>
          <a:bodyPr wrap="square" rtlCol="0">
            <a:spAutoFit/>
          </a:bodyPr>
          <a:lstStyle/>
          <a:p>
            <a:pPr algn="ctr"/>
            <a:r>
              <a:rPr lang="en-GB" dirty="0">
                <a:solidFill>
                  <a:schemeClr val="tx2"/>
                </a:solidFill>
              </a:rPr>
              <a:t>Codon number</a:t>
            </a:r>
          </a:p>
        </p:txBody>
      </p:sp>
      <p:cxnSp>
        <p:nvCxnSpPr>
          <p:cNvPr id="2" name="Straight Arrow Connector 1">
            <a:extLst>
              <a:ext uri="{FF2B5EF4-FFF2-40B4-BE49-F238E27FC236}">
                <a16:creationId xmlns:a16="http://schemas.microsoft.com/office/drawing/2014/main" id="{9561CDE9-4BE7-5019-C28D-E1B73718F142}"/>
              </a:ext>
            </a:extLst>
          </p:cNvPr>
          <p:cNvCxnSpPr>
            <a:cxnSpLocks/>
          </p:cNvCxnSpPr>
          <p:nvPr/>
        </p:nvCxnSpPr>
        <p:spPr>
          <a:xfrm>
            <a:off x="8267259" y="3722079"/>
            <a:ext cx="913446" cy="0"/>
          </a:xfrm>
          <a:prstGeom prst="straightConnector1">
            <a:avLst/>
          </a:prstGeom>
          <a:ln w="2222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9AF835A-CCCB-2708-3471-33BE34BBA359}"/>
              </a:ext>
            </a:extLst>
          </p:cNvPr>
          <p:cNvSpPr txBox="1"/>
          <p:nvPr/>
        </p:nvSpPr>
        <p:spPr>
          <a:xfrm>
            <a:off x="3832854" y="4586678"/>
            <a:ext cx="432050" cy="369332"/>
          </a:xfrm>
          <a:prstGeom prst="rect">
            <a:avLst/>
          </a:prstGeom>
          <a:noFill/>
        </p:spPr>
        <p:txBody>
          <a:bodyPr wrap="square" rtlCol="0">
            <a:spAutoFit/>
          </a:bodyPr>
          <a:lstStyle/>
          <a:p>
            <a:r>
              <a:rPr lang="en-GB" dirty="0">
                <a:solidFill>
                  <a:schemeClr val="tx2"/>
                </a:solidFill>
              </a:rPr>
              <a:t>2</a:t>
            </a:r>
          </a:p>
        </p:txBody>
      </p:sp>
      <p:sp>
        <p:nvSpPr>
          <p:cNvPr id="25" name="TextBox 24">
            <a:extLst>
              <a:ext uri="{FF2B5EF4-FFF2-40B4-BE49-F238E27FC236}">
                <a16:creationId xmlns:a16="http://schemas.microsoft.com/office/drawing/2014/main" id="{11AB9960-F617-8607-B4B0-788F0CF943C1}"/>
              </a:ext>
            </a:extLst>
          </p:cNvPr>
          <p:cNvSpPr txBox="1"/>
          <p:nvPr/>
        </p:nvSpPr>
        <p:spPr>
          <a:xfrm>
            <a:off x="4567339" y="4586678"/>
            <a:ext cx="432050" cy="369332"/>
          </a:xfrm>
          <a:prstGeom prst="rect">
            <a:avLst/>
          </a:prstGeom>
          <a:noFill/>
        </p:spPr>
        <p:txBody>
          <a:bodyPr wrap="square" rtlCol="0">
            <a:spAutoFit/>
          </a:bodyPr>
          <a:lstStyle/>
          <a:p>
            <a:r>
              <a:rPr lang="en-GB" dirty="0">
                <a:solidFill>
                  <a:schemeClr val="tx2"/>
                </a:solidFill>
              </a:rPr>
              <a:t>5</a:t>
            </a:r>
          </a:p>
        </p:txBody>
      </p:sp>
      <p:sp>
        <p:nvSpPr>
          <p:cNvPr id="26" name="TextBox 25">
            <a:extLst>
              <a:ext uri="{FF2B5EF4-FFF2-40B4-BE49-F238E27FC236}">
                <a16:creationId xmlns:a16="http://schemas.microsoft.com/office/drawing/2014/main" id="{D2B0E577-B67F-A186-3FEF-C22806DB4449}"/>
              </a:ext>
            </a:extLst>
          </p:cNvPr>
          <p:cNvSpPr txBox="1"/>
          <p:nvPr/>
        </p:nvSpPr>
        <p:spPr>
          <a:xfrm>
            <a:off x="5301824" y="4586678"/>
            <a:ext cx="432050" cy="369332"/>
          </a:xfrm>
          <a:prstGeom prst="rect">
            <a:avLst/>
          </a:prstGeom>
          <a:noFill/>
        </p:spPr>
        <p:txBody>
          <a:bodyPr wrap="square" rtlCol="0">
            <a:spAutoFit/>
          </a:bodyPr>
          <a:lstStyle/>
          <a:p>
            <a:r>
              <a:rPr lang="en-GB" dirty="0">
                <a:solidFill>
                  <a:schemeClr val="tx2"/>
                </a:solidFill>
              </a:rPr>
              <a:t>8</a:t>
            </a:r>
          </a:p>
        </p:txBody>
      </p:sp>
      <p:sp>
        <p:nvSpPr>
          <p:cNvPr id="27" name="TextBox 26">
            <a:extLst>
              <a:ext uri="{FF2B5EF4-FFF2-40B4-BE49-F238E27FC236}">
                <a16:creationId xmlns:a16="http://schemas.microsoft.com/office/drawing/2014/main" id="{1C026595-6318-AFDC-50BF-1C98CF9ECB34}"/>
              </a:ext>
            </a:extLst>
          </p:cNvPr>
          <p:cNvSpPr txBox="1"/>
          <p:nvPr/>
        </p:nvSpPr>
        <p:spPr>
          <a:xfrm>
            <a:off x="6036309" y="4586678"/>
            <a:ext cx="432050" cy="369332"/>
          </a:xfrm>
          <a:prstGeom prst="rect">
            <a:avLst/>
          </a:prstGeom>
          <a:noFill/>
        </p:spPr>
        <p:txBody>
          <a:bodyPr wrap="square" rtlCol="0">
            <a:spAutoFit/>
          </a:bodyPr>
          <a:lstStyle/>
          <a:p>
            <a:r>
              <a:rPr lang="en-GB" dirty="0">
                <a:solidFill>
                  <a:schemeClr val="tx2"/>
                </a:solidFill>
              </a:rPr>
              <a:t>11</a:t>
            </a:r>
          </a:p>
        </p:txBody>
      </p:sp>
      <p:sp>
        <p:nvSpPr>
          <p:cNvPr id="28" name="TextBox 27">
            <a:extLst>
              <a:ext uri="{FF2B5EF4-FFF2-40B4-BE49-F238E27FC236}">
                <a16:creationId xmlns:a16="http://schemas.microsoft.com/office/drawing/2014/main" id="{24E3C8AC-E67E-732F-22DF-F05E19411A4C}"/>
              </a:ext>
            </a:extLst>
          </p:cNvPr>
          <p:cNvSpPr txBox="1"/>
          <p:nvPr/>
        </p:nvSpPr>
        <p:spPr>
          <a:xfrm>
            <a:off x="6770794" y="4586678"/>
            <a:ext cx="432050" cy="369332"/>
          </a:xfrm>
          <a:prstGeom prst="rect">
            <a:avLst/>
          </a:prstGeom>
          <a:noFill/>
        </p:spPr>
        <p:txBody>
          <a:bodyPr wrap="square" rtlCol="0">
            <a:spAutoFit/>
          </a:bodyPr>
          <a:lstStyle/>
          <a:p>
            <a:r>
              <a:rPr lang="en-GB" dirty="0">
                <a:solidFill>
                  <a:schemeClr val="tx2"/>
                </a:solidFill>
              </a:rPr>
              <a:t>14</a:t>
            </a:r>
          </a:p>
        </p:txBody>
      </p:sp>
      <p:sp>
        <p:nvSpPr>
          <p:cNvPr id="29" name="TextBox 28">
            <a:extLst>
              <a:ext uri="{FF2B5EF4-FFF2-40B4-BE49-F238E27FC236}">
                <a16:creationId xmlns:a16="http://schemas.microsoft.com/office/drawing/2014/main" id="{9A6EAD52-E05B-B9EC-6D42-BF825B1791A0}"/>
              </a:ext>
            </a:extLst>
          </p:cNvPr>
          <p:cNvSpPr txBox="1"/>
          <p:nvPr/>
        </p:nvSpPr>
        <p:spPr>
          <a:xfrm>
            <a:off x="7505279" y="4586678"/>
            <a:ext cx="432050" cy="369332"/>
          </a:xfrm>
          <a:prstGeom prst="rect">
            <a:avLst/>
          </a:prstGeom>
          <a:noFill/>
        </p:spPr>
        <p:txBody>
          <a:bodyPr wrap="square" rtlCol="0">
            <a:spAutoFit/>
          </a:bodyPr>
          <a:lstStyle/>
          <a:p>
            <a:r>
              <a:rPr lang="en-GB" dirty="0">
                <a:solidFill>
                  <a:schemeClr val="tx2"/>
                </a:solidFill>
              </a:rPr>
              <a:t>17</a:t>
            </a:r>
          </a:p>
        </p:txBody>
      </p:sp>
      <p:sp>
        <p:nvSpPr>
          <p:cNvPr id="30" name="TextBox 29">
            <a:extLst>
              <a:ext uri="{FF2B5EF4-FFF2-40B4-BE49-F238E27FC236}">
                <a16:creationId xmlns:a16="http://schemas.microsoft.com/office/drawing/2014/main" id="{1A2101DC-A838-5AD9-B11E-0A5618896B0E}"/>
              </a:ext>
            </a:extLst>
          </p:cNvPr>
          <p:cNvSpPr txBox="1"/>
          <p:nvPr/>
        </p:nvSpPr>
        <p:spPr>
          <a:xfrm>
            <a:off x="8239764" y="4586678"/>
            <a:ext cx="432050" cy="369332"/>
          </a:xfrm>
          <a:prstGeom prst="rect">
            <a:avLst/>
          </a:prstGeom>
          <a:noFill/>
        </p:spPr>
        <p:txBody>
          <a:bodyPr wrap="square" rtlCol="0">
            <a:spAutoFit/>
          </a:bodyPr>
          <a:lstStyle/>
          <a:p>
            <a:r>
              <a:rPr lang="en-GB" dirty="0">
                <a:solidFill>
                  <a:schemeClr val="tx2"/>
                </a:solidFill>
              </a:rPr>
              <a:t>20</a:t>
            </a:r>
          </a:p>
        </p:txBody>
      </p:sp>
      <p:sp>
        <p:nvSpPr>
          <p:cNvPr id="31" name="TextBox 30">
            <a:extLst>
              <a:ext uri="{FF2B5EF4-FFF2-40B4-BE49-F238E27FC236}">
                <a16:creationId xmlns:a16="http://schemas.microsoft.com/office/drawing/2014/main" id="{AB0D24B3-A268-A021-4058-6A71D3971C52}"/>
              </a:ext>
            </a:extLst>
          </p:cNvPr>
          <p:cNvSpPr txBox="1"/>
          <p:nvPr/>
        </p:nvSpPr>
        <p:spPr>
          <a:xfrm>
            <a:off x="8974249" y="4586678"/>
            <a:ext cx="432050" cy="369332"/>
          </a:xfrm>
          <a:prstGeom prst="rect">
            <a:avLst/>
          </a:prstGeom>
          <a:noFill/>
        </p:spPr>
        <p:txBody>
          <a:bodyPr wrap="square" rtlCol="0">
            <a:spAutoFit/>
          </a:bodyPr>
          <a:lstStyle/>
          <a:p>
            <a:r>
              <a:rPr lang="en-GB" dirty="0">
                <a:solidFill>
                  <a:schemeClr val="tx2"/>
                </a:solidFill>
              </a:rPr>
              <a:t>23</a:t>
            </a:r>
          </a:p>
        </p:txBody>
      </p:sp>
      <p:sp>
        <p:nvSpPr>
          <p:cNvPr id="32" name="TextBox 31">
            <a:extLst>
              <a:ext uri="{FF2B5EF4-FFF2-40B4-BE49-F238E27FC236}">
                <a16:creationId xmlns:a16="http://schemas.microsoft.com/office/drawing/2014/main" id="{3B548EC2-D261-BAF6-2CD8-13B03DE1BD4C}"/>
              </a:ext>
            </a:extLst>
          </p:cNvPr>
          <p:cNvSpPr txBox="1"/>
          <p:nvPr/>
        </p:nvSpPr>
        <p:spPr>
          <a:xfrm>
            <a:off x="9691611" y="4588048"/>
            <a:ext cx="432050" cy="369332"/>
          </a:xfrm>
          <a:prstGeom prst="rect">
            <a:avLst/>
          </a:prstGeom>
          <a:noFill/>
        </p:spPr>
        <p:txBody>
          <a:bodyPr wrap="square" rtlCol="0">
            <a:spAutoFit/>
          </a:bodyPr>
          <a:lstStyle/>
          <a:p>
            <a:r>
              <a:rPr lang="en-GB" dirty="0">
                <a:solidFill>
                  <a:schemeClr val="tx2"/>
                </a:solidFill>
              </a:rPr>
              <a:t>26</a:t>
            </a:r>
          </a:p>
        </p:txBody>
      </p:sp>
      <p:sp>
        <p:nvSpPr>
          <p:cNvPr id="38" name="TextBox 37">
            <a:extLst>
              <a:ext uri="{FF2B5EF4-FFF2-40B4-BE49-F238E27FC236}">
                <a16:creationId xmlns:a16="http://schemas.microsoft.com/office/drawing/2014/main" id="{3B2E68E9-9827-A665-DFE7-91F7316D5C24}"/>
              </a:ext>
            </a:extLst>
          </p:cNvPr>
          <p:cNvSpPr txBox="1"/>
          <p:nvPr/>
        </p:nvSpPr>
        <p:spPr>
          <a:xfrm>
            <a:off x="10426096" y="4588048"/>
            <a:ext cx="432050" cy="369332"/>
          </a:xfrm>
          <a:prstGeom prst="rect">
            <a:avLst/>
          </a:prstGeom>
          <a:noFill/>
        </p:spPr>
        <p:txBody>
          <a:bodyPr wrap="square" rtlCol="0">
            <a:spAutoFit/>
          </a:bodyPr>
          <a:lstStyle/>
          <a:p>
            <a:r>
              <a:rPr lang="en-GB" dirty="0">
                <a:solidFill>
                  <a:schemeClr val="tx2"/>
                </a:solidFill>
              </a:rPr>
              <a:t>29</a:t>
            </a:r>
          </a:p>
        </p:txBody>
      </p:sp>
      <p:sp>
        <p:nvSpPr>
          <p:cNvPr id="39" name="TextBox 38">
            <a:extLst>
              <a:ext uri="{FF2B5EF4-FFF2-40B4-BE49-F238E27FC236}">
                <a16:creationId xmlns:a16="http://schemas.microsoft.com/office/drawing/2014/main" id="{03ED81D8-4B57-4B28-4E64-14E9DEB6273B}"/>
              </a:ext>
            </a:extLst>
          </p:cNvPr>
          <p:cNvSpPr txBox="1"/>
          <p:nvPr/>
        </p:nvSpPr>
        <p:spPr>
          <a:xfrm>
            <a:off x="11160581" y="4586179"/>
            <a:ext cx="432050" cy="369332"/>
          </a:xfrm>
          <a:prstGeom prst="rect">
            <a:avLst/>
          </a:prstGeom>
          <a:noFill/>
        </p:spPr>
        <p:txBody>
          <a:bodyPr wrap="square" rtlCol="0">
            <a:spAutoFit/>
          </a:bodyPr>
          <a:lstStyle/>
          <a:p>
            <a:r>
              <a:rPr lang="en-GB" dirty="0">
                <a:solidFill>
                  <a:schemeClr val="tx2"/>
                </a:solidFill>
              </a:rPr>
              <a:t>32</a:t>
            </a:r>
          </a:p>
        </p:txBody>
      </p:sp>
      <p:sp>
        <p:nvSpPr>
          <p:cNvPr id="40" name="TextBox 39">
            <a:extLst>
              <a:ext uri="{FF2B5EF4-FFF2-40B4-BE49-F238E27FC236}">
                <a16:creationId xmlns:a16="http://schemas.microsoft.com/office/drawing/2014/main" id="{20C3CA91-828C-1A4D-3539-CC64638534FD}"/>
              </a:ext>
            </a:extLst>
          </p:cNvPr>
          <p:cNvSpPr txBox="1"/>
          <p:nvPr/>
        </p:nvSpPr>
        <p:spPr>
          <a:xfrm>
            <a:off x="11895066" y="4586179"/>
            <a:ext cx="432050" cy="369332"/>
          </a:xfrm>
          <a:prstGeom prst="rect">
            <a:avLst/>
          </a:prstGeom>
          <a:noFill/>
        </p:spPr>
        <p:txBody>
          <a:bodyPr wrap="square" rtlCol="0">
            <a:spAutoFit/>
          </a:bodyPr>
          <a:lstStyle/>
          <a:p>
            <a:r>
              <a:rPr lang="en-GB" dirty="0">
                <a:solidFill>
                  <a:schemeClr val="tx2"/>
                </a:solidFill>
              </a:rPr>
              <a:t>35</a:t>
            </a:r>
          </a:p>
        </p:txBody>
      </p:sp>
      <p:sp>
        <p:nvSpPr>
          <p:cNvPr id="41" name="TextBox 40">
            <a:extLst>
              <a:ext uri="{FF2B5EF4-FFF2-40B4-BE49-F238E27FC236}">
                <a16:creationId xmlns:a16="http://schemas.microsoft.com/office/drawing/2014/main" id="{C4FB711F-6C0B-790C-D858-8921C324ED34}"/>
              </a:ext>
            </a:extLst>
          </p:cNvPr>
          <p:cNvSpPr txBox="1"/>
          <p:nvPr/>
        </p:nvSpPr>
        <p:spPr>
          <a:xfrm>
            <a:off x="12629551" y="4586678"/>
            <a:ext cx="432050" cy="369332"/>
          </a:xfrm>
          <a:prstGeom prst="rect">
            <a:avLst/>
          </a:prstGeom>
          <a:noFill/>
        </p:spPr>
        <p:txBody>
          <a:bodyPr wrap="square" rtlCol="0">
            <a:spAutoFit/>
          </a:bodyPr>
          <a:lstStyle/>
          <a:p>
            <a:r>
              <a:rPr lang="en-GB" dirty="0">
                <a:solidFill>
                  <a:schemeClr val="tx2"/>
                </a:solidFill>
              </a:rPr>
              <a:t>38</a:t>
            </a:r>
          </a:p>
        </p:txBody>
      </p:sp>
      <p:sp>
        <p:nvSpPr>
          <p:cNvPr id="42" name="TextBox 41">
            <a:extLst>
              <a:ext uri="{FF2B5EF4-FFF2-40B4-BE49-F238E27FC236}">
                <a16:creationId xmlns:a16="http://schemas.microsoft.com/office/drawing/2014/main" id="{7DB4834D-5E3A-5792-4A13-FC4566B3D893}"/>
              </a:ext>
            </a:extLst>
          </p:cNvPr>
          <p:cNvSpPr txBox="1"/>
          <p:nvPr/>
        </p:nvSpPr>
        <p:spPr>
          <a:xfrm>
            <a:off x="13364036" y="4586678"/>
            <a:ext cx="432050" cy="369332"/>
          </a:xfrm>
          <a:prstGeom prst="rect">
            <a:avLst/>
          </a:prstGeom>
          <a:noFill/>
        </p:spPr>
        <p:txBody>
          <a:bodyPr wrap="square" rtlCol="0">
            <a:spAutoFit/>
          </a:bodyPr>
          <a:lstStyle/>
          <a:p>
            <a:r>
              <a:rPr lang="en-GB" dirty="0">
                <a:solidFill>
                  <a:schemeClr val="tx2"/>
                </a:solidFill>
              </a:rPr>
              <a:t>41</a:t>
            </a:r>
          </a:p>
        </p:txBody>
      </p:sp>
      <p:sp>
        <p:nvSpPr>
          <p:cNvPr id="43" name="TextBox 42">
            <a:extLst>
              <a:ext uri="{FF2B5EF4-FFF2-40B4-BE49-F238E27FC236}">
                <a16:creationId xmlns:a16="http://schemas.microsoft.com/office/drawing/2014/main" id="{52A8B4E4-451B-BA5E-B475-2D85C7F0F15C}"/>
              </a:ext>
            </a:extLst>
          </p:cNvPr>
          <p:cNvSpPr txBox="1"/>
          <p:nvPr/>
        </p:nvSpPr>
        <p:spPr>
          <a:xfrm>
            <a:off x="3297271" y="5450279"/>
            <a:ext cx="432050" cy="369332"/>
          </a:xfrm>
          <a:prstGeom prst="rect">
            <a:avLst/>
          </a:prstGeom>
          <a:noFill/>
        </p:spPr>
        <p:txBody>
          <a:bodyPr wrap="square" rtlCol="0">
            <a:spAutoFit/>
          </a:bodyPr>
          <a:lstStyle/>
          <a:p>
            <a:r>
              <a:rPr lang="en-GB" dirty="0">
                <a:solidFill>
                  <a:schemeClr val="tx2"/>
                </a:solidFill>
              </a:rPr>
              <a:t>0</a:t>
            </a:r>
          </a:p>
        </p:txBody>
      </p:sp>
      <p:sp>
        <p:nvSpPr>
          <p:cNvPr id="44" name="TextBox 43">
            <a:extLst>
              <a:ext uri="{FF2B5EF4-FFF2-40B4-BE49-F238E27FC236}">
                <a16:creationId xmlns:a16="http://schemas.microsoft.com/office/drawing/2014/main" id="{C7EC3F65-EED8-FAA1-9393-D486DB924BE4}"/>
              </a:ext>
            </a:extLst>
          </p:cNvPr>
          <p:cNvSpPr txBox="1"/>
          <p:nvPr/>
        </p:nvSpPr>
        <p:spPr>
          <a:xfrm>
            <a:off x="4031756" y="5450279"/>
            <a:ext cx="432050" cy="369332"/>
          </a:xfrm>
          <a:prstGeom prst="rect">
            <a:avLst/>
          </a:prstGeom>
          <a:noFill/>
        </p:spPr>
        <p:txBody>
          <a:bodyPr wrap="square" rtlCol="0">
            <a:spAutoFit/>
          </a:bodyPr>
          <a:lstStyle/>
          <a:p>
            <a:r>
              <a:rPr lang="en-GB" dirty="0">
                <a:solidFill>
                  <a:schemeClr val="tx2"/>
                </a:solidFill>
              </a:rPr>
              <a:t>1</a:t>
            </a:r>
          </a:p>
        </p:txBody>
      </p:sp>
      <p:sp>
        <p:nvSpPr>
          <p:cNvPr id="45" name="TextBox 44">
            <a:extLst>
              <a:ext uri="{FF2B5EF4-FFF2-40B4-BE49-F238E27FC236}">
                <a16:creationId xmlns:a16="http://schemas.microsoft.com/office/drawing/2014/main" id="{4E3B32A8-5EE1-3063-487A-E6B8026A10B9}"/>
              </a:ext>
            </a:extLst>
          </p:cNvPr>
          <p:cNvSpPr txBox="1"/>
          <p:nvPr/>
        </p:nvSpPr>
        <p:spPr>
          <a:xfrm>
            <a:off x="4766241" y="5450279"/>
            <a:ext cx="432050" cy="369332"/>
          </a:xfrm>
          <a:prstGeom prst="rect">
            <a:avLst/>
          </a:prstGeom>
          <a:noFill/>
        </p:spPr>
        <p:txBody>
          <a:bodyPr wrap="square" rtlCol="0">
            <a:spAutoFit/>
          </a:bodyPr>
          <a:lstStyle/>
          <a:p>
            <a:r>
              <a:rPr lang="en-GB" dirty="0">
                <a:solidFill>
                  <a:schemeClr val="tx2"/>
                </a:solidFill>
              </a:rPr>
              <a:t>2</a:t>
            </a:r>
          </a:p>
        </p:txBody>
      </p:sp>
      <p:sp>
        <p:nvSpPr>
          <p:cNvPr id="46" name="TextBox 45">
            <a:extLst>
              <a:ext uri="{FF2B5EF4-FFF2-40B4-BE49-F238E27FC236}">
                <a16:creationId xmlns:a16="http://schemas.microsoft.com/office/drawing/2014/main" id="{76F59B2F-439A-1023-F657-60177970C104}"/>
              </a:ext>
            </a:extLst>
          </p:cNvPr>
          <p:cNvSpPr txBox="1"/>
          <p:nvPr/>
        </p:nvSpPr>
        <p:spPr>
          <a:xfrm>
            <a:off x="5500726" y="5450279"/>
            <a:ext cx="432050" cy="369332"/>
          </a:xfrm>
          <a:prstGeom prst="rect">
            <a:avLst/>
          </a:prstGeom>
          <a:noFill/>
        </p:spPr>
        <p:txBody>
          <a:bodyPr wrap="square" rtlCol="0">
            <a:spAutoFit/>
          </a:bodyPr>
          <a:lstStyle/>
          <a:p>
            <a:r>
              <a:rPr lang="en-GB" dirty="0">
                <a:solidFill>
                  <a:schemeClr val="tx2"/>
                </a:solidFill>
              </a:rPr>
              <a:t>3</a:t>
            </a:r>
          </a:p>
        </p:txBody>
      </p:sp>
      <p:sp>
        <p:nvSpPr>
          <p:cNvPr id="47" name="TextBox 46">
            <a:extLst>
              <a:ext uri="{FF2B5EF4-FFF2-40B4-BE49-F238E27FC236}">
                <a16:creationId xmlns:a16="http://schemas.microsoft.com/office/drawing/2014/main" id="{8B67B737-6867-19BF-BF09-2CC2A9527EEE}"/>
              </a:ext>
            </a:extLst>
          </p:cNvPr>
          <p:cNvSpPr txBox="1"/>
          <p:nvPr/>
        </p:nvSpPr>
        <p:spPr>
          <a:xfrm>
            <a:off x="6235211" y="5440633"/>
            <a:ext cx="432050" cy="369332"/>
          </a:xfrm>
          <a:prstGeom prst="rect">
            <a:avLst/>
          </a:prstGeom>
          <a:noFill/>
        </p:spPr>
        <p:txBody>
          <a:bodyPr wrap="square" rtlCol="0">
            <a:spAutoFit/>
          </a:bodyPr>
          <a:lstStyle/>
          <a:p>
            <a:r>
              <a:rPr lang="en-GB" dirty="0">
                <a:solidFill>
                  <a:schemeClr val="tx2"/>
                </a:solidFill>
              </a:rPr>
              <a:t>4</a:t>
            </a:r>
          </a:p>
        </p:txBody>
      </p:sp>
      <p:sp>
        <p:nvSpPr>
          <p:cNvPr id="48" name="TextBox 47">
            <a:extLst>
              <a:ext uri="{FF2B5EF4-FFF2-40B4-BE49-F238E27FC236}">
                <a16:creationId xmlns:a16="http://schemas.microsoft.com/office/drawing/2014/main" id="{9901A0B3-3268-0DD4-80B2-21A04A2F0023}"/>
              </a:ext>
            </a:extLst>
          </p:cNvPr>
          <p:cNvSpPr txBox="1"/>
          <p:nvPr/>
        </p:nvSpPr>
        <p:spPr>
          <a:xfrm>
            <a:off x="6969696" y="5440633"/>
            <a:ext cx="432050" cy="369332"/>
          </a:xfrm>
          <a:prstGeom prst="rect">
            <a:avLst/>
          </a:prstGeom>
          <a:noFill/>
        </p:spPr>
        <p:txBody>
          <a:bodyPr wrap="square" rtlCol="0">
            <a:spAutoFit/>
          </a:bodyPr>
          <a:lstStyle/>
          <a:p>
            <a:r>
              <a:rPr lang="en-GB" dirty="0">
                <a:solidFill>
                  <a:schemeClr val="tx2"/>
                </a:solidFill>
              </a:rPr>
              <a:t>5</a:t>
            </a:r>
          </a:p>
        </p:txBody>
      </p:sp>
      <p:sp>
        <p:nvSpPr>
          <p:cNvPr id="49" name="TextBox 48">
            <a:extLst>
              <a:ext uri="{FF2B5EF4-FFF2-40B4-BE49-F238E27FC236}">
                <a16:creationId xmlns:a16="http://schemas.microsoft.com/office/drawing/2014/main" id="{C023C86D-C2EA-B995-5C00-3B13DB79D290}"/>
              </a:ext>
            </a:extLst>
          </p:cNvPr>
          <p:cNvSpPr txBox="1"/>
          <p:nvPr/>
        </p:nvSpPr>
        <p:spPr>
          <a:xfrm>
            <a:off x="7704181" y="5438764"/>
            <a:ext cx="432050" cy="369332"/>
          </a:xfrm>
          <a:prstGeom prst="rect">
            <a:avLst/>
          </a:prstGeom>
          <a:noFill/>
        </p:spPr>
        <p:txBody>
          <a:bodyPr wrap="square" rtlCol="0">
            <a:spAutoFit/>
          </a:bodyPr>
          <a:lstStyle/>
          <a:p>
            <a:r>
              <a:rPr lang="en-GB" dirty="0">
                <a:solidFill>
                  <a:schemeClr val="tx2"/>
                </a:solidFill>
              </a:rPr>
              <a:t>6</a:t>
            </a:r>
          </a:p>
        </p:txBody>
      </p:sp>
      <p:sp>
        <p:nvSpPr>
          <p:cNvPr id="50" name="TextBox 49">
            <a:extLst>
              <a:ext uri="{FF2B5EF4-FFF2-40B4-BE49-F238E27FC236}">
                <a16:creationId xmlns:a16="http://schemas.microsoft.com/office/drawing/2014/main" id="{E0BC69C0-AEA3-6D1C-CB11-E9CC93531910}"/>
              </a:ext>
            </a:extLst>
          </p:cNvPr>
          <p:cNvSpPr txBox="1"/>
          <p:nvPr/>
        </p:nvSpPr>
        <p:spPr>
          <a:xfrm>
            <a:off x="8438666" y="5438764"/>
            <a:ext cx="432050" cy="369332"/>
          </a:xfrm>
          <a:prstGeom prst="rect">
            <a:avLst/>
          </a:prstGeom>
          <a:noFill/>
        </p:spPr>
        <p:txBody>
          <a:bodyPr wrap="square" rtlCol="0">
            <a:spAutoFit/>
          </a:bodyPr>
          <a:lstStyle/>
          <a:p>
            <a:r>
              <a:rPr lang="en-GB" dirty="0">
                <a:solidFill>
                  <a:schemeClr val="tx2"/>
                </a:solidFill>
              </a:rPr>
              <a:t>7</a:t>
            </a:r>
          </a:p>
        </p:txBody>
      </p:sp>
      <p:sp>
        <p:nvSpPr>
          <p:cNvPr id="51" name="TextBox 50">
            <a:extLst>
              <a:ext uri="{FF2B5EF4-FFF2-40B4-BE49-F238E27FC236}">
                <a16:creationId xmlns:a16="http://schemas.microsoft.com/office/drawing/2014/main" id="{BE29D16C-E4DE-E5F2-EE88-74A24FA3EE29}"/>
              </a:ext>
            </a:extLst>
          </p:cNvPr>
          <p:cNvSpPr txBox="1"/>
          <p:nvPr/>
        </p:nvSpPr>
        <p:spPr>
          <a:xfrm>
            <a:off x="9156028" y="5451649"/>
            <a:ext cx="432050" cy="369332"/>
          </a:xfrm>
          <a:prstGeom prst="rect">
            <a:avLst/>
          </a:prstGeom>
          <a:noFill/>
        </p:spPr>
        <p:txBody>
          <a:bodyPr wrap="square" rtlCol="0">
            <a:spAutoFit/>
          </a:bodyPr>
          <a:lstStyle/>
          <a:p>
            <a:r>
              <a:rPr lang="en-GB" dirty="0">
                <a:solidFill>
                  <a:schemeClr val="tx2"/>
                </a:solidFill>
              </a:rPr>
              <a:t>8</a:t>
            </a:r>
          </a:p>
        </p:txBody>
      </p:sp>
      <p:sp>
        <p:nvSpPr>
          <p:cNvPr id="52" name="TextBox 51">
            <a:extLst>
              <a:ext uri="{FF2B5EF4-FFF2-40B4-BE49-F238E27FC236}">
                <a16:creationId xmlns:a16="http://schemas.microsoft.com/office/drawing/2014/main" id="{F1BBCFFA-026D-B28F-CFAE-5113ACD27A4B}"/>
              </a:ext>
            </a:extLst>
          </p:cNvPr>
          <p:cNvSpPr txBox="1"/>
          <p:nvPr/>
        </p:nvSpPr>
        <p:spPr>
          <a:xfrm>
            <a:off x="9890513" y="5450279"/>
            <a:ext cx="432050" cy="369332"/>
          </a:xfrm>
          <a:prstGeom prst="rect">
            <a:avLst/>
          </a:prstGeom>
          <a:noFill/>
        </p:spPr>
        <p:txBody>
          <a:bodyPr wrap="square" rtlCol="0">
            <a:spAutoFit/>
          </a:bodyPr>
          <a:lstStyle/>
          <a:p>
            <a:r>
              <a:rPr lang="en-GB" dirty="0">
                <a:solidFill>
                  <a:schemeClr val="tx2"/>
                </a:solidFill>
              </a:rPr>
              <a:t>9</a:t>
            </a:r>
          </a:p>
        </p:txBody>
      </p:sp>
      <p:sp>
        <p:nvSpPr>
          <p:cNvPr id="53" name="TextBox 52">
            <a:extLst>
              <a:ext uri="{FF2B5EF4-FFF2-40B4-BE49-F238E27FC236}">
                <a16:creationId xmlns:a16="http://schemas.microsoft.com/office/drawing/2014/main" id="{976F9379-31A4-504E-86F2-DC19A109012C}"/>
              </a:ext>
            </a:extLst>
          </p:cNvPr>
          <p:cNvSpPr txBox="1"/>
          <p:nvPr/>
        </p:nvSpPr>
        <p:spPr>
          <a:xfrm>
            <a:off x="10624998" y="5450279"/>
            <a:ext cx="432050" cy="369332"/>
          </a:xfrm>
          <a:prstGeom prst="rect">
            <a:avLst/>
          </a:prstGeom>
          <a:noFill/>
        </p:spPr>
        <p:txBody>
          <a:bodyPr wrap="square" rtlCol="0">
            <a:spAutoFit/>
          </a:bodyPr>
          <a:lstStyle/>
          <a:p>
            <a:r>
              <a:rPr lang="en-GB" dirty="0">
                <a:solidFill>
                  <a:schemeClr val="tx2"/>
                </a:solidFill>
              </a:rPr>
              <a:t>10</a:t>
            </a:r>
          </a:p>
        </p:txBody>
      </p:sp>
      <p:sp>
        <p:nvSpPr>
          <p:cNvPr id="54" name="TextBox 53">
            <a:extLst>
              <a:ext uri="{FF2B5EF4-FFF2-40B4-BE49-F238E27FC236}">
                <a16:creationId xmlns:a16="http://schemas.microsoft.com/office/drawing/2014/main" id="{D15D0242-A996-4BB9-62D7-4DF7DA0B342D}"/>
              </a:ext>
            </a:extLst>
          </p:cNvPr>
          <p:cNvSpPr txBox="1"/>
          <p:nvPr/>
        </p:nvSpPr>
        <p:spPr>
          <a:xfrm>
            <a:off x="11359483" y="5450279"/>
            <a:ext cx="432050" cy="369332"/>
          </a:xfrm>
          <a:prstGeom prst="rect">
            <a:avLst/>
          </a:prstGeom>
          <a:noFill/>
        </p:spPr>
        <p:txBody>
          <a:bodyPr wrap="square" rtlCol="0">
            <a:spAutoFit/>
          </a:bodyPr>
          <a:lstStyle/>
          <a:p>
            <a:r>
              <a:rPr lang="en-GB" dirty="0">
                <a:solidFill>
                  <a:schemeClr val="tx2"/>
                </a:solidFill>
              </a:rPr>
              <a:t>11</a:t>
            </a:r>
          </a:p>
        </p:txBody>
      </p:sp>
      <p:sp>
        <p:nvSpPr>
          <p:cNvPr id="55" name="TextBox 54">
            <a:extLst>
              <a:ext uri="{FF2B5EF4-FFF2-40B4-BE49-F238E27FC236}">
                <a16:creationId xmlns:a16="http://schemas.microsoft.com/office/drawing/2014/main" id="{51FF6C62-CE73-1D78-A5E7-1AD9D25717FD}"/>
              </a:ext>
            </a:extLst>
          </p:cNvPr>
          <p:cNvSpPr txBox="1"/>
          <p:nvPr/>
        </p:nvSpPr>
        <p:spPr>
          <a:xfrm>
            <a:off x="12093968" y="5450279"/>
            <a:ext cx="432050" cy="369332"/>
          </a:xfrm>
          <a:prstGeom prst="rect">
            <a:avLst/>
          </a:prstGeom>
          <a:noFill/>
        </p:spPr>
        <p:txBody>
          <a:bodyPr wrap="square" rtlCol="0">
            <a:spAutoFit/>
          </a:bodyPr>
          <a:lstStyle/>
          <a:p>
            <a:r>
              <a:rPr lang="en-GB" dirty="0">
                <a:solidFill>
                  <a:schemeClr val="tx2"/>
                </a:solidFill>
              </a:rPr>
              <a:t>12</a:t>
            </a:r>
          </a:p>
        </p:txBody>
      </p:sp>
      <p:sp>
        <p:nvSpPr>
          <p:cNvPr id="56" name="TextBox 55">
            <a:extLst>
              <a:ext uri="{FF2B5EF4-FFF2-40B4-BE49-F238E27FC236}">
                <a16:creationId xmlns:a16="http://schemas.microsoft.com/office/drawing/2014/main" id="{484D04B9-8CD2-51EA-BF10-FC356E5CEEB0}"/>
              </a:ext>
            </a:extLst>
          </p:cNvPr>
          <p:cNvSpPr txBox="1"/>
          <p:nvPr/>
        </p:nvSpPr>
        <p:spPr>
          <a:xfrm>
            <a:off x="12828453" y="5450279"/>
            <a:ext cx="432050" cy="369332"/>
          </a:xfrm>
          <a:prstGeom prst="rect">
            <a:avLst/>
          </a:prstGeom>
          <a:noFill/>
        </p:spPr>
        <p:txBody>
          <a:bodyPr wrap="square" rtlCol="0">
            <a:spAutoFit/>
          </a:bodyPr>
          <a:lstStyle/>
          <a:p>
            <a:r>
              <a:rPr lang="en-GB" dirty="0">
                <a:solidFill>
                  <a:schemeClr val="tx2"/>
                </a:solidFill>
              </a:rPr>
              <a:t>13</a:t>
            </a:r>
          </a:p>
        </p:txBody>
      </p:sp>
      <p:sp>
        <p:nvSpPr>
          <p:cNvPr id="57" name="TextBox 56">
            <a:extLst>
              <a:ext uri="{FF2B5EF4-FFF2-40B4-BE49-F238E27FC236}">
                <a16:creationId xmlns:a16="http://schemas.microsoft.com/office/drawing/2014/main" id="{86848025-3201-10BE-C461-E71438C510C8}"/>
              </a:ext>
            </a:extLst>
          </p:cNvPr>
          <p:cNvSpPr txBox="1"/>
          <p:nvPr/>
        </p:nvSpPr>
        <p:spPr>
          <a:xfrm>
            <a:off x="13623266" y="5449601"/>
            <a:ext cx="432050" cy="369332"/>
          </a:xfrm>
          <a:prstGeom prst="rect">
            <a:avLst/>
          </a:prstGeom>
          <a:noFill/>
        </p:spPr>
        <p:txBody>
          <a:bodyPr wrap="square" rtlCol="0">
            <a:spAutoFit/>
          </a:bodyPr>
          <a:lstStyle/>
          <a:p>
            <a:r>
              <a:rPr lang="en-GB" dirty="0">
                <a:solidFill>
                  <a:schemeClr val="tx2"/>
                </a:solidFill>
              </a:rPr>
              <a:t>14</a:t>
            </a:r>
          </a:p>
        </p:txBody>
      </p:sp>
      <p:sp>
        <p:nvSpPr>
          <p:cNvPr id="61" name="TextBox 60">
            <a:extLst>
              <a:ext uri="{FF2B5EF4-FFF2-40B4-BE49-F238E27FC236}">
                <a16:creationId xmlns:a16="http://schemas.microsoft.com/office/drawing/2014/main" id="{CC71423E-8AA1-B495-1CBC-1B97BC3B2D8A}"/>
              </a:ext>
            </a:extLst>
          </p:cNvPr>
          <p:cNvSpPr txBox="1"/>
          <p:nvPr/>
        </p:nvSpPr>
        <p:spPr>
          <a:xfrm>
            <a:off x="1862168" y="1438357"/>
            <a:ext cx="1111938" cy="646331"/>
          </a:xfrm>
          <a:prstGeom prst="rect">
            <a:avLst/>
          </a:prstGeom>
          <a:noFill/>
        </p:spPr>
        <p:txBody>
          <a:bodyPr wrap="square" rtlCol="0">
            <a:spAutoFit/>
          </a:bodyPr>
          <a:lstStyle/>
          <a:p>
            <a:pPr algn="ctr"/>
            <a:r>
              <a:rPr lang="en-GB" dirty="0">
                <a:solidFill>
                  <a:schemeClr val="tx2"/>
                </a:solidFill>
              </a:rPr>
              <a:t>Left-most sgRNA</a:t>
            </a:r>
          </a:p>
        </p:txBody>
      </p:sp>
      <p:sp>
        <p:nvSpPr>
          <p:cNvPr id="62" name="TextBox 61">
            <a:extLst>
              <a:ext uri="{FF2B5EF4-FFF2-40B4-BE49-F238E27FC236}">
                <a16:creationId xmlns:a16="http://schemas.microsoft.com/office/drawing/2014/main" id="{6A129FBF-2B2B-64CE-F8CB-CE6BD74D80BD}"/>
              </a:ext>
            </a:extLst>
          </p:cNvPr>
          <p:cNvSpPr txBox="1"/>
          <p:nvPr/>
        </p:nvSpPr>
        <p:spPr>
          <a:xfrm>
            <a:off x="1655481" y="2211648"/>
            <a:ext cx="1521513" cy="800219"/>
          </a:xfrm>
          <a:prstGeom prst="rect">
            <a:avLst/>
          </a:prstGeom>
          <a:noFill/>
        </p:spPr>
        <p:txBody>
          <a:bodyPr wrap="square" rtlCol="0">
            <a:spAutoFit/>
          </a:bodyPr>
          <a:lstStyle/>
          <a:p>
            <a:pPr algn="ctr"/>
            <a:r>
              <a:rPr lang="en-GB" dirty="0">
                <a:solidFill>
                  <a:schemeClr val="tx2"/>
                </a:solidFill>
              </a:rPr>
              <a:t>Intermediate sgRNA</a:t>
            </a:r>
          </a:p>
          <a:p>
            <a:pPr algn="ctr"/>
            <a:r>
              <a:rPr lang="en-GB" sz="1000" i="1" dirty="0">
                <a:solidFill>
                  <a:schemeClr val="tx2"/>
                </a:solidFill>
              </a:rPr>
              <a:t>arbitrary</a:t>
            </a:r>
          </a:p>
        </p:txBody>
      </p:sp>
      <p:sp>
        <p:nvSpPr>
          <p:cNvPr id="65" name="TextBox 64">
            <a:extLst>
              <a:ext uri="{FF2B5EF4-FFF2-40B4-BE49-F238E27FC236}">
                <a16:creationId xmlns:a16="http://schemas.microsoft.com/office/drawing/2014/main" id="{D701C69C-77C1-20BA-1D2B-8CC0E873C86B}"/>
              </a:ext>
            </a:extLst>
          </p:cNvPr>
          <p:cNvSpPr txBox="1"/>
          <p:nvPr/>
        </p:nvSpPr>
        <p:spPr>
          <a:xfrm>
            <a:off x="1655481" y="3095889"/>
            <a:ext cx="1521513" cy="646331"/>
          </a:xfrm>
          <a:prstGeom prst="rect">
            <a:avLst/>
          </a:prstGeom>
          <a:noFill/>
        </p:spPr>
        <p:txBody>
          <a:bodyPr wrap="square" rtlCol="0">
            <a:spAutoFit/>
          </a:bodyPr>
          <a:lstStyle/>
          <a:p>
            <a:pPr algn="ctr"/>
            <a:r>
              <a:rPr lang="en-GB" dirty="0">
                <a:solidFill>
                  <a:schemeClr val="tx2"/>
                </a:solidFill>
              </a:rPr>
              <a:t>Right-most sgRNA</a:t>
            </a:r>
          </a:p>
        </p:txBody>
      </p:sp>
    </p:spTree>
    <p:extLst>
      <p:ext uri="{BB962C8B-B14F-4D97-AF65-F5344CB8AC3E}">
        <p14:creationId xmlns:p14="http://schemas.microsoft.com/office/powerpoint/2010/main" val="3731137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B3915B2B-D38D-C3BC-7D56-3268B9226326}"/>
              </a:ext>
            </a:extLst>
          </p:cNvPr>
          <p:cNvGraphicFramePr>
            <a:graphicFrameLocks/>
          </p:cNvGraphicFramePr>
          <p:nvPr>
            <p:extLst>
              <p:ext uri="{D42A27DB-BD31-4B8C-83A1-F6EECF244321}">
                <p14:modId xmlns:p14="http://schemas.microsoft.com/office/powerpoint/2010/main" val="2769633223"/>
              </p:ext>
            </p:extLst>
          </p:nvPr>
        </p:nvGraphicFramePr>
        <p:xfrm>
          <a:off x="3167654" y="289172"/>
          <a:ext cx="10730256" cy="741680"/>
        </p:xfrm>
        <a:graphic>
          <a:graphicData uri="http://schemas.openxmlformats.org/drawingml/2006/table">
            <a:tbl>
              <a:tblPr firstRow="1" bandRow="1">
                <a:tableStyleId>{93296810-A885-4BE3-A3E7-6D5BEEA58F35}</a:tableStyleId>
              </a:tblPr>
              <a:tblGrid>
                <a:gridCol w="3576752">
                  <a:extLst>
                    <a:ext uri="{9D8B030D-6E8A-4147-A177-3AD203B41FA5}">
                      <a16:colId xmlns:a16="http://schemas.microsoft.com/office/drawing/2014/main" val="3714728644"/>
                    </a:ext>
                  </a:extLst>
                </a:gridCol>
                <a:gridCol w="3576752">
                  <a:extLst>
                    <a:ext uri="{9D8B030D-6E8A-4147-A177-3AD203B41FA5}">
                      <a16:colId xmlns:a16="http://schemas.microsoft.com/office/drawing/2014/main" val="3516678339"/>
                    </a:ext>
                  </a:extLst>
                </a:gridCol>
                <a:gridCol w="3576752">
                  <a:extLst>
                    <a:ext uri="{9D8B030D-6E8A-4147-A177-3AD203B41FA5}">
                      <a16:colId xmlns:a16="http://schemas.microsoft.com/office/drawing/2014/main" val="2788310780"/>
                    </a:ext>
                  </a:extLst>
                </a:gridCol>
              </a:tblGrid>
              <a:tr h="370840">
                <a:tc>
                  <a:txBody>
                    <a:bodyPr/>
                    <a:lstStyle/>
                    <a:p>
                      <a:r>
                        <a:rPr lang="en-GB" sz="1800" b="0" dirty="0">
                          <a:solidFill>
                            <a:schemeClr val="bg1"/>
                          </a:solidFill>
                        </a:rPr>
                        <a:t>Site type</a:t>
                      </a:r>
                    </a:p>
                  </a:txBody>
                  <a:tcPr/>
                </a:tc>
                <a:tc>
                  <a:txBody>
                    <a:bodyPr/>
                    <a:lstStyle/>
                    <a:p>
                      <a:r>
                        <a:rPr lang="en-GB" sz="1800" b="0" dirty="0">
                          <a:solidFill>
                            <a:schemeClr val="bg1"/>
                          </a:solidFill>
                        </a:rPr>
                        <a:t>Gene strand</a:t>
                      </a:r>
                    </a:p>
                  </a:txBody>
                  <a:tcPr/>
                </a:tc>
                <a:tc>
                  <a:txBody>
                    <a:bodyPr/>
                    <a:lstStyle/>
                    <a:p>
                      <a:r>
                        <a:rPr lang="en-GB" sz="1800" b="0" dirty="0">
                          <a:solidFill>
                            <a:schemeClr val="bg1"/>
                          </a:solidFill>
                        </a:rPr>
                        <a:t>sgRNA strand</a:t>
                      </a:r>
                    </a:p>
                  </a:txBody>
                  <a:tcPr/>
                </a:tc>
                <a:extLst>
                  <a:ext uri="{0D108BD9-81ED-4DB2-BD59-A6C34878D82A}">
                    <a16:rowId xmlns:a16="http://schemas.microsoft.com/office/drawing/2014/main" val="585036059"/>
                  </a:ext>
                </a:extLst>
              </a:tr>
              <a:tr h="370840">
                <a:tc>
                  <a:txBody>
                    <a:bodyPr/>
                    <a:lstStyle/>
                    <a:p>
                      <a:r>
                        <a:rPr lang="en-GB" sz="1800" dirty="0">
                          <a:solidFill>
                            <a:schemeClr val="tx2"/>
                          </a:solidFill>
                        </a:rPr>
                        <a:t>Stop</a:t>
                      </a:r>
                    </a:p>
                  </a:txBody>
                  <a:tcPr/>
                </a:tc>
                <a:tc>
                  <a:txBody>
                    <a:bodyPr/>
                    <a:lstStyle/>
                    <a:p>
                      <a:r>
                        <a:rPr lang="en-GB" sz="1800" dirty="0">
                          <a:solidFill>
                            <a:schemeClr val="tx2"/>
                          </a:solidFill>
                        </a:rPr>
                        <a:t>-</a:t>
                      </a:r>
                    </a:p>
                  </a:txBody>
                  <a:tcPr/>
                </a:tc>
                <a:tc>
                  <a:txBody>
                    <a:bodyPr/>
                    <a:lstStyle/>
                    <a:p>
                      <a:r>
                        <a:rPr lang="en-GB" sz="1800" dirty="0">
                          <a:solidFill>
                            <a:schemeClr val="tx2"/>
                          </a:solidFill>
                        </a:rPr>
                        <a:t>-</a:t>
                      </a:r>
                    </a:p>
                  </a:txBody>
                  <a:tcPr/>
                </a:tc>
                <a:extLst>
                  <a:ext uri="{0D108BD9-81ED-4DB2-BD59-A6C34878D82A}">
                    <a16:rowId xmlns:a16="http://schemas.microsoft.com/office/drawing/2014/main" val="2663978353"/>
                  </a:ext>
                </a:extLst>
              </a:tr>
            </a:tbl>
          </a:graphicData>
        </a:graphic>
      </p:graphicFrame>
      <p:graphicFrame>
        <p:nvGraphicFramePr>
          <p:cNvPr id="5" name="Table 4">
            <a:extLst>
              <a:ext uri="{FF2B5EF4-FFF2-40B4-BE49-F238E27FC236}">
                <a16:creationId xmlns:a16="http://schemas.microsoft.com/office/drawing/2014/main" id="{7EFE4FCF-AB55-0265-2DA1-B08BB76766EE}"/>
              </a:ext>
            </a:extLst>
          </p:cNvPr>
          <p:cNvGraphicFramePr>
            <a:graphicFrameLocks/>
          </p:cNvGraphicFramePr>
          <p:nvPr>
            <p:extLst>
              <p:ext uri="{D42A27DB-BD31-4B8C-83A1-F6EECF244321}">
                <p14:modId xmlns:p14="http://schemas.microsoft.com/office/powerpoint/2010/main" val="2560844749"/>
              </p:ext>
            </p:extLst>
          </p:nvPr>
        </p:nvGraphicFramePr>
        <p:xfrm>
          <a:off x="3081246" y="7138573"/>
          <a:ext cx="10922915" cy="949960"/>
        </p:xfrm>
        <a:graphic>
          <a:graphicData uri="http://schemas.openxmlformats.org/drawingml/2006/table">
            <a:tbl>
              <a:tblPr firstRow="1" bandRow="1">
                <a:tableStyleId>{93296810-A885-4BE3-A3E7-6D5BEEA58F35}</a:tableStyleId>
              </a:tblPr>
              <a:tblGrid>
                <a:gridCol w="1179440">
                  <a:extLst>
                    <a:ext uri="{9D8B030D-6E8A-4147-A177-3AD203B41FA5}">
                      <a16:colId xmlns:a16="http://schemas.microsoft.com/office/drawing/2014/main" val="3714728644"/>
                    </a:ext>
                  </a:extLst>
                </a:gridCol>
                <a:gridCol w="1179440">
                  <a:extLst>
                    <a:ext uri="{9D8B030D-6E8A-4147-A177-3AD203B41FA5}">
                      <a16:colId xmlns:a16="http://schemas.microsoft.com/office/drawing/2014/main" val="3516678339"/>
                    </a:ext>
                  </a:extLst>
                </a:gridCol>
                <a:gridCol w="1179440">
                  <a:extLst>
                    <a:ext uri="{9D8B030D-6E8A-4147-A177-3AD203B41FA5}">
                      <a16:colId xmlns:a16="http://schemas.microsoft.com/office/drawing/2014/main" val="2788310780"/>
                    </a:ext>
                  </a:extLst>
                </a:gridCol>
                <a:gridCol w="1179440">
                  <a:extLst>
                    <a:ext uri="{9D8B030D-6E8A-4147-A177-3AD203B41FA5}">
                      <a16:colId xmlns:a16="http://schemas.microsoft.com/office/drawing/2014/main" val="799625357"/>
                    </a:ext>
                  </a:extLst>
                </a:gridCol>
                <a:gridCol w="1179440">
                  <a:extLst>
                    <a:ext uri="{9D8B030D-6E8A-4147-A177-3AD203B41FA5}">
                      <a16:colId xmlns:a16="http://schemas.microsoft.com/office/drawing/2014/main" val="927169764"/>
                    </a:ext>
                  </a:extLst>
                </a:gridCol>
                <a:gridCol w="1179440">
                  <a:extLst>
                    <a:ext uri="{9D8B030D-6E8A-4147-A177-3AD203B41FA5}">
                      <a16:colId xmlns:a16="http://schemas.microsoft.com/office/drawing/2014/main" val="259143273"/>
                    </a:ext>
                  </a:extLst>
                </a:gridCol>
                <a:gridCol w="1179440">
                  <a:extLst>
                    <a:ext uri="{9D8B030D-6E8A-4147-A177-3AD203B41FA5}">
                      <a16:colId xmlns:a16="http://schemas.microsoft.com/office/drawing/2014/main" val="172277771"/>
                    </a:ext>
                  </a:extLst>
                </a:gridCol>
                <a:gridCol w="1179440">
                  <a:extLst>
                    <a:ext uri="{9D8B030D-6E8A-4147-A177-3AD203B41FA5}">
                      <a16:colId xmlns:a16="http://schemas.microsoft.com/office/drawing/2014/main" val="2806670284"/>
                    </a:ext>
                  </a:extLst>
                </a:gridCol>
                <a:gridCol w="1487395">
                  <a:extLst>
                    <a:ext uri="{9D8B030D-6E8A-4147-A177-3AD203B41FA5}">
                      <a16:colId xmlns:a16="http://schemas.microsoft.com/office/drawing/2014/main" val="2367428951"/>
                    </a:ext>
                  </a:extLst>
                </a:gridCol>
              </a:tblGrid>
              <a:tr h="370840">
                <a:tc>
                  <a:txBody>
                    <a:bodyPr/>
                    <a:lstStyle/>
                    <a:p>
                      <a:r>
                        <a:rPr lang="en-GB" sz="1600" b="0" dirty="0"/>
                        <a:t>CDS side</a:t>
                      </a:r>
                    </a:p>
                  </a:txBody>
                  <a:tcPr/>
                </a:tc>
                <a:tc>
                  <a:txBody>
                    <a:bodyPr/>
                    <a:lstStyle/>
                    <a:p>
                      <a:r>
                        <a:rPr lang="en-GB" sz="1600" b="0" dirty="0"/>
                        <a:t>PAM in start/stop</a:t>
                      </a:r>
                      <a:endParaRPr lang="en-GB" sz="1600" b="0" dirty="0">
                        <a:solidFill>
                          <a:schemeClr val="accent4"/>
                        </a:solidFill>
                      </a:endParaRPr>
                    </a:p>
                  </a:txBody>
                  <a:tcPr/>
                </a:tc>
                <a:tc>
                  <a:txBody>
                    <a:bodyPr/>
                    <a:lstStyle/>
                    <a:p>
                      <a:pPr marL="0" marR="0" lvl="0" indent="0" algn="l" defTabSz="959937" rtl="0" eaLnBrk="1" fontAlgn="auto" latinLnBrk="0" hangingPunct="1">
                        <a:lnSpc>
                          <a:spcPct val="100000"/>
                        </a:lnSpc>
                        <a:spcBef>
                          <a:spcPts val="0"/>
                        </a:spcBef>
                        <a:spcAft>
                          <a:spcPts val="0"/>
                        </a:spcAft>
                        <a:buClrTx/>
                        <a:buSzTx/>
                        <a:buFontTx/>
                        <a:buNone/>
                        <a:tabLst/>
                        <a:defRPr/>
                      </a:pPr>
                      <a:r>
                        <a:rPr lang="en-GB" sz="1600" b="0" dirty="0"/>
                        <a:t>&lt;15bp 3’ overhang</a:t>
                      </a:r>
                    </a:p>
                  </a:txBody>
                  <a:tcPr/>
                </a:tc>
                <a:tc>
                  <a:txBody>
                    <a:bodyPr/>
                    <a:lstStyle/>
                    <a:p>
                      <a:pPr marL="0" marR="0" lvl="0" indent="0" algn="l" defTabSz="959937" rtl="0" eaLnBrk="1" fontAlgn="auto" latinLnBrk="0" hangingPunct="1">
                        <a:lnSpc>
                          <a:spcPct val="100000"/>
                        </a:lnSpc>
                        <a:spcBef>
                          <a:spcPts val="0"/>
                        </a:spcBef>
                        <a:spcAft>
                          <a:spcPts val="0"/>
                        </a:spcAft>
                        <a:buClrTx/>
                        <a:buSzTx/>
                        <a:buFontTx/>
                        <a:buNone/>
                        <a:tabLst/>
                        <a:defRPr/>
                      </a:pPr>
                      <a:r>
                        <a:rPr lang="en-GB" sz="1600" b="0" dirty="0"/>
                        <a:t>PAM in CDS</a:t>
                      </a:r>
                    </a:p>
                  </a:txBody>
                  <a:tcPr/>
                </a:tc>
                <a:tc>
                  <a:txBody>
                    <a:bodyPr/>
                    <a:lstStyle/>
                    <a:p>
                      <a:r>
                        <a:rPr lang="en-GB" sz="1600" b="0" dirty="0"/>
                        <a:t>PAM outside CDS</a:t>
                      </a:r>
                    </a:p>
                  </a:txBody>
                  <a:tcPr/>
                </a:tc>
                <a:tc>
                  <a:txBody>
                    <a:bodyPr/>
                    <a:lstStyle/>
                    <a:p>
                      <a:r>
                        <a:rPr lang="en-GB" sz="1600" b="0" dirty="0"/>
                        <a:t>Cut site in CDS</a:t>
                      </a:r>
                    </a:p>
                  </a:txBody>
                  <a:tcPr/>
                </a:tc>
                <a:tc>
                  <a:txBody>
                    <a:bodyPr/>
                    <a:lstStyle/>
                    <a:p>
                      <a:r>
                        <a:rPr lang="en-GB" sz="1600" b="0" dirty="0"/>
                        <a:t>Mutate 1bp sgRNA</a:t>
                      </a:r>
                    </a:p>
                  </a:txBody>
                  <a:tcPr/>
                </a:tc>
                <a:tc>
                  <a:txBody>
                    <a:bodyPr/>
                    <a:lstStyle/>
                    <a:p>
                      <a:r>
                        <a:rPr lang="en-GB" sz="1600" b="0" dirty="0"/>
                        <a:t>Mutate 6bp sgRNA</a:t>
                      </a:r>
                    </a:p>
                  </a:txBody>
                  <a:tcPr/>
                </a:tc>
                <a:tc>
                  <a:txBody>
                    <a:bodyPr/>
                    <a:lstStyle/>
                    <a:p>
                      <a:r>
                        <a:rPr lang="en-GB" sz="1600" b="0" dirty="0"/>
                        <a:t>Relative last g coordinate</a:t>
                      </a:r>
                    </a:p>
                  </a:txBody>
                  <a:tcPr/>
                </a:tc>
                <a:extLst>
                  <a:ext uri="{0D108BD9-81ED-4DB2-BD59-A6C34878D82A}">
                    <a16:rowId xmlns:a16="http://schemas.microsoft.com/office/drawing/2014/main" val="585036059"/>
                  </a:ext>
                </a:extLst>
              </a:tr>
              <a:tr h="370840">
                <a:tc>
                  <a:txBody>
                    <a:bodyPr/>
                    <a:lstStyle/>
                    <a:p>
                      <a:r>
                        <a:rPr lang="en-GB" sz="1600" dirty="0">
                          <a:solidFill>
                            <a:schemeClr val="tx2"/>
                          </a:solidFill>
                        </a:rPr>
                        <a:t>HAR</a:t>
                      </a:r>
                    </a:p>
                  </a:txBody>
                  <a:tcPr/>
                </a:tc>
                <a:tc>
                  <a:txBody>
                    <a:bodyPr/>
                    <a:lstStyle/>
                    <a:p>
                      <a:r>
                        <a:rPr lang="en-GB" sz="1600" dirty="0">
                          <a:solidFill>
                            <a:schemeClr val="tx2"/>
                          </a:solidFill>
                        </a:rPr>
                        <a:t>18:21</a:t>
                      </a:r>
                    </a:p>
                  </a:txBody>
                  <a:tcPr/>
                </a:tc>
                <a:tc>
                  <a:txBody>
                    <a:bodyPr/>
                    <a:lstStyle/>
                    <a:p>
                      <a:r>
                        <a:rPr lang="en-GB" sz="1600" dirty="0">
                          <a:solidFill>
                            <a:schemeClr val="tx2"/>
                          </a:solidFill>
                        </a:rPr>
                        <a:t>&gt;5</a:t>
                      </a:r>
                    </a:p>
                  </a:txBody>
                  <a:tcPr/>
                </a:tc>
                <a:tc>
                  <a:txBody>
                    <a:bodyPr/>
                    <a:lstStyle/>
                    <a:p>
                      <a:r>
                        <a:rPr lang="en-GB" sz="1600" dirty="0">
                          <a:solidFill>
                            <a:schemeClr val="tx2"/>
                          </a:solidFill>
                        </a:rPr>
                        <a:t>Never</a:t>
                      </a:r>
                    </a:p>
                  </a:txBody>
                  <a:tcPr/>
                </a:tc>
                <a:tc>
                  <a:txBody>
                    <a:bodyPr/>
                    <a:lstStyle/>
                    <a:p>
                      <a:r>
                        <a:rPr lang="en-GB" sz="1600" dirty="0">
                          <a:solidFill>
                            <a:schemeClr val="tx2"/>
                          </a:solidFill>
                        </a:rPr>
                        <a:t>&lt;18</a:t>
                      </a:r>
                    </a:p>
                  </a:txBody>
                  <a:tcPr/>
                </a:tc>
                <a:tc>
                  <a:txBody>
                    <a:bodyPr/>
                    <a:lstStyle/>
                    <a:p>
                      <a:r>
                        <a:rPr lang="en-GB" sz="1600" dirty="0">
                          <a:solidFill>
                            <a:schemeClr val="tx2"/>
                          </a:solidFill>
                        </a:rPr>
                        <a:t>&gt;17</a:t>
                      </a:r>
                    </a:p>
                  </a:txBody>
                  <a:tcPr/>
                </a:tc>
                <a:tc>
                  <a:txBody>
                    <a:bodyPr/>
                    <a:lstStyle/>
                    <a:p>
                      <a:r>
                        <a:rPr lang="en-GB" sz="1600" dirty="0">
                          <a:solidFill>
                            <a:schemeClr val="tx2"/>
                          </a:solidFill>
                        </a:rPr>
                        <a:t>15</a:t>
                      </a:r>
                    </a:p>
                  </a:txBody>
                  <a:tcPr/>
                </a:tc>
                <a:tc>
                  <a:txBody>
                    <a:bodyPr/>
                    <a:lstStyle/>
                    <a:p>
                      <a:r>
                        <a:rPr lang="en-GB" sz="1600" dirty="0">
                          <a:solidFill>
                            <a:schemeClr val="tx2"/>
                          </a:solidFill>
                        </a:rPr>
                        <a:t>20</a:t>
                      </a:r>
                    </a:p>
                  </a:txBody>
                  <a:tcPr/>
                </a:tc>
                <a:tc>
                  <a:txBody>
                    <a:bodyPr/>
                    <a:lstStyle/>
                    <a:p>
                      <a:pPr marL="0" marR="0" lvl="0" indent="0" algn="l" defTabSz="1199967" rtl="0" eaLnBrk="1" fontAlgn="auto" latinLnBrk="0" hangingPunct="1">
                        <a:lnSpc>
                          <a:spcPct val="100000"/>
                        </a:lnSpc>
                        <a:spcBef>
                          <a:spcPts val="0"/>
                        </a:spcBef>
                        <a:spcAft>
                          <a:spcPts val="0"/>
                        </a:spcAft>
                        <a:buClrTx/>
                        <a:buSzTx/>
                        <a:buFontTx/>
                        <a:buNone/>
                        <a:tabLst/>
                        <a:defRPr/>
                      </a:pPr>
                      <a:r>
                        <a:rPr lang="en-GB" sz="1600" dirty="0">
                          <a:solidFill>
                            <a:schemeClr val="accent1"/>
                          </a:solidFill>
                        </a:rPr>
                        <a:t>fmax </a:t>
                      </a:r>
                      <a:r>
                        <a:rPr lang="en-GB" sz="1600" dirty="0"/>
                        <a:t>– </a:t>
                      </a:r>
                      <a:r>
                        <a:rPr lang="en-GB" sz="1600" dirty="0">
                          <a:solidFill>
                            <a:schemeClr val="accent4"/>
                          </a:solidFill>
                        </a:rPr>
                        <a:t>stop</a:t>
                      </a:r>
                      <a:endParaRPr lang="en-GB" sz="1600" dirty="0">
                        <a:solidFill>
                          <a:schemeClr val="tx2"/>
                        </a:solidFill>
                      </a:endParaRPr>
                    </a:p>
                  </a:txBody>
                  <a:tcPr/>
                </a:tc>
                <a:extLst>
                  <a:ext uri="{0D108BD9-81ED-4DB2-BD59-A6C34878D82A}">
                    <a16:rowId xmlns:a16="http://schemas.microsoft.com/office/drawing/2014/main" val="2663978353"/>
                  </a:ext>
                </a:extLst>
              </a:tr>
            </a:tbl>
          </a:graphicData>
        </a:graphic>
      </p:graphicFrame>
      <p:cxnSp>
        <p:nvCxnSpPr>
          <p:cNvPr id="6" name="Straight Connector 5">
            <a:extLst>
              <a:ext uri="{FF2B5EF4-FFF2-40B4-BE49-F238E27FC236}">
                <a16:creationId xmlns:a16="http://schemas.microsoft.com/office/drawing/2014/main" id="{EDF3C8D0-5C0D-AF6F-F1E2-AA08F90FDE20}"/>
              </a:ext>
            </a:extLst>
          </p:cNvPr>
          <p:cNvCxnSpPr>
            <a:cxnSpLocks/>
          </p:cNvCxnSpPr>
          <p:nvPr/>
        </p:nvCxnSpPr>
        <p:spPr>
          <a:xfrm>
            <a:off x="3383683" y="3757229"/>
            <a:ext cx="10524899" cy="0"/>
          </a:xfrm>
          <a:prstGeom prst="line">
            <a:avLst/>
          </a:prstGeom>
          <a:ln w="25400">
            <a:solidFill>
              <a:schemeClr val="accent5"/>
            </a:solidFill>
          </a:ln>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D3647F6C-38FD-BB0B-27D7-6871EEE839E5}"/>
              </a:ext>
            </a:extLst>
          </p:cNvPr>
          <p:cNvCxnSpPr>
            <a:cxnSpLocks/>
          </p:cNvCxnSpPr>
          <p:nvPr/>
        </p:nvCxnSpPr>
        <p:spPr>
          <a:xfrm>
            <a:off x="8265846" y="3031036"/>
            <a:ext cx="5642848" cy="0"/>
          </a:xfrm>
          <a:prstGeom prst="line">
            <a:avLst/>
          </a:prstGeom>
          <a:ln w="25400">
            <a:solidFill>
              <a:schemeClr val="accent2"/>
            </a:solidFill>
          </a:ln>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17933421-38F0-7B9A-1EB5-E02B8B857974}"/>
              </a:ext>
            </a:extLst>
          </p:cNvPr>
          <p:cNvSpPr/>
          <p:nvPr/>
        </p:nvSpPr>
        <p:spPr>
          <a:xfrm rot="10800000">
            <a:off x="8265847" y="3344466"/>
            <a:ext cx="734485" cy="431240"/>
          </a:xfrm>
          <a:prstGeom prst="rect">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100" dirty="0"/>
              <a:t>TAG</a:t>
            </a:r>
          </a:p>
        </p:txBody>
      </p:sp>
      <p:cxnSp>
        <p:nvCxnSpPr>
          <p:cNvPr id="9" name="Straight Arrow Connector 8">
            <a:extLst>
              <a:ext uri="{FF2B5EF4-FFF2-40B4-BE49-F238E27FC236}">
                <a16:creationId xmlns:a16="http://schemas.microsoft.com/office/drawing/2014/main" id="{E14F87F8-F5F4-AEDA-5362-F633D05F03BD}"/>
              </a:ext>
            </a:extLst>
          </p:cNvPr>
          <p:cNvCxnSpPr>
            <a:cxnSpLocks/>
          </p:cNvCxnSpPr>
          <p:nvPr/>
        </p:nvCxnSpPr>
        <p:spPr>
          <a:xfrm>
            <a:off x="8275820" y="3981309"/>
            <a:ext cx="896323" cy="0"/>
          </a:xfrm>
          <a:prstGeom prst="straightConnector1">
            <a:avLst/>
          </a:prstGeom>
          <a:ln w="2222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F000211-FEEA-1E71-2363-CAB4FFD206EF}"/>
              </a:ext>
            </a:extLst>
          </p:cNvPr>
          <p:cNvSpPr txBox="1"/>
          <p:nvPr/>
        </p:nvSpPr>
        <p:spPr>
          <a:xfrm>
            <a:off x="8265849" y="3039296"/>
            <a:ext cx="715682" cy="415498"/>
          </a:xfrm>
          <a:prstGeom prst="rect">
            <a:avLst/>
          </a:prstGeom>
          <a:noFill/>
          <a:ln w="22225">
            <a:solidFill>
              <a:schemeClr val="accent2"/>
            </a:solidFill>
          </a:ln>
        </p:spPr>
        <p:txBody>
          <a:bodyPr wrap="square" rtlCol="0">
            <a:spAutoFit/>
          </a:bodyPr>
          <a:lstStyle/>
          <a:p>
            <a:pPr algn="ctr"/>
            <a:r>
              <a:rPr lang="en-GB" sz="2100" dirty="0">
                <a:solidFill>
                  <a:schemeClr val="accent2"/>
                </a:solidFill>
              </a:rPr>
              <a:t>CCN</a:t>
            </a:r>
          </a:p>
        </p:txBody>
      </p:sp>
      <p:sp>
        <p:nvSpPr>
          <p:cNvPr id="11" name="Rounded Rectangle 10">
            <a:extLst>
              <a:ext uri="{FF2B5EF4-FFF2-40B4-BE49-F238E27FC236}">
                <a16:creationId xmlns:a16="http://schemas.microsoft.com/office/drawing/2014/main" id="{0321ADF4-8C1D-8B59-D0DC-E2DB30D9E459}"/>
              </a:ext>
            </a:extLst>
          </p:cNvPr>
          <p:cNvSpPr/>
          <p:nvPr/>
        </p:nvSpPr>
        <p:spPr>
          <a:xfrm>
            <a:off x="13606147" y="3015864"/>
            <a:ext cx="302435" cy="456777"/>
          </a:xfrm>
          <a:prstGeom prst="roundRect">
            <a:avLst/>
          </a:prstGeom>
          <a:noFill/>
          <a:ln w="38100">
            <a:solidFill>
              <a:schemeClr val="accent1"/>
            </a:solidFill>
            <a:prstDash val="sysDash"/>
            <a:extLst>
              <a:ext uri="{C807C97D-BFC1-408E-A445-0C87EB9F89A2}">
                <ask:lineSketchStyleProps xmlns:ask="http://schemas.microsoft.com/office/drawing/2018/sketchyshapes" sd="1219033472">
                  <a:custGeom>
                    <a:avLst/>
                    <a:gdLst>
                      <a:gd name="connsiteX0" fmla="*/ 0 w 302435"/>
                      <a:gd name="connsiteY0" fmla="*/ 50407 h 733674"/>
                      <a:gd name="connsiteX1" fmla="*/ 50407 w 302435"/>
                      <a:gd name="connsiteY1" fmla="*/ 0 h 733674"/>
                      <a:gd name="connsiteX2" fmla="*/ 252028 w 302435"/>
                      <a:gd name="connsiteY2" fmla="*/ 0 h 733674"/>
                      <a:gd name="connsiteX3" fmla="*/ 302435 w 302435"/>
                      <a:gd name="connsiteY3" fmla="*/ 50407 h 733674"/>
                      <a:gd name="connsiteX4" fmla="*/ 302435 w 302435"/>
                      <a:gd name="connsiteY4" fmla="*/ 683267 h 733674"/>
                      <a:gd name="connsiteX5" fmla="*/ 252028 w 302435"/>
                      <a:gd name="connsiteY5" fmla="*/ 733674 h 733674"/>
                      <a:gd name="connsiteX6" fmla="*/ 50407 w 302435"/>
                      <a:gd name="connsiteY6" fmla="*/ 733674 h 733674"/>
                      <a:gd name="connsiteX7" fmla="*/ 0 w 302435"/>
                      <a:gd name="connsiteY7" fmla="*/ 683267 h 733674"/>
                      <a:gd name="connsiteX8" fmla="*/ 0 w 302435"/>
                      <a:gd name="connsiteY8" fmla="*/ 50407 h 733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2435" h="733674" extrusionOk="0">
                        <a:moveTo>
                          <a:pt x="0" y="50407"/>
                        </a:moveTo>
                        <a:cubicBezTo>
                          <a:pt x="-3316" y="20523"/>
                          <a:pt x="18001" y="1714"/>
                          <a:pt x="50407" y="0"/>
                        </a:cubicBezTo>
                        <a:cubicBezTo>
                          <a:pt x="150776" y="-886"/>
                          <a:pt x="164425" y="5410"/>
                          <a:pt x="252028" y="0"/>
                        </a:cubicBezTo>
                        <a:cubicBezTo>
                          <a:pt x="275896" y="-3020"/>
                          <a:pt x="302152" y="23148"/>
                          <a:pt x="302435" y="50407"/>
                        </a:cubicBezTo>
                        <a:cubicBezTo>
                          <a:pt x="329312" y="278903"/>
                          <a:pt x="333419" y="531908"/>
                          <a:pt x="302435" y="683267"/>
                        </a:cubicBezTo>
                        <a:cubicBezTo>
                          <a:pt x="305174" y="705470"/>
                          <a:pt x="276303" y="733128"/>
                          <a:pt x="252028" y="733674"/>
                        </a:cubicBezTo>
                        <a:cubicBezTo>
                          <a:pt x="165346" y="736042"/>
                          <a:pt x="133163" y="723844"/>
                          <a:pt x="50407" y="733674"/>
                        </a:cubicBezTo>
                        <a:cubicBezTo>
                          <a:pt x="20304" y="737419"/>
                          <a:pt x="-3912" y="706569"/>
                          <a:pt x="0" y="683267"/>
                        </a:cubicBezTo>
                        <a:cubicBezTo>
                          <a:pt x="422" y="551877"/>
                          <a:pt x="22693" y="195550"/>
                          <a:pt x="0" y="50407"/>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ounded Rectangle 11">
            <a:extLst>
              <a:ext uri="{FF2B5EF4-FFF2-40B4-BE49-F238E27FC236}">
                <a16:creationId xmlns:a16="http://schemas.microsoft.com/office/drawing/2014/main" id="{24E0A896-1A84-D447-4208-CEEA52DA98C0}"/>
              </a:ext>
            </a:extLst>
          </p:cNvPr>
          <p:cNvSpPr/>
          <p:nvPr/>
        </p:nvSpPr>
        <p:spPr>
          <a:xfrm>
            <a:off x="8679097" y="3343659"/>
            <a:ext cx="302435" cy="456777"/>
          </a:xfrm>
          <a:prstGeom prst="roundRect">
            <a:avLst/>
          </a:prstGeom>
          <a:noFill/>
          <a:ln w="38100">
            <a:solidFill>
              <a:schemeClr val="accent4"/>
            </a:solidFill>
            <a:prstDash val="sysDash"/>
            <a:extLst>
              <a:ext uri="{C807C97D-BFC1-408E-A445-0C87EB9F89A2}">
                <ask:lineSketchStyleProps xmlns:ask="http://schemas.microsoft.com/office/drawing/2018/sketchyshapes" sd="1219033472">
                  <a:custGeom>
                    <a:avLst/>
                    <a:gdLst>
                      <a:gd name="connsiteX0" fmla="*/ 0 w 302435"/>
                      <a:gd name="connsiteY0" fmla="*/ 50407 h 733674"/>
                      <a:gd name="connsiteX1" fmla="*/ 50407 w 302435"/>
                      <a:gd name="connsiteY1" fmla="*/ 0 h 733674"/>
                      <a:gd name="connsiteX2" fmla="*/ 252028 w 302435"/>
                      <a:gd name="connsiteY2" fmla="*/ 0 h 733674"/>
                      <a:gd name="connsiteX3" fmla="*/ 302435 w 302435"/>
                      <a:gd name="connsiteY3" fmla="*/ 50407 h 733674"/>
                      <a:gd name="connsiteX4" fmla="*/ 302435 w 302435"/>
                      <a:gd name="connsiteY4" fmla="*/ 683267 h 733674"/>
                      <a:gd name="connsiteX5" fmla="*/ 252028 w 302435"/>
                      <a:gd name="connsiteY5" fmla="*/ 733674 h 733674"/>
                      <a:gd name="connsiteX6" fmla="*/ 50407 w 302435"/>
                      <a:gd name="connsiteY6" fmla="*/ 733674 h 733674"/>
                      <a:gd name="connsiteX7" fmla="*/ 0 w 302435"/>
                      <a:gd name="connsiteY7" fmla="*/ 683267 h 733674"/>
                      <a:gd name="connsiteX8" fmla="*/ 0 w 302435"/>
                      <a:gd name="connsiteY8" fmla="*/ 50407 h 733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2435" h="733674" extrusionOk="0">
                        <a:moveTo>
                          <a:pt x="0" y="50407"/>
                        </a:moveTo>
                        <a:cubicBezTo>
                          <a:pt x="-3316" y="20523"/>
                          <a:pt x="18001" y="1714"/>
                          <a:pt x="50407" y="0"/>
                        </a:cubicBezTo>
                        <a:cubicBezTo>
                          <a:pt x="150776" y="-886"/>
                          <a:pt x="164425" y="5410"/>
                          <a:pt x="252028" y="0"/>
                        </a:cubicBezTo>
                        <a:cubicBezTo>
                          <a:pt x="275896" y="-3020"/>
                          <a:pt x="302152" y="23148"/>
                          <a:pt x="302435" y="50407"/>
                        </a:cubicBezTo>
                        <a:cubicBezTo>
                          <a:pt x="329312" y="278903"/>
                          <a:pt x="333419" y="531908"/>
                          <a:pt x="302435" y="683267"/>
                        </a:cubicBezTo>
                        <a:cubicBezTo>
                          <a:pt x="305174" y="705470"/>
                          <a:pt x="276303" y="733128"/>
                          <a:pt x="252028" y="733674"/>
                        </a:cubicBezTo>
                        <a:cubicBezTo>
                          <a:pt x="165346" y="736042"/>
                          <a:pt x="133163" y="723844"/>
                          <a:pt x="50407" y="733674"/>
                        </a:cubicBezTo>
                        <a:cubicBezTo>
                          <a:pt x="20304" y="737419"/>
                          <a:pt x="-3912" y="706569"/>
                          <a:pt x="0" y="683267"/>
                        </a:cubicBezTo>
                        <a:cubicBezTo>
                          <a:pt x="422" y="551877"/>
                          <a:pt x="22693" y="195550"/>
                          <a:pt x="0" y="50407"/>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 name="Straight Connector 12">
            <a:extLst>
              <a:ext uri="{FF2B5EF4-FFF2-40B4-BE49-F238E27FC236}">
                <a16:creationId xmlns:a16="http://schemas.microsoft.com/office/drawing/2014/main" id="{9109ED4D-6130-2828-5C50-22F674842B76}"/>
              </a:ext>
            </a:extLst>
          </p:cNvPr>
          <p:cNvCxnSpPr>
            <a:cxnSpLocks/>
          </p:cNvCxnSpPr>
          <p:nvPr/>
        </p:nvCxnSpPr>
        <p:spPr>
          <a:xfrm>
            <a:off x="3383681" y="1553774"/>
            <a:ext cx="5642848" cy="0"/>
          </a:xfrm>
          <a:prstGeom prst="line">
            <a:avLst/>
          </a:prstGeom>
          <a:ln w="25400">
            <a:solidFill>
              <a:schemeClr val="accent2"/>
            </a:solidFill>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1A5912A5-2E76-92FF-8238-DA548EEE9BC7}"/>
              </a:ext>
            </a:extLst>
          </p:cNvPr>
          <p:cNvSpPr txBox="1"/>
          <p:nvPr/>
        </p:nvSpPr>
        <p:spPr>
          <a:xfrm>
            <a:off x="3400805" y="1553774"/>
            <a:ext cx="717362" cy="415498"/>
          </a:xfrm>
          <a:prstGeom prst="rect">
            <a:avLst/>
          </a:prstGeom>
          <a:noFill/>
          <a:ln w="22225">
            <a:solidFill>
              <a:schemeClr val="accent2"/>
            </a:solidFill>
          </a:ln>
        </p:spPr>
        <p:txBody>
          <a:bodyPr wrap="square" rtlCol="0">
            <a:spAutoFit/>
          </a:bodyPr>
          <a:lstStyle/>
          <a:p>
            <a:pPr algn="ctr"/>
            <a:r>
              <a:rPr lang="en-GB" sz="2100" dirty="0">
                <a:solidFill>
                  <a:schemeClr val="accent2"/>
                </a:solidFill>
              </a:rPr>
              <a:t>CCN</a:t>
            </a:r>
          </a:p>
        </p:txBody>
      </p:sp>
      <p:sp>
        <p:nvSpPr>
          <p:cNvPr id="15" name="Rounded Rectangle 14">
            <a:extLst>
              <a:ext uri="{FF2B5EF4-FFF2-40B4-BE49-F238E27FC236}">
                <a16:creationId xmlns:a16="http://schemas.microsoft.com/office/drawing/2014/main" id="{46F1519D-5750-B51C-A045-C51CA7D0D580}"/>
              </a:ext>
            </a:extLst>
          </p:cNvPr>
          <p:cNvSpPr/>
          <p:nvPr/>
        </p:nvSpPr>
        <p:spPr>
          <a:xfrm>
            <a:off x="8723982" y="1538602"/>
            <a:ext cx="302435" cy="456777"/>
          </a:xfrm>
          <a:prstGeom prst="roundRect">
            <a:avLst/>
          </a:prstGeom>
          <a:noFill/>
          <a:ln w="38100">
            <a:solidFill>
              <a:schemeClr val="accent1"/>
            </a:solidFill>
            <a:prstDash val="sysDash"/>
            <a:extLst>
              <a:ext uri="{C807C97D-BFC1-408E-A445-0C87EB9F89A2}">
                <ask:lineSketchStyleProps xmlns:ask="http://schemas.microsoft.com/office/drawing/2018/sketchyshapes" sd="1219033472">
                  <a:custGeom>
                    <a:avLst/>
                    <a:gdLst>
                      <a:gd name="connsiteX0" fmla="*/ 0 w 302435"/>
                      <a:gd name="connsiteY0" fmla="*/ 50407 h 733674"/>
                      <a:gd name="connsiteX1" fmla="*/ 50407 w 302435"/>
                      <a:gd name="connsiteY1" fmla="*/ 0 h 733674"/>
                      <a:gd name="connsiteX2" fmla="*/ 252028 w 302435"/>
                      <a:gd name="connsiteY2" fmla="*/ 0 h 733674"/>
                      <a:gd name="connsiteX3" fmla="*/ 302435 w 302435"/>
                      <a:gd name="connsiteY3" fmla="*/ 50407 h 733674"/>
                      <a:gd name="connsiteX4" fmla="*/ 302435 w 302435"/>
                      <a:gd name="connsiteY4" fmla="*/ 683267 h 733674"/>
                      <a:gd name="connsiteX5" fmla="*/ 252028 w 302435"/>
                      <a:gd name="connsiteY5" fmla="*/ 733674 h 733674"/>
                      <a:gd name="connsiteX6" fmla="*/ 50407 w 302435"/>
                      <a:gd name="connsiteY6" fmla="*/ 733674 h 733674"/>
                      <a:gd name="connsiteX7" fmla="*/ 0 w 302435"/>
                      <a:gd name="connsiteY7" fmla="*/ 683267 h 733674"/>
                      <a:gd name="connsiteX8" fmla="*/ 0 w 302435"/>
                      <a:gd name="connsiteY8" fmla="*/ 50407 h 733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2435" h="733674" extrusionOk="0">
                        <a:moveTo>
                          <a:pt x="0" y="50407"/>
                        </a:moveTo>
                        <a:cubicBezTo>
                          <a:pt x="-3316" y="20523"/>
                          <a:pt x="18001" y="1714"/>
                          <a:pt x="50407" y="0"/>
                        </a:cubicBezTo>
                        <a:cubicBezTo>
                          <a:pt x="150776" y="-886"/>
                          <a:pt x="164425" y="5410"/>
                          <a:pt x="252028" y="0"/>
                        </a:cubicBezTo>
                        <a:cubicBezTo>
                          <a:pt x="275896" y="-3020"/>
                          <a:pt x="302152" y="23148"/>
                          <a:pt x="302435" y="50407"/>
                        </a:cubicBezTo>
                        <a:cubicBezTo>
                          <a:pt x="329312" y="278903"/>
                          <a:pt x="333419" y="531908"/>
                          <a:pt x="302435" y="683267"/>
                        </a:cubicBezTo>
                        <a:cubicBezTo>
                          <a:pt x="305174" y="705470"/>
                          <a:pt x="276303" y="733128"/>
                          <a:pt x="252028" y="733674"/>
                        </a:cubicBezTo>
                        <a:cubicBezTo>
                          <a:pt x="165346" y="736042"/>
                          <a:pt x="133163" y="723844"/>
                          <a:pt x="50407" y="733674"/>
                        </a:cubicBezTo>
                        <a:cubicBezTo>
                          <a:pt x="20304" y="737419"/>
                          <a:pt x="-3912" y="706569"/>
                          <a:pt x="0" y="683267"/>
                        </a:cubicBezTo>
                        <a:cubicBezTo>
                          <a:pt x="422" y="551877"/>
                          <a:pt x="22693" y="195550"/>
                          <a:pt x="0" y="50407"/>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a:extLst>
              <a:ext uri="{FF2B5EF4-FFF2-40B4-BE49-F238E27FC236}">
                <a16:creationId xmlns:a16="http://schemas.microsoft.com/office/drawing/2014/main" id="{B29662BB-99A8-2CCC-496D-173C094A7559}"/>
              </a:ext>
            </a:extLst>
          </p:cNvPr>
          <p:cNvSpPr txBox="1"/>
          <p:nvPr/>
        </p:nvSpPr>
        <p:spPr>
          <a:xfrm>
            <a:off x="3832854" y="4586678"/>
            <a:ext cx="432050" cy="369332"/>
          </a:xfrm>
          <a:prstGeom prst="rect">
            <a:avLst/>
          </a:prstGeom>
          <a:noFill/>
        </p:spPr>
        <p:txBody>
          <a:bodyPr wrap="square" rtlCol="0">
            <a:spAutoFit/>
          </a:bodyPr>
          <a:lstStyle/>
          <a:p>
            <a:r>
              <a:rPr lang="en-GB" dirty="0">
                <a:solidFill>
                  <a:schemeClr val="tx2"/>
                </a:solidFill>
              </a:rPr>
              <a:t>2</a:t>
            </a:r>
          </a:p>
        </p:txBody>
      </p:sp>
      <p:sp>
        <p:nvSpPr>
          <p:cNvPr id="17" name="TextBox 16">
            <a:extLst>
              <a:ext uri="{FF2B5EF4-FFF2-40B4-BE49-F238E27FC236}">
                <a16:creationId xmlns:a16="http://schemas.microsoft.com/office/drawing/2014/main" id="{96F8EA19-F5AE-A755-F779-B2EEED587B85}"/>
              </a:ext>
            </a:extLst>
          </p:cNvPr>
          <p:cNvSpPr txBox="1"/>
          <p:nvPr/>
        </p:nvSpPr>
        <p:spPr>
          <a:xfrm>
            <a:off x="4567339" y="4586678"/>
            <a:ext cx="432050" cy="369332"/>
          </a:xfrm>
          <a:prstGeom prst="rect">
            <a:avLst/>
          </a:prstGeom>
          <a:noFill/>
        </p:spPr>
        <p:txBody>
          <a:bodyPr wrap="square" rtlCol="0">
            <a:spAutoFit/>
          </a:bodyPr>
          <a:lstStyle/>
          <a:p>
            <a:r>
              <a:rPr lang="en-GB" dirty="0">
                <a:solidFill>
                  <a:schemeClr val="tx2"/>
                </a:solidFill>
              </a:rPr>
              <a:t>5</a:t>
            </a:r>
          </a:p>
        </p:txBody>
      </p:sp>
      <p:sp>
        <p:nvSpPr>
          <p:cNvPr id="18" name="TextBox 17">
            <a:extLst>
              <a:ext uri="{FF2B5EF4-FFF2-40B4-BE49-F238E27FC236}">
                <a16:creationId xmlns:a16="http://schemas.microsoft.com/office/drawing/2014/main" id="{74DC856C-1624-6F63-82E8-33F62B2D7900}"/>
              </a:ext>
            </a:extLst>
          </p:cNvPr>
          <p:cNvSpPr txBox="1"/>
          <p:nvPr/>
        </p:nvSpPr>
        <p:spPr>
          <a:xfrm>
            <a:off x="5301824" y="4586678"/>
            <a:ext cx="432050" cy="369332"/>
          </a:xfrm>
          <a:prstGeom prst="rect">
            <a:avLst/>
          </a:prstGeom>
          <a:noFill/>
        </p:spPr>
        <p:txBody>
          <a:bodyPr wrap="square" rtlCol="0">
            <a:spAutoFit/>
          </a:bodyPr>
          <a:lstStyle/>
          <a:p>
            <a:r>
              <a:rPr lang="en-GB" dirty="0">
                <a:solidFill>
                  <a:schemeClr val="tx2"/>
                </a:solidFill>
              </a:rPr>
              <a:t>8</a:t>
            </a:r>
          </a:p>
        </p:txBody>
      </p:sp>
      <p:sp>
        <p:nvSpPr>
          <p:cNvPr id="19" name="TextBox 18">
            <a:extLst>
              <a:ext uri="{FF2B5EF4-FFF2-40B4-BE49-F238E27FC236}">
                <a16:creationId xmlns:a16="http://schemas.microsoft.com/office/drawing/2014/main" id="{53FA8DC5-3BB5-7B14-E830-5C4540B29AF3}"/>
              </a:ext>
            </a:extLst>
          </p:cNvPr>
          <p:cNvSpPr txBox="1"/>
          <p:nvPr/>
        </p:nvSpPr>
        <p:spPr>
          <a:xfrm>
            <a:off x="6036309" y="4586678"/>
            <a:ext cx="432050" cy="369332"/>
          </a:xfrm>
          <a:prstGeom prst="rect">
            <a:avLst/>
          </a:prstGeom>
          <a:noFill/>
        </p:spPr>
        <p:txBody>
          <a:bodyPr wrap="square" rtlCol="0">
            <a:spAutoFit/>
          </a:bodyPr>
          <a:lstStyle/>
          <a:p>
            <a:r>
              <a:rPr lang="en-GB" dirty="0">
                <a:solidFill>
                  <a:schemeClr val="tx2"/>
                </a:solidFill>
              </a:rPr>
              <a:t>11</a:t>
            </a:r>
          </a:p>
        </p:txBody>
      </p:sp>
      <p:sp>
        <p:nvSpPr>
          <p:cNvPr id="20" name="TextBox 19">
            <a:extLst>
              <a:ext uri="{FF2B5EF4-FFF2-40B4-BE49-F238E27FC236}">
                <a16:creationId xmlns:a16="http://schemas.microsoft.com/office/drawing/2014/main" id="{8EBCE18D-B412-72C7-C517-974F048F47B9}"/>
              </a:ext>
            </a:extLst>
          </p:cNvPr>
          <p:cNvSpPr txBox="1"/>
          <p:nvPr/>
        </p:nvSpPr>
        <p:spPr>
          <a:xfrm>
            <a:off x="6770794" y="4586678"/>
            <a:ext cx="432050" cy="369332"/>
          </a:xfrm>
          <a:prstGeom prst="rect">
            <a:avLst/>
          </a:prstGeom>
          <a:noFill/>
        </p:spPr>
        <p:txBody>
          <a:bodyPr wrap="square" rtlCol="0">
            <a:spAutoFit/>
          </a:bodyPr>
          <a:lstStyle/>
          <a:p>
            <a:r>
              <a:rPr lang="en-GB" dirty="0">
                <a:solidFill>
                  <a:schemeClr val="tx2"/>
                </a:solidFill>
              </a:rPr>
              <a:t>14</a:t>
            </a:r>
          </a:p>
        </p:txBody>
      </p:sp>
      <p:sp>
        <p:nvSpPr>
          <p:cNvPr id="21" name="TextBox 20">
            <a:extLst>
              <a:ext uri="{FF2B5EF4-FFF2-40B4-BE49-F238E27FC236}">
                <a16:creationId xmlns:a16="http://schemas.microsoft.com/office/drawing/2014/main" id="{C3357580-C29E-5F97-14AE-2FBB794911B3}"/>
              </a:ext>
            </a:extLst>
          </p:cNvPr>
          <p:cNvSpPr txBox="1"/>
          <p:nvPr/>
        </p:nvSpPr>
        <p:spPr>
          <a:xfrm>
            <a:off x="7505279" y="4586678"/>
            <a:ext cx="432050" cy="369332"/>
          </a:xfrm>
          <a:prstGeom prst="rect">
            <a:avLst/>
          </a:prstGeom>
          <a:noFill/>
        </p:spPr>
        <p:txBody>
          <a:bodyPr wrap="square" rtlCol="0">
            <a:spAutoFit/>
          </a:bodyPr>
          <a:lstStyle/>
          <a:p>
            <a:r>
              <a:rPr lang="en-GB" dirty="0">
                <a:solidFill>
                  <a:schemeClr val="tx2"/>
                </a:solidFill>
              </a:rPr>
              <a:t>17</a:t>
            </a:r>
          </a:p>
        </p:txBody>
      </p:sp>
      <p:sp>
        <p:nvSpPr>
          <p:cNvPr id="22" name="TextBox 21">
            <a:extLst>
              <a:ext uri="{FF2B5EF4-FFF2-40B4-BE49-F238E27FC236}">
                <a16:creationId xmlns:a16="http://schemas.microsoft.com/office/drawing/2014/main" id="{B4CCD402-00FF-C39F-187D-E97D1228AB6D}"/>
              </a:ext>
            </a:extLst>
          </p:cNvPr>
          <p:cNvSpPr txBox="1"/>
          <p:nvPr/>
        </p:nvSpPr>
        <p:spPr>
          <a:xfrm>
            <a:off x="8239764" y="4586678"/>
            <a:ext cx="432050" cy="369332"/>
          </a:xfrm>
          <a:prstGeom prst="rect">
            <a:avLst/>
          </a:prstGeom>
          <a:noFill/>
        </p:spPr>
        <p:txBody>
          <a:bodyPr wrap="square" rtlCol="0">
            <a:spAutoFit/>
          </a:bodyPr>
          <a:lstStyle/>
          <a:p>
            <a:r>
              <a:rPr lang="en-GB" dirty="0">
                <a:solidFill>
                  <a:schemeClr val="tx2"/>
                </a:solidFill>
              </a:rPr>
              <a:t>20</a:t>
            </a:r>
          </a:p>
        </p:txBody>
      </p:sp>
      <p:sp>
        <p:nvSpPr>
          <p:cNvPr id="23" name="TextBox 22">
            <a:extLst>
              <a:ext uri="{FF2B5EF4-FFF2-40B4-BE49-F238E27FC236}">
                <a16:creationId xmlns:a16="http://schemas.microsoft.com/office/drawing/2014/main" id="{FEDC11D0-9C67-2E49-F38B-3E336488B651}"/>
              </a:ext>
            </a:extLst>
          </p:cNvPr>
          <p:cNvSpPr txBox="1"/>
          <p:nvPr/>
        </p:nvSpPr>
        <p:spPr>
          <a:xfrm>
            <a:off x="8974249" y="4586678"/>
            <a:ext cx="432050" cy="369332"/>
          </a:xfrm>
          <a:prstGeom prst="rect">
            <a:avLst/>
          </a:prstGeom>
          <a:noFill/>
        </p:spPr>
        <p:txBody>
          <a:bodyPr wrap="square" rtlCol="0">
            <a:spAutoFit/>
          </a:bodyPr>
          <a:lstStyle/>
          <a:p>
            <a:r>
              <a:rPr lang="en-GB" dirty="0">
                <a:solidFill>
                  <a:schemeClr val="tx2"/>
                </a:solidFill>
              </a:rPr>
              <a:t>23</a:t>
            </a:r>
          </a:p>
        </p:txBody>
      </p:sp>
      <p:sp>
        <p:nvSpPr>
          <p:cNvPr id="24" name="TextBox 23">
            <a:extLst>
              <a:ext uri="{FF2B5EF4-FFF2-40B4-BE49-F238E27FC236}">
                <a16:creationId xmlns:a16="http://schemas.microsoft.com/office/drawing/2014/main" id="{A94F3408-ED1A-6B96-F3B5-68EFD768727C}"/>
              </a:ext>
            </a:extLst>
          </p:cNvPr>
          <p:cNvSpPr txBox="1"/>
          <p:nvPr/>
        </p:nvSpPr>
        <p:spPr>
          <a:xfrm>
            <a:off x="9691611" y="4588048"/>
            <a:ext cx="432050" cy="369332"/>
          </a:xfrm>
          <a:prstGeom prst="rect">
            <a:avLst/>
          </a:prstGeom>
          <a:noFill/>
        </p:spPr>
        <p:txBody>
          <a:bodyPr wrap="square" rtlCol="0">
            <a:spAutoFit/>
          </a:bodyPr>
          <a:lstStyle/>
          <a:p>
            <a:r>
              <a:rPr lang="en-GB" dirty="0">
                <a:solidFill>
                  <a:schemeClr val="tx2"/>
                </a:solidFill>
              </a:rPr>
              <a:t>26</a:t>
            </a:r>
          </a:p>
        </p:txBody>
      </p:sp>
      <p:sp>
        <p:nvSpPr>
          <p:cNvPr id="25" name="TextBox 24">
            <a:extLst>
              <a:ext uri="{FF2B5EF4-FFF2-40B4-BE49-F238E27FC236}">
                <a16:creationId xmlns:a16="http://schemas.microsoft.com/office/drawing/2014/main" id="{454CE331-E796-FBD3-0C99-F0ECAFBE5A62}"/>
              </a:ext>
            </a:extLst>
          </p:cNvPr>
          <p:cNvSpPr txBox="1"/>
          <p:nvPr/>
        </p:nvSpPr>
        <p:spPr>
          <a:xfrm>
            <a:off x="10426096" y="4588048"/>
            <a:ext cx="432050" cy="369332"/>
          </a:xfrm>
          <a:prstGeom prst="rect">
            <a:avLst/>
          </a:prstGeom>
          <a:noFill/>
        </p:spPr>
        <p:txBody>
          <a:bodyPr wrap="square" rtlCol="0">
            <a:spAutoFit/>
          </a:bodyPr>
          <a:lstStyle/>
          <a:p>
            <a:r>
              <a:rPr lang="en-GB" dirty="0">
                <a:solidFill>
                  <a:schemeClr val="tx2"/>
                </a:solidFill>
              </a:rPr>
              <a:t>29</a:t>
            </a:r>
          </a:p>
        </p:txBody>
      </p:sp>
      <p:sp>
        <p:nvSpPr>
          <p:cNvPr id="26" name="TextBox 25">
            <a:extLst>
              <a:ext uri="{FF2B5EF4-FFF2-40B4-BE49-F238E27FC236}">
                <a16:creationId xmlns:a16="http://schemas.microsoft.com/office/drawing/2014/main" id="{D4287FC4-85A2-572B-B705-A7A74201F39B}"/>
              </a:ext>
            </a:extLst>
          </p:cNvPr>
          <p:cNvSpPr txBox="1"/>
          <p:nvPr/>
        </p:nvSpPr>
        <p:spPr>
          <a:xfrm>
            <a:off x="11160581" y="4586179"/>
            <a:ext cx="432050" cy="369332"/>
          </a:xfrm>
          <a:prstGeom prst="rect">
            <a:avLst/>
          </a:prstGeom>
          <a:noFill/>
        </p:spPr>
        <p:txBody>
          <a:bodyPr wrap="square" rtlCol="0">
            <a:spAutoFit/>
          </a:bodyPr>
          <a:lstStyle/>
          <a:p>
            <a:r>
              <a:rPr lang="en-GB" dirty="0">
                <a:solidFill>
                  <a:schemeClr val="tx2"/>
                </a:solidFill>
              </a:rPr>
              <a:t>32</a:t>
            </a:r>
          </a:p>
        </p:txBody>
      </p:sp>
      <p:sp>
        <p:nvSpPr>
          <p:cNvPr id="27" name="TextBox 26">
            <a:extLst>
              <a:ext uri="{FF2B5EF4-FFF2-40B4-BE49-F238E27FC236}">
                <a16:creationId xmlns:a16="http://schemas.microsoft.com/office/drawing/2014/main" id="{7DEF3D2A-8FCA-C68E-E4B3-4D5937FCDC15}"/>
              </a:ext>
            </a:extLst>
          </p:cNvPr>
          <p:cNvSpPr txBox="1"/>
          <p:nvPr/>
        </p:nvSpPr>
        <p:spPr>
          <a:xfrm>
            <a:off x="11895066" y="4586179"/>
            <a:ext cx="432050" cy="369332"/>
          </a:xfrm>
          <a:prstGeom prst="rect">
            <a:avLst/>
          </a:prstGeom>
          <a:noFill/>
        </p:spPr>
        <p:txBody>
          <a:bodyPr wrap="square" rtlCol="0">
            <a:spAutoFit/>
          </a:bodyPr>
          <a:lstStyle/>
          <a:p>
            <a:r>
              <a:rPr lang="en-GB" dirty="0">
                <a:solidFill>
                  <a:schemeClr val="tx2"/>
                </a:solidFill>
              </a:rPr>
              <a:t>35</a:t>
            </a:r>
          </a:p>
        </p:txBody>
      </p:sp>
      <p:sp>
        <p:nvSpPr>
          <p:cNvPr id="28" name="TextBox 27">
            <a:extLst>
              <a:ext uri="{FF2B5EF4-FFF2-40B4-BE49-F238E27FC236}">
                <a16:creationId xmlns:a16="http://schemas.microsoft.com/office/drawing/2014/main" id="{92A29AED-7457-D719-319A-CCCD13C260E0}"/>
              </a:ext>
            </a:extLst>
          </p:cNvPr>
          <p:cNvSpPr txBox="1"/>
          <p:nvPr/>
        </p:nvSpPr>
        <p:spPr>
          <a:xfrm>
            <a:off x="12629551" y="4586678"/>
            <a:ext cx="432050" cy="369332"/>
          </a:xfrm>
          <a:prstGeom prst="rect">
            <a:avLst/>
          </a:prstGeom>
          <a:noFill/>
        </p:spPr>
        <p:txBody>
          <a:bodyPr wrap="square" rtlCol="0">
            <a:spAutoFit/>
          </a:bodyPr>
          <a:lstStyle/>
          <a:p>
            <a:r>
              <a:rPr lang="en-GB" dirty="0">
                <a:solidFill>
                  <a:schemeClr val="tx2"/>
                </a:solidFill>
              </a:rPr>
              <a:t>38</a:t>
            </a:r>
          </a:p>
        </p:txBody>
      </p:sp>
      <p:sp>
        <p:nvSpPr>
          <p:cNvPr id="29" name="TextBox 28">
            <a:extLst>
              <a:ext uri="{FF2B5EF4-FFF2-40B4-BE49-F238E27FC236}">
                <a16:creationId xmlns:a16="http://schemas.microsoft.com/office/drawing/2014/main" id="{AE841B15-A3C4-2951-ED58-1985F39D1EE1}"/>
              </a:ext>
            </a:extLst>
          </p:cNvPr>
          <p:cNvSpPr txBox="1"/>
          <p:nvPr/>
        </p:nvSpPr>
        <p:spPr>
          <a:xfrm>
            <a:off x="13364036" y="4586678"/>
            <a:ext cx="432050" cy="369332"/>
          </a:xfrm>
          <a:prstGeom prst="rect">
            <a:avLst/>
          </a:prstGeom>
          <a:noFill/>
        </p:spPr>
        <p:txBody>
          <a:bodyPr wrap="square" rtlCol="0">
            <a:spAutoFit/>
          </a:bodyPr>
          <a:lstStyle/>
          <a:p>
            <a:r>
              <a:rPr lang="en-GB" dirty="0">
                <a:solidFill>
                  <a:schemeClr val="tx2"/>
                </a:solidFill>
              </a:rPr>
              <a:t>41</a:t>
            </a:r>
          </a:p>
        </p:txBody>
      </p:sp>
      <p:cxnSp>
        <p:nvCxnSpPr>
          <p:cNvPr id="30" name="Straight Connector 29">
            <a:extLst>
              <a:ext uri="{FF2B5EF4-FFF2-40B4-BE49-F238E27FC236}">
                <a16:creationId xmlns:a16="http://schemas.microsoft.com/office/drawing/2014/main" id="{CE77AC0D-C62A-A69A-02B0-7876657E84F1}"/>
              </a:ext>
            </a:extLst>
          </p:cNvPr>
          <p:cNvCxnSpPr>
            <a:cxnSpLocks/>
          </p:cNvCxnSpPr>
          <p:nvPr/>
        </p:nvCxnSpPr>
        <p:spPr>
          <a:xfrm>
            <a:off x="5560938" y="2297861"/>
            <a:ext cx="5642848" cy="0"/>
          </a:xfrm>
          <a:prstGeom prst="line">
            <a:avLst/>
          </a:prstGeom>
          <a:ln w="25400">
            <a:solidFill>
              <a:schemeClr val="accent2"/>
            </a:solidFill>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917A6E88-5D2E-BE5B-460E-2AEA0B9CC793}"/>
              </a:ext>
            </a:extLst>
          </p:cNvPr>
          <p:cNvSpPr txBox="1"/>
          <p:nvPr/>
        </p:nvSpPr>
        <p:spPr>
          <a:xfrm>
            <a:off x="5560940" y="2297861"/>
            <a:ext cx="722989" cy="415498"/>
          </a:xfrm>
          <a:prstGeom prst="rect">
            <a:avLst/>
          </a:prstGeom>
          <a:noFill/>
          <a:ln w="22225">
            <a:solidFill>
              <a:schemeClr val="accent2"/>
            </a:solidFill>
          </a:ln>
        </p:spPr>
        <p:txBody>
          <a:bodyPr wrap="square" rtlCol="0">
            <a:spAutoFit/>
          </a:bodyPr>
          <a:lstStyle/>
          <a:p>
            <a:pPr algn="ctr"/>
            <a:r>
              <a:rPr lang="en-GB" sz="2100" dirty="0">
                <a:solidFill>
                  <a:schemeClr val="accent2"/>
                </a:solidFill>
              </a:rPr>
              <a:t>CCN</a:t>
            </a:r>
          </a:p>
        </p:txBody>
      </p:sp>
      <p:sp>
        <p:nvSpPr>
          <p:cNvPr id="32" name="Rounded Rectangle 31">
            <a:extLst>
              <a:ext uri="{FF2B5EF4-FFF2-40B4-BE49-F238E27FC236}">
                <a16:creationId xmlns:a16="http://schemas.microsoft.com/office/drawing/2014/main" id="{F5F381C8-15A9-2985-5452-EA8E2FF43F31}"/>
              </a:ext>
            </a:extLst>
          </p:cNvPr>
          <p:cNvSpPr/>
          <p:nvPr/>
        </p:nvSpPr>
        <p:spPr>
          <a:xfrm>
            <a:off x="10901239" y="2282689"/>
            <a:ext cx="302435" cy="456777"/>
          </a:xfrm>
          <a:prstGeom prst="roundRect">
            <a:avLst/>
          </a:prstGeom>
          <a:noFill/>
          <a:ln w="38100">
            <a:solidFill>
              <a:schemeClr val="accent1"/>
            </a:solidFill>
            <a:prstDash val="sysDash"/>
            <a:extLst>
              <a:ext uri="{C807C97D-BFC1-408E-A445-0C87EB9F89A2}">
                <ask:lineSketchStyleProps xmlns:ask="http://schemas.microsoft.com/office/drawing/2018/sketchyshapes" sd="1219033472">
                  <a:custGeom>
                    <a:avLst/>
                    <a:gdLst>
                      <a:gd name="connsiteX0" fmla="*/ 0 w 302435"/>
                      <a:gd name="connsiteY0" fmla="*/ 50407 h 733674"/>
                      <a:gd name="connsiteX1" fmla="*/ 50407 w 302435"/>
                      <a:gd name="connsiteY1" fmla="*/ 0 h 733674"/>
                      <a:gd name="connsiteX2" fmla="*/ 252028 w 302435"/>
                      <a:gd name="connsiteY2" fmla="*/ 0 h 733674"/>
                      <a:gd name="connsiteX3" fmla="*/ 302435 w 302435"/>
                      <a:gd name="connsiteY3" fmla="*/ 50407 h 733674"/>
                      <a:gd name="connsiteX4" fmla="*/ 302435 w 302435"/>
                      <a:gd name="connsiteY4" fmla="*/ 683267 h 733674"/>
                      <a:gd name="connsiteX5" fmla="*/ 252028 w 302435"/>
                      <a:gd name="connsiteY5" fmla="*/ 733674 h 733674"/>
                      <a:gd name="connsiteX6" fmla="*/ 50407 w 302435"/>
                      <a:gd name="connsiteY6" fmla="*/ 733674 h 733674"/>
                      <a:gd name="connsiteX7" fmla="*/ 0 w 302435"/>
                      <a:gd name="connsiteY7" fmla="*/ 683267 h 733674"/>
                      <a:gd name="connsiteX8" fmla="*/ 0 w 302435"/>
                      <a:gd name="connsiteY8" fmla="*/ 50407 h 733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2435" h="733674" extrusionOk="0">
                        <a:moveTo>
                          <a:pt x="0" y="50407"/>
                        </a:moveTo>
                        <a:cubicBezTo>
                          <a:pt x="-3316" y="20523"/>
                          <a:pt x="18001" y="1714"/>
                          <a:pt x="50407" y="0"/>
                        </a:cubicBezTo>
                        <a:cubicBezTo>
                          <a:pt x="150776" y="-886"/>
                          <a:pt x="164425" y="5410"/>
                          <a:pt x="252028" y="0"/>
                        </a:cubicBezTo>
                        <a:cubicBezTo>
                          <a:pt x="275896" y="-3020"/>
                          <a:pt x="302152" y="23148"/>
                          <a:pt x="302435" y="50407"/>
                        </a:cubicBezTo>
                        <a:cubicBezTo>
                          <a:pt x="329312" y="278903"/>
                          <a:pt x="333419" y="531908"/>
                          <a:pt x="302435" y="683267"/>
                        </a:cubicBezTo>
                        <a:cubicBezTo>
                          <a:pt x="305174" y="705470"/>
                          <a:pt x="276303" y="733128"/>
                          <a:pt x="252028" y="733674"/>
                        </a:cubicBezTo>
                        <a:cubicBezTo>
                          <a:pt x="165346" y="736042"/>
                          <a:pt x="133163" y="723844"/>
                          <a:pt x="50407" y="733674"/>
                        </a:cubicBezTo>
                        <a:cubicBezTo>
                          <a:pt x="20304" y="737419"/>
                          <a:pt x="-3912" y="706569"/>
                          <a:pt x="0" y="683267"/>
                        </a:cubicBezTo>
                        <a:cubicBezTo>
                          <a:pt x="422" y="551877"/>
                          <a:pt x="22693" y="195550"/>
                          <a:pt x="0" y="50407"/>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TextBox 32">
            <a:extLst>
              <a:ext uri="{FF2B5EF4-FFF2-40B4-BE49-F238E27FC236}">
                <a16:creationId xmlns:a16="http://schemas.microsoft.com/office/drawing/2014/main" id="{2997530B-AF2C-0153-AE23-68DE2A0CF8C9}"/>
              </a:ext>
            </a:extLst>
          </p:cNvPr>
          <p:cNvSpPr txBox="1"/>
          <p:nvPr/>
        </p:nvSpPr>
        <p:spPr>
          <a:xfrm>
            <a:off x="14487367" y="737866"/>
            <a:ext cx="2462685" cy="4247317"/>
          </a:xfrm>
          <a:prstGeom prst="rect">
            <a:avLst/>
          </a:prstGeom>
          <a:noFill/>
        </p:spPr>
        <p:txBody>
          <a:bodyPr wrap="square" rtlCol="0">
            <a:spAutoFit/>
          </a:bodyPr>
          <a:lstStyle/>
          <a:p>
            <a:r>
              <a:rPr lang="en-GB" dirty="0">
                <a:solidFill>
                  <a:schemeClr val="tx2"/>
                </a:solidFill>
              </a:rPr>
              <a:t>Notes:</a:t>
            </a:r>
          </a:p>
          <a:p>
            <a:pPr marL="285750" indent="-285750">
              <a:buFont typeface="Arial" panose="020B0604020202020204" pitchFamily="34" charset="0"/>
              <a:buChar char="•"/>
            </a:pPr>
            <a:r>
              <a:rPr lang="en-GB" dirty="0">
                <a:solidFill>
                  <a:schemeClr val="tx2"/>
                </a:solidFill>
              </a:rPr>
              <a:t>As we’re within a max of 20bp from start/stop, in this case, PAM must be in start/stop out of CDS</a:t>
            </a:r>
          </a:p>
          <a:p>
            <a:pPr marL="285750" indent="-285750">
              <a:buFont typeface="Arial" panose="020B0604020202020204" pitchFamily="34" charset="0"/>
              <a:buChar char="•"/>
            </a:pPr>
            <a:r>
              <a:rPr lang="en-GB" dirty="0">
                <a:solidFill>
                  <a:schemeClr val="tx2"/>
                </a:solidFill>
              </a:rPr>
              <a:t>PositionScore limits: [0:21]</a:t>
            </a:r>
          </a:p>
          <a:p>
            <a:pPr marL="285750" indent="-285750">
              <a:buFont typeface="Arial" panose="020B0604020202020204" pitchFamily="34" charset="0"/>
              <a:buChar char="•"/>
            </a:pPr>
            <a:r>
              <a:rPr lang="en-GB" dirty="0">
                <a:solidFill>
                  <a:schemeClr val="tx2"/>
                </a:solidFill>
              </a:rPr>
              <a:t>Last G position from left limit is positionScore</a:t>
            </a:r>
          </a:p>
          <a:p>
            <a:pPr marL="742950" lvl="1" indent="-285750">
              <a:buFont typeface="Arial" panose="020B0604020202020204" pitchFamily="34" charset="0"/>
              <a:buChar char="•"/>
            </a:pPr>
            <a:r>
              <a:rPr lang="en-GB" dirty="0">
                <a:solidFill>
                  <a:schemeClr val="tx2"/>
                </a:solidFill>
              </a:rPr>
              <a:t>Codon </a:t>
            </a:r>
          </a:p>
          <a:p>
            <a:pPr lvl="1"/>
            <a:r>
              <a:rPr lang="en-GB" dirty="0">
                <a:solidFill>
                  <a:schemeClr val="tx2"/>
                </a:solidFill>
              </a:rPr>
              <a:t>Values are the same as the start +, - case</a:t>
            </a:r>
          </a:p>
        </p:txBody>
      </p:sp>
      <p:sp>
        <p:nvSpPr>
          <p:cNvPr id="34" name="TextBox 33">
            <a:extLst>
              <a:ext uri="{FF2B5EF4-FFF2-40B4-BE49-F238E27FC236}">
                <a16:creationId xmlns:a16="http://schemas.microsoft.com/office/drawing/2014/main" id="{4E4531B2-604A-5754-9B43-C90DD8EAC238}"/>
              </a:ext>
            </a:extLst>
          </p:cNvPr>
          <p:cNvSpPr txBox="1"/>
          <p:nvPr/>
        </p:nvSpPr>
        <p:spPr>
          <a:xfrm>
            <a:off x="2974106" y="6153889"/>
            <a:ext cx="11453504" cy="646331"/>
          </a:xfrm>
          <a:prstGeom prst="rect">
            <a:avLst/>
          </a:prstGeom>
          <a:noFill/>
        </p:spPr>
        <p:txBody>
          <a:bodyPr wrap="square" rtlCol="0">
            <a:spAutoFit/>
          </a:bodyPr>
          <a:lstStyle/>
          <a:p>
            <a:r>
              <a:rPr lang="en-GB" dirty="0">
                <a:solidFill>
                  <a:schemeClr val="tx2"/>
                </a:solidFill>
              </a:rPr>
              <a:t>Below values are given as the range of position scores for which the case holds true, where positionScore = </a:t>
            </a:r>
            <a:r>
              <a:rPr lang="en-GB" dirty="0">
                <a:solidFill>
                  <a:schemeClr val="accent1"/>
                </a:solidFill>
              </a:rPr>
              <a:t>fmax </a:t>
            </a:r>
            <a:r>
              <a:rPr lang="en-GB" dirty="0"/>
              <a:t>– </a:t>
            </a:r>
            <a:r>
              <a:rPr lang="en-GB" dirty="0">
                <a:solidFill>
                  <a:schemeClr val="accent4"/>
                </a:solidFill>
              </a:rPr>
              <a:t>stop</a:t>
            </a:r>
            <a:r>
              <a:rPr lang="en-GB" dirty="0">
                <a:solidFill>
                  <a:schemeClr val="tx2"/>
                </a:solidFill>
              </a:rPr>
              <a:t>. These are written as Python ranges (inclusive of start position, exclusive of stop position)</a:t>
            </a:r>
            <a:endParaRPr lang="en-GB" dirty="0">
              <a:solidFill>
                <a:schemeClr val="accent4"/>
              </a:solidFill>
            </a:endParaRPr>
          </a:p>
        </p:txBody>
      </p:sp>
      <p:cxnSp>
        <p:nvCxnSpPr>
          <p:cNvPr id="35" name="Straight Connector 34">
            <a:extLst>
              <a:ext uri="{FF2B5EF4-FFF2-40B4-BE49-F238E27FC236}">
                <a16:creationId xmlns:a16="http://schemas.microsoft.com/office/drawing/2014/main" id="{43021642-2269-2136-4934-C9B0A39F1242}"/>
              </a:ext>
            </a:extLst>
          </p:cNvPr>
          <p:cNvCxnSpPr>
            <a:cxnSpLocks/>
          </p:cNvCxnSpPr>
          <p:nvPr/>
        </p:nvCxnSpPr>
        <p:spPr>
          <a:xfrm>
            <a:off x="3383681" y="4102869"/>
            <a:ext cx="4882164" cy="0"/>
          </a:xfrm>
          <a:prstGeom prst="line">
            <a:avLst/>
          </a:prstGeom>
          <a:ln w="19050">
            <a:solidFill>
              <a:schemeClr val="accent3"/>
            </a:solidFill>
            <a:prstDash val="sysDash"/>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1A8A3AF8-AE91-F921-2C53-7F9AAF5F5F12}"/>
              </a:ext>
            </a:extLst>
          </p:cNvPr>
          <p:cNvSpPr txBox="1"/>
          <p:nvPr/>
        </p:nvSpPr>
        <p:spPr>
          <a:xfrm>
            <a:off x="5575640" y="4079177"/>
            <a:ext cx="875596" cy="369332"/>
          </a:xfrm>
          <a:prstGeom prst="rect">
            <a:avLst/>
          </a:prstGeom>
          <a:noFill/>
        </p:spPr>
        <p:txBody>
          <a:bodyPr wrap="square" rtlCol="0">
            <a:spAutoFit/>
          </a:bodyPr>
          <a:lstStyle/>
          <a:p>
            <a:r>
              <a:rPr lang="en-GB" dirty="0">
                <a:solidFill>
                  <a:schemeClr val="accent3"/>
                </a:solidFill>
              </a:rPr>
              <a:t>20 max</a:t>
            </a:r>
          </a:p>
        </p:txBody>
      </p:sp>
      <p:cxnSp>
        <p:nvCxnSpPr>
          <p:cNvPr id="37" name="Straight Connector 36">
            <a:extLst>
              <a:ext uri="{FF2B5EF4-FFF2-40B4-BE49-F238E27FC236}">
                <a16:creationId xmlns:a16="http://schemas.microsoft.com/office/drawing/2014/main" id="{6B4B036B-3AB3-399D-5EA6-FA30571F3077}"/>
              </a:ext>
            </a:extLst>
          </p:cNvPr>
          <p:cNvCxnSpPr>
            <a:cxnSpLocks/>
          </p:cNvCxnSpPr>
          <p:nvPr/>
        </p:nvCxnSpPr>
        <p:spPr>
          <a:xfrm>
            <a:off x="9000333" y="4102869"/>
            <a:ext cx="4908249" cy="0"/>
          </a:xfrm>
          <a:prstGeom prst="line">
            <a:avLst/>
          </a:prstGeom>
          <a:ln w="19050">
            <a:solidFill>
              <a:schemeClr val="accent3"/>
            </a:solidFill>
            <a:prstDash val="sysDash"/>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931749A4-0C61-CE54-5AF2-F8F7A8453195}"/>
              </a:ext>
            </a:extLst>
          </p:cNvPr>
          <p:cNvSpPr txBox="1"/>
          <p:nvPr/>
        </p:nvSpPr>
        <p:spPr>
          <a:xfrm>
            <a:off x="11142477" y="4086970"/>
            <a:ext cx="875596" cy="369332"/>
          </a:xfrm>
          <a:prstGeom prst="rect">
            <a:avLst/>
          </a:prstGeom>
          <a:noFill/>
        </p:spPr>
        <p:txBody>
          <a:bodyPr wrap="square" rtlCol="0">
            <a:spAutoFit/>
          </a:bodyPr>
          <a:lstStyle/>
          <a:p>
            <a:r>
              <a:rPr lang="en-GB" dirty="0">
                <a:solidFill>
                  <a:schemeClr val="accent3"/>
                </a:solidFill>
              </a:rPr>
              <a:t>20 max</a:t>
            </a:r>
          </a:p>
        </p:txBody>
      </p:sp>
      <p:sp>
        <p:nvSpPr>
          <p:cNvPr id="39" name="TextBox 38">
            <a:extLst>
              <a:ext uri="{FF2B5EF4-FFF2-40B4-BE49-F238E27FC236}">
                <a16:creationId xmlns:a16="http://schemas.microsoft.com/office/drawing/2014/main" id="{288E49FD-E055-C34B-4C68-5B6750C3F9C4}"/>
              </a:ext>
            </a:extLst>
          </p:cNvPr>
          <p:cNvSpPr txBox="1"/>
          <p:nvPr/>
        </p:nvSpPr>
        <p:spPr>
          <a:xfrm>
            <a:off x="1862168" y="1438357"/>
            <a:ext cx="1111938" cy="646331"/>
          </a:xfrm>
          <a:prstGeom prst="rect">
            <a:avLst/>
          </a:prstGeom>
          <a:noFill/>
        </p:spPr>
        <p:txBody>
          <a:bodyPr wrap="square" rtlCol="0">
            <a:spAutoFit/>
          </a:bodyPr>
          <a:lstStyle/>
          <a:p>
            <a:pPr algn="ctr"/>
            <a:r>
              <a:rPr lang="en-GB" dirty="0">
                <a:solidFill>
                  <a:schemeClr val="tx2"/>
                </a:solidFill>
              </a:rPr>
              <a:t>Left-most sgRNA</a:t>
            </a:r>
          </a:p>
        </p:txBody>
      </p:sp>
      <p:sp>
        <p:nvSpPr>
          <p:cNvPr id="40" name="TextBox 39">
            <a:extLst>
              <a:ext uri="{FF2B5EF4-FFF2-40B4-BE49-F238E27FC236}">
                <a16:creationId xmlns:a16="http://schemas.microsoft.com/office/drawing/2014/main" id="{1FFF60FE-40FD-5330-BD34-4C85BCDD09A6}"/>
              </a:ext>
            </a:extLst>
          </p:cNvPr>
          <p:cNvSpPr txBox="1"/>
          <p:nvPr/>
        </p:nvSpPr>
        <p:spPr>
          <a:xfrm>
            <a:off x="1655481" y="2211648"/>
            <a:ext cx="1521513" cy="800219"/>
          </a:xfrm>
          <a:prstGeom prst="rect">
            <a:avLst/>
          </a:prstGeom>
          <a:noFill/>
        </p:spPr>
        <p:txBody>
          <a:bodyPr wrap="square" rtlCol="0">
            <a:spAutoFit/>
          </a:bodyPr>
          <a:lstStyle/>
          <a:p>
            <a:pPr algn="ctr"/>
            <a:r>
              <a:rPr lang="en-GB" dirty="0">
                <a:solidFill>
                  <a:schemeClr val="tx2"/>
                </a:solidFill>
              </a:rPr>
              <a:t>Intermediate sgRNA</a:t>
            </a:r>
          </a:p>
          <a:p>
            <a:pPr algn="ctr"/>
            <a:r>
              <a:rPr lang="en-GB" sz="1000" i="1" dirty="0">
                <a:solidFill>
                  <a:schemeClr val="tx2"/>
                </a:solidFill>
              </a:rPr>
              <a:t>arbitrary</a:t>
            </a:r>
          </a:p>
        </p:txBody>
      </p:sp>
      <p:sp>
        <p:nvSpPr>
          <p:cNvPr id="41" name="TextBox 40">
            <a:extLst>
              <a:ext uri="{FF2B5EF4-FFF2-40B4-BE49-F238E27FC236}">
                <a16:creationId xmlns:a16="http://schemas.microsoft.com/office/drawing/2014/main" id="{E113092D-0AB0-DAFB-CD6C-9CEB61545947}"/>
              </a:ext>
            </a:extLst>
          </p:cNvPr>
          <p:cNvSpPr txBox="1"/>
          <p:nvPr/>
        </p:nvSpPr>
        <p:spPr>
          <a:xfrm>
            <a:off x="1655481" y="3095889"/>
            <a:ext cx="1521513" cy="646331"/>
          </a:xfrm>
          <a:prstGeom prst="rect">
            <a:avLst/>
          </a:prstGeom>
          <a:noFill/>
        </p:spPr>
        <p:txBody>
          <a:bodyPr wrap="square" rtlCol="0">
            <a:spAutoFit/>
          </a:bodyPr>
          <a:lstStyle/>
          <a:p>
            <a:pPr algn="ctr"/>
            <a:r>
              <a:rPr lang="en-GB" dirty="0">
                <a:solidFill>
                  <a:schemeClr val="tx2"/>
                </a:solidFill>
              </a:rPr>
              <a:t>Right-most sgRNA</a:t>
            </a:r>
          </a:p>
        </p:txBody>
      </p:sp>
      <p:sp>
        <p:nvSpPr>
          <p:cNvPr id="42" name="TextBox 41">
            <a:extLst>
              <a:ext uri="{FF2B5EF4-FFF2-40B4-BE49-F238E27FC236}">
                <a16:creationId xmlns:a16="http://schemas.microsoft.com/office/drawing/2014/main" id="{C772BC5A-F7D1-9939-29C5-3470F4B85A52}"/>
              </a:ext>
            </a:extLst>
          </p:cNvPr>
          <p:cNvSpPr txBox="1"/>
          <p:nvPr/>
        </p:nvSpPr>
        <p:spPr>
          <a:xfrm>
            <a:off x="1544761" y="4354129"/>
            <a:ext cx="1675153" cy="923330"/>
          </a:xfrm>
          <a:prstGeom prst="rect">
            <a:avLst/>
          </a:prstGeom>
          <a:noFill/>
        </p:spPr>
        <p:txBody>
          <a:bodyPr wrap="square" rtlCol="0">
            <a:spAutoFit/>
          </a:bodyPr>
          <a:lstStyle/>
          <a:p>
            <a:pPr algn="ctr"/>
            <a:r>
              <a:rPr lang="en-GB" dirty="0">
                <a:solidFill>
                  <a:schemeClr val="tx2"/>
                </a:solidFill>
              </a:rPr>
              <a:t>Relative coordinate in mutable area</a:t>
            </a:r>
          </a:p>
        </p:txBody>
      </p:sp>
      <p:sp>
        <p:nvSpPr>
          <p:cNvPr id="43" name="TextBox 42">
            <a:extLst>
              <a:ext uri="{FF2B5EF4-FFF2-40B4-BE49-F238E27FC236}">
                <a16:creationId xmlns:a16="http://schemas.microsoft.com/office/drawing/2014/main" id="{EA31210E-5405-C358-7D0C-09EE5DDFDE50}"/>
              </a:ext>
            </a:extLst>
          </p:cNvPr>
          <p:cNvSpPr txBox="1"/>
          <p:nvPr/>
        </p:nvSpPr>
        <p:spPr>
          <a:xfrm>
            <a:off x="1546615" y="5469792"/>
            <a:ext cx="1675153" cy="369332"/>
          </a:xfrm>
          <a:prstGeom prst="rect">
            <a:avLst/>
          </a:prstGeom>
          <a:noFill/>
        </p:spPr>
        <p:txBody>
          <a:bodyPr wrap="square" rtlCol="0">
            <a:spAutoFit/>
          </a:bodyPr>
          <a:lstStyle/>
          <a:p>
            <a:pPr algn="ctr"/>
            <a:r>
              <a:rPr lang="en-GB" dirty="0">
                <a:solidFill>
                  <a:schemeClr val="tx2"/>
                </a:solidFill>
              </a:rPr>
              <a:t>Codon number</a:t>
            </a:r>
          </a:p>
        </p:txBody>
      </p:sp>
      <p:sp>
        <p:nvSpPr>
          <p:cNvPr id="3" name="TextBox 2">
            <a:extLst>
              <a:ext uri="{FF2B5EF4-FFF2-40B4-BE49-F238E27FC236}">
                <a16:creationId xmlns:a16="http://schemas.microsoft.com/office/drawing/2014/main" id="{223AB695-9565-46EA-7B09-F3776451B62A}"/>
              </a:ext>
            </a:extLst>
          </p:cNvPr>
          <p:cNvSpPr txBox="1"/>
          <p:nvPr/>
        </p:nvSpPr>
        <p:spPr>
          <a:xfrm>
            <a:off x="3297271" y="5450279"/>
            <a:ext cx="432050" cy="369332"/>
          </a:xfrm>
          <a:prstGeom prst="rect">
            <a:avLst/>
          </a:prstGeom>
          <a:noFill/>
        </p:spPr>
        <p:txBody>
          <a:bodyPr wrap="square" rtlCol="0">
            <a:spAutoFit/>
          </a:bodyPr>
          <a:lstStyle/>
          <a:p>
            <a:r>
              <a:rPr lang="en-GB" dirty="0">
                <a:solidFill>
                  <a:schemeClr val="tx2"/>
                </a:solidFill>
              </a:rPr>
              <a:t>0</a:t>
            </a:r>
          </a:p>
        </p:txBody>
      </p:sp>
      <p:sp>
        <p:nvSpPr>
          <p:cNvPr id="58" name="TextBox 57">
            <a:extLst>
              <a:ext uri="{FF2B5EF4-FFF2-40B4-BE49-F238E27FC236}">
                <a16:creationId xmlns:a16="http://schemas.microsoft.com/office/drawing/2014/main" id="{7FC2562A-F9B0-4B30-D466-C9E657619AF3}"/>
              </a:ext>
            </a:extLst>
          </p:cNvPr>
          <p:cNvSpPr txBox="1"/>
          <p:nvPr/>
        </p:nvSpPr>
        <p:spPr>
          <a:xfrm>
            <a:off x="4031756" y="5450279"/>
            <a:ext cx="432050" cy="369332"/>
          </a:xfrm>
          <a:prstGeom prst="rect">
            <a:avLst/>
          </a:prstGeom>
          <a:noFill/>
        </p:spPr>
        <p:txBody>
          <a:bodyPr wrap="square" rtlCol="0">
            <a:spAutoFit/>
          </a:bodyPr>
          <a:lstStyle/>
          <a:p>
            <a:r>
              <a:rPr lang="en-GB" dirty="0">
                <a:solidFill>
                  <a:schemeClr val="tx2"/>
                </a:solidFill>
              </a:rPr>
              <a:t>1</a:t>
            </a:r>
          </a:p>
        </p:txBody>
      </p:sp>
      <p:sp>
        <p:nvSpPr>
          <p:cNvPr id="59" name="TextBox 58">
            <a:extLst>
              <a:ext uri="{FF2B5EF4-FFF2-40B4-BE49-F238E27FC236}">
                <a16:creationId xmlns:a16="http://schemas.microsoft.com/office/drawing/2014/main" id="{2B16FE54-4AC2-585D-3D66-7EBD46D45996}"/>
              </a:ext>
            </a:extLst>
          </p:cNvPr>
          <p:cNvSpPr txBox="1"/>
          <p:nvPr/>
        </p:nvSpPr>
        <p:spPr>
          <a:xfrm>
            <a:off x="4766241" y="5450279"/>
            <a:ext cx="432050" cy="369332"/>
          </a:xfrm>
          <a:prstGeom prst="rect">
            <a:avLst/>
          </a:prstGeom>
          <a:noFill/>
        </p:spPr>
        <p:txBody>
          <a:bodyPr wrap="square" rtlCol="0">
            <a:spAutoFit/>
          </a:bodyPr>
          <a:lstStyle/>
          <a:p>
            <a:r>
              <a:rPr lang="en-GB" dirty="0">
                <a:solidFill>
                  <a:schemeClr val="tx2"/>
                </a:solidFill>
              </a:rPr>
              <a:t>2</a:t>
            </a:r>
          </a:p>
        </p:txBody>
      </p:sp>
      <p:sp>
        <p:nvSpPr>
          <p:cNvPr id="61" name="TextBox 60">
            <a:extLst>
              <a:ext uri="{FF2B5EF4-FFF2-40B4-BE49-F238E27FC236}">
                <a16:creationId xmlns:a16="http://schemas.microsoft.com/office/drawing/2014/main" id="{48036517-7661-21FF-6B4B-038DA65203FA}"/>
              </a:ext>
            </a:extLst>
          </p:cNvPr>
          <p:cNvSpPr txBox="1"/>
          <p:nvPr/>
        </p:nvSpPr>
        <p:spPr>
          <a:xfrm>
            <a:off x="5500726" y="5450279"/>
            <a:ext cx="432050" cy="369332"/>
          </a:xfrm>
          <a:prstGeom prst="rect">
            <a:avLst/>
          </a:prstGeom>
          <a:noFill/>
        </p:spPr>
        <p:txBody>
          <a:bodyPr wrap="square" rtlCol="0">
            <a:spAutoFit/>
          </a:bodyPr>
          <a:lstStyle/>
          <a:p>
            <a:r>
              <a:rPr lang="en-GB" dirty="0">
                <a:solidFill>
                  <a:schemeClr val="tx2"/>
                </a:solidFill>
              </a:rPr>
              <a:t>3</a:t>
            </a:r>
          </a:p>
        </p:txBody>
      </p:sp>
      <p:sp>
        <p:nvSpPr>
          <p:cNvPr id="62" name="TextBox 61">
            <a:extLst>
              <a:ext uri="{FF2B5EF4-FFF2-40B4-BE49-F238E27FC236}">
                <a16:creationId xmlns:a16="http://schemas.microsoft.com/office/drawing/2014/main" id="{9465097F-D37F-0B9E-A4F4-5371974B391E}"/>
              </a:ext>
            </a:extLst>
          </p:cNvPr>
          <p:cNvSpPr txBox="1"/>
          <p:nvPr/>
        </p:nvSpPr>
        <p:spPr>
          <a:xfrm>
            <a:off x="6235211" y="5440633"/>
            <a:ext cx="432050" cy="369332"/>
          </a:xfrm>
          <a:prstGeom prst="rect">
            <a:avLst/>
          </a:prstGeom>
          <a:noFill/>
        </p:spPr>
        <p:txBody>
          <a:bodyPr wrap="square" rtlCol="0">
            <a:spAutoFit/>
          </a:bodyPr>
          <a:lstStyle/>
          <a:p>
            <a:r>
              <a:rPr lang="en-GB" dirty="0">
                <a:solidFill>
                  <a:schemeClr val="tx2"/>
                </a:solidFill>
              </a:rPr>
              <a:t>4</a:t>
            </a:r>
          </a:p>
        </p:txBody>
      </p:sp>
      <p:sp>
        <p:nvSpPr>
          <p:cNvPr id="63" name="TextBox 62">
            <a:extLst>
              <a:ext uri="{FF2B5EF4-FFF2-40B4-BE49-F238E27FC236}">
                <a16:creationId xmlns:a16="http://schemas.microsoft.com/office/drawing/2014/main" id="{347AF3F0-37FC-C45B-4980-6107592FC8E7}"/>
              </a:ext>
            </a:extLst>
          </p:cNvPr>
          <p:cNvSpPr txBox="1"/>
          <p:nvPr/>
        </p:nvSpPr>
        <p:spPr>
          <a:xfrm>
            <a:off x="6969696" y="5440633"/>
            <a:ext cx="432050" cy="369332"/>
          </a:xfrm>
          <a:prstGeom prst="rect">
            <a:avLst/>
          </a:prstGeom>
          <a:noFill/>
        </p:spPr>
        <p:txBody>
          <a:bodyPr wrap="square" rtlCol="0">
            <a:spAutoFit/>
          </a:bodyPr>
          <a:lstStyle/>
          <a:p>
            <a:r>
              <a:rPr lang="en-GB" dirty="0">
                <a:solidFill>
                  <a:schemeClr val="tx2"/>
                </a:solidFill>
              </a:rPr>
              <a:t>5</a:t>
            </a:r>
          </a:p>
        </p:txBody>
      </p:sp>
      <p:sp>
        <p:nvSpPr>
          <p:cNvPr id="64" name="TextBox 63">
            <a:extLst>
              <a:ext uri="{FF2B5EF4-FFF2-40B4-BE49-F238E27FC236}">
                <a16:creationId xmlns:a16="http://schemas.microsoft.com/office/drawing/2014/main" id="{549E83EF-AFF6-73F6-11F3-A120FAC7BBBE}"/>
              </a:ext>
            </a:extLst>
          </p:cNvPr>
          <p:cNvSpPr txBox="1"/>
          <p:nvPr/>
        </p:nvSpPr>
        <p:spPr>
          <a:xfrm>
            <a:off x="7704181" y="5438764"/>
            <a:ext cx="432050" cy="369332"/>
          </a:xfrm>
          <a:prstGeom prst="rect">
            <a:avLst/>
          </a:prstGeom>
          <a:noFill/>
        </p:spPr>
        <p:txBody>
          <a:bodyPr wrap="square" rtlCol="0">
            <a:spAutoFit/>
          </a:bodyPr>
          <a:lstStyle/>
          <a:p>
            <a:r>
              <a:rPr lang="en-GB" dirty="0">
                <a:solidFill>
                  <a:schemeClr val="tx2"/>
                </a:solidFill>
              </a:rPr>
              <a:t>6</a:t>
            </a:r>
          </a:p>
        </p:txBody>
      </p:sp>
      <p:sp>
        <p:nvSpPr>
          <p:cNvPr id="65" name="TextBox 64">
            <a:extLst>
              <a:ext uri="{FF2B5EF4-FFF2-40B4-BE49-F238E27FC236}">
                <a16:creationId xmlns:a16="http://schemas.microsoft.com/office/drawing/2014/main" id="{2494B60D-A394-9473-05C5-EBC20E39914C}"/>
              </a:ext>
            </a:extLst>
          </p:cNvPr>
          <p:cNvSpPr txBox="1"/>
          <p:nvPr/>
        </p:nvSpPr>
        <p:spPr>
          <a:xfrm>
            <a:off x="8438666" y="5438764"/>
            <a:ext cx="432050" cy="369332"/>
          </a:xfrm>
          <a:prstGeom prst="rect">
            <a:avLst/>
          </a:prstGeom>
          <a:noFill/>
        </p:spPr>
        <p:txBody>
          <a:bodyPr wrap="square" rtlCol="0">
            <a:spAutoFit/>
          </a:bodyPr>
          <a:lstStyle/>
          <a:p>
            <a:r>
              <a:rPr lang="en-GB" dirty="0">
                <a:solidFill>
                  <a:schemeClr val="tx2"/>
                </a:solidFill>
              </a:rPr>
              <a:t>7</a:t>
            </a:r>
          </a:p>
        </p:txBody>
      </p:sp>
      <p:sp>
        <p:nvSpPr>
          <p:cNvPr id="66" name="TextBox 65">
            <a:extLst>
              <a:ext uri="{FF2B5EF4-FFF2-40B4-BE49-F238E27FC236}">
                <a16:creationId xmlns:a16="http://schemas.microsoft.com/office/drawing/2014/main" id="{DA28A1A2-C045-B977-571F-27B6FD0945A4}"/>
              </a:ext>
            </a:extLst>
          </p:cNvPr>
          <p:cNvSpPr txBox="1"/>
          <p:nvPr/>
        </p:nvSpPr>
        <p:spPr>
          <a:xfrm>
            <a:off x="9156028" y="5451649"/>
            <a:ext cx="432050" cy="369332"/>
          </a:xfrm>
          <a:prstGeom prst="rect">
            <a:avLst/>
          </a:prstGeom>
          <a:noFill/>
        </p:spPr>
        <p:txBody>
          <a:bodyPr wrap="square" rtlCol="0">
            <a:spAutoFit/>
          </a:bodyPr>
          <a:lstStyle/>
          <a:p>
            <a:r>
              <a:rPr lang="en-GB" dirty="0">
                <a:solidFill>
                  <a:schemeClr val="tx2"/>
                </a:solidFill>
              </a:rPr>
              <a:t>8</a:t>
            </a:r>
          </a:p>
        </p:txBody>
      </p:sp>
      <p:sp>
        <p:nvSpPr>
          <p:cNvPr id="67" name="TextBox 66">
            <a:extLst>
              <a:ext uri="{FF2B5EF4-FFF2-40B4-BE49-F238E27FC236}">
                <a16:creationId xmlns:a16="http://schemas.microsoft.com/office/drawing/2014/main" id="{CC0066CD-A075-BA8A-2CFF-E2AD630EF2E1}"/>
              </a:ext>
            </a:extLst>
          </p:cNvPr>
          <p:cNvSpPr txBox="1"/>
          <p:nvPr/>
        </p:nvSpPr>
        <p:spPr>
          <a:xfrm>
            <a:off x="9890513" y="5450279"/>
            <a:ext cx="432050" cy="369332"/>
          </a:xfrm>
          <a:prstGeom prst="rect">
            <a:avLst/>
          </a:prstGeom>
          <a:noFill/>
        </p:spPr>
        <p:txBody>
          <a:bodyPr wrap="square" rtlCol="0">
            <a:spAutoFit/>
          </a:bodyPr>
          <a:lstStyle/>
          <a:p>
            <a:r>
              <a:rPr lang="en-GB" dirty="0">
                <a:solidFill>
                  <a:schemeClr val="tx2"/>
                </a:solidFill>
              </a:rPr>
              <a:t>9</a:t>
            </a:r>
          </a:p>
        </p:txBody>
      </p:sp>
      <p:sp>
        <p:nvSpPr>
          <p:cNvPr id="68" name="TextBox 67">
            <a:extLst>
              <a:ext uri="{FF2B5EF4-FFF2-40B4-BE49-F238E27FC236}">
                <a16:creationId xmlns:a16="http://schemas.microsoft.com/office/drawing/2014/main" id="{3C7F547B-0371-F576-4F1E-1DCCBB63F627}"/>
              </a:ext>
            </a:extLst>
          </p:cNvPr>
          <p:cNvSpPr txBox="1"/>
          <p:nvPr/>
        </p:nvSpPr>
        <p:spPr>
          <a:xfrm>
            <a:off x="10624998" y="5450279"/>
            <a:ext cx="432050" cy="369332"/>
          </a:xfrm>
          <a:prstGeom prst="rect">
            <a:avLst/>
          </a:prstGeom>
          <a:noFill/>
        </p:spPr>
        <p:txBody>
          <a:bodyPr wrap="square" rtlCol="0">
            <a:spAutoFit/>
          </a:bodyPr>
          <a:lstStyle/>
          <a:p>
            <a:r>
              <a:rPr lang="en-GB" dirty="0">
                <a:solidFill>
                  <a:schemeClr val="tx2"/>
                </a:solidFill>
              </a:rPr>
              <a:t>10</a:t>
            </a:r>
          </a:p>
        </p:txBody>
      </p:sp>
      <p:sp>
        <p:nvSpPr>
          <p:cNvPr id="69" name="TextBox 68">
            <a:extLst>
              <a:ext uri="{FF2B5EF4-FFF2-40B4-BE49-F238E27FC236}">
                <a16:creationId xmlns:a16="http://schemas.microsoft.com/office/drawing/2014/main" id="{07E3EE72-7343-955F-F842-7B677A6DAF51}"/>
              </a:ext>
            </a:extLst>
          </p:cNvPr>
          <p:cNvSpPr txBox="1"/>
          <p:nvPr/>
        </p:nvSpPr>
        <p:spPr>
          <a:xfrm>
            <a:off x="11359483" y="5450279"/>
            <a:ext cx="432050" cy="369332"/>
          </a:xfrm>
          <a:prstGeom prst="rect">
            <a:avLst/>
          </a:prstGeom>
          <a:noFill/>
        </p:spPr>
        <p:txBody>
          <a:bodyPr wrap="square" rtlCol="0">
            <a:spAutoFit/>
          </a:bodyPr>
          <a:lstStyle/>
          <a:p>
            <a:r>
              <a:rPr lang="en-GB" dirty="0">
                <a:solidFill>
                  <a:schemeClr val="tx2"/>
                </a:solidFill>
              </a:rPr>
              <a:t>11</a:t>
            </a:r>
          </a:p>
        </p:txBody>
      </p:sp>
      <p:sp>
        <p:nvSpPr>
          <p:cNvPr id="70" name="TextBox 69">
            <a:extLst>
              <a:ext uri="{FF2B5EF4-FFF2-40B4-BE49-F238E27FC236}">
                <a16:creationId xmlns:a16="http://schemas.microsoft.com/office/drawing/2014/main" id="{84821155-5821-AF6D-FE2A-401ADC2C10E2}"/>
              </a:ext>
            </a:extLst>
          </p:cNvPr>
          <p:cNvSpPr txBox="1"/>
          <p:nvPr/>
        </p:nvSpPr>
        <p:spPr>
          <a:xfrm>
            <a:off x="12093968" y="5450279"/>
            <a:ext cx="432050" cy="369332"/>
          </a:xfrm>
          <a:prstGeom prst="rect">
            <a:avLst/>
          </a:prstGeom>
          <a:noFill/>
        </p:spPr>
        <p:txBody>
          <a:bodyPr wrap="square" rtlCol="0">
            <a:spAutoFit/>
          </a:bodyPr>
          <a:lstStyle/>
          <a:p>
            <a:r>
              <a:rPr lang="en-GB" dirty="0">
                <a:solidFill>
                  <a:schemeClr val="tx2"/>
                </a:solidFill>
              </a:rPr>
              <a:t>12</a:t>
            </a:r>
          </a:p>
        </p:txBody>
      </p:sp>
      <p:sp>
        <p:nvSpPr>
          <p:cNvPr id="71" name="TextBox 70">
            <a:extLst>
              <a:ext uri="{FF2B5EF4-FFF2-40B4-BE49-F238E27FC236}">
                <a16:creationId xmlns:a16="http://schemas.microsoft.com/office/drawing/2014/main" id="{53FFDC25-8F32-1E3C-8216-BABC77DA1704}"/>
              </a:ext>
            </a:extLst>
          </p:cNvPr>
          <p:cNvSpPr txBox="1"/>
          <p:nvPr/>
        </p:nvSpPr>
        <p:spPr>
          <a:xfrm>
            <a:off x="12828453" y="5450279"/>
            <a:ext cx="432050" cy="369332"/>
          </a:xfrm>
          <a:prstGeom prst="rect">
            <a:avLst/>
          </a:prstGeom>
          <a:noFill/>
        </p:spPr>
        <p:txBody>
          <a:bodyPr wrap="square" rtlCol="0">
            <a:spAutoFit/>
          </a:bodyPr>
          <a:lstStyle/>
          <a:p>
            <a:r>
              <a:rPr lang="en-GB" dirty="0">
                <a:solidFill>
                  <a:schemeClr val="tx2"/>
                </a:solidFill>
              </a:rPr>
              <a:t>13</a:t>
            </a:r>
          </a:p>
        </p:txBody>
      </p:sp>
      <p:sp>
        <p:nvSpPr>
          <p:cNvPr id="72" name="TextBox 71">
            <a:extLst>
              <a:ext uri="{FF2B5EF4-FFF2-40B4-BE49-F238E27FC236}">
                <a16:creationId xmlns:a16="http://schemas.microsoft.com/office/drawing/2014/main" id="{419E463A-AD15-D466-C9D2-1873A9FA6369}"/>
              </a:ext>
            </a:extLst>
          </p:cNvPr>
          <p:cNvSpPr txBox="1"/>
          <p:nvPr/>
        </p:nvSpPr>
        <p:spPr>
          <a:xfrm>
            <a:off x="13623266" y="5449601"/>
            <a:ext cx="432050" cy="369332"/>
          </a:xfrm>
          <a:prstGeom prst="rect">
            <a:avLst/>
          </a:prstGeom>
          <a:noFill/>
        </p:spPr>
        <p:txBody>
          <a:bodyPr wrap="square" rtlCol="0">
            <a:spAutoFit/>
          </a:bodyPr>
          <a:lstStyle/>
          <a:p>
            <a:r>
              <a:rPr lang="en-GB" dirty="0">
                <a:solidFill>
                  <a:schemeClr val="tx2"/>
                </a:solidFill>
              </a:rPr>
              <a:t>14</a:t>
            </a:r>
          </a:p>
        </p:txBody>
      </p:sp>
    </p:spTree>
    <p:extLst>
      <p:ext uri="{BB962C8B-B14F-4D97-AF65-F5344CB8AC3E}">
        <p14:creationId xmlns:p14="http://schemas.microsoft.com/office/powerpoint/2010/main" val="1212871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DB8CB-D9C3-5B97-07E8-1F9F82FE40F6}"/>
              </a:ext>
            </a:extLst>
          </p:cNvPr>
          <p:cNvSpPr>
            <a:spLocks noGrp="1"/>
          </p:cNvSpPr>
          <p:nvPr>
            <p:ph type="title"/>
          </p:nvPr>
        </p:nvSpPr>
        <p:spPr>
          <a:xfrm>
            <a:off x="1050611" y="308884"/>
            <a:ext cx="15525572" cy="1739495"/>
          </a:xfrm>
        </p:spPr>
        <p:txBody>
          <a:bodyPr/>
          <a:lstStyle/>
          <a:p>
            <a:r>
              <a:rPr lang="en-GB" dirty="0"/>
              <a:t>Functions</a:t>
            </a:r>
          </a:p>
        </p:txBody>
      </p:sp>
      <p:graphicFrame>
        <p:nvGraphicFramePr>
          <p:cNvPr id="4" name="Table 4">
            <a:extLst>
              <a:ext uri="{FF2B5EF4-FFF2-40B4-BE49-F238E27FC236}">
                <a16:creationId xmlns:a16="http://schemas.microsoft.com/office/drawing/2014/main" id="{DBC98601-1ACB-991D-7379-39D898A87413}"/>
              </a:ext>
            </a:extLst>
          </p:cNvPr>
          <p:cNvGraphicFramePr>
            <a:graphicFrameLocks noGrp="1"/>
          </p:cNvGraphicFramePr>
          <p:nvPr>
            <p:ph idx="1"/>
            <p:extLst>
              <p:ext uri="{D42A27DB-BD31-4B8C-83A1-F6EECF244321}">
                <p14:modId xmlns:p14="http://schemas.microsoft.com/office/powerpoint/2010/main" val="3812060615"/>
              </p:ext>
            </p:extLst>
          </p:nvPr>
        </p:nvGraphicFramePr>
        <p:xfrm>
          <a:off x="661766" y="1820225"/>
          <a:ext cx="16677130" cy="6700170"/>
        </p:xfrm>
        <a:graphic>
          <a:graphicData uri="http://schemas.openxmlformats.org/drawingml/2006/table">
            <a:tbl>
              <a:tblPr firstRow="1" bandRow="1">
                <a:tableStyleId>{F5AB1C69-6EDB-4FF4-983F-18BD219EF322}</a:tableStyleId>
              </a:tblPr>
              <a:tblGrid>
                <a:gridCol w="3561043">
                  <a:extLst>
                    <a:ext uri="{9D8B030D-6E8A-4147-A177-3AD203B41FA5}">
                      <a16:colId xmlns:a16="http://schemas.microsoft.com/office/drawing/2014/main" val="355591773"/>
                    </a:ext>
                  </a:extLst>
                </a:gridCol>
                <a:gridCol w="13116087">
                  <a:extLst>
                    <a:ext uri="{9D8B030D-6E8A-4147-A177-3AD203B41FA5}">
                      <a16:colId xmlns:a16="http://schemas.microsoft.com/office/drawing/2014/main" val="4016434087"/>
                    </a:ext>
                  </a:extLst>
                </a:gridCol>
              </a:tblGrid>
              <a:tr h="393996">
                <a:tc>
                  <a:txBody>
                    <a:bodyPr/>
                    <a:lstStyle/>
                    <a:p>
                      <a:r>
                        <a:rPr lang="en-GB" dirty="0"/>
                        <a:t>Function</a:t>
                      </a:r>
                    </a:p>
                  </a:txBody>
                  <a:tcPr/>
                </a:tc>
                <a:tc>
                  <a:txBody>
                    <a:bodyPr/>
                    <a:lstStyle/>
                    <a:p>
                      <a:r>
                        <a:rPr lang="en-GB" dirty="0"/>
                        <a:t>Purpose</a:t>
                      </a:r>
                    </a:p>
                  </a:txBody>
                  <a:tcPr/>
                </a:tc>
                <a:extLst>
                  <a:ext uri="{0D108BD9-81ED-4DB2-BD59-A6C34878D82A}">
                    <a16:rowId xmlns:a16="http://schemas.microsoft.com/office/drawing/2014/main" val="4103669234"/>
                  </a:ext>
                </a:extLst>
              </a:tr>
              <a:tr h="292629">
                <a:tc>
                  <a:txBody>
                    <a:bodyPr/>
                    <a:lstStyle/>
                    <a:p>
                      <a:r>
                        <a:rPr lang="en-GB" sz="1600" dirty="0" err="1"/>
                        <a:t>refSeq</a:t>
                      </a:r>
                      <a:r>
                        <a:rPr lang="en-GB" sz="1600" dirty="0"/>
                        <a:t>()</a:t>
                      </a:r>
                    </a:p>
                  </a:txBody>
                  <a:tcPr/>
                </a:tc>
                <a:tc>
                  <a:txBody>
                    <a:bodyPr/>
                    <a:lstStyle/>
                    <a:p>
                      <a:r>
                        <a:rPr lang="en-GB" sz="1600" dirty="0"/>
                        <a:t>Makes the </a:t>
                      </a:r>
                      <a:r>
                        <a:rPr lang="en-GB" sz="1600" dirty="0" err="1"/>
                        <a:t>refSeqPerChromosome</a:t>
                      </a:r>
                      <a:r>
                        <a:rPr lang="en-GB" sz="1600" dirty="0"/>
                        <a:t> Bio </a:t>
                      </a:r>
                      <a:r>
                        <a:rPr lang="en-GB" sz="1600" dirty="0" err="1"/>
                        <a:t>SeqIO</a:t>
                      </a:r>
                      <a:r>
                        <a:rPr lang="en-GB" sz="1600" dirty="0"/>
                        <a:t> dictionary object used throughout</a:t>
                      </a:r>
                    </a:p>
                  </a:txBody>
                  <a:tcPr/>
                </a:tc>
                <a:extLst>
                  <a:ext uri="{0D108BD9-81ED-4DB2-BD59-A6C34878D82A}">
                    <a16:rowId xmlns:a16="http://schemas.microsoft.com/office/drawing/2014/main" val="2736070768"/>
                  </a:ext>
                </a:extLst>
              </a:tr>
              <a:tr h="515199">
                <a:tc>
                  <a:txBody>
                    <a:bodyPr/>
                    <a:lstStyle/>
                    <a:p>
                      <a:r>
                        <a:rPr lang="en-GB" sz="1600" dirty="0" err="1"/>
                        <a:t>Find_synonymous_codons</a:t>
                      </a:r>
                      <a:r>
                        <a:rPr lang="en-GB" sz="1600" dirty="0"/>
                        <a:t>()</a:t>
                      </a:r>
                    </a:p>
                  </a:txBody>
                  <a:tcPr/>
                </a:tc>
                <a:tc>
                  <a:txBody>
                    <a:bodyPr/>
                    <a:lstStyle/>
                    <a:p>
                      <a:r>
                        <a:rPr lang="en-GB" sz="1600" dirty="0"/>
                        <a:t>Will find synonymous codons that have changed at the ‘</a:t>
                      </a:r>
                      <a:r>
                        <a:rPr lang="en-GB" sz="1600" dirty="0" err="1"/>
                        <a:t>base_to_change</a:t>
                      </a:r>
                      <a:r>
                        <a:rPr lang="en-GB" sz="1600" dirty="0"/>
                        <a:t>’ (an index, 1-3) within that codon.</a:t>
                      </a:r>
                    </a:p>
                  </a:txBody>
                  <a:tcPr/>
                </a:tc>
                <a:extLst>
                  <a:ext uri="{0D108BD9-81ED-4DB2-BD59-A6C34878D82A}">
                    <a16:rowId xmlns:a16="http://schemas.microsoft.com/office/drawing/2014/main" val="1143920402"/>
                  </a:ext>
                </a:extLst>
              </a:tr>
              <a:tr h="743770">
                <a:tc>
                  <a:txBody>
                    <a:bodyPr/>
                    <a:lstStyle/>
                    <a:p>
                      <a:r>
                        <a:rPr lang="en-GB" sz="1600" dirty="0" err="1"/>
                        <a:t>Filter_gRNA</a:t>
                      </a:r>
                      <a:r>
                        <a:rPr lang="en-GB" sz="1600" dirty="0"/>
                        <a:t>()</a:t>
                      </a:r>
                    </a:p>
                  </a:txBody>
                  <a:tcPr/>
                </a:tc>
                <a:tc>
                  <a:txBody>
                    <a:bodyPr/>
                    <a:lstStyle/>
                    <a:p>
                      <a:r>
                        <a:rPr lang="en-GB" sz="1600" dirty="0"/>
                        <a:t>For one start/stop site and one gRNA file, will filter for sgRNAs ±20bp from start/stop site. This will be returned as a </a:t>
                      </a:r>
                      <a:r>
                        <a:rPr lang="en-GB" sz="1600" dirty="0" err="1"/>
                        <a:t>dataframe</a:t>
                      </a:r>
                      <a:r>
                        <a:rPr lang="en-GB" sz="1600" dirty="0"/>
                        <a:t> merging information about that sgRNA with information from </a:t>
                      </a:r>
                      <a:r>
                        <a:rPr lang="en-GB" sz="1600" dirty="0" err="1"/>
                        <a:t>TFsdf</a:t>
                      </a:r>
                      <a:r>
                        <a:rPr lang="en-GB" sz="1600" dirty="0"/>
                        <a:t> about that start/stop site. Column names are maintained from the original </a:t>
                      </a:r>
                      <a:r>
                        <a:rPr lang="en-GB" sz="1600" dirty="0" err="1"/>
                        <a:t>dataframes</a:t>
                      </a:r>
                      <a:r>
                        <a:rPr lang="en-GB" sz="1600" dirty="0"/>
                        <a:t>.</a:t>
                      </a:r>
                    </a:p>
                  </a:txBody>
                  <a:tcPr/>
                </a:tc>
                <a:extLst>
                  <a:ext uri="{0D108BD9-81ED-4DB2-BD59-A6C34878D82A}">
                    <a16:rowId xmlns:a16="http://schemas.microsoft.com/office/drawing/2014/main" val="1494676405"/>
                  </a:ext>
                </a:extLst>
              </a:tr>
              <a:tr h="515199">
                <a:tc>
                  <a:txBody>
                    <a:bodyPr/>
                    <a:lstStyle/>
                    <a:p>
                      <a:r>
                        <a:rPr lang="en-GB" sz="1600" dirty="0" err="1"/>
                        <a:t>gRNA_stringencyIterator</a:t>
                      </a:r>
                      <a:r>
                        <a:rPr lang="en-GB" sz="1600" dirty="0"/>
                        <a:t>()</a:t>
                      </a:r>
                    </a:p>
                  </a:txBody>
                  <a:tcPr/>
                </a:tc>
                <a:tc>
                  <a:txBody>
                    <a:bodyPr/>
                    <a:lstStyle/>
                    <a:p>
                      <a:r>
                        <a:rPr lang="en-GB" sz="1600" dirty="0"/>
                        <a:t>Iterates through the files of different stringencies for the </a:t>
                      </a:r>
                      <a:r>
                        <a:rPr lang="en-GB" sz="1600" dirty="0" err="1"/>
                        <a:t>filter_gRNA</a:t>
                      </a:r>
                      <a:r>
                        <a:rPr lang="en-GB" sz="1600" dirty="0"/>
                        <a:t> function until at least one sgRNA file is found, or we’ve tried all files and no sgRNAs are found.</a:t>
                      </a:r>
                    </a:p>
                  </a:txBody>
                  <a:tcPr/>
                </a:tc>
                <a:extLst>
                  <a:ext uri="{0D108BD9-81ED-4DB2-BD59-A6C34878D82A}">
                    <a16:rowId xmlns:a16="http://schemas.microsoft.com/office/drawing/2014/main" val="3917517275"/>
                  </a:ext>
                </a:extLst>
              </a:tr>
              <a:tr h="515199">
                <a:tc>
                  <a:txBody>
                    <a:bodyPr/>
                    <a:lstStyle/>
                    <a:p>
                      <a:pPr marL="0" marR="0" lvl="0" indent="0" algn="l" defTabSz="1199967" rtl="0" eaLnBrk="1" fontAlgn="auto" latinLnBrk="0" hangingPunct="1">
                        <a:lnSpc>
                          <a:spcPct val="100000"/>
                        </a:lnSpc>
                        <a:spcBef>
                          <a:spcPts val="0"/>
                        </a:spcBef>
                        <a:spcAft>
                          <a:spcPts val="0"/>
                        </a:spcAft>
                        <a:buClrTx/>
                        <a:buSzTx/>
                        <a:buFontTx/>
                        <a:buNone/>
                        <a:tabLst/>
                        <a:defRPr/>
                      </a:pPr>
                      <a:r>
                        <a:rPr lang="en-GB" sz="1600" b="0" kern="1200" dirty="0" err="1">
                          <a:solidFill>
                            <a:schemeClr val="dk1"/>
                          </a:solidFill>
                          <a:effectLst/>
                          <a:latin typeface="+mn-lt"/>
                          <a:ea typeface="+mn-ea"/>
                          <a:cs typeface="+mn-cs"/>
                        </a:rPr>
                        <a:t>sgRNApositionCheck</a:t>
                      </a:r>
                      <a:r>
                        <a:rPr lang="en-GB" sz="1600" b="0" kern="1200" dirty="0">
                          <a:solidFill>
                            <a:schemeClr val="dk1"/>
                          </a:solidFill>
                          <a:effectLst/>
                          <a:latin typeface="+mn-lt"/>
                          <a:ea typeface="+mn-ea"/>
                          <a:cs typeface="+mn-cs"/>
                        </a:rPr>
                        <a:t>()</a:t>
                      </a:r>
                    </a:p>
                  </a:txBody>
                  <a:tcPr/>
                </a:tc>
                <a:tc>
                  <a:txBody>
                    <a:bodyPr/>
                    <a:lstStyle/>
                    <a:p>
                      <a:r>
                        <a:rPr lang="en-GB" sz="1600" dirty="0"/>
                        <a:t>Will add a positionScore and Boolean values for various parameters (according to the </a:t>
                      </a:r>
                      <a:r>
                        <a:rPr lang="en-GB" sz="1600" dirty="0" err="1"/>
                        <a:t>fmaxStopScore</a:t>
                      </a:r>
                      <a:r>
                        <a:rPr lang="en-GB" sz="1600" dirty="0"/>
                        <a:t> excel file) to a </a:t>
                      </a:r>
                      <a:r>
                        <a:rPr lang="en-GB" sz="1600" dirty="0" err="1"/>
                        <a:t>dataframe</a:t>
                      </a:r>
                      <a:r>
                        <a:rPr lang="en-GB" sz="1600" dirty="0"/>
                        <a:t> of filtered sgRNAs for one site.</a:t>
                      </a:r>
                    </a:p>
                  </a:txBody>
                  <a:tcPr/>
                </a:tc>
                <a:extLst>
                  <a:ext uri="{0D108BD9-81ED-4DB2-BD59-A6C34878D82A}">
                    <a16:rowId xmlns:a16="http://schemas.microsoft.com/office/drawing/2014/main" val="3009980054"/>
                  </a:ext>
                </a:extLst>
              </a:tr>
              <a:tr h="743770">
                <a:tc>
                  <a:txBody>
                    <a:bodyPr/>
                    <a:lstStyle/>
                    <a:p>
                      <a:pPr marL="0" marR="0" lvl="0" indent="0" algn="l" defTabSz="1199967" rtl="0" eaLnBrk="1" fontAlgn="auto" latinLnBrk="0" hangingPunct="1">
                        <a:lnSpc>
                          <a:spcPct val="100000"/>
                        </a:lnSpc>
                        <a:spcBef>
                          <a:spcPts val="0"/>
                        </a:spcBef>
                        <a:spcAft>
                          <a:spcPts val="0"/>
                        </a:spcAft>
                        <a:buClrTx/>
                        <a:buSzTx/>
                        <a:buFontTx/>
                        <a:buNone/>
                        <a:tabLst/>
                        <a:defRPr/>
                      </a:pPr>
                      <a:r>
                        <a:rPr lang="en-GB" sz="1600" b="0" kern="1200" dirty="0" err="1">
                          <a:solidFill>
                            <a:schemeClr val="dk1"/>
                          </a:solidFill>
                          <a:effectLst/>
                          <a:latin typeface="+mn-lt"/>
                          <a:ea typeface="+mn-ea"/>
                          <a:cs typeface="+mn-cs"/>
                        </a:rPr>
                        <a:t>checkCDSCutandOrder</a:t>
                      </a:r>
                      <a:r>
                        <a:rPr lang="en-GB" sz="1600" b="0" kern="1200" dirty="0">
                          <a:solidFill>
                            <a:schemeClr val="dk1"/>
                          </a:solidFill>
                          <a:effectLst/>
                          <a:latin typeface="+mn-lt"/>
                          <a:ea typeface="+mn-ea"/>
                          <a:cs typeface="+mn-cs"/>
                        </a:rPr>
                        <a:t>()</a:t>
                      </a:r>
                    </a:p>
                  </a:txBody>
                  <a:tcPr/>
                </a:tc>
                <a:tc>
                  <a:txBody>
                    <a:bodyPr/>
                    <a:lstStyle/>
                    <a:p>
                      <a:r>
                        <a:rPr lang="en-GB" sz="1600" dirty="0"/>
                        <a:t>For a </a:t>
                      </a:r>
                      <a:r>
                        <a:rPr lang="en-GB" sz="1600" dirty="0" err="1"/>
                        <a:t>dataframe</a:t>
                      </a:r>
                      <a:r>
                        <a:rPr lang="en-GB" sz="1600" dirty="0"/>
                        <a:t> of sgRNAs for one site, will evaluate whether these cut in the CDS. If yes, will select the closest cutting sgRNA as the winner. Else, will select the closest cutting outside of the CDS as winner. (condition C)</a:t>
                      </a:r>
                    </a:p>
                  </a:txBody>
                  <a:tcPr/>
                </a:tc>
                <a:extLst>
                  <a:ext uri="{0D108BD9-81ED-4DB2-BD59-A6C34878D82A}">
                    <a16:rowId xmlns:a16="http://schemas.microsoft.com/office/drawing/2014/main" val="2371750597"/>
                  </a:ext>
                </a:extLst>
              </a:tr>
              <a:tr h="515199">
                <a:tc>
                  <a:txBody>
                    <a:bodyPr/>
                    <a:lstStyle/>
                    <a:p>
                      <a:pPr marL="0" marR="0" lvl="0" indent="0" algn="l" defTabSz="1199967" rtl="0" eaLnBrk="1" fontAlgn="auto" latinLnBrk="0" hangingPunct="1">
                        <a:lnSpc>
                          <a:spcPct val="100000"/>
                        </a:lnSpc>
                        <a:spcBef>
                          <a:spcPts val="0"/>
                        </a:spcBef>
                        <a:spcAft>
                          <a:spcPts val="0"/>
                        </a:spcAft>
                        <a:buClrTx/>
                        <a:buSzTx/>
                        <a:buFontTx/>
                        <a:buNone/>
                        <a:tabLst/>
                        <a:defRPr/>
                      </a:pPr>
                      <a:r>
                        <a:rPr lang="en-GB" sz="1600" b="0" kern="1200" dirty="0" err="1">
                          <a:solidFill>
                            <a:schemeClr val="dk1"/>
                          </a:solidFill>
                          <a:effectLst/>
                          <a:latin typeface="+mn-lt"/>
                          <a:ea typeface="+mn-ea"/>
                          <a:cs typeface="+mn-cs"/>
                        </a:rPr>
                        <a:t>find_best_gRNA</a:t>
                      </a:r>
                      <a:r>
                        <a:rPr lang="en-GB" sz="1600" b="0" kern="1200" dirty="0">
                          <a:solidFill>
                            <a:schemeClr val="dk1"/>
                          </a:solidFill>
                          <a:effectLst/>
                          <a:latin typeface="+mn-lt"/>
                          <a:ea typeface="+mn-ea"/>
                          <a:cs typeface="+mn-cs"/>
                        </a:rPr>
                        <a:t>()</a:t>
                      </a:r>
                    </a:p>
                  </a:txBody>
                  <a:tcPr/>
                </a:tc>
                <a:tc>
                  <a:txBody>
                    <a:bodyPr/>
                    <a:lstStyle/>
                    <a:p>
                      <a:r>
                        <a:rPr lang="en-GB" sz="1600" dirty="0"/>
                        <a:t>Will iterate through conditions A-D (see slide 4) to select a winning guide RNA. Will also define if a mutation needs to be made to homology arms corresponding to this guide RNA in the case of condition D.</a:t>
                      </a:r>
                    </a:p>
                  </a:txBody>
                  <a:tcPr/>
                </a:tc>
                <a:extLst>
                  <a:ext uri="{0D108BD9-81ED-4DB2-BD59-A6C34878D82A}">
                    <a16:rowId xmlns:a16="http://schemas.microsoft.com/office/drawing/2014/main" val="1115153055"/>
                  </a:ext>
                </a:extLst>
              </a:tr>
              <a:tr h="743770">
                <a:tc>
                  <a:txBody>
                    <a:bodyPr/>
                    <a:lstStyle/>
                    <a:p>
                      <a:pPr marL="0" marR="0" lvl="0" indent="0" algn="l" defTabSz="1199967" rtl="0" eaLnBrk="1" fontAlgn="auto" latinLnBrk="0" hangingPunct="1">
                        <a:lnSpc>
                          <a:spcPct val="100000"/>
                        </a:lnSpc>
                        <a:spcBef>
                          <a:spcPts val="0"/>
                        </a:spcBef>
                        <a:spcAft>
                          <a:spcPts val="0"/>
                        </a:spcAft>
                        <a:buClrTx/>
                        <a:buSzTx/>
                        <a:buFontTx/>
                        <a:buNone/>
                        <a:tabLst/>
                        <a:defRPr/>
                      </a:pPr>
                      <a:r>
                        <a:rPr lang="en-GB" sz="1600" b="0" kern="1200" dirty="0" err="1">
                          <a:solidFill>
                            <a:schemeClr val="dk1"/>
                          </a:solidFill>
                          <a:effectLst/>
                          <a:latin typeface="+mn-lt"/>
                          <a:ea typeface="+mn-ea"/>
                          <a:cs typeface="+mn-cs"/>
                        </a:rPr>
                        <a:t>codonFragmenter</a:t>
                      </a:r>
                      <a:r>
                        <a:rPr lang="en-GB" sz="1600" b="0" kern="1200" dirty="0">
                          <a:solidFill>
                            <a:schemeClr val="dk1"/>
                          </a:solidFill>
                          <a:effectLst/>
                          <a:latin typeface="+mn-lt"/>
                          <a:ea typeface="+mn-ea"/>
                          <a:cs typeface="+mn-cs"/>
                        </a:rPr>
                        <a:t>()</a:t>
                      </a:r>
                    </a:p>
                  </a:txBody>
                  <a:tcPr/>
                </a:tc>
                <a:tc>
                  <a:txBody>
                    <a:bodyPr/>
                    <a:lstStyle/>
                    <a:p>
                      <a:r>
                        <a:rPr lang="en-GB" sz="1600" dirty="0"/>
                        <a:t>Given a winner </a:t>
                      </a:r>
                      <a:r>
                        <a:rPr lang="en-GB" sz="1600" dirty="0" err="1"/>
                        <a:t>guideRNA</a:t>
                      </a:r>
                      <a:r>
                        <a:rPr lang="en-GB" sz="1600" dirty="0"/>
                        <a:t> (pandas Series format), will extract the appropriate codons corresponding to the ±20bp region around the start/stop, in the correct order for that gene. Coordinates of the resulting list correspond to position information in slide 3.</a:t>
                      </a:r>
                    </a:p>
                  </a:txBody>
                  <a:tcPr/>
                </a:tc>
                <a:extLst>
                  <a:ext uri="{0D108BD9-81ED-4DB2-BD59-A6C34878D82A}">
                    <a16:rowId xmlns:a16="http://schemas.microsoft.com/office/drawing/2014/main" val="3635922608"/>
                  </a:ext>
                </a:extLst>
              </a:tr>
              <a:tr h="515199">
                <a:tc>
                  <a:txBody>
                    <a:bodyPr/>
                    <a:lstStyle/>
                    <a:p>
                      <a:pPr marL="0" marR="0" lvl="0" indent="0" algn="l" defTabSz="1199967" rtl="0" eaLnBrk="1" fontAlgn="auto" latinLnBrk="0" hangingPunct="1">
                        <a:lnSpc>
                          <a:spcPct val="100000"/>
                        </a:lnSpc>
                        <a:spcBef>
                          <a:spcPts val="0"/>
                        </a:spcBef>
                        <a:spcAft>
                          <a:spcPts val="0"/>
                        </a:spcAft>
                        <a:buClrTx/>
                        <a:buSzTx/>
                        <a:buFontTx/>
                        <a:buNone/>
                        <a:tabLst/>
                        <a:defRPr/>
                      </a:pPr>
                      <a:r>
                        <a:rPr lang="en-GB" sz="1600" b="0" kern="1200" dirty="0" err="1">
                          <a:solidFill>
                            <a:schemeClr val="dk1"/>
                          </a:solidFill>
                          <a:effectLst/>
                          <a:latin typeface="+mn-lt"/>
                          <a:ea typeface="+mn-ea"/>
                          <a:cs typeface="+mn-cs"/>
                        </a:rPr>
                        <a:t>codonReverseFragmenter</a:t>
                      </a:r>
                      <a:r>
                        <a:rPr lang="en-GB" sz="1600" b="0" kern="1200" dirty="0">
                          <a:solidFill>
                            <a:schemeClr val="dk1"/>
                          </a:solidFill>
                          <a:effectLst/>
                          <a:latin typeface="+mn-lt"/>
                          <a:ea typeface="+mn-ea"/>
                          <a:cs typeface="+mn-cs"/>
                        </a:rPr>
                        <a:t>()</a:t>
                      </a:r>
                    </a:p>
                  </a:txBody>
                  <a:tcPr/>
                </a:tc>
                <a:tc>
                  <a:txBody>
                    <a:bodyPr/>
                    <a:lstStyle/>
                    <a:p>
                      <a:r>
                        <a:rPr lang="en-GB" sz="1600" dirty="0"/>
                        <a:t>Given the codon list from </a:t>
                      </a:r>
                      <a:r>
                        <a:rPr lang="en-GB" sz="1600" dirty="0" err="1"/>
                        <a:t>codonFragmenter</a:t>
                      </a:r>
                      <a:r>
                        <a:rPr lang="en-GB" sz="1600" dirty="0"/>
                        <a:t> and the winner </a:t>
                      </a:r>
                      <a:r>
                        <a:rPr lang="en-GB" sz="1600" dirty="0" err="1"/>
                        <a:t>guideRNA</a:t>
                      </a:r>
                      <a:r>
                        <a:rPr lang="en-GB" sz="1600" dirty="0"/>
                        <a:t> (pandas Series), will replace the now mutated HAL or HAR regions that we extracted back into these sequences in the series.</a:t>
                      </a:r>
                    </a:p>
                  </a:txBody>
                  <a:tcPr/>
                </a:tc>
                <a:extLst>
                  <a:ext uri="{0D108BD9-81ED-4DB2-BD59-A6C34878D82A}">
                    <a16:rowId xmlns:a16="http://schemas.microsoft.com/office/drawing/2014/main" val="3603128883"/>
                  </a:ext>
                </a:extLst>
              </a:tr>
              <a:tr h="292629">
                <a:tc>
                  <a:txBody>
                    <a:bodyPr/>
                    <a:lstStyle/>
                    <a:p>
                      <a:pPr marL="0" marR="0" lvl="0" indent="0" algn="l" defTabSz="1199967" rtl="0" eaLnBrk="1" fontAlgn="auto" latinLnBrk="0" hangingPunct="1">
                        <a:lnSpc>
                          <a:spcPct val="100000"/>
                        </a:lnSpc>
                        <a:spcBef>
                          <a:spcPts val="0"/>
                        </a:spcBef>
                        <a:spcAft>
                          <a:spcPts val="0"/>
                        </a:spcAft>
                        <a:buClrTx/>
                        <a:buSzTx/>
                        <a:buFontTx/>
                        <a:buNone/>
                        <a:tabLst/>
                        <a:defRPr/>
                      </a:pPr>
                      <a:r>
                        <a:rPr lang="en-GB" sz="1600" b="0" kern="1200" dirty="0">
                          <a:solidFill>
                            <a:schemeClr val="dk1"/>
                          </a:solidFill>
                          <a:effectLst/>
                          <a:latin typeface="+mn-lt"/>
                          <a:ea typeface="+mn-ea"/>
                          <a:cs typeface="+mn-cs"/>
                        </a:rPr>
                        <a:t>mutator()</a:t>
                      </a:r>
                    </a:p>
                  </a:txBody>
                  <a:tcPr/>
                </a:tc>
                <a:tc>
                  <a:txBody>
                    <a:bodyPr/>
                    <a:lstStyle/>
                    <a:p>
                      <a:r>
                        <a:rPr lang="en-GB" sz="1600" dirty="0"/>
                        <a:t>Will mutate homology arm sequences corresponding to the PAM or 6bp downstream of the sgRNA. </a:t>
                      </a:r>
                    </a:p>
                  </a:txBody>
                  <a:tcPr/>
                </a:tc>
                <a:extLst>
                  <a:ext uri="{0D108BD9-81ED-4DB2-BD59-A6C34878D82A}">
                    <a16:rowId xmlns:a16="http://schemas.microsoft.com/office/drawing/2014/main" val="223906118"/>
                  </a:ext>
                </a:extLst>
              </a:tr>
              <a:tr h="515199">
                <a:tc>
                  <a:txBody>
                    <a:bodyPr/>
                    <a:lstStyle/>
                    <a:p>
                      <a:pPr marL="0" marR="0" lvl="0" indent="0" algn="l" defTabSz="1199967" rtl="0" eaLnBrk="1" fontAlgn="auto" latinLnBrk="0" hangingPunct="1">
                        <a:lnSpc>
                          <a:spcPct val="100000"/>
                        </a:lnSpc>
                        <a:spcBef>
                          <a:spcPts val="0"/>
                        </a:spcBef>
                        <a:spcAft>
                          <a:spcPts val="0"/>
                        </a:spcAft>
                        <a:buClrTx/>
                        <a:buSzTx/>
                        <a:buFontTx/>
                        <a:buNone/>
                        <a:tabLst/>
                        <a:defRPr/>
                      </a:pPr>
                      <a:r>
                        <a:rPr lang="en-GB" sz="1600" b="0" kern="1200" dirty="0" err="1">
                          <a:solidFill>
                            <a:schemeClr val="dk1"/>
                          </a:solidFill>
                          <a:effectLst/>
                          <a:latin typeface="+mn-lt"/>
                          <a:ea typeface="+mn-ea"/>
                          <a:cs typeface="+mn-cs"/>
                        </a:rPr>
                        <a:t>sgRNArunner</a:t>
                      </a:r>
                      <a:r>
                        <a:rPr lang="en-GB" sz="1600" b="0" kern="1200" dirty="0">
                          <a:solidFill>
                            <a:schemeClr val="dk1"/>
                          </a:solidFill>
                          <a:effectLst/>
                          <a:latin typeface="+mn-lt"/>
                          <a:ea typeface="+mn-ea"/>
                          <a:cs typeface="+mn-cs"/>
                        </a:rPr>
                        <a:t>()</a:t>
                      </a:r>
                    </a:p>
                  </a:txBody>
                  <a:tcPr/>
                </a:tc>
                <a:tc>
                  <a:txBody>
                    <a:bodyPr/>
                    <a:lstStyle/>
                    <a:p>
                      <a:r>
                        <a:rPr lang="en-GB" sz="1600" dirty="0"/>
                        <a:t>Will make </a:t>
                      </a:r>
                      <a:r>
                        <a:rPr lang="en-GB" sz="1600" dirty="0" err="1"/>
                        <a:t>TFsdf</a:t>
                      </a:r>
                      <a:r>
                        <a:rPr lang="en-GB" sz="1600" dirty="0"/>
                        <a:t>, and per site will select best </a:t>
                      </a:r>
                      <a:r>
                        <a:rPr lang="en-GB" sz="1600" dirty="0" err="1"/>
                        <a:t>guideRNA</a:t>
                      </a:r>
                      <a:r>
                        <a:rPr lang="en-GB" sz="1600" dirty="0"/>
                        <a:t> if there is at least one. Will mutate the winner if needed, and return the </a:t>
                      </a:r>
                      <a:r>
                        <a:rPr lang="en-GB" sz="1600" dirty="0" err="1"/>
                        <a:t>dataframe</a:t>
                      </a:r>
                      <a:r>
                        <a:rPr lang="en-GB" sz="1600" dirty="0"/>
                        <a:t> of information about the winner guide RNA at each site.</a:t>
                      </a:r>
                    </a:p>
                  </a:txBody>
                  <a:tcPr/>
                </a:tc>
                <a:extLst>
                  <a:ext uri="{0D108BD9-81ED-4DB2-BD59-A6C34878D82A}">
                    <a16:rowId xmlns:a16="http://schemas.microsoft.com/office/drawing/2014/main" val="1564397828"/>
                  </a:ext>
                </a:extLst>
              </a:tr>
            </a:tbl>
          </a:graphicData>
        </a:graphic>
      </p:graphicFrame>
    </p:spTree>
    <p:extLst>
      <p:ext uri="{BB962C8B-B14F-4D97-AF65-F5344CB8AC3E}">
        <p14:creationId xmlns:p14="http://schemas.microsoft.com/office/powerpoint/2010/main" val="3621021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809DFE-4A24-9F7D-2601-8D0E96FFED23}"/>
              </a:ext>
            </a:extLst>
          </p:cNvPr>
          <p:cNvSpPr>
            <a:spLocks noGrp="1"/>
          </p:cNvSpPr>
          <p:nvPr>
            <p:ph idx="1"/>
          </p:nvPr>
        </p:nvSpPr>
        <p:spPr>
          <a:xfrm>
            <a:off x="1237546" y="4257631"/>
            <a:ext cx="13422640" cy="4562638"/>
          </a:xfrm>
        </p:spPr>
        <p:txBody>
          <a:bodyPr>
            <a:normAutofit fontScale="92500"/>
          </a:bodyPr>
          <a:lstStyle/>
          <a:p>
            <a:r>
              <a:rPr lang="en-GB" dirty="0"/>
              <a:t>As sgRNAs are a maximum of 20bp away from the start/stop site, we’re working within a region of 43 total bases (in python terms, [0:42]). This positioning works regardless of what sgRNA/gene case we’re dealing with.</a:t>
            </a:r>
          </a:p>
          <a:p>
            <a:r>
              <a:rPr lang="en-GB" dirty="0"/>
              <a:t>When we want to mutate, we need to translate this ‘relative coordinate’ into what codon this corresponds to, and what base within the codon. The </a:t>
            </a:r>
            <a:r>
              <a:rPr lang="en-GB" dirty="0" err="1"/>
              <a:t>Fragmenter</a:t>
            </a:r>
            <a:r>
              <a:rPr lang="en-GB" dirty="0"/>
              <a:t> will give us the codons in mutable format in a list (e.g. [‘CTG’, ‘CAG’, ‘…’]) for all codons within the 43bp area. The </a:t>
            </a:r>
            <a:r>
              <a:rPr lang="en-GB" dirty="0" err="1"/>
              <a:t>CodonCoordinates</a:t>
            </a:r>
            <a:r>
              <a:rPr lang="en-GB" dirty="0"/>
              <a:t> tab of our excel file will translate this into the base to mutate.</a:t>
            </a:r>
          </a:p>
        </p:txBody>
      </p:sp>
      <p:sp>
        <p:nvSpPr>
          <p:cNvPr id="4" name="TextBox 3">
            <a:extLst>
              <a:ext uri="{FF2B5EF4-FFF2-40B4-BE49-F238E27FC236}">
                <a16:creationId xmlns:a16="http://schemas.microsoft.com/office/drawing/2014/main" id="{AD15A36D-7110-D7DC-0B19-C7157B63D410}"/>
              </a:ext>
            </a:extLst>
          </p:cNvPr>
          <p:cNvSpPr txBox="1"/>
          <p:nvPr/>
        </p:nvSpPr>
        <p:spPr>
          <a:xfrm>
            <a:off x="3264138" y="2493893"/>
            <a:ext cx="432050" cy="369332"/>
          </a:xfrm>
          <a:prstGeom prst="rect">
            <a:avLst/>
          </a:prstGeom>
          <a:noFill/>
        </p:spPr>
        <p:txBody>
          <a:bodyPr wrap="square" rtlCol="0">
            <a:spAutoFit/>
          </a:bodyPr>
          <a:lstStyle/>
          <a:p>
            <a:r>
              <a:rPr lang="en-GB" dirty="0">
                <a:solidFill>
                  <a:schemeClr val="tx2"/>
                </a:solidFill>
              </a:rPr>
              <a:t>2</a:t>
            </a:r>
          </a:p>
        </p:txBody>
      </p:sp>
      <p:sp>
        <p:nvSpPr>
          <p:cNvPr id="5" name="TextBox 4">
            <a:extLst>
              <a:ext uri="{FF2B5EF4-FFF2-40B4-BE49-F238E27FC236}">
                <a16:creationId xmlns:a16="http://schemas.microsoft.com/office/drawing/2014/main" id="{6FFE8188-28F4-B142-B31B-852223746A3D}"/>
              </a:ext>
            </a:extLst>
          </p:cNvPr>
          <p:cNvSpPr txBox="1"/>
          <p:nvPr/>
        </p:nvSpPr>
        <p:spPr>
          <a:xfrm>
            <a:off x="3998623" y="2493893"/>
            <a:ext cx="432050" cy="369332"/>
          </a:xfrm>
          <a:prstGeom prst="rect">
            <a:avLst/>
          </a:prstGeom>
          <a:noFill/>
        </p:spPr>
        <p:txBody>
          <a:bodyPr wrap="square" rtlCol="0">
            <a:spAutoFit/>
          </a:bodyPr>
          <a:lstStyle/>
          <a:p>
            <a:r>
              <a:rPr lang="en-GB" dirty="0">
                <a:solidFill>
                  <a:schemeClr val="tx2"/>
                </a:solidFill>
              </a:rPr>
              <a:t>5</a:t>
            </a:r>
          </a:p>
        </p:txBody>
      </p:sp>
      <p:sp>
        <p:nvSpPr>
          <p:cNvPr id="6" name="TextBox 5">
            <a:extLst>
              <a:ext uri="{FF2B5EF4-FFF2-40B4-BE49-F238E27FC236}">
                <a16:creationId xmlns:a16="http://schemas.microsoft.com/office/drawing/2014/main" id="{DA1D030C-89D0-6730-BBC4-C4AA148C46F7}"/>
              </a:ext>
            </a:extLst>
          </p:cNvPr>
          <p:cNvSpPr txBox="1"/>
          <p:nvPr/>
        </p:nvSpPr>
        <p:spPr>
          <a:xfrm>
            <a:off x="4733108" y="2493893"/>
            <a:ext cx="432050" cy="369332"/>
          </a:xfrm>
          <a:prstGeom prst="rect">
            <a:avLst/>
          </a:prstGeom>
          <a:noFill/>
        </p:spPr>
        <p:txBody>
          <a:bodyPr wrap="square" rtlCol="0">
            <a:spAutoFit/>
          </a:bodyPr>
          <a:lstStyle/>
          <a:p>
            <a:r>
              <a:rPr lang="en-GB" dirty="0">
                <a:solidFill>
                  <a:schemeClr val="tx2"/>
                </a:solidFill>
              </a:rPr>
              <a:t>8</a:t>
            </a:r>
          </a:p>
        </p:txBody>
      </p:sp>
      <p:sp>
        <p:nvSpPr>
          <p:cNvPr id="7" name="TextBox 6">
            <a:extLst>
              <a:ext uri="{FF2B5EF4-FFF2-40B4-BE49-F238E27FC236}">
                <a16:creationId xmlns:a16="http://schemas.microsoft.com/office/drawing/2014/main" id="{47D26F8E-7ED9-5BF2-CA47-1B36DD63357F}"/>
              </a:ext>
            </a:extLst>
          </p:cNvPr>
          <p:cNvSpPr txBox="1"/>
          <p:nvPr/>
        </p:nvSpPr>
        <p:spPr>
          <a:xfrm>
            <a:off x="5467593" y="2493893"/>
            <a:ext cx="432050" cy="369332"/>
          </a:xfrm>
          <a:prstGeom prst="rect">
            <a:avLst/>
          </a:prstGeom>
          <a:noFill/>
        </p:spPr>
        <p:txBody>
          <a:bodyPr wrap="square" rtlCol="0">
            <a:spAutoFit/>
          </a:bodyPr>
          <a:lstStyle/>
          <a:p>
            <a:r>
              <a:rPr lang="en-GB" dirty="0">
                <a:solidFill>
                  <a:schemeClr val="tx2"/>
                </a:solidFill>
              </a:rPr>
              <a:t>11</a:t>
            </a:r>
          </a:p>
        </p:txBody>
      </p:sp>
      <p:sp>
        <p:nvSpPr>
          <p:cNvPr id="8" name="TextBox 7">
            <a:extLst>
              <a:ext uri="{FF2B5EF4-FFF2-40B4-BE49-F238E27FC236}">
                <a16:creationId xmlns:a16="http://schemas.microsoft.com/office/drawing/2014/main" id="{1DD92660-AA6E-3213-B7FC-A3A36D7DAF03}"/>
              </a:ext>
            </a:extLst>
          </p:cNvPr>
          <p:cNvSpPr txBox="1"/>
          <p:nvPr/>
        </p:nvSpPr>
        <p:spPr>
          <a:xfrm>
            <a:off x="6202078" y="2493893"/>
            <a:ext cx="432050" cy="369332"/>
          </a:xfrm>
          <a:prstGeom prst="rect">
            <a:avLst/>
          </a:prstGeom>
          <a:noFill/>
        </p:spPr>
        <p:txBody>
          <a:bodyPr wrap="square" rtlCol="0">
            <a:spAutoFit/>
          </a:bodyPr>
          <a:lstStyle/>
          <a:p>
            <a:r>
              <a:rPr lang="en-GB" dirty="0">
                <a:solidFill>
                  <a:schemeClr val="tx2"/>
                </a:solidFill>
              </a:rPr>
              <a:t>14</a:t>
            </a:r>
          </a:p>
        </p:txBody>
      </p:sp>
      <p:sp>
        <p:nvSpPr>
          <p:cNvPr id="9" name="TextBox 8">
            <a:extLst>
              <a:ext uri="{FF2B5EF4-FFF2-40B4-BE49-F238E27FC236}">
                <a16:creationId xmlns:a16="http://schemas.microsoft.com/office/drawing/2014/main" id="{28CBBDF0-D6E6-DB96-42ED-2F73D5B3DDCE}"/>
              </a:ext>
            </a:extLst>
          </p:cNvPr>
          <p:cNvSpPr txBox="1"/>
          <p:nvPr/>
        </p:nvSpPr>
        <p:spPr>
          <a:xfrm>
            <a:off x="6936563" y="2493893"/>
            <a:ext cx="432050" cy="369332"/>
          </a:xfrm>
          <a:prstGeom prst="rect">
            <a:avLst/>
          </a:prstGeom>
          <a:noFill/>
        </p:spPr>
        <p:txBody>
          <a:bodyPr wrap="square" rtlCol="0">
            <a:spAutoFit/>
          </a:bodyPr>
          <a:lstStyle/>
          <a:p>
            <a:r>
              <a:rPr lang="en-GB" dirty="0">
                <a:solidFill>
                  <a:schemeClr val="tx2"/>
                </a:solidFill>
              </a:rPr>
              <a:t>17</a:t>
            </a:r>
          </a:p>
        </p:txBody>
      </p:sp>
      <p:sp>
        <p:nvSpPr>
          <p:cNvPr id="10" name="TextBox 9">
            <a:extLst>
              <a:ext uri="{FF2B5EF4-FFF2-40B4-BE49-F238E27FC236}">
                <a16:creationId xmlns:a16="http://schemas.microsoft.com/office/drawing/2014/main" id="{269B9BD8-7052-9AB8-DE3F-53ACDD7BF5D6}"/>
              </a:ext>
            </a:extLst>
          </p:cNvPr>
          <p:cNvSpPr txBox="1"/>
          <p:nvPr/>
        </p:nvSpPr>
        <p:spPr>
          <a:xfrm>
            <a:off x="7671048" y="2493893"/>
            <a:ext cx="432050" cy="369332"/>
          </a:xfrm>
          <a:prstGeom prst="rect">
            <a:avLst/>
          </a:prstGeom>
          <a:noFill/>
        </p:spPr>
        <p:txBody>
          <a:bodyPr wrap="square" rtlCol="0">
            <a:spAutoFit/>
          </a:bodyPr>
          <a:lstStyle/>
          <a:p>
            <a:r>
              <a:rPr lang="en-GB" dirty="0">
                <a:solidFill>
                  <a:schemeClr val="tx2"/>
                </a:solidFill>
              </a:rPr>
              <a:t>20</a:t>
            </a:r>
          </a:p>
        </p:txBody>
      </p:sp>
      <p:sp>
        <p:nvSpPr>
          <p:cNvPr id="11" name="TextBox 10">
            <a:extLst>
              <a:ext uri="{FF2B5EF4-FFF2-40B4-BE49-F238E27FC236}">
                <a16:creationId xmlns:a16="http://schemas.microsoft.com/office/drawing/2014/main" id="{BEF926BD-94A2-F13F-6CC3-5DBBD4B545EE}"/>
              </a:ext>
            </a:extLst>
          </p:cNvPr>
          <p:cNvSpPr txBox="1"/>
          <p:nvPr/>
        </p:nvSpPr>
        <p:spPr>
          <a:xfrm>
            <a:off x="8405533" y="2493893"/>
            <a:ext cx="432050" cy="369332"/>
          </a:xfrm>
          <a:prstGeom prst="rect">
            <a:avLst/>
          </a:prstGeom>
          <a:noFill/>
        </p:spPr>
        <p:txBody>
          <a:bodyPr wrap="square" rtlCol="0">
            <a:spAutoFit/>
          </a:bodyPr>
          <a:lstStyle/>
          <a:p>
            <a:r>
              <a:rPr lang="en-GB" dirty="0">
                <a:solidFill>
                  <a:schemeClr val="tx2"/>
                </a:solidFill>
              </a:rPr>
              <a:t>23</a:t>
            </a:r>
          </a:p>
        </p:txBody>
      </p:sp>
      <p:sp>
        <p:nvSpPr>
          <p:cNvPr id="12" name="TextBox 11">
            <a:extLst>
              <a:ext uri="{FF2B5EF4-FFF2-40B4-BE49-F238E27FC236}">
                <a16:creationId xmlns:a16="http://schemas.microsoft.com/office/drawing/2014/main" id="{72028613-80BF-DACA-9E33-EFCF3BC82BCA}"/>
              </a:ext>
            </a:extLst>
          </p:cNvPr>
          <p:cNvSpPr txBox="1"/>
          <p:nvPr/>
        </p:nvSpPr>
        <p:spPr>
          <a:xfrm>
            <a:off x="9122895" y="2495263"/>
            <a:ext cx="432050" cy="369332"/>
          </a:xfrm>
          <a:prstGeom prst="rect">
            <a:avLst/>
          </a:prstGeom>
          <a:noFill/>
        </p:spPr>
        <p:txBody>
          <a:bodyPr wrap="square" rtlCol="0">
            <a:spAutoFit/>
          </a:bodyPr>
          <a:lstStyle/>
          <a:p>
            <a:r>
              <a:rPr lang="en-GB" dirty="0">
                <a:solidFill>
                  <a:schemeClr val="tx2"/>
                </a:solidFill>
              </a:rPr>
              <a:t>26</a:t>
            </a:r>
          </a:p>
        </p:txBody>
      </p:sp>
      <p:sp>
        <p:nvSpPr>
          <p:cNvPr id="13" name="TextBox 12">
            <a:extLst>
              <a:ext uri="{FF2B5EF4-FFF2-40B4-BE49-F238E27FC236}">
                <a16:creationId xmlns:a16="http://schemas.microsoft.com/office/drawing/2014/main" id="{4C2B396F-719C-8606-82FF-69E4B26829C4}"/>
              </a:ext>
            </a:extLst>
          </p:cNvPr>
          <p:cNvSpPr txBox="1"/>
          <p:nvPr/>
        </p:nvSpPr>
        <p:spPr>
          <a:xfrm>
            <a:off x="9857380" y="2495263"/>
            <a:ext cx="432050" cy="369332"/>
          </a:xfrm>
          <a:prstGeom prst="rect">
            <a:avLst/>
          </a:prstGeom>
          <a:noFill/>
        </p:spPr>
        <p:txBody>
          <a:bodyPr wrap="square" rtlCol="0">
            <a:spAutoFit/>
          </a:bodyPr>
          <a:lstStyle/>
          <a:p>
            <a:r>
              <a:rPr lang="en-GB" dirty="0">
                <a:solidFill>
                  <a:schemeClr val="tx2"/>
                </a:solidFill>
              </a:rPr>
              <a:t>29</a:t>
            </a:r>
          </a:p>
        </p:txBody>
      </p:sp>
      <p:sp>
        <p:nvSpPr>
          <p:cNvPr id="14" name="TextBox 13">
            <a:extLst>
              <a:ext uri="{FF2B5EF4-FFF2-40B4-BE49-F238E27FC236}">
                <a16:creationId xmlns:a16="http://schemas.microsoft.com/office/drawing/2014/main" id="{A4386C6C-9EEA-D653-8755-8958A119FC1F}"/>
              </a:ext>
            </a:extLst>
          </p:cNvPr>
          <p:cNvSpPr txBox="1"/>
          <p:nvPr/>
        </p:nvSpPr>
        <p:spPr>
          <a:xfrm>
            <a:off x="10591865" y="2493394"/>
            <a:ext cx="432050" cy="369332"/>
          </a:xfrm>
          <a:prstGeom prst="rect">
            <a:avLst/>
          </a:prstGeom>
          <a:noFill/>
        </p:spPr>
        <p:txBody>
          <a:bodyPr wrap="square" rtlCol="0">
            <a:spAutoFit/>
          </a:bodyPr>
          <a:lstStyle/>
          <a:p>
            <a:r>
              <a:rPr lang="en-GB" dirty="0">
                <a:solidFill>
                  <a:schemeClr val="tx2"/>
                </a:solidFill>
              </a:rPr>
              <a:t>32</a:t>
            </a:r>
          </a:p>
        </p:txBody>
      </p:sp>
      <p:sp>
        <p:nvSpPr>
          <p:cNvPr id="15" name="TextBox 14">
            <a:extLst>
              <a:ext uri="{FF2B5EF4-FFF2-40B4-BE49-F238E27FC236}">
                <a16:creationId xmlns:a16="http://schemas.microsoft.com/office/drawing/2014/main" id="{32741C4B-8A31-19A6-9781-9F27D26DA8DD}"/>
              </a:ext>
            </a:extLst>
          </p:cNvPr>
          <p:cNvSpPr txBox="1"/>
          <p:nvPr/>
        </p:nvSpPr>
        <p:spPr>
          <a:xfrm>
            <a:off x="11326350" y="2493394"/>
            <a:ext cx="432050" cy="369332"/>
          </a:xfrm>
          <a:prstGeom prst="rect">
            <a:avLst/>
          </a:prstGeom>
          <a:noFill/>
        </p:spPr>
        <p:txBody>
          <a:bodyPr wrap="square" rtlCol="0">
            <a:spAutoFit/>
          </a:bodyPr>
          <a:lstStyle/>
          <a:p>
            <a:r>
              <a:rPr lang="en-GB" dirty="0">
                <a:solidFill>
                  <a:schemeClr val="tx2"/>
                </a:solidFill>
              </a:rPr>
              <a:t>35</a:t>
            </a:r>
          </a:p>
        </p:txBody>
      </p:sp>
      <p:sp>
        <p:nvSpPr>
          <p:cNvPr id="16" name="TextBox 15">
            <a:extLst>
              <a:ext uri="{FF2B5EF4-FFF2-40B4-BE49-F238E27FC236}">
                <a16:creationId xmlns:a16="http://schemas.microsoft.com/office/drawing/2014/main" id="{05947283-B66C-9F22-B5FA-10CA28E62940}"/>
              </a:ext>
            </a:extLst>
          </p:cNvPr>
          <p:cNvSpPr txBox="1"/>
          <p:nvPr/>
        </p:nvSpPr>
        <p:spPr>
          <a:xfrm>
            <a:off x="12060835" y="2493893"/>
            <a:ext cx="432050" cy="369332"/>
          </a:xfrm>
          <a:prstGeom prst="rect">
            <a:avLst/>
          </a:prstGeom>
          <a:noFill/>
        </p:spPr>
        <p:txBody>
          <a:bodyPr wrap="square" rtlCol="0">
            <a:spAutoFit/>
          </a:bodyPr>
          <a:lstStyle/>
          <a:p>
            <a:r>
              <a:rPr lang="en-GB" dirty="0">
                <a:solidFill>
                  <a:schemeClr val="tx2"/>
                </a:solidFill>
              </a:rPr>
              <a:t>38</a:t>
            </a:r>
          </a:p>
        </p:txBody>
      </p:sp>
      <p:sp>
        <p:nvSpPr>
          <p:cNvPr id="17" name="TextBox 16">
            <a:extLst>
              <a:ext uri="{FF2B5EF4-FFF2-40B4-BE49-F238E27FC236}">
                <a16:creationId xmlns:a16="http://schemas.microsoft.com/office/drawing/2014/main" id="{F1DF6302-DBF0-A74F-F20E-CA78CECB65A6}"/>
              </a:ext>
            </a:extLst>
          </p:cNvPr>
          <p:cNvSpPr txBox="1"/>
          <p:nvPr/>
        </p:nvSpPr>
        <p:spPr>
          <a:xfrm>
            <a:off x="12795320" y="2493893"/>
            <a:ext cx="432050" cy="369332"/>
          </a:xfrm>
          <a:prstGeom prst="rect">
            <a:avLst/>
          </a:prstGeom>
          <a:noFill/>
        </p:spPr>
        <p:txBody>
          <a:bodyPr wrap="square" rtlCol="0">
            <a:spAutoFit/>
          </a:bodyPr>
          <a:lstStyle/>
          <a:p>
            <a:r>
              <a:rPr lang="en-GB" dirty="0">
                <a:solidFill>
                  <a:schemeClr val="tx2"/>
                </a:solidFill>
              </a:rPr>
              <a:t>41</a:t>
            </a:r>
          </a:p>
        </p:txBody>
      </p:sp>
      <p:sp>
        <p:nvSpPr>
          <p:cNvPr id="18" name="TextBox 17">
            <a:extLst>
              <a:ext uri="{FF2B5EF4-FFF2-40B4-BE49-F238E27FC236}">
                <a16:creationId xmlns:a16="http://schemas.microsoft.com/office/drawing/2014/main" id="{6403CC22-C254-1282-01F4-18860CDBB547}"/>
              </a:ext>
            </a:extLst>
          </p:cNvPr>
          <p:cNvSpPr txBox="1"/>
          <p:nvPr/>
        </p:nvSpPr>
        <p:spPr>
          <a:xfrm>
            <a:off x="1252398" y="2218638"/>
            <a:ext cx="1675153" cy="923330"/>
          </a:xfrm>
          <a:prstGeom prst="rect">
            <a:avLst/>
          </a:prstGeom>
          <a:noFill/>
        </p:spPr>
        <p:txBody>
          <a:bodyPr wrap="square" rtlCol="0">
            <a:spAutoFit/>
          </a:bodyPr>
          <a:lstStyle/>
          <a:p>
            <a:pPr algn="ctr"/>
            <a:r>
              <a:rPr lang="en-GB" dirty="0">
                <a:solidFill>
                  <a:schemeClr val="tx2"/>
                </a:solidFill>
              </a:rPr>
              <a:t>Relative coordinate in mutable area</a:t>
            </a:r>
          </a:p>
        </p:txBody>
      </p:sp>
      <p:sp>
        <p:nvSpPr>
          <p:cNvPr id="19" name="TextBox 18">
            <a:extLst>
              <a:ext uri="{FF2B5EF4-FFF2-40B4-BE49-F238E27FC236}">
                <a16:creationId xmlns:a16="http://schemas.microsoft.com/office/drawing/2014/main" id="{B30E3CE9-136F-ACEB-62D8-1FC4B9407F9B}"/>
              </a:ext>
            </a:extLst>
          </p:cNvPr>
          <p:cNvSpPr txBox="1"/>
          <p:nvPr/>
        </p:nvSpPr>
        <p:spPr>
          <a:xfrm>
            <a:off x="1254252" y="3334301"/>
            <a:ext cx="1675153" cy="369332"/>
          </a:xfrm>
          <a:prstGeom prst="rect">
            <a:avLst/>
          </a:prstGeom>
          <a:noFill/>
        </p:spPr>
        <p:txBody>
          <a:bodyPr wrap="square" rtlCol="0">
            <a:spAutoFit/>
          </a:bodyPr>
          <a:lstStyle/>
          <a:p>
            <a:pPr algn="ctr"/>
            <a:r>
              <a:rPr lang="en-GB" dirty="0">
                <a:solidFill>
                  <a:schemeClr val="tx2"/>
                </a:solidFill>
              </a:rPr>
              <a:t>Codon number</a:t>
            </a:r>
          </a:p>
        </p:txBody>
      </p:sp>
      <p:sp>
        <p:nvSpPr>
          <p:cNvPr id="20" name="TextBox 19">
            <a:extLst>
              <a:ext uri="{FF2B5EF4-FFF2-40B4-BE49-F238E27FC236}">
                <a16:creationId xmlns:a16="http://schemas.microsoft.com/office/drawing/2014/main" id="{1E8F1E17-62BD-138B-8500-BE4CFB20F4BA}"/>
              </a:ext>
            </a:extLst>
          </p:cNvPr>
          <p:cNvSpPr txBox="1"/>
          <p:nvPr/>
        </p:nvSpPr>
        <p:spPr>
          <a:xfrm>
            <a:off x="3004908" y="3314788"/>
            <a:ext cx="432050" cy="369332"/>
          </a:xfrm>
          <a:prstGeom prst="rect">
            <a:avLst/>
          </a:prstGeom>
          <a:noFill/>
        </p:spPr>
        <p:txBody>
          <a:bodyPr wrap="square" rtlCol="0">
            <a:spAutoFit/>
          </a:bodyPr>
          <a:lstStyle/>
          <a:p>
            <a:r>
              <a:rPr lang="en-GB" dirty="0">
                <a:solidFill>
                  <a:schemeClr val="tx2"/>
                </a:solidFill>
              </a:rPr>
              <a:t>0</a:t>
            </a:r>
          </a:p>
        </p:txBody>
      </p:sp>
      <p:sp>
        <p:nvSpPr>
          <p:cNvPr id="21" name="TextBox 20">
            <a:extLst>
              <a:ext uri="{FF2B5EF4-FFF2-40B4-BE49-F238E27FC236}">
                <a16:creationId xmlns:a16="http://schemas.microsoft.com/office/drawing/2014/main" id="{F90DA7E1-7568-A2D8-2AB7-059AE97B01FA}"/>
              </a:ext>
            </a:extLst>
          </p:cNvPr>
          <p:cNvSpPr txBox="1"/>
          <p:nvPr/>
        </p:nvSpPr>
        <p:spPr>
          <a:xfrm>
            <a:off x="3739393" y="3314788"/>
            <a:ext cx="432050" cy="369332"/>
          </a:xfrm>
          <a:prstGeom prst="rect">
            <a:avLst/>
          </a:prstGeom>
          <a:noFill/>
        </p:spPr>
        <p:txBody>
          <a:bodyPr wrap="square" rtlCol="0">
            <a:spAutoFit/>
          </a:bodyPr>
          <a:lstStyle/>
          <a:p>
            <a:r>
              <a:rPr lang="en-GB" dirty="0">
                <a:solidFill>
                  <a:schemeClr val="tx2"/>
                </a:solidFill>
              </a:rPr>
              <a:t>-1</a:t>
            </a:r>
          </a:p>
        </p:txBody>
      </p:sp>
      <p:sp>
        <p:nvSpPr>
          <p:cNvPr id="22" name="TextBox 21">
            <a:extLst>
              <a:ext uri="{FF2B5EF4-FFF2-40B4-BE49-F238E27FC236}">
                <a16:creationId xmlns:a16="http://schemas.microsoft.com/office/drawing/2014/main" id="{BA30EE57-D425-92B0-8DAC-7E54B255F448}"/>
              </a:ext>
            </a:extLst>
          </p:cNvPr>
          <p:cNvSpPr txBox="1"/>
          <p:nvPr/>
        </p:nvSpPr>
        <p:spPr>
          <a:xfrm>
            <a:off x="4473878" y="3314788"/>
            <a:ext cx="432050" cy="369332"/>
          </a:xfrm>
          <a:prstGeom prst="rect">
            <a:avLst/>
          </a:prstGeom>
          <a:noFill/>
        </p:spPr>
        <p:txBody>
          <a:bodyPr wrap="square" rtlCol="0">
            <a:spAutoFit/>
          </a:bodyPr>
          <a:lstStyle/>
          <a:p>
            <a:r>
              <a:rPr lang="en-GB" dirty="0">
                <a:solidFill>
                  <a:schemeClr val="tx2"/>
                </a:solidFill>
              </a:rPr>
              <a:t>2</a:t>
            </a:r>
          </a:p>
        </p:txBody>
      </p:sp>
      <p:sp>
        <p:nvSpPr>
          <p:cNvPr id="23" name="TextBox 22">
            <a:extLst>
              <a:ext uri="{FF2B5EF4-FFF2-40B4-BE49-F238E27FC236}">
                <a16:creationId xmlns:a16="http://schemas.microsoft.com/office/drawing/2014/main" id="{1B01390B-6DA1-7E06-6C9D-7B2A0668CEBC}"/>
              </a:ext>
            </a:extLst>
          </p:cNvPr>
          <p:cNvSpPr txBox="1"/>
          <p:nvPr/>
        </p:nvSpPr>
        <p:spPr>
          <a:xfrm>
            <a:off x="5208363" y="3314788"/>
            <a:ext cx="432050" cy="369332"/>
          </a:xfrm>
          <a:prstGeom prst="rect">
            <a:avLst/>
          </a:prstGeom>
          <a:noFill/>
        </p:spPr>
        <p:txBody>
          <a:bodyPr wrap="square" rtlCol="0">
            <a:spAutoFit/>
          </a:bodyPr>
          <a:lstStyle/>
          <a:p>
            <a:r>
              <a:rPr lang="en-GB" dirty="0">
                <a:solidFill>
                  <a:schemeClr val="tx2"/>
                </a:solidFill>
              </a:rPr>
              <a:t>3</a:t>
            </a:r>
          </a:p>
        </p:txBody>
      </p:sp>
      <p:sp>
        <p:nvSpPr>
          <p:cNvPr id="24" name="TextBox 23">
            <a:extLst>
              <a:ext uri="{FF2B5EF4-FFF2-40B4-BE49-F238E27FC236}">
                <a16:creationId xmlns:a16="http://schemas.microsoft.com/office/drawing/2014/main" id="{5FE869C0-BA4E-3CD4-58E8-869B1C566A05}"/>
              </a:ext>
            </a:extLst>
          </p:cNvPr>
          <p:cNvSpPr txBox="1"/>
          <p:nvPr/>
        </p:nvSpPr>
        <p:spPr>
          <a:xfrm>
            <a:off x="5942848" y="3305142"/>
            <a:ext cx="432050" cy="369332"/>
          </a:xfrm>
          <a:prstGeom prst="rect">
            <a:avLst/>
          </a:prstGeom>
          <a:noFill/>
        </p:spPr>
        <p:txBody>
          <a:bodyPr wrap="square" rtlCol="0">
            <a:spAutoFit/>
          </a:bodyPr>
          <a:lstStyle/>
          <a:p>
            <a:r>
              <a:rPr lang="en-GB" dirty="0">
                <a:solidFill>
                  <a:schemeClr val="tx2"/>
                </a:solidFill>
              </a:rPr>
              <a:t>4</a:t>
            </a:r>
          </a:p>
        </p:txBody>
      </p:sp>
      <p:sp>
        <p:nvSpPr>
          <p:cNvPr id="25" name="TextBox 24">
            <a:extLst>
              <a:ext uri="{FF2B5EF4-FFF2-40B4-BE49-F238E27FC236}">
                <a16:creationId xmlns:a16="http://schemas.microsoft.com/office/drawing/2014/main" id="{16E825E4-00EC-7AB0-B2DB-8F014D7E760F}"/>
              </a:ext>
            </a:extLst>
          </p:cNvPr>
          <p:cNvSpPr txBox="1"/>
          <p:nvPr/>
        </p:nvSpPr>
        <p:spPr>
          <a:xfrm>
            <a:off x="6677333" y="3305142"/>
            <a:ext cx="432050" cy="369332"/>
          </a:xfrm>
          <a:prstGeom prst="rect">
            <a:avLst/>
          </a:prstGeom>
          <a:noFill/>
        </p:spPr>
        <p:txBody>
          <a:bodyPr wrap="square" rtlCol="0">
            <a:spAutoFit/>
          </a:bodyPr>
          <a:lstStyle/>
          <a:p>
            <a:r>
              <a:rPr lang="en-GB" dirty="0">
                <a:solidFill>
                  <a:schemeClr val="tx2"/>
                </a:solidFill>
              </a:rPr>
              <a:t>5</a:t>
            </a:r>
          </a:p>
        </p:txBody>
      </p:sp>
      <p:sp>
        <p:nvSpPr>
          <p:cNvPr id="26" name="TextBox 25">
            <a:extLst>
              <a:ext uri="{FF2B5EF4-FFF2-40B4-BE49-F238E27FC236}">
                <a16:creationId xmlns:a16="http://schemas.microsoft.com/office/drawing/2014/main" id="{A53F5E81-566C-1E33-EFBA-EFF521F6BC41}"/>
              </a:ext>
            </a:extLst>
          </p:cNvPr>
          <p:cNvSpPr txBox="1"/>
          <p:nvPr/>
        </p:nvSpPr>
        <p:spPr>
          <a:xfrm>
            <a:off x="7411818" y="3303273"/>
            <a:ext cx="432050" cy="369332"/>
          </a:xfrm>
          <a:prstGeom prst="rect">
            <a:avLst/>
          </a:prstGeom>
          <a:noFill/>
        </p:spPr>
        <p:txBody>
          <a:bodyPr wrap="square" rtlCol="0">
            <a:spAutoFit/>
          </a:bodyPr>
          <a:lstStyle/>
          <a:p>
            <a:r>
              <a:rPr lang="en-GB" dirty="0">
                <a:solidFill>
                  <a:schemeClr val="tx2"/>
                </a:solidFill>
              </a:rPr>
              <a:t>6</a:t>
            </a:r>
          </a:p>
        </p:txBody>
      </p:sp>
      <p:sp>
        <p:nvSpPr>
          <p:cNvPr id="27" name="TextBox 26">
            <a:extLst>
              <a:ext uri="{FF2B5EF4-FFF2-40B4-BE49-F238E27FC236}">
                <a16:creationId xmlns:a16="http://schemas.microsoft.com/office/drawing/2014/main" id="{999ED361-3B25-391C-FDCD-13ADE4937D2E}"/>
              </a:ext>
            </a:extLst>
          </p:cNvPr>
          <p:cNvSpPr txBox="1"/>
          <p:nvPr/>
        </p:nvSpPr>
        <p:spPr>
          <a:xfrm>
            <a:off x="8146303" y="3303273"/>
            <a:ext cx="432050" cy="369332"/>
          </a:xfrm>
          <a:prstGeom prst="rect">
            <a:avLst/>
          </a:prstGeom>
          <a:noFill/>
        </p:spPr>
        <p:txBody>
          <a:bodyPr wrap="square" rtlCol="0">
            <a:spAutoFit/>
          </a:bodyPr>
          <a:lstStyle/>
          <a:p>
            <a:r>
              <a:rPr lang="en-GB" dirty="0">
                <a:solidFill>
                  <a:schemeClr val="tx2"/>
                </a:solidFill>
              </a:rPr>
              <a:t>7</a:t>
            </a:r>
          </a:p>
        </p:txBody>
      </p:sp>
      <p:sp>
        <p:nvSpPr>
          <p:cNvPr id="28" name="TextBox 27">
            <a:extLst>
              <a:ext uri="{FF2B5EF4-FFF2-40B4-BE49-F238E27FC236}">
                <a16:creationId xmlns:a16="http://schemas.microsoft.com/office/drawing/2014/main" id="{1005F515-BA6B-9080-60B5-D5D14F1C72B2}"/>
              </a:ext>
            </a:extLst>
          </p:cNvPr>
          <p:cNvSpPr txBox="1"/>
          <p:nvPr/>
        </p:nvSpPr>
        <p:spPr>
          <a:xfrm>
            <a:off x="8863665" y="3316158"/>
            <a:ext cx="432050" cy="369332"/>
          </a:xfrm>
          <a:prstGeom prst="rect">
            <a:avLst/>
          </a:prstGeom>
          <a:noFill/>
        </p:spPr>
        <p:txBody>
          <a:bodyPr wrap="square" rtlCol="0">
            <a:spAutoFit/>
          </a:bodyPr>
          <a:lstStyle/>
          <a:p>
            <a:r>
              <a:rPr lang="en-GB" dirty="0">
                <a:solidFill>
                  <a:schemeClr val="tx2"/>
                </a:solidFill>
              </a:rPr>
              <a:t>8</a:t>
            </a:r>
          </a:p>
        </p:txBody>
      </p:sp>
      <p:sp>
        <p:nvSpPr>
          <p:cNvPr id="29" name="TextBox 28">
            <a:extLst>
              <a:ext uri="{FF2B5EF4-FFF2-40B4-BE49-F238E27FC236}">
                <a16:creationId xmlns:a16="http://schemas.microsoft.com/office/drawing/2014/main" id="{9ECA91F0-7C2F-534E-5A6C-EEEDCDC9810D}"/>
              </a:ext>
            </a:extLst>
          </p:cNvPr>
          <p:cNvSpPr txBox="1"/>
          <p:nvPr/>
        </p:nvSpPr>
        <p:spPr>
          <a:xfrm>
            <a:off x="9590963" y="3314788"/>
            <a:ext cx="432050" cy="369332"/>
          </a:xfrm>
          <a:prstGeom prst="rect">
            <a:avLst/>
          </a:prstGeom>
          <a:noFill/>
        </p:spPr>
        <p:txBody>
          <a:bodyPr wrap="square" rtlCol="0">
            <a:spAutoFit/>
          </a:bodyPr>
          <a:lstStyle/>
          <a:p>
            <a:r>
              <a:rPr lang="en-GB" dirty="0">
                <a:solidFill>
                  <a:schemeClr val="tx2"/>
                </a:solidFill>
              </a:rPr>
              <a:t>9</a:t>
            </a:r>
          </a:p>
        </p:txBody>
      </p:sp>
      <p:sp>
        <p:nvSpPr>
          <p:cNvPr id="30" name="TextBox 29">
            <a:extLst>
              <a:ext uri="{FF2B5EF4-FFF2-40B4-BE49-F238E27FC236}">
                <a16:creationId xmlns:a16="http://schemas.microsoft.com/office/drawing/2014/main" id="{CF86C1C6-6627-EE4B-E6FB-A72AE03DC243}"/>
              </a:ext>
            </a:extLst>
          </p:cNvPr>
          <p:cNvSpPr txBox="1"/>
          <p:nvPr/>
        </p:nvSpPr>
        <p:spPr>
          <a:xfrm>
            <a:off x="10332635" y="3314788"/>
            <a:ext cx="432050" cy="369332"/>
          </a:xfrm>
          <a:prstGeom prst="rect">
            <a:avLst/>
          </a:prstGeom>
          <a:noFill/>
        </p:spPr>
        <p:txBody>
          <a:bodyPr wrap="square" rtlCol="0">
            <a:spAutoFit/>
          </a:bodyPr>
          <a:lstStyle/>
          <a:p>
            <a:r>
              <a:rPr lang="en-GB" dirty="0">
                <a:solidFill>
                  <a:schemeClr val="tx2"/>
                </a:solidFill>
              </a:rPr>
              <a:t>10</a:t>
            </a:r>
          </a:p>
        </p:txBody>
      </p:sp>
      <p:sp>
        <p:nvSpPr>
          <p:cNvPr id="31" name="TextBox 30">
            <a:extLst>
              <a:ext uri="{FF2B5EF4-FFF2-40B4-BE49-F238E27FC236}">
                <a16:creationId xmlns:a16="http://schemas.microsoft.com/office/drawing/2014/main" id="{E4100394-B520-5E0B-4A60-68235C8068DD}"/>
              </a:ext>
            </a:extLst>
          </p:cNvPr>
          <p:cNvSpPr txBox="1"/>
          <p:nvPr/>
        </p:nvSpPr>
        <p:spPr>
          <a:xfrm>
            <a:off x="11067120" y="3314788"/>
            <a:ext cx="432050" cy="369332"/>
          </a:xfrm>
          <a:prstGeom prst="rect">
            <a:avLst/>
          </a:prstGeom>
          <a:noFill/>
        </p:spPr>
        <p:txBody>
          <a:bodyPr wrap="square" rtlCol="0">
            <a:spAutoFit/>
          </a:bodyPr>
          <a:lstStyle/>
          <a:p>
            <a:r>
              <a:rPr lang="en-GB" dirty="0">
                <a:solidFill>
                  <a:schemeClr val="tx2"/>
                </a:solidFill>
              </a:rPr>
              <a:t>11</a:t>
            </a:r>
          </a:p>
        </p:txBody>
      </p:sp>
      <p:sp>
        <p:nvSpPr>
          <p:cNvPr id="32" name="TextBox 31">
            <a:extLst>
              <a:ext uri="{FF2B5EF4-FFF2-40B4-BE49-F238E27FC236}">
                <a16:creationId xmlns:a16="http://schemas.microsoft.com/office/drawing/2014/main" id="{A92FF39B-2970-3843-C199-87D025325A79}"/>
              </a:ext>
            </a:extLst>
          </p:cNvPr>
          <p:cNvSpPr txBox="1"/>
          <p:nvPr/>
        </p:nvSpPr>
        <p:spPr>
          <a:xfrm>
            <a:off x="11801605" y="3314788"/>
            <a:ext cx="432050" cy="369332"/>
          </a:xfrm>
          <a:prstGeom prst="rect">
            <a:avLst/>
          </a:prstGeom>
          <a:noFill/>
        </p:spPr>
        <p:txBody>
          <a:bodyPr wrap="square" rtlCol="0">
            <a:spAutoFit/>
          </a:bodyPr>
          <a:lstStyle/>
          <a:p>
            <a:r>
              <a:rPr lang="en-GB" dirty="0">
                <a:solidFill>
                  <a:schemeClr val="tx2"/>
                </a:solidFill>
              </a:rPr>
              <a:t>12</a:t>
            </a:r>
          </a:p>
        </p:txBody>
      </p:sp>
      <p:sp>
        <p:nvSpPr>
          <p:cNvPr id="33" name="TextBox 32">
            <a:extLst>
              <a:ext uri="{FF2B5EF4-FFF2-40B4-BE49-F238E27FC236}">
                <a16:creationId xmlns:a16="http://schemas.microsoft.com/office/drawing/2014/main" id="{DE6AB09A-ABED-1AF6-6733-DBE0A0FA163F}"/>
              </a:ext>
            </a:extLst>
          </p:cNvPr>
          <p:cNvSpPr txBox="1"/>
          <p:nvPr/>
        </p:nvSpPr>
        <p:spPr>
          <a:xfrm>
            <a:off x="12536090" y="3314788"/>
            <a:ext cx="432050" cy="369332"/>
          </a:xfrm>
          <a:prstGeom prst="rect">
            <a:avLst/>
          </a:prstGeom>
          <a:noFill/>
        </p:spPr>
        <p:txBody>
          <a:bodyPr wrap="square" rtlCol="0">
            <a:spAutoFit/>
          </a:bodyPr>
          <a:lstStyle/>
          <a:p>
            <a:r>
              <a:rPr lang="en-GB" dirty="0">
                <a:solidFill>
                  <a:schemeClr val="tx2"/>
                </a:solidFill>
              </a:rPr>
              <a:t>13</a:t>
            </a:r>
          </a:p>
        </p:txBody>
      </p:sp>
      <p:sp>
        <p:nvSpPr>
          <p:cNvPr id="34" name="TextBox 33">
            <a:extLst>
              <a:ext uri="{FF2B5EF4-FFF2-40B4-BE49-F238E27FC236}">
                <a16:creationId xmlns:a16="http://schemas.microsoft.com/office/drawing/2014/main" id="{CFC5EE11-6A24-D633-4067-0E06A25B07DA}"/>
              </a:ext>
            </a:extLst>
          </p:cNvPr>
          <p:cNvSpPr txBox="1"/>
          <p:nvPr/>
        </p:nvSpPr>
        <p:spPr>
          <a:xfrm>
            <a:off x="13306593" y="3314110"/>
            <a:ext cx="432050" cy="369332"/>
          </a:xfrm>
          <a:prstGeom prst="rect">
            <a:avLst/>
          </a:prstGeom>
          <a:noFill/>
        </p:spPr>
        <p:txBody>
          <a:bodyPr wrap="square" rtlCol="0">
            <a:spAutoFit/>
          </a:bodyPr>
          <a:lstStyle/>
          <a:p>
            <a:r>
              <a:rPr lang="en-GB" dirty="0">
                <a:solidFill>
                  <a:schemeClr val="tx2"/>
                </a:solidFill>
              </a:rPr>
              <a:t>14</a:t>
            </a:r>
          </a:p>
        </p:txBody>
      </p:sp>
      <p:sp>
        <p:nvSpPr>
          <p:cNvPr id="37" name="Title 1">
            <a:extLst>
              <a:ext uri="{FF2B5EF4-FFF2-40B4-BE49-F238E27FC236}">
                <a16:creationId xmlns:a16="http://schemas.microsoft.com/office/drawing/2014/main" id="{281B9025-F78E-E178-1E39-0361757C0853}"/>
              </a:ext>
            </a:extLst>
          </p:cNvPr>
          <p:cNvSpPr>
            <a:spLocks noGrp="1"/>
          </p:cNvSpPr>
          <p:nvPr>
            <p:ph type="title"/>
          </p:nvPr>
        </p:nvSpPr>
        <p:spPr>
          <a:xfrm>
            <a:off x="1237546" y="479143"/>
            <a:ext cx="15525572" cy="1739495"/>
          </a:xfrm>
        </p:spPr>
        <p:txBody>
          <a:bodyPr/>
          <a:lstStyle/>
          <a:p>
            <a:r>
              <a:rPr lang="en-GB" dirty="0"/>
              <a:t>Positions and Coordinates</a:t>
            </a:r>
          </a:p>
        </p:txBody>
      </p:sp>
      <p:graphicFrame>
        <p:nvGraphicFramePr>
          <p:cNvPr id="38" name="Table 37">
            <a:extLst>
              <a:ext uri="{FF2B5EF4-FFF2-40B4-BE49-F238E27FC236}">
                <a16:creationId xmlns:a16="http://schemas.microsoft.com/office/drawing/2014/main" id="{2654400B-508C-89CE-7F45-65F46D030CEB}"/>
              </a:ext>
            </a:extLst>
          </p:cNvPr>
          <p:cNvGraphicFramePr>
            <a:graphicFrameLocks noGrp="1"/>
          </p:cNvGraphicFramePr>
          <p:nvPr>
            <p:extLst>
              <p:ext uri="{D42A27DB-BD31-4B8C-83A1-F6EECF244321}">
                <p14:modId xmlns:p14="http://schemas.microsoft.com/office/powerpoint/2010/main" val="1710158251"/>
              </p:ext>
            </p:extLst>
          </p:nvPr>
        </p:nvGraphicFramePr>
        <p:xfrm>
          <a:off x="14969807" y="479143"/>
          <a:ext cx="2795642" cy="8019131"/>
        </p:xfrm>
        <a:graphic>
          <a:graphicData uri="http://schemas.openxmlformats.org/drawingml/2006/table">
            <a:tbl>
              <a:tblPr>
                <a:tableStyleId>{AF606853-7671-496A-8E4F-DF71F8EC918B}</a:tableStyleId>
              </a:tblPr>
              <a:tblGrid>
                <a:gridCol w="994769">
                  <a:extLst>
                    <a:ext uri="{9D8B030D-6E8A-4147-A177-3AD203B41FA5}">
                      <a16:colId xmlns:a16="http://schemas.microsoft.com/office/drawing/2014/main" val="3129333706"/>
                    </a:ext>
                  </a:extLst>
                </a:gridCol>
                <a:gridCol w="1054798">
                  <a:extLst>
                    <a:ext uri="{9D8B030D-6E8A-4147-A177-3AD203B41FA5}">
                      <a16:colId xmlns:a16="http://schemas.microsoft.com/office/drawing/2014/main" val="2445443605"/>
                    </a:ext>
                  </a:extLst>
                </a:gridCol>
                <a:gridCol w="746075">
                  <a:extLst>
                    <a:ext uri="{9D8B030D-6E8A-4147-A177-3AD203B41FA5}">
                      <a16:colId xmlns:a16="http://schemas.microsoft.com/office/drawing/2014/main" val="4076681361"/>
                    </a:ext>
                  </a:extLst>
                </a:gridCol>
              </a:tblGrid>
              <a:tr h="949873">
                <a:tc>
                  <a:txBody>
                    <a:bodyPr/>
                    <a:lstStyle/>
                    <a:p>
                      <a:pPr algn="ctr" fontAlgn="b"/>
                      <a:r>
                        <a:rPr lang="en-GB" sz="1800" u="none" strike="noStrike">
                          <a:effectLst/>
                        </a:rPr>
                        <a:t>Relative_coordinate_in_mutable_area</a:t>
                      </a:r>
                      <a:endParaRPr lang="en-GB" sz="1800" b="1" i="0" u="none" strike="noStrike">
                        <a:solidFill>
                          <a:srgbClr val="FFFFFF"/>
                        </a:solidFill>
                        <a:effectLst/>
                        <a:latin typeface="Calibri" panose="020F0502020204030204" pitchFamily="34" charset="0"/>
                      </a:endParaRPr>
                    </a:p>
                  </a:txBody>
                  <a:tcPr marL="5851" marR="5851" marT="5851" marB="0" anchor="b"/>
                </a:tc>
                <a:tc>
                  <a:txBody>
                    <a:bodyPr/>
                    <a:lstStyle/>
                    <a:p>
                      <a:pPr algn="ctr" fontAlgn="b"/>
                      <a:r>
                        <a:rPr lang="en-GB" sz="1800" u="none" strike="noStrike">
                          <a:effectLst/>
                        </a:rPr>
                        <a:t>codon</a:t>
                      </a:r>
                      <a:endParaRPr lang="en-GB" sz="1800" b="1" i="0" u="none" strike="noStrike">
                        <a:solidFill>
                          <a:srgbClr val="FFFFFF"/>
                        </a:solidFill>
                        <a:effectLst/>
                        <a:latin typeface="Calibri" panose="020F0502020204030204" pitchFamily="34" charset="0"/>
                      </a:endParaRPr>
                    </a:p>
                  </a:txBody>
                  <a:tcPr marL="5851" marR="5851" marT="5851" marB="0" anchor="b"/>
                </a:tc>
                <a:tc>
                  <a:txBody>
                    <a:bodyPr/>
                    <a:lstStyle/>
                    <a:p>
                      <a:pPr algn="ctr" fontAlgn="b"/>
                      <a:r>
                        <a:rPr lang="en-GB" sz="1800" u="none" strike="noStrike">
                          <a:effectLst/>
                        </a:rPr>
                        <a:t>base</a:t>
                      </a:r>
                      <a:endParaRPr lang="en-GB" sz="1800" b="1" i="0" u="none" strike="noStrike">
                        <a:solidFill>
                          <a:srgbClr val="FFFFFF"/>
                        </a:solidFill>
                        <a:effectLst/>
                        <a:latin typeface="Calibri" panose="020F0502020204030204" pitchFamily="34" charset="0"/>
                      </a:endParaRPr>
                    </a:p>
                  </a:txBody>
                  <a:tcPr marL="5851" marR="5851" marT="5851" marB="0" anchor="b"/>
                </a:tc>
                <a:extLst>
                  <a:ext uri="{0D108BD9-81ED-4DB2-BD59-A6C34878D82A}">
                    <a16:rowId xmlns:a16="http://schemas.microsoft.com/office/drawing/2014/main" val="1610802777"/>
                  </a:ext>
                </a:extLst>
              </a:tr>
              <a:tr h="345800">
                <a:tc>
                  <a:txBody>
                    <a:bodyPr/>
                    <a:lstStyle/>
                    <a:p>
                      <a:pPr algn="ctr" fontAlgn="b"/>
                      <a:r>
                        <a:rPr lang="en-GB" sz="1800" u="none" strike="noStrike">
                          <a:effectLst/>
                        </a:rPr>
                        <a:t>0</a:t>
                      </a:r>
                      <a:endParaRPr lang="en-GB" sz="1800" b="0" i="0" u="none" strike="noStrike">
                        <a:solidFill>
                          <a:srgbClr val="000000"/>
                        </a:solidFill>
                        <a:effectLst/>
                        <a:latin typeface="Calibri" panose="020F0502020204030204" pitchFamily="34" charset="0"/>
                      </a:endParaRPr>
                    </a:p>
                  </a:txBody>
                  <a:tcPr marL="5851" marR="5851" marT="5851" marB="0" anchor="b"/>
                </a:tc>
                <a:tc>
                  <a:txBody>
                    <a:bodyPr/>
                    <a:lstStyle/>
                    <a:p>
                      <a:pPr algn="ctr" fontAlgn="b"/>
                      <a:r>
                        <a:rPr lang="en-GB" sz="1800" u="none" strike="noStrike">
                          <a:effectLst/>
                        </a:rPr>
                        <a:t>0</a:t>
                      </a:r>
                      <a:endParaRPr lang="en-GB" sz="1800" b="0" i="0" u="none" strike="noStrike">
                        <a:solidFill>
                          <a:srgbClr val="000000"/>
                        </a:solidFill>
                        <a:effectLst/>
                        <a:latin typeface="Calibri" panose="020F0502020204030204" pitchFamily="34" charset="0"/>
                      </a:endParaRPr>
                    </a:p>
                  </a:txBody>
                  <a:tcPr marL="5851" marR="5851" marT="5851" marB="0" anchor="b"/>
                </a:tc>
                <a:tc>
                  <a:txBody>
                    <a:bodyPr/>
                    <a:lstStyle/>
                    <a:p>
                      <a:pPr algn="ctr" fontAlgn="b"/>
                      <a:r>
                        <a:rPr lang="en-GB" sz="1800" u="none" strike="noStrike">
                          <a:effectLst/>
                        </a:rPr>
                        <a:t>2</a:t>
                      </a:r>
                      <a:endParaRPr lang="en-GB" sz="1800" b="0" i="0" u="none" strike="noStrike">
                        <a:solidFill>
                          <a:srgbClr val="000000"/>
                        </a:solidFill>
                        <a:effectLst/>
                        <a:latin typeface="Calibri" panose="020F0502020204030204" pitchFamily="34" charset="0"/>
                      </a:endParaRPr>
                    </a:p>
                  </a:txBody>
                  <a:tcPr marL="5851" marR="5851" marT="5851" marB="0" anchor="b"/>
                </a:tc>
                <a:extLst>
                  <a:ext uri="{0D108BD9-81ED-4DB2-BD59-A6C34878D82A}">
                    <a16:rowId xmlns:a16="http://schemas.microsoft.com/office/drawing/2014/main" val="3125929823"/>
                  </a:ext>
                </a:extLst>
              </a:tr>
              <a:tr h="345800">
                <a:tc>
                  <a:txBody>
                    <a:bodyPr/>
                    <a:lstStyle/>
                    <a:p>
                      <a:pPr algn="ctr" fontAlgn="b"/>
                      <a:r>
                        <a:rPr lang="en-GB" sz="1800" u="none" strike="noStrike">
                          <a:effectLst/>
                        </a:rPr>
                        <a:t>1</a:t>
                      </a:r>
                      <a:endParaRPr lang="en-GB" sz="1800" b="0" i="0" u="none" strike="noStrike">
                        <a:solidFill>
                          <a:srgbClr val="000000"/>
                        </a:solidFill>
                        <a:effectLst/>
                        <a:latin typeface="Calibri" panose="020F0502020204030204" pitchFamily="34" charset="0"/>
                      </a:endParaRPr>
                    </a:p>
                  </a:txBody>
                  <a:tcPr marL="5851" marR="5851" marT="5851" marB="0" anchor="b"/>
                </a:tc>
                <a:tc>
                  <a:txBody>
                    <a:bodyPr/>
                    <a:lstStyle/>
                    <a:p>
                      <a:pPr algn="ctr" fontAlgn="b"/>
                      <a:r>
                        <a:rPr lang="en-GB" sz="1800" u="none" strike="noStrike">
                          <a:effectLst/>
                        </a:rPr>
                        <a:t>0</a:t>
                      </a:r>
                      <a:endParaRPr lang="en-GB" sz="1800" b="0" i="0" u="none" strike="noStrike">
                        <a:solidFill>
                          <a:srgbClr val="000000"/>
                        </a:solidFill>
                        <a:effectLst/>
                        <a:latin typeface="Calibri" panose="020F0502020204030204" pitchFamily="34" charset="0"/>
                      </a:endParaRPr>
                    </a:p>
                  </a:txBody>
                  <a:tcPr marL="5851" marR="5851" marT="5851" marB="0" anchor="b"/>
                </a:tc>
                <a:tc>
                  <a:txBody>
                    <a:bodyPr/>
                    <a:lstStyle/>
                    <a:p>
                      <a:pPr algn="ctr" fontAlgn="b"/>
                      <a:r>
                        <a:rPr lang="en-GB" sz="1800" u="none" strike="noStrike">
                          <a:effectLst/>
                        </a:rPr>
                        <a:t>1</a:t>
                      </a:r>
                      <a:endParaRPr lang="en-GB" sz="1800" b="0" i="0" u="none" strike="noStrike">
                        <a:solidFill>
                          <a:srgbClr val="000000"/>
                        </a:solidFill>
                        <a:effectLst/>
                        <a:latin typeface="Calibri" panose="020F0502020204030204" pitchFamily="34" charset="0"/>
                      </a:endParaRPr>
                    </a:p>
                  </a:txBody>
                  <a:tcPr marL="5851" marR="5851" marT="5851" marB="0" anchor="b"/>
                </a:tc>
                <a:extLst>
                  <a:ext uri="{0D108BD9-81ED-4DB2-BD59-A6C34878D82A}">
                    <a16:rowId xmlns:a16="http://schemas.microsoft.com/office/drawing/2014/main" val="1267702107"/>
                  </a:ext>
                </a:extLst>
              </a:tr>
              <a:tr h="345800">
                <a:tc>
                  <a:txBody>
                    <a:bodyPr/>
                    <a:lstStyle/>
                    <a:p>
                      <a:pPr algn="ctr" fontAlgn="b"/>
                      <a:r>
                        <a:rPr lang="en-GB" sz="1800" u="none" strike="noStrike">
                          <a:effectLst/>
                        </a:rPr>
                        <a:t>2</a:t>
                      </a:r>
                      <a:endParaRPr lang="en-GB" sz="1800" b="0" i="0" u="none" strike="noStrike">
                        <a:solidFill>
                          <a:srgbClr val="000000"/>
                        </a:solidFill>
                        <a:effectLst/>
                        <a:latin typeface="Calibri" panose="020F0502020204030204" pitchFamily="34" charset="0"/>
                      </a:endParaRPr>
                    </a:p>
                  </a:txBody>
                  <a:tcPr marL="5851" marR="5851" marT="5851" marB="0" anchor="b"/>
                </a:tc>
                <a:tc>
                  <a:txBody>
                    <a:bodyPr/>
                    <a:lstStyle/>
                    <a:p>
                      <a:pPr algn="ctr" fontAlgn="b"/>
                      <a:r>
                        <a:rPr lang="en-GB" sz="1800" u="none" strike="noStrike">
                          <a:effectLst/>
                        </a:rPr>
                        <a:t>1</a:t>
                      </a:r>
                      <a:endParaRPr lang="en-GB" sz="1800" b="0" i="0" u="none" strike="noStrike">
                        <a:solidFill>
                          <a:srgbClr val="000000"/>
                        </a:solidFill>
                        <a:effectLst/>
                        <a:latin typeface="Calibri" panose="020F0502020204030204" pitchFamily="34" charset="0"/>
                      </a:endParaRPr>
                    </a:p>
                  </a:txBody>
                  <a:tcPr marL="5851" marR="5851" marT="5851" marB="0" anchor="b"/>
                </a:tc>
                <a:tc>
                  <a:txBody>
                    <a:bodyPr/>
                    <a:lstStyle/>
                    <a:p>
                      <a:pPr algn="ctr" fontAlgn="b"/>
                      <a:r>
                        <a:rPr lang="en-GB" sz="1800" u="none" strike="noStrike">
                          <a:effectLst/>
                        </a:rPr>
                        <a:t>3</a:t>
                      </a:r>
                      <a:endParaRPr lang="en-GB" sz="1800" b="0" i="0" u="none" strike="noStrike">
                        <a:solidFill>
                          <a:srgbClr val="000000"/>
                        </a:solidFill>
                        <a:effectLst/>
                        <a:latin typeface="Calibri" panose="020F0502020204030204" pitchFamily="34" charset="0"/>
                      </a:endParaRPr>
                    </a:p>
                  </a:txBody>
                  <a:tcPr marL="5851" marR="5851" marT="5851" marB="0" anchor="b"/>
                </a:tc>
                <a:extLst>
                  <a:ext uri="{0D108BD9-81ED-4DB2-BD59-A6C34878D82A}">
                    <a16:rowId xmlns:a16="http://schemas.microsoft.com/office/drawing/2014/main" val="4275635242"/>
                  </a:ext>
                </a:extLst>
              </a:tr>
              <a:tr h="345800">
                <a:tc>
                  <a:txBody>
                    <a:bodyPr/>
                    <a:lstStyle/>
                    <a:p>
                      <a:pPr algn="ctr" fontAlgn="b"/>
                      <a:r>
                        <a:rPr lang="en-GB" sz="1800" u="none" strike="noStrike">
                          <a:effectLst/>
                        </a:rPr>
                        <a:t>3</a:t>
                      </a:r>
                      <a:endParaRPr lang="en-GB" sz="1800" b="0" i="0" u="none" strike="noStrike">
                        <a:solidFill>
                          <a:srgbClr val="000000"/>
                        </a:solidFill>
                        <a:effectLst/>
                        <a:latin typeface="Calibri" panose="020F0502020204030204" pitchFamily="34" charset="0"/>
                      </a:endParaRPr>
                    </a:p>
                  </a:txBody>
                  <a:tcPr marL="5851" marR="5851" marT="5851" marB="0" anchor="b"/>
                </a:tc>
                <a:tc>
                  <a:txBody>
                    <a:bodyPr/>
                    <a:lstStyle/>
                    <a:p>
                      <a:pPr algn="ctr" fontAlgn="b"/>
                      <a:r>
                        <a:rPr lang="en-GB" sz="1800" u="none" strike="noStrike">
                          <a:effectLst/>
                        </a:rPr>
                        <a:t>1</a:t>
                      </a:r>
                      <a:endParaRPr lang="en-GB" sz="1800" b="0" i="0" u="none" strike="noStrike">
                        <a:solidFill>
                          <a:srgbClr val="000000"/>
                        </a:solidFill>
                        <a:effectLst/>
                        <a:latin typeface="Calibri" panose="020F0502020204030204" pitchFamily="34" charset="0"/>
                      </a:endParaRPr>
                    </a:p>
                  </a:txBody>
                  <a:tcPr marL="5851" marR="5851" marT="5851" marB="0" anchor="b"/>
                </a:tc>
                <a:tc>
                  <a:txBody>
                    <a:bodyPr/>
                    <a:lstStyle/>
                    <a:p>
                      <a:pPr algn="ctr" fontAlgn="b"/>
                      <a:r>
                        <a:rPr lang="en-GB" sz="1800" u="none" strike="noStrike">
                          <a:effectLst/>
                        </a:rPr>
                        <a:t>2</a:t>
                      </a:r>
                      <a:endParaRPr lang="en-GB" sz="1800" b="0" i="0" u="none" strike="noStrike">
                        <a:solidFill>
                          <a:srgbClr val="000000"/>
                        </a:solidFill>
                        <a:effectLst/>
                        <a:latin typeface="Calibri" panose="020F0502020204030204" pitchFamily="34" charset="0"/>
                      </a:endParaRPr>
                    </a:p>
                  </a:txBody>
                  <a:tcPr marL="5851" marR="5851" marT="5851" marB="0" anchor="b"/>
                </a:tc>
                <a:extLst>
                  <a:ext uri="{0D108BD9-81ED-4DB2-BD59-A6C34878D82A}">
                    <a16:rowId xmlns:a16="http://schemas.microsoft.com/office/drawing/2014/main" val="1223383681"/>
                  </a:ext>
                </a:extLst>
              </a:tr>
              <a:tr h="345800">
                <a:tc>
                  <a:txBody>
                    <a:bodyPr/>
                    <a:lstStyle/>
                    <a:p>
                      <a:pPr algn="ctr" fontAlgn="b"/>
                      <a:r>
                        <a:rPr lang="en-GB" sz="1800" u="none" strike="noStrike">
                          <a:effectLst/>
                        </a:rPr>
                        <a:t>4</a:t>
                      </a:r>
                      <a:endParaRPr lang="en-GB" sz="1800" b="0" i="0" u="none" strike="noStrike">
                        <a:solidFill>
                          <a:srgbClr val="000000"/>
                        </a:solidFill>
                        <a:effectLst/>
                        <a:latin typeface="Calibri" panose="020F0502020204030204" pitchFamily="34" charset="0"/>
                      </a:endParaRPr>
                    </a:p>
                  </a:txBody>
                  <a:tcPr marL="5851" marR="5851" marT="5851" marB="0" anchor="b"/>
                </a:tc>
                <a:tc>
                  <a:txBody>
                    <a:bodyPr/>
                    <a:lstStyle/>
                    <a:p>
                      <a:pPr algn="ctr" fontAlgn="b"/>
                      <a:r>
                        <a:rPr lang="en-GB" sz="1800" u="none" strike="noStrike">
                          <a:effectLst/>
                        </a:rPr>
                        <a:t>1</a:t>
                      </a:r>
                      <a:endParaRPr lang="en-GB" sz="1800" b="0" i="0" u="none" strike="noStrike">
                        <a:solidFill>
                          <a:srgbClr val="000000"/>
                        </a:solidFill>
                        <a:effectLst/>
                        <a:latin typeface="Calibri" panose="020F0502020204030204" pitchFamily="34" charset="0"/>
                      </a:endParaRPr>
                    </a:p>
                  </a:txBody>
                  <a:tcPr marL="5851" marR="5851" marT="5851" marB="0" anchor="b"/>
                </a:tc>
                <a:tc>
                  <a:txBody>
                    <a:bodyPr/>
                    <a:lstStyle/>
                    <a:p>
                      <a:pPr algn="ctr" fontAlgn="b"/>
                      <a:r>
                        <a:rPr lang="en-GB" sz="1800" u="none" strike="noStrike">
                          <a:effectLst/>
                        </a:rPr>
                        <a:t>1</a:t>
                      </a:r>
                      <a:endParaRPr lang="en-GB" sz="1800" b="0" i="0" u="none" strike="noStrike">
                        <a:solidFill>
                          <a:srgbClr val="000000"/>
                        </a:solidFill>
                        <a:effectLst/>
                        <a:latin typeface="Calibri" panose="020F0502020204030204" pitchFamily="34" charset="0"/>
                      </a:endParaRPr>
                    </a:p>
                  </a:txBody>
                  <a:tcPr marL="5851" marR="5851" marT="5851" marB="0" anchor="b"/>
                </a:tc>
                <a:extLst>
                  <a:ext uri="{0D108BD9-81ED-4DB2-BD59-A6C34878D82A}">
                    <a16:rowId xmlns:a16="http://schemas.microsoft.com/office/drawing/2014/main" val="2751875752"/>
                  </a:ext>
                </a:extLst>
              </a:tr>
              <a:tr h="345800">
                <a:tc>
                  <a:txBody>
                    <a:bodyPr/>
                    <a:lstStyle/>
                    <a:p>
                      <a:pPr algn="ctr" fontAlgn="b"/>
                      <a:r>
                        <a:rPr lang="en-GB" sz="1800" u="none" strike="noStrike">
                          <a:effectLst/>
                        </a:rPr>
                        <a:t>5</a:t>
                      </a:r>
                      <a:endParaRPr lang="en-GB" sz="1800" b="0" i="0" u="none" strike="noStrike">
                        <a:solidFill>
                          <a:srgbClr val="000000"/>
                        </a:solidFill>
                        <a:effectLst/>
                        <a:latin typeface="Calibri" panose="020F0502020204030204" pitchFamily="34" charset="0"/>
                      </a:endParaRPr>
                    </a:p>
                  </a:txBody>
                  <a:tcPr marL="5851" marR="5851" marT="5851" marB="0" anchor="b"/>
                </a:tc>
                <a:tc>
                  <a:txBody>
                    <a:bodyPr/>
                    <a:lstStyle/>
                    <a:p>
                      <a:pPr algn="ctr" fontAlgn="b"/>
                      <a:r>
                        <a:rPr lang="en-GB" sz="1800" u="none" strike="noStrike">
                          <a:effectLst/>
                        </a:rPr>
                        <a:t>2</a:t>
                      </a:r>
                      <a:endParaRPr lang="en-GB" sz="1800" b="0" i="0" u="none" strike="noStrike">
                        <a:solidFill>
                          <a:srgbClr val="000000"/>
                        </a:solidFill>
                        <a:effectLst/>
                        <a:latin typeface="Calibri" panose="020F0502020204030204" pitchFamily="34" charset="0"/>
                      </a:endParaRPr>
                    </a:p>
                  </a:txBody>
                  <a:tcPr marL="5851" marR="5851" marT="5851" marB="0" anchor="b"/>
                </a:tc>
                <a:tc>
                  <a:txBody>
                    <a:bodyPr/>
                    <a:lstStyle/>
                    <a:p>
                      <a:pPr algn="ctr" fontAlgn="b"/>
                      <a:r>
                        <a:rPr lang="en-GB" sz="1800" u="none" strike="noStrike">
                          <a:effectLst/>
                        </a:rPr>
                        <a:t>3</a:t>
                      </a:r>
                      <a:endParaRPr lang="en-GB" sz="1800" b="0" i="0" u="none" strike="noStrike">
                        <a:solidFill>
                          <a:srgbClr val="000000"/>
                        </a:solidFill>
                        <a:effectLst/>
                        <a:latin typeface="Calibri" panose="020F0502020204030204" pitchFamily="34" charset="0"/>
                      </a:endParaRPr>
                    </a:p>
                  </a:txBody>
                  <a:tcPr marL="5851" marR="5851" marT="5851" marB="0" anchor="b"/>
                </a:tc>
                <a:extLst>
                  <a:ext uri="{0D108BD9-81ED-4DB2-BD59-A6C34878D82A}">
                    <a16:rowId xmlns:a16="http://schemas.microsoft.com/office/drawing/2014/main" val="4166483453"/>
                  </a:ext>
                </a:extLst>
              </a:tr>
              <a:tr h="345800">
                <a:tc>
                  <a:txBody>
                    <a:bodyPr/>
                    <a:lstStyle/>
                    <a:p>
                      <a:pPr algn="ctr" fontAlgn="b"/>
                      <a:r>
                        <a:rPr lang="en-GB" sz="1800" u="none" strike="noStrike">
                          <a:effectLst/>
                        </a:rPr>
                        <a:t>6</a:t>
                      </a:r>
                      <a:endParaRPr lang="en-GB" sz="1800" b="0" i="0" u="none" strike="noStrike">
                        <a:solidFill>
                          <a:srgbClr val="000000"/>
                        </a:solidFill>
                        <a:effectLst/>
                        <a:latin typeface="Calibri" panose="020F0502020204030204" pitchFamily="34" charset="0"/>
                      </a:endParaRPr>
                    </a:p>
                  </a:txBody>
                  <a:tcPr marL="5851" marR="5851" marT="5851" marB="0" anchor="b"/>
                </a:tc>
                <a:tc>
                  <a:txBody>
                    <a:bodyPr/>
                    <a:lstStyle/>
                    <a:p>
                      <a:pPr algn="ctr" fontAlgn="b"/>
                      <a:r>
                        <a:rPr lang="en-GB" sz="1800" u="none" strike="noStrike">
                          <a:effectLst/>
                        </a:rPr>
                        <a:t>2</a:t>
                      </a:r>
                      <a:endParaRPr lang="en-GB" sz="1800" b="0" i="0" u="none" strike="noStrike">
                        <a:solidFill>
                          <a:srgbClr val="000000"/>
                        </a:solidFill>
                        <a:effectLst/>
                        <a:latin typeface="Calibri" panose="020F0502020204030204" pitchFamily="34" charset="0"/>
                      </a:endParaRPr>
                    </a:p>
                  </a:txBody>
                  <a:tcPr marL="5851" marR="5851" marT="5851" marB="0" anchor="b"/>
                </a:tc>
                <a:tc>
                  <a:txBody>
                    <a:bodyPr/>
                    <a:lstStyle/>
                    <a:p>
                      <a:pPr algn="ctr" fontAlgn="b"/>
                      <a:r>
                        <a:rPr lang="en-GB" sz="1800" u="none" strike="noStrike">
                          <a:effectLst/>
                        </a:rPr>
                        <a:t>2</a:t>
                      </a:r>
                      <a:endParaRPr lang="en-GB" sz="1800" b="0" i="0" u="none" strike="noStrike">
                        <a:solidFill>
                          <a:srgbClr val="000000"/>
                        </a:solidFill>
                        <a:effectLst/>
                        <a:latin typeface="Calibri" panose="020F0502020204030204" pitchFamily="34" charset="0"/>
                      </a:endParaRPr>
                    </a:p>
                  </a:txBody>
                  <a:tcPr marL="5851" marR="5851" marT="5851" marB="0" anchor="b"/>
                </a:tc>
                <a:extLst>
                  <a:ext uri="{0D108BD9-81ED-4DB2-BD59-A6C34878D82A}">
                    <a16:rowId xmlns:a16="http://schemas.microsoft.com/office/drawing/2014/main" val="1009143620"/>
                  </a:ext>
                </a:extLst>
              </a:tr>
              <a:tr h="345800">
                <a:tc>
                  <a:txBody>
                    <a:bodyPr/>
                    <a:lstStyle/>
                    <a:p>
                      <a:pPr algn="ctr" fontAlgn="b"/>
                      <a:r>
                        <a:rPr lang="en-GB" sz="1800" u="none" strike="noStrike">
                          <a:effectLst/>
                        </a:rPr>
                        <a:t>7</a:t>
                      </a:r>
                      <a:endParaRPr lang="en-GB" sz="1800" b="0" i="0" u="none" strike="noStrike">
                        <a:solidFill>
                          <a:srgbClr val="000000"/>
                        </a:solidFill>
                        <a:effectLst/>
                        <a:latin typeface="Calibri" panose="020F0502020204030204" pitchFamily="34" charset="0"/>
                      </a:endParaRPr>
                    </a:p>
                  </a:txBody>
                  <a:tcPr marL="5851" marR="5851" marT="5851" marB="0" anchor="b"/>
                </a:tc>
                <a:tc>
                  <a:txBody>
                    <a:bodyPr/>
                    <a:lstStyle/>
                    <a:p>
                      <a:pPr algn="ctr" fontAlgn="b"/>
                      <a:r>
                        <a:rPr lang="en-GB" sz="1800" u="none" strike="noStrike">
                          <a:effectLst/>
                        </a:rPr>
                        <a:t>2</a:t>
                      </a:r>
                      <a:endParaRPr lang="en-GB" sz="1800" b="0" i="0" u="none" strike="noStrike">
                        <a:solidFill>
                          <a:srgbClr val="000000"/>
                        </a:solidFill>
                        <a:effectLst/>
                        <a:latin typeface="Calibri" panose="020F0502020204030204" pitchFamily="34" charset="0"/>
                      </a:endParaRPr>
                    </a:p>
                  </a:txBody>
                  <a:tcPr marL="5851" marR="5851" marT="5851" marB="0" anchor="b"/>
                </a:tc>
                <a:tc>
                  <a:txBody>
                    <a:bodyPr/>
                    <a:lstStyle/>
                    <a:p>
                      <a:pPr algn="ctr" fontAlgn="b"/>
                      <a:r>
                        <a:rPr lang="en-GB" sz="1800" u="none" strike="noStrike">
                          <a:effectLst/>
                        </a:rPr>
                        <a:t>1</a:t>
                      </a:r>
                      <a:endParaRPr lang="en-GB" sz="1800" b="0" i="0" u="none" strike="noStrike">
                        <a:solidFill>
                          <a:srgbClr val="000000"/>
                        </a:solidFill>
                        <a:effectLst/>
                        <a:latin typeface="Calibri" panose="020F0502020204030204" pitchFamily="34" charset="0"/>
                      </a:endParaRPr>
                    </a:p>
                  </a:txBody>
                  <a:tcPr marL="5851" marR="5851" marT="5851" marB="0" anchor="b"/>
                </a:tc>
                <a:extLst>
                  <a:ext uri="{0D108BD9-81ED-4DB2-BD59-A6C34878D82A}">
                    <a16:rowId xmlns:a16="http://schemas.microsoft.com/office/drawing/2014/main" val="1418606179"/>
                  </a:ext>
                </a:extLst>
              </a:tr>
              <a:tr h="345800">
                <a:tc>
                  <a:txBody>
                    <a:bodyPr/>
                    <a:lstStyle/>
                    <a:p>
                      <a:pPr algn="ctr" fontAlgn="b"/>
                      <a:r>
                        <a:rPr lang="en-GB" sz="1800" u="none" strike="noStrike">
                          <a:effectLst/>
                        </a:rPr>
                        <a:t>8</a:t>
                      </a:r>
                      <a:endParaRPr lang="en-GB" sz="1800" b="0" i="0" u="none" strike="noStrike">
                        <a:solidFill>
                          <a:srgbClr val="000000"/>
                        </a:solidFill>
                        <a:effectLst/>
                        <a:latin typeface="Calibri" panose="020F0502020204030204" pitchFamily="34" charset="0"/>
                      </a:endParaRPr>
                    </a:p>
                  </a:txBody>
                  <a:tcPr marL="5851" marR="5851" marT="5851" marB="0" anchor="b"/>
                </a:tc>
                <a:tc>
                  <a:txBody>
                    <a:bodyPr/>
                    <a:lstStyle/>
                    <a:p>
                      <a:pPr algn="ctr" fontAlgn="b"/>
                      <a:r>
                        <a:rPr lang="en-GB" sz="1800" u="none" strike="noStrike">
                          <a:effectLst/>
                        </a:rPr>
                        <a:t>3</a:t>
                      </a:r>
                      <a:endParaRPr lang="en-GB" sz="1800" b="0" i="0" u="none" strike="noStrike">
                        <a:solidFill>
                          <a:srgbClr val="000000"/>
                        </a:solidFill>
                        <a:effectLst/>
                        <a:latin typeface="Calibri" panose="020F0502020204030204" pitchFamily="34" charset="0"/>
                      </a:endParaRPr>
                    </a:p>
                  </a:txBody>
                  <a:tcPr marL="5851" marR="5851" marT="5851" marB="0" anchor="b"/>
                </a:tc>
                <a:tc>
                  <a:txBody>
                    <a:bodyPr/>
                    <a:lstStyle/>
                    <a:p>
                      <a:pPr algn="ctr" fontAlgn="b"/>
                      <a:r>
                        <a:rPr lang="en-GB" sz="1800" u="none" strike="noStrike">
                          <a:effectLst/>
                        </a:rPr>
                        <a:t>3</a:t>
                      </a:r>
                      <a:endParaRPr lang="en-GB" sz="1800" b="0" i="0" u="none" strike="noStrike">
                        <a:solidFill>
                          <a:srgbClr val="000000"/>
                        </a:solidFill>
                        <a:effectLst/>
                        <a:latin typeface="Calibri" panose="020F0502020204030204" pitchFamily="34" charset="0"/>
                      </a:endParaRPr>
                    </a:p>
                  </a:txBody>
                  <a:tcPr marL="5851" marR="5851" marT="5851" marB="0" anchor="b"/>
                </a:tc>
                <a:extLst>
                  <a:ext uri="{0D108BD9-81ED-4DB2-BD59-A6C34878D82A}">
                    <a16:rowId xmlns:a16="http://schemas.microsoft.com/office/drawing/2014/main" val="32362955"/>
                  </a:ext>
                </a:extLst>
              </a:tr>
              <a:tr h="345800">
                <a:tc>
                  <a:txBody>
                    <a:bodyPr/>
                    <a:lstStyle/>
                    <a:p>
                      <a:pPr algn="ctr" fontAlgn="b"/>
                      <a:r>
                        <a:rPr lang="en-GB" sz="1800" u="none" strike="noStrike">
                          <a:effectLst/>
                        </a:rPr>
                        <a:t>9</a:t>
                      </a:r>
                      <a:endParaRPr lang="en-GB" sz="1800" b="0" i="0" u="none" strike="noStrike">
                        <a:solidFill>
                          <a:srgbClr val="000000"/>
                        </a:solidFill>
                        <a:effectLst/>
                        <a:latin typeface="Calibri" panose="020F0502020204030204" pitchFamily="34" charset="0"/>
                      </a:endParaRPr>
                    </a:p>
                  </a:txBody>
                  <a:tcPr marL="5851" marR="5851" marT="5851" marB="0" anchor="b"/>
                </a:tc>
                <a:tc>
                  <a:txBody>
                    <a:bodyPr/>
                    <a:lstStyle/>
                    <a:p>
                      <a:pPr algn="ctr" fontAlgn="b"/>
                      <a:r>
                        <a:rPr lang="en-GB" sz="1800" u="none" strike="noStrike">
                          <a:effectLst/>
                        </a:rPr>
                        <a:t>3</a:t>
                      </a:r>
                      <a:endParaRPr lang="en-GB" sz="1800" b="0" i="0" u="none" strike="noStrike">
                        <a:solidFill>
                          <a:srgbClr val="000000"/>
                        </a:solidFill>
                        <a:effectLst/>
                        <a:latin typeface="Calibri" panose="020F0502020204030204" pitchFamily="34" charset="0"/>
                      </a:endParaRPr>
                    </a:p>
                  </a:txBody>
                  <a:tcPr marL="5851" marR="5851" marT="5851" marB="0" anchor="b"/>
                </a:tc>
                <a:tc>
                  <a:txBody>
                    <a:bodyPr/>
                    <a:lstStyle/>
                    <a:p>
                      <a:pPr algn="ctr" fontAlgn="b"/>
                      <a:r>
                        <a:rPr lang="en-GB" sz="1800" u="none" strike="noStrike">
                          <a:effectLst/>
                        </a:rPr>
                        <a:t>2</a:t>
                      </a:r>
                      <a:endParaRPr lang="en-GB" sz="1800" b="0" i="0" u="none" strike="noStrike">
                        <a:solidFill>
                          <a:srgbClr val="000000"/>
                        </a:solidFill>
                        <a:effectLst/>
                        <a:latin typeface="Calibri" panose="020F0502020204030204" pitchFamily="34" charset="0"/>
                      </a:endParaRPr>
                    </a:p>
                  </a:txBody>
                  <a:tcPr marL="5851" marR="5851" marT="5851" marB="0" anchor="b"/>
                </a:tc>
                <a:extLst>
                  <a:ext uri="{0D108BD9-81ED-4DB2-BD59-A6C34878D82A}">
                    <a16:rowId xmlns:a16="http://schemas.microsoft.com/office/drawing/2014/main" val="3963616194"/>
                  </a:ext>
                </a:extLst>
              </a:tr>
              <a:tr h="345800">
                <a:tc>
                  <a:txBody>
                    <a:bodyPr/>
                    <a:lstStyle/>
                    <a:p>
                      <a:pPr algn="ctr" fontAlgn="b"/>
                      <a:r>
                        <a:rPr lang="en-GB" sz="1800" u="none" strike="noStrike">
                          <a:effectLst/>
                        </a:rPr>
                        <a:t>10</a:t>
                      </a:r>
                      <a:endParaRPr lang="en-GB" sz="1800" b="0" i="0" u="none" strike="noStrike">
                        <a:solidFill>
                          <a:srgbClr val="000000"/>
                        </a:solidFill>
                        <a:effectLst/>
                        <a:latin typeface="Calibri" panose="020F0502020204030204" pitchFamily="34" charset="0"/>
                      </a:endParaRPr>
                    </a:p>
                  </a:txBody>
                  <a:tcPr marL="5851" marR="5851" marT="5851" marB="0" anchor="b"/>
                </a:tc>
                <a:tc>
                  <a:txBody>
                    <a:bodyPr/>
                    <a:lstStyle/>
                    <a:p>
                      <a:pPr algn="ctr" fontAlgn="b"/>
                      <a:r>
                        <a:rPr lang="en-GB" sz="1800" u="none" strike="noStrike">
                          <a:effectLst/>
                        </a:rPr>
                        <a:t>3</a:t>
                      </a:r>
                      <a:endParaRPr lang="en-GB" sz="1800" b="0" i="0" u="none" strike="noStrike">
                        <a:solidFill>
                          <a:srgbClr val="000000"/>
                        </a:solidFill>
                        <a:effectLst/>
                        <a:latin typeface="Calibri" panose="020F0502020204030204" pitchFamily="34" charset="0"/>
                      </a:endParaRPr>
                    </a:p>
                  </a:txBody>
                  <a:tcPr marL="5851" marR="5851" marT="5851" marB="0" anchor="b"/>
                </a:tc>
                <a:tc>
                  <a:txBody>
                    <a:bodyPr/>
                    <a:lstStyle/>
                    <a:p>
                      <a:pPr algn="ctr" fontAlgn="b"/>
                      <a:r>
                        <a:rPr lang="en-GB" sz="1800" u="none" strike="noStrike">
                          <a:effectLst/>
                        </a:rPr>
                        <a:t>1</a:t>
                      </a:r>
                      <a:endParaRPr lang="en-GB" sz="1800" b="0" i="0" u="none" strike="noStrike">
                        <a:solidFill>
                          <a:srgbClr val="000000"/>
                        </a:solidFill>
                        <a:effectLst/>
                        <a:latin typeface="Calibri" panose="020F0502020204030204" pitchFamily="34" charset="0"/>
                      </a:endParaRPr>
                    </a:p>
                  </a:txBody>
                  <a:tcPr marL="5851" marR="5851" marT="5851" marB="0" anchor="b"/>
                </a:tc>
                <a:extLst>
                  <a:ext uri="{0D108BD9-81ED-4DB2-BD59-A6C34878D82A}">
                    <a16:rowId xmlns:a16="http://schemas.microsoft.com/office/drawing/2014/main" val="1476125042"/>
                  </a:ext>
                </a:extLst>
              </a:tr>
              <a:tr h="345800">
                <a:tc>
                  <a:txBody>
                    <a:bodyPr/>
                    <a:lstStyle/>
                    <a:p>
                      <a:pPr algn="ctr" fontAlgn="b"/>
                      <a:r>
                        <a:rPr lang="en-GB" sz="1800" u="none" strike="noStrike">
                          <a:effectLst/>
                        </a:rPr>
                        <a:t>11</a:t>
                      </a:r>
                      <a:endParaRPr lang="en-GB" sz="1800" b="0" i="0" u="none" strike="noStrike">
                        <a:solidFill>
                          <a:srgbClr val="000000"/>
                        </a:solidFill>
                        <a:effectLst/>
                        <a:latin typeface="Calibri" panose="020F0502020204030204" pitchFamily="34" charset="0"/>
                      </a:endParaRPr>
                    </a:p>
                  </a:txBody>
                  <a:tcPr marL="5851" marR="5851" marT="5851" marB="0" anchor="b"/>
                </a:tc>
                <a:tc>
                  <a:txBody>
                    <a:bodyPr/>
                    <a:lstStyle/>
                    <a:p>
                      <a:pPr algn="ctr" fontAlgn="b"/>
                      <a:r>
                        <a:rPr lang="en-GB" sz="1800" u="none" strike="noStrike">
                          <a:effectLst/>
                        </a:rPr>
                        <a:t>4</a:t>
                      </a:r>
                      <a:endParaRPr lang="en-GB" sz="1800" b="0" i="0" u="none" strike="noStrike">
                        <a:solidFill>
                          <a:srgbClr val="000000"/>
                        </a:solidFill>
                        <a:effectLst/>
                        <a:latin typeface="Calibri" panose="020F0502020204030204" pitchFamily="34" charset="0"/>
                      </a:endParaRPr>
                    </a:p>
                  </a:txBody>
                  <a:tcPr marL="5851" marR="5851" marT="5851" marB="0" anchor="b"/>
                </a:tc>
                <a:tc>
                  <a:txBody>
                    <a:bodyPr/>
                    <a:lstStyle/>
                    <a:p>
                      <a:pPr algn="ctr" fontAlgn="b"/>
                      <a:r>
                        <a:rPr lang="en-GB" sz="1800" u="none" strike="noStrike">
                          <a:effectLst/>
                        </a:rPr>
                        <a:t>3</a:t>
                      </a:r>
                      <a:endParaRPr lang="en-GB" sz="1800" b="0" i="0" u="none" strike="noStrike">
                        <a:solidFill>
                          <a:srgbClr val="000000"/>
                        </a:solidFill>
                        <a:effectLst/>
                        <a:latin typeface="Calibri" panose="020F0502020204030204" pitchFamily="34" charset="0"/>
                      </a:endParaRPr>
                    </a:p>
                  </a:txBody>
                  <a:tcPr marL="5851" marR="5851" marT="5851" marB="0" anchor="b"/>
                </a:tc>
                <a:extLst>
                  <a:ext uri="{0D108BD9-81ED-4DB2-BD59-A6C34878D82A}">
                    <a16:rowId xmlns:a16="http://schemas.microsoft.com/office/drawing/2014/main" val="2847327289"/>
                  </a:ext>
                </a:extLst>
              </a:tr>
              <a:tr h="345800">
                <a:tc>
                  <a:txBody>
                    <a:bodyPr/>
                    <a:lstStyle/>
                    <a:p>
                      <a:pPr algn="ctr" fontAlgn="b"/>
                      <a:r>
                        <a:rPr lang="en-GB" sz="1800" u="none" strike="noStrike">
                          <a:effectLst/>
                        </a:rPr>
                        <a:t>12</a:t>
                      </a:r>
                      <a:endParaRPr lang="en-GB" sz="1800" b="0" i="0" u="none" strike="noStrike">
                        <a:solidFill>
                          <a:srgbClr val="000000"/>
                        </a:solidFill>
                        <a:effectLst/>
                        <a:latin typeface="Calibri" panose="020F0502020204030204" pitchFamily="34" charset="0"/>
                      </a:endParaRPr>
                    </a:p>
                  </a:txBody>
                  <a:tcPr marL="5851" marR="5851" marT="5851" marB="0" anchor="b"/>
                </a:tc>
                <a:tc>
                  <a:txBody>
                    <a:bodyPr/>
                    <a:lstStyle/>
                    <a:p>
                      <a:pPr algn="ctr" fontAlgn="b"/>
                      <a:r>
                        <a:rPr lang="en-GB" sz="1800" u="none" strike="noStrike">
                          <a:effectLst/>
                        </a:rPr>
                        <a:t>4</a:t>
                      </a:r>
                      <a:endParaRPr lang="en-GB" sz="1800" b="0" i="0" u="none" strike="noStrike">
                        <a:solidFill>
                          <a:srgbClr val="000000"/>
                        </a:solidFill>
                        <a:effectLst/>
                        <a:latin typeface="Calibri" panose="020F0502020204030204" pitchFamily="34" charset="0"/>
                      </a:endParaRPr>
                    </a:p>
                  </a:txBody>
                  <a:tcPr marL="5851" marR="5851" marT="5851" marB="0" anchor="b"/>
                </a:tc>
                <a:tc>
                  <a:txBody>
                    <a:bodyPr/>
                    <a:lstStyle/>
                    <a:p>
                      <a:pPr algn="ctr" fontAlgn="b"/>
                      <a:r>
                        <a:rPr lang="en-GB" sz="1800" u="none" strike="noStrike">
                          <a:effectLst/>
                        </a:rPr>
                        <a:t>2</a:t>
                      </a:r>
                      <a:endParaRPr lang="en-GB" sz="1800" b="0" i="0" u="none" strike="noStrike">
                        <a:solidFill>
                          <a:srgbClr val="000000"/>
                        </a:solidFill>
                        <a:effectLst/>
                        <a:latin typeface="Calibri" panose="020F0502020204030204" pitchFamily="34" charset="0"/>
                      </a:endParaRPr>
                    </a:p>
                  </a:txBody>
                  <a:tcPr marL="5851" marR="5851" marT="5851" marB="0" anchor="b"/>
                </a:tc>
                <a:extLst>
                  <a:ext uri="{0D108BD9-81ED-4DB2-BD59-A6C34878D82A}">
                    <a16:rowId xmlns:a16="http://schemas.microsoft.com/office/drawing/2014/main" val="3989496747"/>
                  </a:ext>
                </a:extLst>
              </a:tr>
              <a:tr h="345800">
                <a:tc>
                  <a:txBody>
                    <a:bodyPr/>
                    <a:lstStyle/>
                    <a:p>
                      <a:pPr algn="ctr" fontAlgn="b"/>
                      <a:r>
                        <a:rPr lang="en-GB" sz="1800" u="none" strike="noStrike">
                          <a:effectLst/>
                        </a:rPr>
                        <a:t>13</a:t>
                      </a:r>
                      <a:endParaRPr lang="en-GB" sz="1800" b="0" i="0" u="none" strike="noStrike">
                        <a:solidFill>
                          <a:srgbClr val="000000"/>
                        </a:solidFill>
                        <a:effectLst/>
                        <a:latin typeface="Calibri" panose="020F0502020204030204" pitchFamily="34" charset="0"/>
                      </a:endParaRPr>
                    </a:p>
                  </a:txBody>
                  <a:tcPr marL="5851" marR="5851" marT="5851" marB="0" anchor="b"/>
                </a:tc>
                <a:tc>
                  <a:txBody>
                    <a:bodyPr/>
                    <a:lstStyle/>
                    <a:p>
                      <a:pPr algn="ctr" fontAlgn="b"/>
                      <a:r>
                        <a:rPr lang="en-GB" sz="1800" u="none" strike="noStrike">
                          <a:effectLst/>
                        </a:rPr>
                        <a:t>4</a:t>
                      </a:r>
                      <a:endParaRPr lang="en-GB" sz="1800" b="0" i="0" u="none" strike="noStrike">
                        <a:solidFill>
                          <a:srgbClr val="000000"/>
                        </a:solidFill>
                        <a:effectLst/>
                        <a:latin typeface="Calibri" panose="020F0502020204030204" pitchFamily="34" charset="0"/>
                      </a:endParaRPr>
                    </a:p>
                  </a:txBody>
                  <a:tcPr marL="5851" marR="5851" marT="5851" marB="0" anchor="b"/>
                </a:tc>
                <a:tc>
                  <a:txBody>
                    <a:bodyPr/>
                    <a:lstStyle/>
                    <a:p>
                      <a:pPr algn="ctr" fontAlgn="b"/>
                      <a:r>
                        <a:rPr lang="en-GB" sz="1800" u="none" strike="noStrike">
                          <a:effectLst/>
                        </a:rPr>
                        <a:t>1</a:t>
                      </a:r>
                      <a:endParaRPr lang="en-GB" sz="1800" b="0" i="0" u="none" strike="noStrike">
                        <a:solidFill>
                          <a:srgbClr val="000000"/>
                        </a:solidFill>
                        <a:effectLst/>
                        <a:latin typeface="Calibri" panose="020F0502020204030204" pitchFamily="34" charset="0"/>
                      </a:endParaRPr>
                    </a:p>
                  </a:txBody>
                  <a:tcPr marL="5851" marR="5851" marT="5851" marB="0" anchor="b"/>
                </a:tc>
                <a:extLst>
                  <a:ext uri="{0D108BD9-81ED-4DB2-BD59-A6C34878D82A}">
                    <a16:rowId xmlns:a16="http://schemas.microsoft.com/office/drawing/2014/main" val="1369727757"/>
                  </a:ext>
                </a:extLst>
              </a:tr>
              <a:tr h="345800">
                <a:tc>
                  <a:txBody>
                    <a:bodyPr/>
                    <a:lstStyle/>
                    <a:p>
                      <a:pPr algn="ctr" fontAlgn="b"/>
                      <a:r>
                        <a:rPr lang="en-GB" sz="1800" u="none" strike="noStrike">
                          <a:effectLst/>
                        </a:rPr>
                        <a:t>14</a:t>
                      </a:r>
                      <a:endParaRPr lang="en-GB" sz="1800" b="0" i="0" u="none" strike="noStrike">
                        <a:solidFill>
                          <a:srgbClr val="000000"/>
                        </a:solidFill>
                        <a:effectLst/>
                        <a:latin typeface="Calibri" panose="020F0502020204030204" pitchFamily="34" charset="0"/>
                      </a:endParaRPr>
                    </a:p>
                  </a:txBody>
                  <a:tcPr marL="5851" marR="5851" marT="5851" marB="0" anchor="b"/>
                </a:tc>
                <a:tc>
                  <a:txBody>
                    <a:bodyPr/>
                    <a:lstStyle/>
                    <a:p>
                      <a:pPr algn="ctr" fontAlgn="b"/>
                      <a:r>
                        <a:rPr lang="en-GB" sz="1800" u="none" strike="noStrike">
                          <a:effectLst/>
                        </a:rPr>
                        <a:t>5</a:t>
                      </a:r>
                      <a:endParaRPr lang="en-GB" sz="1800" b="0" i="0" u="none" strike="noStrike">
                        <a:solidFill>
                          <a:srgbClr val="000000"/>
                        </a:solidFill>
                        <a:effectLst/>
                        <a:latin typeface="Calibri" panose="020F0502020204030204" pitchFamily="34" charset="0"/>
                      </a:endParaRPr>
                    </a:p>
                  </a:txBody>
                  <a:tcPr marL="5851" marR="5851" marT="5851" marB="0" anchor="b"/>
                </a:tc>
                <a:tc>
                  <a:txBody>
                    <a:bodyPr/>
                    <a:lstStyle/>
                    <a:p>
                      <a:pPr algn="ctr" fontAlgn="b"/>
                      <a:r>
                        <a:rPr lang="en-GB" sz="1800" u="none" strike="noStrike">
                          <a:effectLst/>
                        </a:rPr>
                        <a:t>3</a:t>
                      </a:r>
                      <a:endParaRPr lang="en-GB" sz="1800" b="0" i="0" u="none" strike="noStrike">
                        <a:solidFill>
                          <a:srgbClr val="000000"/>
                        </a:solidFill>
                        <a:effectLst/>
                        <a:latin typeface="Calibri" panose="020F0502020204030204" pitchFamily="34" charset="0"/>
                      </a:endParaRPr>
                    </a:p>
                  </a:txBody>
                  <a:tcPr marL="5851" marR="5851" marT="5851" marB="0" anchor="b"/>
                </a:tc>
                <a:extLst>
                  <a:ext uri="{0D108BD9-81ED-4DB2-BD59-A6C34878D82A}">
                    <a16:rowId xmlns:a16="http://schemas.microsoft.com/office/drawing/2014/main" val="1403091841"/>
                  </a:ext>
                </a:extLst>
              </a:tr>
              <a:tr h="345800">
                <a:tc>
                  <a:txBody>
                    <a:bodyPr/>
                    <a:lstStyle/>
                    <a:p>
                      <a:pPr algn="ctr" fontAlgn="b"/>
                      <a:r>
                        <a:rPr lang="en-GB" sz="1800" u="none" strike="noStrike">
                          <a:effectLst/>
                        </a:rPr>
                        <a:t>15</a:t>
                      </a:r>
                      <a:endParaRPr lang="en-GB" sz="1800" b="0" i="0" u="none" strike="noStrike">
                        <a:solidFill>
                          <a:srgbClr val="000000"/>
                        </a:solidFill>
                        <a:effectLst/>
                        <a:latin typeface="Calibri" panose="020F0502020204030204" pitchFamily="34" charset="0"/>
                      </a:endParaRPr>
                    </a:p>
                  </a:txBody>
                  <a:tcPr marL="5851" marR="5851" marT="5851" marB="0" anchor="b"/>
                </a:tc>
                <a:tc>
                  <a:txBody>
                    <a:bodyPr/>
                    <a:lstStyle/>
                    <a:p>
                      <a:pPr algn="ctr" fontAlgn="b"/>
                      <a:r>
                        <a:rPr lang="en-GB" sz="1800" u="none" strike="noStrike">
                          <a:effectLst/>
                        </a:rPr>
                        <a:t>5</a:t>
                      </a:r>
                      <a:endParaRPr lang="en-GB" sz="1800" b="0" i="0" u="none" strike="noStrike">
                        <a:solidFill>
                          <a:srgbClr val="000000"/>
                        </a:solidFill>
                        <a:effectLst/>
                        <a:latin typeface="Calibri" panose="020F0502020204030204" pitchFamily="34" charset="0"/>
                      </a:endParaRPr>
                    </a:p>
                  </a:txBody>
                  <a:tcPr marL="5851" marR="5851" marT="5851" marB="0" anchor="b"/>
                </a:tc>
                <a:tc>
                  <a:txBody>
                    <a:bodyPr/>
                    <a:lstStyle/>
                    <a:p>
                      <a:pPr algn="ctr" fontAlgn="b"/>
                      <a:r>
                        <a:rPr lang="en-GB" sz="1800" u="none" strike="noStrike">
                          <a:effectLst/>
                        </a:rPr>
                        <a:t>2</a:t>
                      </a:r>
                      <a:endParaRPr lang="en-GB" sz="1800" b="0" i="0" u="none" strike="noStrike">
                        <a:solidFill>
                          <a:srgbClr val="000000"/>
                        </a:solidFill>
                        <a:effectLst/>
                        <a:latin typeface="Calibri" panose="020F0502020204030204" pitchFamily="34" charset="0"/>
                      </a:endParaRPr>
                    </a:p>
                  </a:txBody>
                  <a:tcPr marL="5851" marR="5851" marT="5851" marB="0" anchor="b"/>
                </a:tc>
                <a:extLst>
                  <a:ext uri="{0D108BD9-81ED-4DB2-BD59-A6C34878D82A}">
                    <a16:rowId xmlns:a16="http://schemas.microsoft.com/office/drawing/2014/main" val="3495892813"/>
                  </a:ext>
                </a:extLst>
              </a:tr>
              <a:tr h="345800">
                <a:tc>
                  <a:txBody>
                    <a:bodyPr/>
                    <a:lstStyle/>
                    <a:p>
                      <a:pPr algn="ctr" fontAlgn="b"/>
                      <a:r>
                        <a:rPr lang="en-GB" sz="1800" u="none" strike="noStrike">
                          <a:effectLst/>
                        </a:rPr>
                        <a:t>16</a:t>
                      </a:r>
                      <a:endParaRPr lang="en-GB" sz="1800" b="0" i="0" u="none" strike="noStrike">
                        <a:solidFill>
                          <a:srgbClr val="000000"/>
                        </a:solidFill>
                        <a:effectLst/>
                        <a:latin typeface="Calibri" panose="020F0502020204030204" pitchFamily="34" charset="0"/>
                      </a:endParaRPr>
                    </a:p>
                  </a:txBody>
                  <a:tcPr marL="5851" marR="5851" marT="5851" marB="0" anchor="b"/>
                </a:tc>
                <a:tc>
                  <a:txBody>
                    <a:bodyPr/>
                    <a:lstStyle/>
                    <a:p>
                      <a:pPr algn="ctr" fontAlgn="b"/>
                      <a:r>
                        <a:rPr lang="en-GB" sz="1800" u="none" strike="noStrike">
                          <a:effectLst/>
                        </a:rPr>
                        <a:t>5</a:t>
                      </a:r>
                      <a:endParaRPr lang="en-GB" sz="1800" b="0" i="0" u="none" strike="noStrike">
                        <a:solidFill>
                          <a:srgbClr val="000000"/>
                        </a:solidFill>
                        <a:effectLst/>
                        <a:latin typeface="Calibri" panose="020F0502020204030204" pitchFamily="34" charset="0"/>
                      </a:endParaRPr>
                    </a:p>
                  </a:txBody>
                  <a:tcPr marL="5851" marR="5851" marT="5851" marB="0" anchor="b"/>
                </a:tc>
                <a:tc>
                  <a:txBody>
                    <a:bodyPr/>
                    <a:lstStyle/>
                    <a:p>
                      <a:pPr algn="ctr" fontAlgn="b"/>
                      <a:r>
                        <a:rPr lang="en-GB" sz="1800" u="none" strike="noStrike">
                          <a:effectLst/>
                        </a:rPr>
                        <a:t>1</a:t>
                      </a:r>
                      <a:endParaRPr lang="en-GB" sz="1800" b="0" i="0" u="none" strike="noStrike">
                        <a:solidFill>
                          <a:srgbClr val="000000"/>
                        </a:solidFill>
                        <a:effectLst/>
                        <a:latin typeface="Calibri" panose="020F0502020204030204" pitchFamily="34" charset="0"/>
                      </a:endParaRPr>
                    </a:p>
                  </a:txBody>
                  <a:tcPr marL="5851" marR="5851" marT="5851" marB="0" anchor="b"/>
                </a:tc>
                <a:extLst>
                  <a:ext uri="{0D108BD9-81ED-4DB2-BD59-A6C34878D82A}">
                    <a16:rowId xmlns:a16="http://schemas.microsoft.com/office/drawing/2014/main" val="3252992887"/>
                  </a:ext>
                </a:extLst>
              </a:tr>
              <a:tr h="345800">
                <a:tc>
                  <a:txBody>
                    <a:bodyPr/>
                    <a:lstStyle/>
                    <a:p>
                      <a:pPr algn="ctr" fontAlgn="b"/>
                      <a:r>
                        <a:rPr lang="en-GB" sz="1800" u="none" strike="noStrike">
                          <a:effectLst/>
                        </a:rPr>
                        <a:t>17</a:t>
                      </a:r>
                      <a:endParaRPr lang="en-GB" sz="1800" b="0" i="0" u="none" strike="noStrike">
                        <a:solidFill>
                          <a:srgbClr val="000000"/>
                        </a:solidFill>
                        <a:effectLst/>
                        <a:latin typeface="Calibri" panose="020F0502020204030204" pitchFamily="34" charset="0"/>
                      </a:endParaRPr>
                    </a:p>
                  </a:txBody>
                  <a:tcPr marL="5851" marR="5851" marT="5851" marB="0" anchor="b"/>
                </a:tc>
                <a:tc>
                  <a:txBody>
                    <a:bodyPr/>
                    <a:lstStyle/>
                    <a:p>
                      <a:pPr algn="ctr" fontAlgn="b"/>
                      <a:r>
                        <a:rPr lang="en-GB" sz="1800" u="none" strike="noStrike">
                          <a:effectLst/>
                        </a:rPr>
                        <a:t>6</a:t>
                      </a:r>
                      <a:endParaRPr lang="en-GB" sz="1800" b="0" i="0" u="none" strike="noStrike">
                        <a:solidFill>
                          <a:srgbClr val="000000"/>
                        </a:solidFill>
                        <a:effectLst/>
                        <a:latin typeface="Calibri" panose="020F0502020204030204" pitchFamily="34" charset="0"/>
                      </a:endParaRPr>
                    </a:p>
                  </a:txBody>
                  <a:tcPr marL="5851" marR="5851" marT="5851" marB="0" anchor="b"/>
                </a:tc>
                <a:tc>
                  <a:txBody>
                    <a:bodyPr/>
                    <a:lstStyle/>
                    <a:p>
                      <a:pPr algn="ctr" fontAlgn="b"/>
                      <a:r>
                        <a:rPr lang="en-GB" sz="1800" u="none" strike="noStrike">
                          <a:effectLst/>
                        </a:rPr>
                        <a:t>3</a:t>
                      </a:r>
                      <a:endParaRPr lang="en-GB" sz="1800" b="0" i="0" u="none" strike="noStrike">
                        <a:solidFill>
                          <a:srgbClr val="000000"/>
                        </a:solidFill>
                        <a:effectLst/>
                        <a:latin typeface="Calibri" panose="020F0502020204030204" pitchFamily="34" charset="0"/>
                      </a:endParaRPr>
                    </a:p>
                  </a:txBody>
                  <a:tcPr marL="5851" marR="5851" marT="5851" marB="0" anchor="b"/>
                </a:tc>
                <a:extLst>
                  <a:ext uri="{0D108BD9-81ED-4DB2-BD59-A6C34878D82A}">
                    <a16:rowId xmlns:a16="http://schemas.microsoft.com/office/drawing/2014/main" val="720589409"/>
                  </a:ext>
                </a:extLst>
              </a:tr>
              <a:tr h="345800">
                <a:tc>
                  <a:txBody>
                    <a:bodyPr/>
                    <a:lstStyle/>
                    <a:p>
                      <a:pPr algn="ctr" fontAlgn="b"/>
                      <a:r>
                        <a:rPr lang="en-GB" sz="1800" u="none" strike="noStrike">
                          <a:effectLst/>
                        </a:rPr>
                        <a:t>18</a:t>
                      </a:r>
                      <a:endParaRPr lang="en-GB" sz="1800" b="0" i="0" u="none" strike="noStrike">
                        <a:solidFill>
                          <a:srgbClr val="000000"/>
                        </a:solidFill>
                        <a:effectLst/>
                        <a:latin typeface="Calibri" panose="020F0502020204030204" pitchFamily="34" charset="0"/>
                      </a:endParaRPr>
                    </a:p>
                  </a:txBody>
                  <a:tcPr marL="5851" marR="5851" marT="5851" marB="0" anchor="b"/>
                </a:tc>
                <a:tc>
                  <a:txBody>
                    <a:bodyPr/>
                    <a:lstStyle/>
                    <a:p>
                      <a:pPr algn="ctr" fontAlgn="b"/>
                      <a:r>
                        <a:rPr lang="en-GB" sz="1800" u="none" strike="noStrike">
                          <a:effectLst/>
                        </a:rPr>
                        <a:t>6</a:t>
                      </a:r>
                      <a:endParaRPr lang="en-GB" sz="1800" b="0" i="0" u="none" strike="noStrike">
                        <a:solidFill>
                          <a:srgbClr val="000000"/>
                        </a:solidFill>
                        <a:effectLst/>
                        <a:latin typeface="Calibri" panose="020F0502020204030204" pitchFamily="34" charset="0"/>
                      </a:endParaRPr>
                    </a:p>
                  </a:txBody>
                  <a:tcPr marL="5851" marR="5851" marT="5851" marB="0" anchor="b"/>
                </a:tc>
                <a:tc>
                  <a:txBody>
                    <a:bodyPr/>
                    <a:lstStyle/>
                    <a:p>
                      <a:pPr algn="ctr" fontAlgn="b"/>
                      <a:r>
                        <a:rPr lang="en-GB" sz="1800" u="none" strike="noStrike">
                          <a:effectLst/>
                        </a:rPr>
                        <a:t>2</a:t>
                      </a:r>
                      <a:endParaRPr lang="en-GB" sz="1800" b="0" i="0" u="none" strike="noStrike">
                        <a:solidFill>
                          <a:srgbClr val="000000"/>
                        </a:solidFill>
                        <a:effectLst/>
                        <a:latin typeface="Calibri" panose="020F0502020204030204" pitchFamily="34" charset="0"/>
                      </a:endParaRPr>
                    </a:p>
                  </a:txBody>
                  <a:tcPr marL="5851" marR="5851" marT="5851" marB="0" anchor="b"/>
                </a:tc>
                <a:extLst>
                  <a:ext uri="{0D108BD9-81ED-4DB2-BD59-A6C34878D82A}">
                    <a16:rowId xmlns:a16="http://schemas.microsoft.com/office/drawing/2014/main" val="2663203903"/>
                  </a:ext>
                </a:extLst>
              </a:tr>
              <a:tr h="345800">
                <a:tc>
                  <a:txBody>
                    <a:bodyPr/>
                    <a:lstStyle/>
                    <a:p>
                      <a:pPr algn="ctr" fontAlgn="b"/>
                      <a:r>
                        <a:rPr lang="en-GB" sz="1800" u="none" strike="noStrike">
                          <a:effectLst/>
                        </a:rPr>
                        <a:t>19</a:t>
                      </a:r>
                      <a:endParaRPr lang="en-GB" sz="1800" b="0" i="0" u="none" strike="noStrike">
                        <a:solidFill>
                          <a:srgbClr val="000000"/>
                        </a:solidFill>
                        <a:effectLst/>
                        <a:latin typeface="Calibri" panose="020F0502020204030204" pitchFamily="34" charset="0"/>
                      </a:endParaRPr>
                    </a:p>
                  </a:txBody>
                  <a:tcPr marL="5851" marR="5851" marT="5851" marB="0" anchor="b"/>
                </a:tc>
                <a:tc>
                  <a:txBody>
                    <a:bodyPr/>
                    <a:lstStyle/>
                    <a:p>
                      <a:pPr algn="ctr" fontAlgn="b"/>
                      <a:r>
                        <a:rPr lang="en-GB" sz="1800" u="none" strike="noStrike">
                          <a:effectLst/>
                        </a:rPr>
                        <a:t>6</a:t>
                      </a:r>
                      <a:endParaRPr lang="en-GB" sz="1800" b="0" i="0" u="none" strike="noStrike">
                        <a:solidFill>
                          <a:srgbClr val="000000"/>
                        </a:solidFill>
                        <a:effectLst/>
                        <a:latin typeface="Calibri" panose="020F0502020204030204" pitchFamily="34" charset="0"/>
                      </a:endParaRPr>
                    </a:p>
                  </a:txBody>
                  <a:tcPr marL="5851" marR="5851" marT="5851" marB="0" anchor="b"/>
                </a:tc>
                <a:tc>
                  <a:txBody>
                    <a:bodyPr/>
                    <a:lstStyle/>
                    <a:p>
                      <a:pPr algn="ctr" fontAlgn="b"/>
                      <a:r>
                        <a:rPr lang="en-GB" sz="1800" u="none" strike="noStrike" dirty="0">
                          <a:effectLst/>
                        </a:rPr>
                        <a:t>1</a:t>
                      </a:r>
                      <a:endParaRPr lang="en-GB" sz="1800" b="0" i="0" u="none" strike="noStrike" dirty="0">
                        <a:solidFill>
                          <a:srgbClr val="000000"/>
                        </a:solidFill>
                        <a:effectLst/>
                        <a:latin typeface="Calibri" panose="020F0502020204030204" pitchFamily="34" charset="0"/>
                      </a:endParaRPr>
                    </a:p>
                  </a:txBody>
                  <a:tcPr marL="5851" marR="5851" marT="5851" marB="0" anchor="b"/>
                </a:tc>
                <a:extLst>
                  <a:ext uri="{0D108BD9-81ED-4DB2-BD59-A6C34878D82A}">
                    <a16:rowId xmlns:a16="http://schemas.microsoft.com/office/drawing/2014/main" val="4032458019"/>
                  </a:ext>
                </a:extLst>
              </a:tr>
            </a:tbl>
          </a:graphicData>
        </a:graphic>
      </p:graphicFrame>
    </p:spTree>
    <p:extLst>
      <p:ext uri="{BB962C8B-B14F-4D97-AF65-F5344CB8AC3E}">
        <p14:creationId xmlns:p14="http://schemas.microsoft.com/office/powerpoint/2010/main" val="1295284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F5E47-07E7-8CAF-85C5-3659115B0014}"/>
              </a:ext>
            </a:extLst>
          </p:cNvPr>
          <p:cNvSpPr>
            <a:spLocks noGrp="1"/>
          </p:cNvSpPr>
          <p:nvPr>
            <p:ph type="title"/>
          </p:nvPr>
        </p:nvSpPr>
        <p:spPr/>
        <p:txBody>
          <a:bodyPr/>
          <a:lstStyle/>
          <a:p>
            <a:r>
              <a:rPr lang="en-GB" dirty="0"/>
              <a:t>sgRNA Selection Rules</a:t>
            </a:r>
          </a:p>
        </p:txBody>
      </p:sp>
      <p:pic>
        <p:nvPicPr>
          <p:cNvPr id="8" name="Picture 7">
            <a:extLst>
              <a:ext uri="{FF2B5EF4-FFF2-40B4-BE49-F238E27FC236}">
                <a16:creationId xmlns:a16="http://schemas.microsoft.com/office/drawing/2014/main" id="{36C1D80E-1F8C-FC72-36AF-C1D93CD469DD}"/>
              </a:ext>
            </a:extLst>
          </p:cNvPr>
          <p:cNvPicPr>
            <a:picLocks noChangeAspect="1"/>
          </p:cNvPicPr>
          <p:nvPr/>
        </p:nvPicPr>
        <p:blipFill>
          <a:blip r:embed="rId2"/>
          <a:stretch>
            <a:fillRect/>
          </a:stretch>
        </p:blipFill>
        <p:spPr>
          <a:xfrm>
            <a:off x="1250330" y="1907469"/>
            <a:ext cx="15547280" cy="6437545"/>
          </a:xfrm>
          <a:prstGeom prst="rect">
            <a:avLst/>
          </a:prstGeom>
        </p:spPr>
      </p:pic>
    </p:spTree>
    <p:extLst>
      <p:ext uri="{BB962C8B-B14F-4D97-AF65-F5344CB8AC3E}">
        <p14:creationId xmlns:p14="http://schemas.microsoft.com/office/powerpoint/2010/main" val="1877442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02373-8FF0-8942-4BB7-7774FD08F70D}"/>
              </a:ext>
            </a:extLst>
          </p:cNvPr>
          <p:cNvSpPr>
            <a:spLocks noGrp="1"/>
          </p:cNvSpPr>
          <p:nvPr>
            <p:ph type="title"/>
          </p:nvPr>
        </p:nvSpPr>
        <p:spPr/>
        <p:txBody>
          <a:bodyPr/>
          <a:lstStyle/>
          <a:p>
            <a:r>
              <a:rPr lang="en-GB" dirty="0"/>
              <a:t>sgRNA + Gene Strand Possibilities</a:t>
            </a:r>
          </a:p>
        </p:txBody>
      </p:sp>
      <p:sp>
        <p:nvSpPr>
          <p:cNvPr id="3" name="Text Placeholder 2">
            <a:extLst>
              <a:ext uri="{FF2B5EF4-FFF2-40B4-BE49-F238E27FC236}">
                <a16:creationId xmlns:a16="http://schemas.microsoft.com/office/drawing/2014/main" id="{17E525AF-9AF7-A10A-1599-334AEF6750FF}"/>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2240537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BAF2B3C0-B110-EE46-57A2-A7BA4E7C6D40}"/>
              </a:ext>
            </a:extLst>
          </p:cNvPr>
          <p:cNvGraphicFramePr>
            <a:graphicFrameLocks noGrp="1"/>
          </p:cNvGraphicFramePr>
          <p:nvPr>
            <p:ph idx="1"/>
            <p:extLst>
              <p:ext uri="{D42A27DB-BD31-4B8C-83A1-F6EECF244321}">
                <p14:modId xmlns:p14="http://schemas.microsoft.com/office/powerpoint/2010/main" val="2898209516"/>
              </p:ext>
            </p:extLst>
          </p:nvPr>
        </p:nvGraphicFramePr>
        <p:xfrm>
          <a:off x="3167654" y="92859"/>
          <a:ext cx="10730256" cy="741680"/>
        </p:xfrm>
        <a:graphic>
          <a:graphicData uri="http://schemas.openxmlformats.org/drawingml/2006/table">
            <a:tbl>
              <a:tblPr firstRow="1" bandRow="1">
                <a:tableStyleId>{93296810-A885-4BE3-A3E7-6D5BEEA58F35}</a:tableStyleId>
              </a:tblPr>
              <a:tblGrid>
                <a:gridCol w="3576752">
                  <a:extLst>
                    <a:ext uri="{9D8B030D-6E8A-4147-A177-3AD203B41FA5}">
                      <a16:colId xmlns:a16="http://schemas.microsoft.com/office/drawing/2014/main" val="3714728644"/>
                    </a:ext>
                  </a:extLst>
                </a:gridCol>
                <a:gridCol w="3576752">
                  <a:extLst>
                    <a:ext uri="{9D8B030D-6E8A-4147-A177-3AD203B41FA5}">
                      <a16:colId xmlns:a16="http://schemas.microsoft.com/office/drawing/2014/main" val="3516678339"/>
                    </a:ext>
                  </a:extLst>
                </a:gridCol>
                <a:gridCol w="3576752">
                  <a:extLst>
                    <a:ext uri="{9D8B030D-6E8A-4147-A177-3AD203B41FA5}">
                      <a16:colId xmlns:a16="http://schemas.microsoft.com/office/drawing/2014/main" val="2788310780"/>
                    </a:ext>
                  </a:extLst>
                </a:gridCol>
              </a:tblGrid>
              <a:tr h="370840">
                <a:tc>
                  <a:txBody>
                    <a:bodyPr/>
                    <a:lstStyle/>
                    <a:p>
                      <a:r>
                        <a:rPr lang="en-GB" sz="1800" b="0" dirty="0">
                          <a:solidFill>
                            <a:schemeClr val="bg1"/>
                          </a:solidFill>
                        </a:rPr>
                        <a:t>Site type</a:t>
                      </a:r>
                    </a:p>
                  </a:txBody>
                  <a:tcPr/>
                </a:tc>
                <a:tc>
                  <a:txBody>
                    <a:bodyPr/>
                    <a:lstStyle/>
                    <a:p>
                      <a:r>
                        <a:rPr lang="en-GB" sz="1800" b="0" dirty="0">
                          <a:solidFill>
                            <a:schemeClr val="bg1"/>
                          </a:solidFill>
                        </a:rPr>
                        <a:t>Gene strand</a:t>
                      </a:r>
                    </a:p>
                  </a:txBody>
                  <a:tcPr/>
                </a:tc>
                <a:tc>
                  <a:txBody>
                    <a:bodyPr/>
                    <a:lstStyle/>
                    <a:p>
                      <a:r>
                        <a:rPr lang="en-GB" sz="1800" b="0" dirty="0">
                          <a:solidFill>
                            <a:schemeClr val="bg1"/>
                          </a:solidFill>
                        </a:rPr>
                        <a:t>sgRNA strand</a:t>
                      </a:r>
                    </a:p>
                  </a:txBody>
                  <a:tcPr/>
                </a:tc>
                <a:extLst>
                  <a:ext uri="{0D108BD9-81ED-4DB2-BD59-A6C34878D82A}">
                    <a16:rowId xmlns:a16="http://schemas.microsoft.com/office/drawing/2014/main" val="585036059"/>
                  </a:ext>
                </a:extLst>
              </a:tr>
              <a:tr h="370840">
                <a:tc>
                  <a:txBody>
                    <a:bodyPr/>
                    <a:lstStyle/>
                    <a:p>
                      <a:r>
                        <a:rPr lang="en-GB" sz="1800" dirty="0">
                          <a:solidFill>
                            <a:schemeClr val="tx2"/>
                          </a:solidFill>
                        </a:rPr>
                        <a:t>Start</a:t>
                      </a:r>
                    </a:p>
                  </a:txBody>
                  <a:tcPr/>
                </a:tc>
                <a:tc>
                  <a:txBody>
                    <a:bodyPr/>
                    <a:lstStyle/>
                    <a:p>
                      <a:r>
                        <a:rPr lang="en-GB" sz="1800" dirty="0">
                          <a:solidFill>
                            <a:schemeClr val="tx2"/>
                          </a:solidFill>
                        </a:rPr>
                        <a:t>+</a:t>
                      </a:r>
                    </a:p>
                  </a:txBody>
                  <a:tcPr/>
                </a:tc>
                <a:tc>
                  <a:txBody>
                    <a:bodyPr/>
                    <a:lstStyle/>
                    <a:p>
                      <a:r>
                        <a:rPr lang="en-GB" sz="1800" dirty="0">
                          <a:solidFill>
                            <a:schemeClr val="tx2"/>
                          </a:solidFill>
                        </a:rPr>
                        <a:t>+</a:t>
                      </a:r>
                    </a:p>
                  </a:txBody>
                  <a:tcPr/>
                </a:tc>
                <a:extLst>
                  <a:ext uri="{0D108BD9-81ED-4DB2-BD59-A6C34878D82A}">
                    <a16:rowId xmlns:a16="http://schemas.microsoft.com/office/drawing/2014/main" val="2663978353"/>
                  </a:ext>
                </a:extLst>
              </a:tr>
            </a:tbl>
          </a:graphicData>
        </a:graphic>
      </p:graphicFrame>
      <p:graphicFrame>
        <p:nvGraphicFramePr>
          <p:cNvPr id="5" name="Table 4">
            <a:extLst>
              <a:ext uri="{FF2B5EF4-FFF2-40B4-BE49-F238E27FC236}">
                <a16:creationId xmlns:a16="http://schemas.microsoft.com/office/drawing/2014/main" id="{FC2B81D3-A568-EF91-7F09-76913CCC5F7E}"/>
              </a:ext>
            </a:extLst>
          </p:cNvPr>
          <p:cNvGraphicFramePr>
            <a:graphicFrameLocks/>
          </p:cNvGraphicFramePr>
          <p:nvPr>
            <p:extLst>
              <p:ext uri="{D42A27DB-BD31-4B8C-83A1-F6EECF244321}">
                <p14:modId xmlns:p14="http://schemas.microsoft.com/office/powerpoint/2010/main" val="4064797177"/>
              </p:ext>
            </p:extLst>
          </p:nvPr>
        </p:nvGraphicFramePr>
        <p:xfrm>
          <a:off x="2974102" y="7054781"/>
          <a:ext cx="11081214" cy="1158240"/>
        </p:xfrm>
        <a:graphic>
          <a:graphicData uri="http://schemas.openxmlformats.org/drawingml/2006/table">
            <a:tbl>
              <a:tblPr firstRow="1" bandRow="1">
                <a:tableStyleId>{93296810-A885-4BE3-A3E7-6D5BEEA58F35}</a:tableStyleId>
              </a:tblPr>
              <a:tblGrid>
                <a:gridCol w="1231246">
                  <a:extLst>
                    <a:ext uri="{9D8B030D-6E8A-4147-A177-3AD203B41FA5}">
                      <a16:colId xmlns:a16="http://schemas.microsoft.com/office/drawing/2014/main" val="3714728644"/>
                    </a:ext>
                  </a:extLst>
                </a:gridCol>
                <a:gridCol w="1231246">
                  <a:extLst>
                    <a:ext uri="{9D8B030D-6E8A-4147-A177-3AD203B41FA5}">
                      <a16:colId xmlns:a16="http://schemas.microsoft.com/office/drawing/2014/main" val="3516678339"/>
                    </a:ext>
                  </a:extLst>
                </a:gridCol>
                <a:gridCol w="1231246">
                  <a:extLst>
                    <a:ext uri="{9D8B030D-6E8A-4147-A177-3AD203B41FA5}">
                      <a16:colId xmlns:a16="http://schemas.microsoft.com/office/drawing/2014/main" val="2788310780"/>
                    </a:ext>
                  </a:extLst>
                </a:gridCol>
                <a:gridCol w="1231246">
                  <a:extLst>
                    <a:ext uri="{9D8B030D-6E8A-4147-A177-3AD203B41FA5}">
                      <a16:colId xmlns:a16="http://schemas.microsoft.com/office/drawing/2014/main" val="799625357"/>
                    </a:ext>
                  </a:extLst>
                </a:gridCol>
                <a:gridCol w="1231246">
                  <a:extLst>
                    <a:ext uri="{9D8B030D-6E8A-4147-A177-3AD203B41FA5}">
                      <a16:colId xmlns:a16="http://schemas.microsoft.com/office/drawing/2014/main" val="927169764"/>
                    </a:ext>
                  </a:extLst>
                </a:gridCol>
                <a:gridCol w="1231246">
                  <a:extLst>
                    <a:ext uri="{9D8B030D-6E8A-4147-A177-3AD203B41FA5}">
                      <a16:colId xmlns:a16="http://schemas.microsoft.com/office/drawing/2014/main" val="259143273"/>
                    </a:ext>
                  </a:extLst>
                </a:gridCol>
                <a:gridCol w="1231246">
                  <a:extLst>
                    <a:ext uri="{9D8B030D-6E8A-4147-A177-3AD203B41FA5}">
                      <a16:colId xmlns:a16="http://schemas.microsoft.com/office/drawing/2014/main" val="172277771"/>
                    </a:ext>
                  </a:extLst>
                </a:gridCol>
                <a:gridCol w="1231246">
                  <a:extLst>
                    <a:ext uri="{9D8B030D-6E8A-4147-A177-3AD203B41FA5}">
                      <a16:colId xmlns:a16="http://schemas.microsoft.com/office/drawing/2014/main" val="2806670284"/>
                    </a:ext>
                  </a:extLst>
                </a:gridCol>
                <a:gridCol w="1231246">
                  <a:extLst>
                    <a:ext uri="{9D8B030D-6E8A-4147-A177-3AD203B41FA5}">
                      <a16:colId xmlns:a16="http://schemas.microsoft.com/office/drawing/2014/main" val="514789376"/>
                    </a:ext>
                  </a:extLst>
                </a:gridCol>
              </a:tblGrid>
              <a:tr h="370840">
                <a:tc>
                  <a:txBody>
                    <a:bodyPr/>
                    <a:lstStyle/>
                    <a:p>
                      <a:r>
                        <a:rPr lang="en-GB" sz="1600" b="0" dirty="0"/>
                        <a:t>CDS side</a:t>
                      </a:r>
                    </a:p>
                  </a:txBody>
                  <a:tcPr/>
                </a:tc>
                <a:tc>
                  <a:txBody>
                    <a:bodyPr/>
                    <a:lstStyle/>
                    <a:p>
                      <a:r>
                        <a:rPr lang="en-GB" sz="1600" b="0" dirty="0"/>
                        <a:t>PAM in start/stop</a:t>
                      </a:r>
                      <a:endParaRPr lang="en-GB" sz="1600" b="0" dirty="0">
                        <a:solidFill>
                          <a:schemeClr val="accent4"/>
                        </a:solidFill>
                      </a:endParaRPr>
                    </a:p>
                  </a:txBody>
                  <a:tcPr/>
                </a:tc>
                <a:tc>
                  <a:txBody>
                    <a:bodyPr/>
                    <a:lstStyle/>
                    <a:p>
                      <a:pPr marL="0" marR="0" lvl="0" indent="0" algn="l" defTabSz="959937" rtl="0" eaLnBrk="1" fontAlgn="auto" latinLnBrk="0" hangingPunct="1">
                        <a:lnSpc>
                          <a:spcPct val="100000"/>
                        </a:lnSpc>
                        <a:spcBef>
                          <a:spcPts val="0"/>
                        </a:spcBef>
                        <a:spcAft>
                          <a:spcPts val="0"/>
                        </a:spcAft>
                        <a:buClrTx/>
                        <a:buSzTx/>
                        <a:buFontTx/>
                        <a:buNone/>
                        <a:tabLst/>
                        <a:defRPr/>
                      </a:pPr>
                      <a:r>
                        <a:rPr lang="en-GB" sz="1600" b="0" dirty="0"/>
                        <a:t>&lt;15bp 3’ overhang</a:t>
                      </a:r>
                    </a:p>
                  </a:txBody>
                  <a:tcPr/>
                </a:tc>
                <a:tc>
                  <a:txBody>
                    <a:bodyPr/>
                    <a:lstStyle/>
                    <a:p>
                      <a:pPr marL="0" marR="0" lvl="0" indent="0" algn="l" defTabSz="959937" rtl="0" eaLnBrk="1" fontAlgn="auto" latinLnBrk="0" hangingPunct="1">
                        <a:lnSpc>
                          <a:spcPct val="100000"/>
                        </a:lnSpc>
                        <a:spcBef>
                          <a:spcPts val="0"/>
                        </a:spcBef>
                        <a:spcAft>
                          <a:spcPts val="0"/>
                        </a:spcAft>
                        <a:buClrTx/>
                        <a:buSzTx/>
                        <a:buFontTx/>
                        <a:buNone/>
                        <a:tabLst/>
                        <a:defRPr/>
                      </a:pPr>
                      <a:r>
                        <a:rPr lang="en-GB" sz="1600" b="0" dirty="0"/>
                        <a:t>PAM in CDS</a:t>
                      </a:r>
                    </a:p>
                  </a:txBody>
                  <a:tcPr/>
                </a:tc>
                <a:tc>
                  <a:txBody>
                    <a:bodyPr/>
                    <a:lstStyle/>
                    <a:p>
                      <a:r>
                        <a:rPr lang="en-GB" sz="1600" b="0" dirty="0"/>
                        <a:t>PAM outside CDS</a:t>
                      </a:r>
                    </a:p>
                  </a:txBody>
                  <a:tcPr/>
                </a:tc>
                <a:tc>
                  <a:txBody>
                    <a:bodyPr/>
                    <a:lstStyle/>
                    <a:p>
                      <a:r>
                        <a:rPr lang="en-GB" sz="1600" b="0" dirty="0"/>
                        <a:t>Cut site in CDS</a:t>
                      </a:r>
                    </a:p>
                  </a:txBody>
                  <a:tcPr/>
                </a:tc>
                <a:tc>
                  <a:txBody>
                    <a:bodyPr/>
                    <a:lstStyle/>
                    <a:p>
                      <a:r>
                        <a:rPr lang="en-GB" sz="1600" b="0" dirty="0"/>
                        <a:t>Mutate 1bp of sgRNA</a:t>
                      </a:r>
                    </a:p>
                  </a:txBody>
                  <a:tcPr/>
                </a:tc>
                <a:tc>
                  <a:txBody>
                    <a:bodyPr/>
                    <a:lstStyle/>
                    <a:p>
                      <a:pPr marL="0" marR="0" lvl="0" indent="0" algn="l" defTabSz="959937" rtl="0" eaLnBrk="1" fontAlgn="auto" latinLnBrk="0" hangingPunct="1">
                        <a:lnSpc>
                          <a:spcPct val="100000"/>
                        </a:lnSpc>
                        <a:spcBef>
                          <a:spcPts val="0"/>
                        </a:spcBef>
                        <a:spcAft>
                          <a:spcPts val="0"/>
                        </a:spcAft>
                        <a:buClrTx/>
                        <a:buSzTx/>
                        <a:buFontTx/>
                        <a:buNone/>
                        <a:tabLst/>
                        <a:defRPr/>
                      </a:pPr>
                      <a:r>
                        <a:rPr lang="en-GB" sz="1600" b="0" dirty="0"/>
                        <a:t>Mutate 6bp of sgRNA</a:t>
                      </a:r>
                    </a:p>
                  </a:txBody>
                  <a:tcPr/>
                </a:tc>
                <a:tc>
                  <a:txBody>
                    <a:bodyPr/>
                    <a:lstStyle/>
                    <a:p>
                      <a:r>
                        <a:rPr lang="en-GB" sz="1600" b="0" dirty="0"/>
                        <a:t>Relative last g coordinate</a:t>
                      </a:r>
                    </a:p>
                  </a:txBody>
                  <a:tcPr/>
                </a:tc>
                <a:extLst>
                  <a:ext uri="{0D108BD9-81ED-4DB2-BD59-A6C34878D82A}">
                    <a16:rowId xmlns:a16="http://schemas.microsoft.com/office/drawing/2014/main" val="585036059"/>
                  </a:ext>
                </a:extLst>
              </a:tr>
              <a:tr h="0">
                <a:tc>
                  <a:txBody>
                    <a:bodyPr/>
                    <a:lstStyle/>
                    <a:p>
                      <a:r>
                        <a:rPr lang="en-GB" sz="1600" dirty="0">
                          <a:solidFill>
                            <a:schemeClr val="tx2"/>
                          </a:solidFill>
                        </a:rPr>
                        <a:t>HAR</a:t>
                      </a:r>
                    </a:p>
                  </a:txBody>
                  <a:tcPr/>
                </a:tc>
                <a:tc>
                  <a:txBody>
                    <a:bodyPr/>
                    <a:lstStyle/>
                    <a:p>
                      <a:r>
                        <a:rPr lang="en-GB" sz="1600" dirty="0">
                          <a:solidFill>
                            <a:schemeClr val="tx2"/>
                          </a:solidFill>
                        </a:rPr>
                        <a:t>0:3</a:t>
                      </a:r>
                    </a:p>
                  </a:txBody>
                  <a:tcPr/>
                </a:tc>
                <a:tc>
                  <a:txBody>
                    <a:bodyPr/>
                    <a:lstStyle/>
                    <a:p>
                      <a:r>
                        <a:rPr lang="en-GB" sz="1600" dirty="0">
                          <a:solidFill>
                            <a:schemeClr val="tx2"/>
                          </a:solidFill>
                        </a:rPr>
                        <a:t>&lt;15</a:t>
                      </a:r>
                    </a:p>
                  </a:txBody>
                  <a:tcPr/>
                </a:tc>
                <a:tc>
                  <a:txBody>
                    <a:bodyPr/>
                    <a:lstStyle/>
                    <a:p>
                      <a:r>
                        <a:rPr lang="en-GB" sz="1600" dirty="0">
                          <a:solidFill>
                            <a:schemeClr val="tx2"/>
                          </a:solidFill>
                        </a:rPr>
                        <a:t>&gt;2</a:t>
                      </a:r>
                    </a:p>
                  </a:txBody>
                  <a:tcPr/>
                </a:tc>
                <a:tc>
                  <a:txBody>
                    <a:bodyPr/>
                    <a:lstStyle/>
                    <a:p>
                      <a:r>
                        <a:rPr lang="en-GB" sz="1600" dirty="0">
                          <a:solidFill>
                            <a:schemeClr val="tx2"/>
                          </a:solidFill>
                        </a:rPr>
                        <a:t>Never</a:t>
                      </a:r>
                    </a:p>
                  </a:txBody>
                  <a:tcPr/>
                </a:tc>
                <a:tc>
                  <a:txBody>
                    <a:bodyPr/>
                    <a:lstStyle/>
                    <a:p>
                      <a:r>
                        <a:rPr lang="en-GB" sz="1600" dirty="0">
                          <a:solidFill>
                            <a:schemeClr val="tx2"/>
                          </a:solidFill>
                        </a:rPr>
                        <a:t>&gt;5</a:t>
                      </a:r>
                    </a:p>
                  </a:txBody>
                  <a:tcPr/>
                </a:tc>
                <a:tc>
                  <a:txBody>
                    <a:bodyPr/>
                    <a:lstStyle/>
                    <a:p>
                      <a:r>
                        <a:rPr lang="en-GB" sz="1600" dirty="0">
                          <a:solidFill>
                            <a:schemeClr val="tx2"/>
                          </a:solidFill>
                        </a:rPr>
                        <a:t>4</a:t>
                      </a:r>
                    </a:p>
                  </a:txBody>
                  <a:tcPr/>
                </a:tc>
                <a:tc>
                  <a:txBody>
                    <a:bodyPr/>
                    <a:lstStyle/>
                    <a:p>
                      <a:r>
                        <a:rPr lang="en-GB" sz="1600" dirty="0">
                          <a:solidFill>
                            <a:schemeClr val="tx2"/>
                          </a:solidFill>
                        </a:rPr>
                        <a:t>9</a:t>
                      </a:r>
                    </a:p>
                  </a:txBody>
                  <a:tcPr/>
                </a:tc>
                <a:tc>
                  <a:txBody>
                    <a:bodyPr/>
                    <a:lstStyle/>
                    <a:p>
                      <a:pPr marL="0" marR="0" lvl="0" indent="0" algn="l" defTabSz="1199967" rtl="0" eaLnBrk="1" fontAlgn="auto" latinLnBrk="0" hangingPunct="1">
                        <a:lnSpc>
                          <a:spcPct val="100000"/>
                        </a:lnSpc>
                        <a:spcBef>
                          <a:spcPts val="0"/>
                        </a:spcBef>
                        <a:spcAft>
                          <a:spcPts val="0"/>
                        </a:spcAft>
                        <a:buClrTx/>
                        <a:buSzTx/>
                        <a:buFontTx/>
                        <a:buNone/>
                        <a:tabLst/>
                        <a:defRPr/>
                      </a:pPr>
                      <a:r>
                        <a:rPr lang="en-GB" sz="1600" dirty="0">
                          <a:solidFill>
                            <a:schemeClr val="accent1"/>
                          </a:solidFill>
                        </a:rPr>
                        <a:t>fmax </a:t>
                      </a:r>
                      <a:r>
                        <a:rPr lang="en-GB" sz="1600" dirty="0"/>
                        <a:t>– </a:t>
                      </a:r>
                      <a:r>
                        <a:rPr lang="en-GB" sz="1600" dirty="0">
                          <a:solidFill>
                            <a:schemeClr val="accent4"/>
                          </a:solidFill>
                        </a:rPr>
                        <a:t>stop </a:t>
                      </a:r>
                      <a:r>
                        <a:rPr lang="en-GB" sz="1600" kern="1200" dirty="0">
                          <a:solidFill>
                            <a:schemeClr val="dk1"/>
                          </a:solidFill>
                          <a:latin typeface="+mn-lt"/>
                          <a:ea typeface="+mn-ea"/>
                          <a:cs typeface="+mn-cs"/>
                        </a:rPr>
                        <a:t>+ 23 </a:t>
                      </a:r>
                    </a:p>
                  </a:txBody>
                  <a:tcPr/>
                </a:tc>
                <a:extLst>
                  <a:ext uri="{0D108BD9-81ED-4DB2-BD59-A6C34878D82A}">
                    <a16:rowId xmlns:a16="http://schemas.microsoft.com/office/drawing/2014/main" val="2663978353"/>
                  </a:ext>
                </a:extLst>
              </a:tr>
            </a:tbl>
          </a:graphicData>
        </a:graphic>
      </p:graphicFrame>
      <p:cxnSp>
        <p:nvCxnSpPr>
          <p:cNvPr id="8" name="Straight Connector 7">
            <a:extLst>
              <a:ext uri="{FF2B5EF4-FFF2-40B4-BE49-F238E27FC236}">
                <a16:creationId xmlns:a16="http://schemas.microsoft.com/office/drawing/2014/main" id="{0DAED330-D60B-77BD-5563-A06B42121676}"/>
              </a:ext>
            </a:extLst>
          </p:cNvPr>
          <p:cNvCxnSpPr>
            <a:cxnSpLocks/>
          </p:cNvCxnSpPr>
          <p:nvPr/>
        </p:nvCxnSpPr>
        <p:spPr>
          <a:xfrm>
            <a:off x="3383683" y="3560916"/>
            <a:ext cx="10524899" cy="0"/>
          </a:xfrm>
          <a:prstGeom prst="line">
            <a:avLst/>
          </a:prstGeom>
          <a:ln w="25400">
            <a:solidFill>
              <a:schemeClr val="accent5"/>
            </a:solidFill>
          </a:ln>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5366A81C-2742-C462-6996-412E7CBE3FF2}"/>
              </a:ext>
            </a:extLst>
          </p:cNvPr>
          <p:cNvCxnSpPr>
            <a:cxnSpLocks/>
          </p:cNvCxnSpPr>
          <p:nvPr/>
        </p:nvCxnSpPr>
        <p:spPr>
          <a:xfrm>
            <a:off x="8265846" y="2834723"/>
            <a:ext cx="5642848" cy="0"/>
          </a:xfrm>
          <a:prstGeom prst="line">
            <a:avLst/>
          </a:prstGeom>
          <a:ln w="25400">
            <a:solidFill>
              <a:schemeClr val="accent2"/>
            </a:solidFill>
          </a:ln>
        </p:spPr>
        <p:style>
          <a:lnRef idx="1">
            <a:schemeClr val="dk1"/>
          </a:lnRef>
          <a:fillRef idx="0">
            <a:schemeClr val="dk1"/>
          </a:fillRef>
          <a:effectRef idx="0">
            <a:schemeClr val="dk1"/>
          </a:effectRef>
          <a:fontRef idx="minor">
            <a:schemeClr val="tx1"/>
          </a:fontRef>
        </p:style>
      </p:cxnSp>
      <p:sp>
        <p:nvSpPr>
          <p:cNvPr id="10" name="Rectangle 9">
            <a:extLst>
              <a:ext uri="{FF2B5EF4-FFF2-40B4-BE49-F238E27FC236}">
                <a16:creationId xmlns:a16="http://schemas.microsoft.com/office/drawing/2014/main" id="{5ED7C27D-C209-9946-9A74-1E162F42477C}"/>
              </a:ext>
            </a:extLst>
          </p:cNvPr>
          <p:cNvSpPr/>
          <p:nvPr/>
        </p:nvSpPr>
        <p:spPr>
          <a:xfrm>
            <a:off x="8265847" y="3148153"/>
            <a:ext cx="734485" cy="431240"/>
          </a:xfrm>
          <a:prstGeom prst="rect">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100" dirty="0"/>
              <a:t>ATG</a:t>
            </a:r>
          </a:p>
        </p:txBody>
      </p:sp>
      <p:cxnSp>
        <p:nvCxnSpPr>
          <p:cNvPr id="12" name="Straight Arrow Connector 11">
            <a:extLst>
              <a:ext uri="{FF2B5EF4-FFF2-40B4-BE49-F238E27FC236}">
                <a16:creationId xmlns:a16="http://schemas.microsoft.com/office/drawing/2014/main" id="{B9B45ED6-EA1A-179F-5958-1ED653305EFC}"/>
              </a:ext>
            </a:extLst>
          </p:cNvPr>
          <p:cNvCxnSpPr>
            <a:cxnSpLocks/>
          </p:cNvCxnSpPr>
          <p:nvPr/>
        </p:nvCxnSpPr>
        <p:spPr>
          <a:xfrm>
            <a:off x="8265846" y="3690531"/>
            <a:ext cx="1096310" cy="0"/>
          </a:xfrm>
          <a:prstGeom prst="straightConnector1">
            <a:avLst/>
          </a:prstGeom>
          <a:ln w="2222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D7F9DDAD-897F-DAB8-E8E1-E5C6E1114AC0}"/>
              </a:ext>
            </a:extLst>
          </p:cNvPr>
          <p:cNvSpPr txBox="1"/>
          <p:nvPr/>
        </p:nvSpPr>
        <p:spPr>
          <a:xfrm>
            <a:off x="13174097" y="2834723"/>
            <a:ext cx="734485" cy="415498"/>
          </a:xfrm>
          <a:prstGeom prst="rect">
            <a:avLst/>
          </a:prstGeom>
          <a:noFill/>
          <a:ln w="22225">
            <a:solidFill>
              <a:schemeClr val="accent2"/>
            </a:solidFill>
          </a:ln>
        </p:spPr>
        <p:txBody>
          <a:bodyPr wrap="square" rtlCol="0">
            <a:spAutoFit/>
          </a:bodyPr>
          <a:lstStyle/>
          <a:p>
            <a:pPr algn="ctr"/>
            <a:r>
              <a:rPr lang="en-GB" sz="2100" dirty="0">
                <a:solidFill>
                  <a:schemeClr val="accent2"/>
                </a:solidFill>
              </a:rPr>
              <a:t>NGG</a:t>
            </a:r>
          </a:p>
        </p:txBody>
      </p:sp>
      <p:sp>
        <p:nvSpPr>
          <p:cNvPr id="33" name="Rounded Rectangle 32">
            <a:extLst>
              <a:ext uri="{FF2B5EF4-FFF2-40B4-BE49-F238E27FC236}">
                <a16:creationId xmlns:a16="http://schemas.microsoft.com/office/drawing/2014/main" id="{663CBA8F-4068-BA32-C099-690558045D59}"/>
              </a:ext>
            </a:extLst>
          </p:cNvPr>
          <p:cNvSpPr/>
          <p:nvPr/>
        </p:nvSpPr>
        <p:spPr>
          <a:xfrm>
            <a:off x="13606147" y="2819551"/>
            <a:ext cx="302435" cy="456777"/>
          </a:xfrm>
          <a:prstGeom prst="roundRect">
            <a:avLst/>
          </a:prstGeom>
          <a:noFill/>
          <a:ln w="38100">
            <a:solidFill>
              <a:schemeClr val="accent1"/>
            </a:solidFill>
            <a:prstDash val="sysDash"/>
            <a:extLst>
              <a:ext uri="{C807C97D-BFC1-408E-A445-0C87EB9F89A2}">
                <ask:lineSketchStyleProps xmlns:ask="http://schemas.microsoft.com/office/drawing/2018/sketchyshapes" sd="1219033472">
                  <a:custGeom>
                    <a:avLst/>
                    <a:gdLst>
                      <a:gd name="connsiteX0" fmla="*/ 0 w 302435"/>
                      <a:gd name="connsiteY0" fmla="*/ 50407 h 733674"/>
                      <a:gd name="connsiteX1" fmla="*/ 50407 w 302435"/>
                      <a:gd name="connsiteY1" fmla="*/ 0 h 733674"/>
                      <a:gd name="connsiteX2" fmla="*/ 252028 w 302435"/>
                      <a:gd name="connsiteY2" fmla="*/ 0 h 733674"/>
                      <a:gd name="connsiteX3" fmla="*/ 302435 w 302435"/>
                      <a:gd name="connsiteY3" fmla="*/ 50407 h 733674"/>
                      <a:gd name="connsiteX4" fmla="*/ 302435 w 302435"/>
                      <a:gd name="connsiteY4" fmla="*/ 683267 h 733674"/>
                      <a:gd name="connsiteX5" fmla="*/ 252028 w 302435"/>
                      <a:gd name="connsiteY5" fmla="*/ 733674 h 733674"/>
                      <a:gd name="connsiteX6" fmla="*/ 50407 w 302435"/>
                      <a:gd name="connsiteY6" fmla="*/ 733674 h 733674"/>
                      <a:gd name="connsiteX7" fmla="*/ 0 w 302435"/>
                      <a:gd name="connsiteY7" fmla="*/ 683267 h 733674"/>
                      <a:gd name="connsiteX8" fmla="*/ 0 w 302435"/>
                      <a:gd name="connsiteY8" fmla="*/ 50407 h 733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2435" h="733674" extrusionOk="0">
                        <a:moveTo>
                          <a:pt x="0" y="50407"/>
                        </a:moveTo>
                        <a:cubicBezTo>
                          <a:pt x="-3316" y="20523"/>
                          <a:pt x="18001" y="1714"/>
                          <a:pt x="50407" y="0"/>
                        </a:cubicBezTo>
                        <a:cubicBezTo>
                          <a:pt x="150776" y="-886"/>
                          <a:pt x="164425" y="5410"/>
                          <a:pt x="252028" y="0"/>
                        </a:cubicBezTo>
                        <a:cubicBezTo>
                          <a:pt x="275896" y="-3020"/>
                          <a:pt x="302152" y="23148"/>
                          <a:pt x="302435" y="50407"/>
                        </a:cubicBezTo>
                        <a:cubicBezTo>
                          <a:pt x="329312" y="278903"/>
                          <a:pt x="333419" y="531908"/>
                          <a:pt x="302435" y="683267"/>
                        </a:cubicBezTo>
                        <a:cubicBezTo>
                          <a:pt x="305174" y="705470"/>
                          <a:pt x="276303" y="733128"/>
                          <a:pt x="252028" y="733674"/>
                        </a:cubicBezTo>
                        <a:cubicBezTo>
                          <a:pt x="165346" y="736042"/>
                          <a:pt x="133163" y="723844"/>
                          <a:pt x="50407" y="733674"/>
                        </a:cubicBezTo>
                        <a:cubicBezTo>
                          <a:pt x="20304" y="737419"/>
                          <a:pt x="-3912" y="706569"/>
                          <a:pt x="0" y="683267"/>
                        </a:cubicBezTo>
                        <a:cubicBezTo>
                          <a:pt x="422" y="551877"/>
                          <a:pt x="22693" y="195550"/>
                          <a:pt x="0" y="50407"/>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ounded Rectangle 33">
            <a:extLst>
              <a:ext uri="{FF2B5EF4-FFF2-40B4-BE49-F238E27FC236}">
                <a16:creationId xmlns:a16="http://schemas.microsoft.com/office/drawing/2014/main" id="{E3B3962A-C737-683E-D9F7-FF92F6259898}"/>
              </a:ext>
            </a:extLst>
          </p:cNvPr>
          <p:cNvSpPr/>
          <p:nvPr/>
        </p:nvSpPr>
        <p:spPr>
          <a:xfrm>
            <a:off x="8679097" y="3147346"/>
            <a:ext cx="302435" cy="456777"/>
          </a:xfrm>
          <a:prstGeom prst="roundRect">
            <a:avLst/>
          </a:prstGeom>
          <a:noFill/>
          <a:ln w="38100">
            <a:solidFill>
              <a:schemeClr val="accent4"/>
            </a:solidFill>
            <a:prstDash val="sysDash"/>
            <a:extLst>
              <a:ext uri="{C807C97D-BFC1-408E-A445-0C87EB9F89A2}">
                <ask:lineSketchStyleProps xmlns:ask="http://schemas.microsoft.com/office/drawing/2018/sketchyshapes" sd="1219033472">
                  <a:custGeom>
                    <a:avLst/>
                    <a:gdLst>
                      <a:gd name="connsiteX0" fmla="*/ 0 w 302435"/>
                      <a:gd name="connsiteY0" fmla="*/ 50407 h 733674"/>
                      <a:gd name="connsiteX1" fmla="*/ 50407 w 302435"/>
                      <a:gd name="connsiteY1" fmla="*/ 0 h 733674"/>
                      <a:gd name="connsiteX2" fmla="*/ 252028 w 302435"/>
                      <a:gd name="connsiteY2" fmla="*/ 0 h 733674"/>
                      <a:gd name="connsiteX3" fmla="*/ 302435 w 302435"/>
                      <a:gd name="connsiteY3" fmla="*/ 50407 h 733674"/>
                      <a:gd name="connsiteX4" fmla="*/ 302435 w 302435"/>
                      <a:gd name="connsiteY4" fmla="*/ 683267 h 733674"/>
                      <a:gd name="connsiteX5" fmla="*/ 252028 w 302435"/>
                      <a:gd name="connsiteY5" fmla="*/ 733674 h 733674"/>
                      <a:gd name="connsiteX6" fmla="*/ 50407 w 302435"/>
                      <a:gd name="connsiteY6" fmla="*/ 733674 h 733674"/>
                      <a:gd name="connsiteX7" fmla="*/ 0 w 302435"/>
                      <a:gd name="connsiteY7" fmla="*/ 683267 h 733674"/>
                      <a:gd name="connsiteX8" fmla="*/ 0 w 302435"/>
                      <a:gd name="connsiteY8" fmla="*/ 50407 h 733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2435" h="733674" extrusionOk="0">
                        <a:moveTo>
                          <a:pt x="0" y="50407"/>
                        </a:moveTo>
                        <a:cubicBezTo>
                          <a:pt x="-3316" y="20523"/>
                          <a:pt x="18001" y="1714"/>
                          <a:pt x="50407" y="0"/>
                        </a:cubicBezTo>
                        <a:cubicBezTo>
                          <a:pt x="150776" y="-886"/>
                          <a:pt x="164425" y="5410"/>
                          <a:pt x="252028" y="0"/>
                        </a:cubicBezTo>
                        <a:cubicBezTo>
                          <a:pt x="275896" y="-3020"/>
                          <a:pt x="302152" y="23148"/>
                          <a:pt x="302435" y="50407"/>
                        </a:cubicBezTo>
                        <a:cubicBezTo>
                          <a:pt x="329312" y="278903"/>
                          <a:pt x="333419" y="531908"/>
                          <a:pt x="302435" y="683267"/>
                        </a:cubicBezTo>
                        <a:cubicBezTo>
                          <a:pt x="305174" y="705470"/>
                          <a:pt x="276303" y="733128"/>
                          <a:pt x="252028" y="733674"/>
                        </a:cubicBezTo>
                        <a:cubicBezTo>
                          <a:pt x="165346" y="736042"/>
                          <a:pt x="133163" y="723844"/>
                          <a:pt x="50407" y="733674"/>
                        </a:cubicBezTo>
                        <a:cubicBezTo>
                          <a:pt x="20304" y="737419"/>
                          <a:pt x="-3912" y="706569"/>
                          <a:pt x="0" y="683267"/>
                        </a:cubicBezTo>
                        <a:cubicBezTo>
                          <a:pt x="422" y="551877"/>
                          <a:pt x="22693" y="195550"/>
                          <a:pt x="0" y="50407"/>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5" name="Straight Connector 34">
            <a:extLst>
              <a:ext uri="{FF2B5EF4-FFF2-40B4-BE49-F238E27FC236}">
                <a16:creationId xmlns:a16="http://schemas.microsoft.com/office/drawing/2014/main" id="{E6EA5C4E-B359-BBB7-B125-2A5D9B3A2F49}"/>
              </a:ext>
            </a:extLst>
          </p:cNvPr>
          <p:cNvCxnSpPr>
            <a:cxnSpLocks/>
          </p:cNvCxnSpPr>
          <p:nvPr/>
        </p:nvCxnSpPr>
        <p:spPr>
          <a:xfrm>
            <a:off x="3383681" y="1357461"/>
            <a:ext cx="5642848" cy="0"/>
          </a:xfrm>
          <a:prstGeom prst="line">
            <a:avLst/>
          </a:prstGeom>
          <a:ln w="25400">
            <a:solidFill>
              <a:schemeClr val="accent2"/>
            </a:solidFill>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13197233-F9FC-18C6-4FD2-04D980CD6498}"/>
              </a:ext>
            </a:extLst>
          </p:cNvPr>
          <p:cNvSpPr txBox="1"/>
          <p:nvPr/>
        </p:nvSpPr>
        <p:spPr>
          <a:xfrm>
            <a:off x="8265846" y="1357461"/>
            <a:ext cx="760570" cy="415498"/>
          </a:xfrm>
          <a:prstGeom prst="rect">
            <a:avLst/>
          </a:prstGeom>
          <a:noFill/>
          <a:ln w="22225">
            <a:solidFill>
              <a:schemeClr val="accent2"/>
            </a:solidFill>
          </a:ln>
        </p:spPr>
        <p:txBody>
          <a:bodyPr wrap="square" rtlCol="0">
            <a:spAutoFit/>
          </a:bodyPr>
          <a:lstStyle/>
          <a:p>
            <a:pPr algn="ctr"/>
            <a:r>
              <a:rPr lang="en-GB" sz="2100" dirty="0">
                <a:solidFill>
                  <a:schemeClr val="accent2"/>
                </a:solidFill>
              </a:rPr>
              <a:t>NGG</a:t>
            </a:r>
          </a:p>
        </p:txBody>
      </p:sp>
      <p:sp>
        <p:nvSpPr>
          <p:cNvPr id="37" name="Rounded Rectangle 36">
            <a:extLst>
              <a:ext uri="{FF2B5EF4-FFF2-40B4-BE49-F238E27FC236}">
                <a16:creationId xmlns:a16="http://schemas.microsoft.com/office/drawing/2014/main" id="{66325B3B-A893-DCAE-A4DA-9C2A5103091F}"/>
              </a:ext>
            </a:extLst>
          </p:cNvPr>
          <p:cNvSpPr/>
          <p:nvPr/>
        </p:nvSpPr>
        <p:spPr>
          <a:xfrm>
            <a:off x="8723982" y="1342289"/>
            <a:ext cx="302435" cy="456777"/>
          </a:xfrm>
          <a:prstGeom prst="roundRect">
            <a:avLst/>
          </a:prstGeom>
          <a:noFill/>
          <a:ln w="38100">
            <a:solidFill>
              <a:schemeClr val="accent1"/>
            </a:solidFill>
            <a:prstDash val="sysDash"/>
            <a:extLst>
              <a:ext uri="{C807C97D-BFC1-408E-A445-0C87EB9F89A2}">
                <ask:lineSketchStyleProps xmlns:ask="http://schemas.microsoft.com/office/drawing/2018/sketchyshapes" sd="1219033472">
                  <a:custGeom>
                    <a:avLst/>
                    <a:gdLst>
                      <a:gd name="connsiteX0" fmla="*/ 0 w 302435"/>
                      <a:gd name="connsiteY0" fmla="*/ 50407 h 733674"/>
                      <a:gd name="connsiteX1" fmla="*/ 50407 w 302435"/>
                      <a:gd name="connsiteY1" fmla="*/ 0 h 733674"/>
                      <a:gd name="connsiteX2" fmla="*/ 252028 w 302435"/>
                      <a:gd name="connsiteY2" fmla="*/ 0 h 733674"/>
                      <a:gd name="connsiteX3" fmla="*/ 302435 w 302435"/>
                      <a:gd name="connsiteY3" fmla="*/ 50407 h 733674"/>
                      <a:gd name="connsiteX4" fmla="*/ 302435 w 302435"/>
                      <a:gd name="connsiteY4" fmla="*/ 683267 h 733674"/>
                      <a:gd name="connsiteX5" fmla="*/ 252028 w 302435"/>
                      <a:gd name="connsiteY5" fmla="*/ 733674 h 733674"/>
                      <a:gd name="connsiteX6" fmla="*/ 50407 w 302435"/>
                      <a:gd name="connsiteY6" fmla="*/ 733674 h 733674"/>
                      <a:gd name="connsiteX7" fmla="*/ 0 w 302435"/>
                      <a:gd name="connsiteY7" fmla="*/ 683267 h 733674"/>
                      <a:gd name="connsiteX8" fmla="*/ 0 w 302435"/>
                      <a:gd name="connsiteY8" fmla="*/ 50407 h 733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2435" h="733674" extrusionOk="0">
                        <a:moveTo>
                          <a:pt x="0" y="50407"/>
                        </a:moveTo>
                        <a:cubicBezTo>
                          <a:pt x="-3316" y="20523"/>
                          <a:pt x="18001" y="1714"/>
                          <a:pt x="50407" y="0"/>
                        </a:cubicBezTo>
                        <a:cubicBezTo>
                          <a:pt x="150776" y="-886"/>
                          <a:pt x="164425" y="5410"/>
                          <a:pt x="252028" y="0"/>
                        </a:cubicBezTo>
                        <a:cubicBezTo>
                          <a:pt x="275896" y="-3020"/>
                          <a:pt x="302152" y="23148"/>
                          <a:pt x="302435" y="50407"/>
                        </a:cubicBezTo>
                        <a:cubicBezTo>
                          <a:pt x="329312" y="278903"/>
                          <a:pt x="333419" y="531908"/>
                          <a:pt x="302435" y="683267"/>
                        </a:cubicBezTo>
                        <a:cubicBezTo>
                          <a:pt x="305174" y="705470"/>
                          <a:pt x="276303" y="733128"/>
                          <a:pt x="252028" y="733674"/>
                        </a:cubicBezTo>
                        <a:cubicBezTo>
                          <a:pt x="165346" y="736042"/>
                          <a:pt x="133163" y="723844"/>
                          <a:pt x="50407" y="733674"/>
                        </a:cubicBezTo>
                        <a:cubicBezTo>
                          <a:pt x="20304" y="737419"/>
                          <a:pt x="-3912" y="706569"/>
                          <a:pt x="0" y="683267"/>
                        </a:cubicBezTo>
                        <a:cubicBezTo>
                          <a:pt x="422" y="551877"/>
                          <a:pt x="22693" y="195550"/>
                          <a:pt x="0" y="50407"/>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8" name="Straight Connector 57">
            <a:extLst>
              <a:ext uri="{FF2B5EF4-FFF2-40B4-BE49-F238E27FC236}">
                <a16:creationId xmlns:a16="http://schemas.microsoft.com/office/drawing/2014/main" id="{63D0A8D9-24E4-01C4-6792-0E02AD75A24B}"/>
              </a:ext>
            </a:extLst>
          </p:cNvPr>
          <p:cNvCxnSpPr>
            <a:cxnSpLocks/>
          </p:cNvCxnSpPr>
          <p:nvPr/>
        </p:nvCxnSpPr>
        <p:spPr>
          <a:xfrm>
            <a:off x="6278416" y="2101548"/>
            <a:ext cx="5642848" cy="0"/>
          </a:xfrm>
          <a:prstGeom prst="line">
            <a:avLst/>
          </a:prstGeom>
          <a:ln w="25400">
            <a:solidFill>
              <a:schemeClr val="accent2"/>
            </a:solidFill>
          </a:ln>
        </p:spPr>
        <p:style>
          <a:lnRef idx="1">
            <a:schemeClr val="dk1"/>
          </a:lnRef>
          <a:fillRef idx="0">
            <a:schemeClr val="dk1"/>
          </a:fillRef>
          <a:effectRef idx="0">
            <a:schemeClr val="dk1"/>
          </a:effectRef>
          <a:fontRef idx="minor">
            <a:schemeClr val="tx1"/>
          </a:fontRef>
        </p:style>
      </p:cxnSp>
      <p:sp>
        <p:nvSpPr>
          <p:cNvPr id="59" name="TextBox 58">
            <a:extLst>
              <a:ext uri="{FF2B5EF4-FFF2-40B4-BE49-F238E27FC236}">
                <a16:creationId xmlns:a16="http://schemas.microsoft.com/office/drawing/2014/main" id="{0CC74C39-EC54-F932-1FCA-02E0C1811461}"/>
              </a:ext>
            </a:extLst>
          </p:cNvPr>
          <p:cNvSpPr txBox="1"/>
          <p:nvPr/>
        </p:nvSpPr>
        <p:spPr>
          <a:xfrm>
            <a:off x="11117376" y="2101548"/>
            <a:ext cx="760569" cy="415498"/>
          </a:xfrm>
          <a:prstGeom prst="rect">
            <a:avLst/>
          </a:prstGeom>
          <a:noFill/>
          <a:ln w="22225">
            <a:solidFill>
              <a:schemeClr val="accent2"/>
            </a:solidFill>
          </a:ln>
        </p:spPr>
        <p:txBody>
          <a:bodyPr wrap="square" rtlCol="0">
            <a:spAutoFit/>
          </a:bodyPr>
          <a:lstStyle/>
          <a:p>
            <a:pPr algn="ctr"/>
            <a:r>
              <a:rPr lang="en-GB" sz="2100" dirty="0">
                <a:solidFill>
                  <a:schemeClr val="accent2"/>
                </a:solidFill>
              </a:rPr>
              <a:t>NGG</a:t>
            </a:r>
          </a:p>
        </p:txBody>
      </p:sp>
      <p:sp>
        <p:nvSpPr>
          <p:cNvPr id="60" name="Rounded Rectangle 59">
            <a:extLst>
              <a:ext uri="{FF2B5EF4-FFF2-40B4-BE49-F238E27FC236}">
                <a16:creationId xmlns:a16="http://schemas.microsoft.com/office/drawing/2014/main" id="{A033D856-5BFD-B3A5-9791-87A93393E408}"/>
              </a:ext>
            </a:extLst>
          </p:cNvPr>
          <p:cNvSpPr/>
          <p:nvPr/>
        </p:nvSpPr>
        <p:spPr>
          <a:xfrm>
            <a:off x="11575510" y="2086376"/>
            <a:ext cx="302435" cy="456777"/>
          </a:xfrm>
          <a:prstGeom prst="roundRect">
            <a:avLst/>
          </a:prstGeom>
          <a:noFill/>
          <a:ln w="38100">
            <a:solidFill>
              <a:schemeClr val="accent1"/>
            </a:solidFill>
            <a:prstDash val="sysDash"/>
            <a:extLst>
              <a:ext uri="{C807C97D-BFC1-408E-A445-0C87EB9F89A2}">
                <ask:lineSketchStyleProps xmlns:ask="http://schemas.microsoft.com/office/drawing/2018/sketchyshapes" sd="1219033472">
                  <a:custGeom>
                    <a:avLst/>
                    <a:gdLst>
                      <a:gd name="connsiteX0" fmla="*/ 0 w 302435"/>
                      <a:gd name="connsiteY0" fmla="*/ 50407 h 733674"/>
                      <a:gd name="connsiteX1" fmla="*/ 50407 w 302435"/>
                      <a:gd name="connsiteY1" fmla="*/ 0 h 733674"/>
                      <a:gd name="connsiteX2" fmla="*/ 252028 w 302435"/>
                      <a:gd name="connsiteY2" fmla="*/ 0 h 733674"/>
                      <a:gd name="connsiteX3" fmla="*/ 302435 w 302435"/>
                      <a:gd name="connsiteY3" fmla="*/ 50407 h 733674"/>
                      <a:gd name="connsiteX4" fmla="*/ 302435 w 302435"/>
                      <a:gd name="connsiteY4" fmla="*/ 683267 h 733674"/>
                      <a:gd name="connsiteX5" fmla="*/ 252028 w 302435"/>
                      <a:gd name="connsiteY5" fmla="*/ 733674 h 733674"/>
                      <a:gd name="connsiteX6" fmla="*/ 50407 w 302435"/>
                      <a:gd name="connsiteY6" fmla="*/ 733674 h 733674"/>
                      <a:gd name="connsiteX7" fmla="*/ 0 w 302435"/>
                      <a:gd name="connsiteY7" fmla="*/ 683267 h 733674"/>
                      <a:gd name="connsiteX8" fmla="*/ 0 w 302435"/>
                      <a:gd name="connsiteY8" fmla="*/ 50407 h 733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2435" h="733674" extrusionOk="0">
                        <a:moveTo>
                          <a:pt x="0" y="50407"/>
                        </a:moveTo>
                        <a:cubicBezTo>
                          <a:pt x="-3316" y="20523"/>
                          <a:pt x="18001" y="1714"/>
                          <a:pt x="50407" y="0"/>
                        </a:cubicBezTo>
                        <a:cubicBezTo>
                          <a:pt x="150776" y="-886"/>
                          <a:pt x="164425" y="5410"/>
                          <a:pt x="252028" y="0"/>
                        </a:cubicBezTo>
                        <a:cubicBezTo>
                          <a:pt x="275896" y="-3020"/>
                          <a:pt x="302152" y="23148"/>
                          <a:pt x="302435" y="50407"/>
                        </a:cubicBezTo>
                        <a:cubicBezTo>
                          <a:pt x="329312" y="278903"/>
                          <a:pt x="333419" y="531908"/>
                          <a:pt x="302435" y="683267"/>
                        </a:cubicBezTo>
                        <a:cubicBezTo>
                          <a:pt x="305174" y="705470"/>
                          <a:pt x="276303" y="733128"/>
                          <a:pt x="252028" y="733674"/>
                        </a:cubicBezTo>
                        <a:cubicBezTo>
                          <a:pt x="165346" y="736042"/>
                          <a:pt x="133163" y="723844"/>
                          <a:pt x="50407" y="733674"/>
                        </a:cubicBezTo>
                        <a:cubicBezTo>
                          <a:pt x="20304" y="737419"/>
                          <a:pt x="-3912" y="706569"/>
                          <a:pt x="0" y="683267"/>
                        </a:cubicBezTo>
                        <a:cubicBezTo>
                          <a:pt x="422" y="551877"/>
                          <a:pt x="22693" y="195550"/>
                          <a:pt x="0" y="50407"/>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TextBox 62">
            <a:extLst>
              <a:ext uri="{FF2B5EF4-FFF2-40B4-BE49-F238E27FC236}">
                <a16:creationId xmlns:a16="http://schemas.microsoft.com/office/drawing/2014/main" id="{18E930D3-0EE9-F3DD-AAA9-FFA5A6827219}"/>
              </a:ext>
            </a:extLst>
          </p:cNvPr>
          <p:cNvSpPr txBox="1"/>
          <p:nvPr/>
        </p:nvSpPr>
        <p:spPr>
          <a:xfrm>
            <a:off x="14487367" y="541553"/>
            <a:ext cx="2462685" cy="3416320"/>
          </a:xfrm>
          <a:prstGeom prst="rect">
            <a:avLst/>
          </a:prstGeom>
          <a:noFill/>
        </p:spPr>
        <p:txBody>
          <a:bodyPr wrap="square" rtlCol="0">
            <a:spAutoFit/>
          </a:bodyPr>
          <a:lstStyle/>
          <a:p>
            <a:r>
              <a:rPr lang="en-GB" dirty="0">
                <a:solidFill>
                  <a:schemeClr val="tx2"/>
                </a:solidFill>
              </a:rPr>
              <a:t>Notes:</a:t>
            </a:r>
          </a:p>
          <a:p>
            <a:pPr marL="285750" indent="-285750">
              <a:buFont typeface="Arial" panose="020B0604020202020204" pitchFamily="34" charset="0"/>
              <a:buChar char="•"/>
            </a:pPr>
            <a:r>
              <a:rPr lang="en-GB" dirty="0">
                <a:solidFill>
                  <a:schemeClr val="tx2"/>
                </a:solidFill>
              </a:rPr>
              <a:t>As we’re within a max of 20bp from start/stop, in this case, PAM must be in start/stop or in CDS</a:t>
            </a:r>
          </a:p>
          <a:p>
            <a:pPr marL="285750" indent="-285750">
              <a:buFont typeface="Arial" panose="020B0604020202020204" pitchFamily="34" charset="0"/>
              <a:buChar char="•"/>
            </a:pPr>
            <a:r>
              <a:rPr lang="en-GB" dirty="0">
                <a:solidFill>
                  <a:schemeClr val="tx2"/>
                </a:solidFill>
              </a:rPr>
              <a:t>positionScore limits: [0:21]</a:t>
            </a:r>
          </a:p>
          <a:p>
            <a:pPr marL="285750" indent="-285750">
              <a:buFont typeface="Arial" panose="020B0604020202020204" pitchFamily="34" charset="0"/>
              <a:buChar char="•"/>
            </a:pPr>
            <a:r>
              <a:rPr lang="en-GB" dirty="0">
                <a:solidFill>
                  <a:schemeClr val="tx2"/>
                </a:solidFill>
              </a:rPr>
              <a:t>Relative </a:t>
            </a:r>
            <a:r>
              <a:rPr lang="en-GB" dirty="0" err="1">
                <a:solidFill>
                  <a:schemeClr val="tx2"/>
                </a:solidFill>
              </a:rPr>
              <a:t>lastG</a:t>
            </a:r>
            <a:r>
              <a:rPr lang="en-GB" dirty="0">
                <a:solidFill>
                  <a:schemeClr val="tx2"/>
                </a:solidFill>
              </a:rPr>
              <a:t> position given by positionScore+23</a:t>
            </a:r>
          </a:p>
          <a:p>
            <a:endParaRPr lang="en-GB" dirty="0">
              <a:solidFill>
                <a:schemeClr val="tx2"/>
              </a:solidFill>
            </a:endParaRPr>
          </a:p>
        </p:txBody>
      </p:sp>
      <p:sp>
        <p:nvSpPr>
          <p:cNvPr id="64" name="TextBox 63">
            <a:extLst>
              <a:ext uri="{FF2B5EF4-FFF2-40B4-BE49-F238E27FC236}">
                <a16:creationId xmlns:a16="http://schemas.microsoft.com/office/drawing/2014/main" id="{B9BB4473-D63D-7F72-B8E3-D3EC8EF5D5E8}"/>
              </a:ext>
            </a:extLst>
          </p:cNvPr>
          <p:cNvSpPr txBox="1"/>
          <p:nvPr/>
        </p:nvSpPr>
        <p:spPr>
          <a:xfrm>
            <a:off x="2974102" y="6116361"/>
            <a:ext cx="11453504" cy="646331"/>
          </a:xfrm>
          <a:prstGeom prst="rect">
            <a:avLst/>
          </a:prstGeom>
          <a:noFill/>
        </p:spPr>
        <p:txBody>
          <a:bodyPr wrap="square" rtlCol="0">
            <a:spAutoFit/>
          </a:bodyPr>
          <a:lstStyle/>
          <a:p>
            <a:r>
              <a:rPr lang="en-GB" dirty="0">
                <a:solidFill>
                  <a:schemeClr val="tx2"/>
                </a:solidFill>
              </a:rPr>
              <a:t>Below values are given as the range of position scores for which the case holds true, where positionScore = </a:t>
            </a:r>
            <a:r>
              <a:rPr lang="en-GB" dirty="0">
                <a:solidFill>
                  <a:schemeClr val="accent1"/>
                </a:solidFill>
              </a:rPr>
              <a:t>fmax </a:t>
            </a:r>
            <a:r>
              <a:rPr lang="en-GB" dirty="0"/>
              <a:t>– </a:t>
            </a:r>
            <a:r>
              <a:rPr lang="en-GB" dirty="0">
                <a:solidFill>
                  <a:schemeClr val="accent4"/>
                </a:solidFill>
              </a:rPr>
              <a:t>stop</a:t>
            </a:r>
            <a:r>
              <a:rPr lang="en-GB" dirty="0">
                <a:solidFill>
                  <a:schemeClr val="tx2"/>
                </a:solidFill>
              </a:rPr>
              <a:t>. These are written as Python ranges (inclusive of start position, exclusive of stop position)</a:t>
            </a:r>
            <a:endParaRPr lang="en-GB" dirty="0">
              <a:solidFill>
                <a:schemeClr val="accent4"/>
              </a:solidFill>
            </a:endParaRPr>
          </a:p>
        </p:txBody>
      </p:sp>
      <p:cxnSp>
        <p:nvCxnSpPr>
          <p:cNvPr id="72" name="Straight Connector 71">
            <a:extLst>
              <a:ext uri="{FF2B5EF4-FFF2-40B4-BE49-F238E27FC236}">
                <a16:creationId xmlns:a16="http://schemas.microsoft.com/office/drawing/2014/main" id="{37A64C41-2FA7-B663-6BC6-6BEDCF84A607}"/>
              </a:ext>
            </a:extLst>
          </p:cNvPr>
          <p:cNvCxnSpPr>
            <a:cxnSpLocks/>
          </p:cNvCxnSpPr>
          <p:nvPr/>
        </p:nvCxnSpPr>
        <p:spPr>
          <a:xfrm>
            <a:off x="3383681" y="3906556"/>
            <a:ext cx="4882164" cy="0"/>
          </a:xfrm>
          <a:prstGeom prst="line">
            <a:avLst/>
          </a:prstGeom>
          <a:ln w="19050">
            <a:solidFill>
              <a:schemeClr val="accent3"/>
            </a:solidFill>
            <a:prstDash val="sysDash"/>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3B90F18E-8AAD-9DFC-4B3E-299A9400D7D4}"/>
              </a:ext>
            </a:extLst>
          </p:cNvPr>
          <p:cNvSpPr txBox="1"/>
          <p:nvPr/>
        </p:nvSpPr>
        <p:spPr>
          <a:xfrm>
            <a:off x="5575640" y="3882864"/>
            <a:ext cx="875596" cy="369332"/>
          </a:xfrm>
          <a:prstGeom prst="rect">
            <a:avLst/>
          </a:prstGeom>
          <a:noFill/>
        </p:spPr>
        <p:txBody>
          <a:bodyPr wrap="square" rtlCol="0">
            <a:spAutoFit/>
          </a:bodyPr>
          <a:lstStyle/>
          <a:p>
            <a:r>
              <a:rPr lang="en-GB" dirty="0">
                <a:solidFill>
                  <a:schemeClr val="accent3"/>
                </a:solidFill>
              </a:rPr>
              <a:t>20 max</a:t>
            </a:r>
          </a:p>
        </p:txBody>
      </p:sp>
      <p:cxnSp>
        <p:nvCxnSpPr>
          <p:cNvPr id="76" name="Straight Connector 75">
            <a:extLst>
              <a:ext uri="{FF2B5EF4-FFF2-40B4-BE49-F238E27FC236}">
                <a16:creationId xmlns:a16="http://schemas.microsoft.com/office/drawing/2014/main" id="{E650C4D0-7875-D3C3-7998-C73E91EC7A07}"/>
              </a:ext>
            </a:extLst>
          </p:cNvPr>
          <p:cNvCxnSpPr>
            <a:cxnSpLocks/>
          </p:cNvCxnSpPr>
          <p:nvPr/>
        </p:nvCxnSpPr>
        <p:spPr>
          <a:xfrm>
            <a:off x="9000333" y="3906556"/>
            <a:ext cx="4908249" cy="0"/>
          </a:xfrm>
          <a:prstGeom prst="line">
            <a:avLst/>
          </a:prstGeom>
          <a:ln w="19050">
            <a:solidFill>
              <a:schemeClr val="accent3"/>
            </a:solidFill>
            <a:prstDash val="sysDash"/>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D442A4E1-ED2B-E6E2-DFE6-E3A42E1BC9E9}"/>
              </a:ext>
            </a:extLst>
          </p:cNvPr>
          <p:cNvSpPr txBox="1"/>
          <p:nvPr/>
        </p:nvSpPr>
        <p:spPr>
          <a:xfrm>
            <a:off x="11142477" y="3890657"/>
            <a:ext cx="875596" cy="369332"/>
          </a:xfrm>
          <a:prstGeom prst="rect">
            <a:avLst/>
          </a:prstGeom>
          <a:noFill/>
        </p:spPr>
        <p:txBody>
          <a:bodyPr wrap="square" rtlCol="0">
            <a:spAutoFit/>
          </a:bodyPr>
          <a:lstStyle/>
          <a:p>
            <a:r>
              <a:rPr lang="en-GB" dirty="0">
                <a:solidFill>
                  <a:schemeClr val="accent3"/>
                </a:solidFill>
              </a:rPr>
              <a:t>20 max</a:t>
            </a:r>
          </a:p>
        </p:txBody>
      </p:sp>
      <p:sp>
        <p:nvSpPr>
          <p:cNvPr id="101" name="TextBox 100">
            <a:extLst>
              <a:ext uri="{FF2B5EF4-FFF2-40B4-BE49-F238E27FC236}">
                <a16:creationId xmlns:a16="http://schemas.microsoft.com/office/drawing/2014/main" id="{0264C2C6-9150-C138-3D5F-A5204350D880}"/>
              </a:ext>
            </a:extLst>
          </p:cNvPr>
          <p:cNvSpPr txBox="1"/>
          <p:nvPr/>
        </p:nvSpPr>
        <p:spPr>
          <a:xfrm>
            <a:off x="1544761" y="4354129"/>
            <a:ext cx="1675153" cy="923330"/>
          </a:xfrm>
          <a:prstGeom prst="rect">
            <a:avLst/>
          </a:prstGeom>
          <a:noFill/>
        </p:spPr>
        <p:txBody>
          <a:bodyPr wrap="square" rtlCol="0">
            <a:spAutoFit/>
          </a:bodyPr>
          <a:lstStyle/>
          <a:p>
            <a:pPr algn="ctr"/>
            <a:r>
              <a:rPr lang="en-GB" dirty="0">
                <a:solidFill>
                  <a:schemeClr val="tx2"/>
                </a:solidFill>
              </a:rPr>
              <a:t>Relative coordinate in mutable area</a:t>
            </a:r>
          </a:p>
        </p:txBody>
      </p:sp>
      <p:sp>
        <p:nvSpPr>
          <p:cNvPr id="102" name="TextBox 101">
            <a:extLst>
              <a:ext uri="{FF2B5EF4-FFF2-40B4-BE49-F238E27FC236}">
                <a16:creationId xmlns:a16="http://schemas.microsoft.com/office/drawing/2014/main" id="{7B30898B-C954-CD2E-9419-B8C05A5E397D}"/>
              </a:ext>
            </a:extLst>
          </p:cNvPr>
          <p:cNvSpPr txBox="1"/>
          <p:nvPr/>
        </p:nvSpPr>
        <p:spPr>
          <a:xfrm>
            <a:off x="1546615" y="5469792"/>
            <a:ext cx="1675153" cy="369332"/>
          </a:xfrm>
          <a:prstGeom prst="rect">
            <a:avLst/>
          </a:prstGeom>
          <a:noFill/>
        </p:spPr>
        <p:txBody>
          <a:bodyPr wrap="square" rtlCol="0">
            <a:spAutoFit/>
          </a:bodyPr>
          <a:lstStyle/>
          <a:p>
            <a:pPr algn="ctr"/>
            <a:r>
              <a:rPr lang="en-GB" dirty="0">
                <a:solidFill>
                  <a:schemeClr val="tx2"/>
                </a:solidFill>
              </a:rPr>
              <a:t>Codon number</a:t>
            </a:r>
          </a:p>
        </p:txBody>
      </p:sp>
      <p:sp>
        <p:nvSpPr>
          <p:cNvPr id="103" name="TextBox 102">
            <a:extLst>
              <a:ext uri="{FF2B5EF4-FFF2-40B4-BE49-F238E27FC236}">
                <a16:creationId xmlns:a16="http://schemas.microsoft.com/office/drawing/2014/main" id="{6D540BC2-C826-D09E-4C49-2A5C3AE1C4F1}"/>
              </a:ext>
            </a:extLst>
          </p:cNvPr>
          <p:cNvSpPr txBox="1"/>
          <p:nvPr/>
        </p:nvSpPr>
        <p:spPr>
          <a:xfrm>
            <a:off x="3297271" y="5450279"/>
            <a:ext cx="432050" cy="369332"/>
          </a:xfrm>
          <a:prstGeom prst="rect">
            <a:avLst/>
          </a:prstGeom>
          <a:noFill/>
        </p:spPr>
        <p:txBody>
          <a:bodyPr wrap="square" rtlCol="0">
            <a:spAutoFit/>
          </a:bodyPr>
          <a:lstStyle/>
          <a:p>
            <a:r>
              <a:rPr lang="en-GB" dirty="0">
                <a:solidFill>
                  <a:schemeClr val="tx2"/>
                </a:solidFill>
              </a:rPr>
              <a:t>0</a:t>
            </a:r>
          </a:p>
        </p:txBody>
      </p:sp>
      <p:sp>
        <p:nvSpPr>
          <p:cNvPr id="104" name="TextBox 103">
            <a:extLst>
              <a:ext uri="{FF2B5EF4-FFF2-40B4-BE49-F238E27FC236}">
                <a16:creationId xmlns:a16="http://schemas.microsoft.com/office/drawing/2014/main" id="{42896D22-ADC3-B6AE-580D-B70AC16B5AFB}"/>
              </a:ext>
            </a:extLst>
          </p:cNvPr>
          <p:cNvSpPr txBox="1"/>
          <p:nvPr/>
        </p:nvSpPr>
        <p:spPr>
          <a:xfrm>
            <a:off x="4031756" y="5450279"/>
            <a:ext cx="432050" cy="369332"/>
          </a:xfrm>
          <a:prstGeom prst="rect">
            <a:avLst/>
          </a:prstGeom>
          <a:noFill/>
        </p:spPr>
        <p:txBody>
          <a:bodyPr wrap="square" rtlCol="0">
            <a:spAutoFit/>
          </a:bodyPr>
          <a:lstStyle/>
          <a:p>
            <a:r>
              <a:rPr lang="en-GB" dirty="0">
                <a:solidFill>
                  <a:schemeClr val="tx2"/>
                </a:solidFill>
              </a:rPr>
              <a:t>1</a:t>
            </a:r>
          </a:p>
        </p:txBody>
      </p:sp>
      <p:sp>
        <p:nvSpPr>
          <p:cNvPr id="105" name="TextBox 104">
            <a:extLst>
              <a:ext uri="{FF2B5EF4-FFF2-40B4-BE49-F238E27FC236}">
                <a16:creationId xmlns:a16="http://schemas.microsoft.com/office/drawing/2014/main" id="{C0F409B1-6E8A-FB2E-943C-783CB53BACA8}"/>
              </a:ext>
            </a:extLst>
          </p:cNvPr>
          <p:cNvSpPr txBox="1"/>
          <p:nvPr/>
        </p:nvSpPr>
        <p:spPr>
          <a:xfrm>
            <a:off x="4766241" y="5450279"/>
            <a:ext cx="432050" cy="369332"/>
          </a:xfrm>
          <a:prstGeom prst="rect">
            <a:avLst/>
          </a:prstGeom>
          <a:noFill/>
        </p:spPr>
        <p:txBody>
          <a:bodyPr wrap="square" rtlCol="0">
            <a:spAutoFit/>
          </a:bodyPr>
          <a:lstStyle/>
          <a:p>
            <a:r>
              <a:rPr lang="en-GB" dirty="0">
                <a:solidFill>
                  <a:schemeClr val="tx2"/>
                </a:solidFill>
              </a:rPr>
              <a:t>2</a:t>
            </a:r>
          </a:p>
        </p:txBody>
      </p:sp>
      <p:sp>
        <p:nvSpPr>
          <p:cNvPr id="106" name="TextBox 105">
            <a:extLst>
              <a:ext uri="{FF2B5EF4-FFF2-40B4-BE49-F238E27FC236}">
                <a16:creationId xmlns:a16="http://schemas.microsoft.com/office/drawing/2014/main" id="{555C871D-4589-D010-7578-70D3E15CC5E5}"/>
              </a:ext>
            </a:extLst>
          </p:cNvPr>
          <p:cNvSpPr txBox="1"/>
          <p:nvPr/>
        </p:nvSpPr>
        <p:spPr>
          <a:xfrm>
            <a:off x="5500726" y="5450279"/>
            <a:ext cx="432050" cy="369332"/>
          </a:xfrm>
          <a:prstGeom prst="rect">
            <a:avLst/>
          </a:prstGeom>
          <a:noFill/>
        </p:spPr>
        <p:txBody>
          <a:bodyPr wrap="square" rtlCol="0">
            <a:spAutoFit/>
          </a:bodyPr>
          <a:lstStyle/>
          <a:p>
            <a:r>
              <a:rPr lang="en-GB" dirty="0">
                <a:solidFill>
                  <a:schemeClr val="tx2"/>
                </a:solidFill>
              </a:rPr>
              <a:t>3</a:t>
            </a:r>
          </a:p>
        </p:txBody>
      </p:sp>
      <p:sp>
        <p:nvSpPr>
          <p:cNvPr id="107" name="TextBox 106">
            <a:extLst>
              <a:ext uri="{FF2B5EF4-FFF2-40B4-BE49-F238E27FC236}">
                <a16:creationId xmlns:a16="http://schemas.microsoft.com/office/drawing/2014/main" id="{0C178536-B328-2CC3-2161-40F46CB0ECF6}"/>
              </a:ext>
            </a:extLst>
          </p:cNvPr>
          <p:cNvSpPr txBox="1"/>
          <p:nvPr/>
        </p:nvSpPr>
        <p:spPr>
          <a:xfrm>
            <a:off x="6235211" y="5440633"/>
            <a:ext cx="432050" cy="369332"/>
          </a:xfrm>
          <a:prstGeom prst="rect">
            <a:avLst/>
          </a:prstGeom>
          <a:noFill/>
        </p:spPr>
        <p:txBody>
          <a:bodyPr wrap="square" rtlCol="0">
            <a:spAutoFit/>
          </a:bodyPr>
          <a:lstStyle/>
          <a:p>
            <a:r>
              <a:rPr lang="en-GB" dirty="0">
                <a:solidFill>
                  <a:schemeClr val="tx2"/>
                </a:solidFill>
              </a:rPr>
              <a:t>4</a:t>
            </a:r>
          </a:p>
        </p:txBody>
      </p:sp>
      <p:sp>
        <p:nvSpPr>
          <p:cNvPr id="108" name="TextBox 107">
            <a:extLst>
              <a:ext uri="{FF2B5EF4-FFF2-40B4-BE49-F238E27FC236}">
                <a16:creationId xmlns:a16="http://schemas.microsoft.com/office/drawing/2014/main" id="{D2357D39-7152-D608-A19C-F7D37CB2729C}"/>
              </a:ext>
            </a:extLst>
          </p:cNvPr>
          <p:cNvSpPr txBox="1"/>
          <p:nvPr/>
        </p:nvSpPr>
        <p:spPr>
          <a:xfrm>
            <a:off x="6969696" y="5440633"/>
            <a:ext cx="432050" cy="369332"/>
          </a:xfrm>
          <a:prstGeom prst="rect">
            <a:avLst/>
          </a:prstGeom>
          <a:noFill/>
        </p:spPr>
        <p:txBody>
          <a:bodyPr wrap="square" rtlCol="0">
            <a:spAutoFit/>
          </a:bodyPr>
          <a:lstStyle/>
          <a:p>
            <a:r>
              <a:rPr lang="en-GB" dirty="0">
                <a:solidFill>
                  <a:schemeClr val="tx2"/>
                </a:solidFill>
              </a:rPr>
              <a:t>5</a:t>
            </a:r>
          </a:p>
        </p:txBody>
      </p:sp>
      <p:sp>
        <p:nvSpPr>
          <p:cNvPr id="109" name="TextBox 108">
            <a:extLst>
              <a:ext uri="{FF2B5EF4-FFF2-40B4-BE49-F238E27FC236}">
                <a16:creationId xmlns:a16="http://schemas.microsoft.com/office/drawing/2014/main" id="{4FC0F3CD-5A64-A61D-9B07-2763389C3CF0}"/>
              </a:ext>
            </a:extLst>
          </p:cNvPr>
          <p:cNvSpPr txBox="1"/>
          <p:nvPr/>
        </p:nvSpPr>
        <p:spPr>
          <a:xfrm>
            <a:off x="7704181" y="5438764"/>
            <a:ext cx="432050" cy="369332"/>
          </a:xfrm>
          <a:prstGeom prst="rect">
            <a:avLst/>
          </a:prstGeom>
          <a:noFill/>
        </p:spPr>
        <p:txBody>
          <a:bodyPr wrap="square" rtlCol="0">
            <a:spAutoFit/>
          </a:bodyPr>
          <a:lstStyle/>
          <a:p>
            <a:r>
              <a:rPr lang="en-GB" dirty="0">
                <a:solidFill>
                  <a:schemeClr val="tx2"/>
                </a:solidFill>
              </a:rPr>
              <a:t>6</a:t>
            </a:r>
          </a:p>
        </p:txBody>
      </p:sp>
      <p:sp>
        <p:nvSpPr>
          <p:cNvPr id="110" name="TextBox 109">
            <a:extLst>
              <a:ext uri="{FF2B5EF4-FFF2-40B4-BE49-F238E27FC236}">
                <a16:creationId xmlns:a16="http://schemas.microsoft.com/office/drawing/2014/main" id="{53427016-3E08-5C7F-655C-ED562BE720B3}"/>
              </a:ext>
            </a:extLst>
          </p:cNvPr>
          <p:cNvSpPr txBox="1"/>
          <p:nvPr/>
        </p:nvSpPr>
        <p:spPr>
          <a:xfrm>
            <a:off x="8438666" y="5438764"/>
            <a:ext cx="432050" cy="369332"/>
          </a:xfrm>
          <a:prstGeom prst="rect">
            <a:avLst/>
          </a:prstGeom>
          <a:noFill/>
        </p:spPr>
        <p:txBody>
          <a:bodyPr wrap="square" rtlCol="0">
            <a:spAutoFit/>
          </a:bodyPr>
          <a:lstStyle/>
          <a:p>
            <a:r>
              <a:rPr lang="en-GB" dirty="0">
                <a:solidFill>
                  <a:schemeClr val="tx2"/>
                </a:solidFill>
              </a:rPr>
              <a:t>7</a:t>
            </a:r>
          </a:p>
        </p:txBody>
      </p:sp>
      <p:sp>
        <p:nvSpPr>
          <p:cNvPr id="111" name="TextBox 110">
            <a:extLst>
              <a:ext uri="{FF2B5EF4-FFF2-40B4-BE49-F238E27FC236}">
                <a16:creationId xmlns:a16="http://schemas.microsoft.com/office/drawing/2014/main" id="{6D9DE0B7-2AE7-BD81-72EA-6D7B4985B2A8}"/>
              </a:ext>
            </a:extLst>
          </p:cNvPr>
          <p:cNvSpPr txBox="1"/>
          <p:nvPr/>
        </p:nvSpPr>
        <p:spPr>
          <a:xfrm>
            <a:off x="9156028" y="5451649"/>
            <a:ext cx="432050" cy="369332"/>
          </a:xfrm>
          <a:prstGeom prst="rect">
            <a:avLst/>
          </a:prstGeom>
          <a:noFill/>
        </p:spPr>
        <p:txBody>
          <a:bodyPr wrap="square" rtlCol="0">
            <a:spAutoFit/>
          </a:bodyPr>
          <a:lstStyle/>
          <a:p>
            <a:r>
              <a:rPr lang="en-GB" dirty="0">
                <a:solidFill>
                  <a:schemeClr val="tx2"/>
                </a:solidFill>
              </a:rPr>
              <a:t>8</a:t>
            </a:r>
          </a:p>
        </p:txBody>
      </p:sp>
      <p:sp>
        <p:nvSpPr>
          <p:cNvPr id="112" name="TextBox 111">
            <a:extLst>
              <a:ext uri="{FF2B5EF4-FFF2-40B4-BE49-F238E27FC236}">
                <a16:creationId xmlns:a16="http://schemas.microsoft.com/office/drawing/2014/main" id="{7DCD79A5-CD5B-4DC6-BA1D-9AFF9D210FA5}"/>
              </a:ext>
            </a:extLst>
          </p:cNvPr>
          <p:cNvSpPr txBox="1"/>
          <p:nvPr/>
        </p:nvSpPr>
        <p:spPr>
          <a:xfrm>
            <a:off x="9890513" y="5450279"/>
            <a:ext cx="432050" cy="369332"/>
          </a:xfrm>
          <a:prstGeom prst="rect">
            <a:avLst/>
          </a:prstGeom>
          <a:noFill/>
        </p:spPr>
        <p:txBody>
          <a:bodyPr wrap="square" rtlCol="0">
            <a:spAutoFit/>
          </a:bodyPr>
          <a:lstStyle/>
          <a:p>
            <a:r>
              <a:rPr lang="en-GB" dirty="0">
                <a:solidFill>
                  <a:schemeClr val="tx2"/>
                </a:solidFill>
              </a:rPr>
              <a:t>9</a:t>
            </a:r>
          </a:p>
        </p:txBody>
      </p:sp>
      <p:sp>
        <p:nvSpPr>
          <p:cNvPr id="113" name="TextBox 112">
            <a:extLst>
              <a:ext uri="{FF2B5EF4-FFF2-40B4-BE49-F238E27FC236}">
                <a16:creationId xmlns:a16="http://schemas.microsoft.com/office/drawing/2014/main" id="{E4854AF9-F777-08CD-8405-EC5CACF88448}"/>
              </a:ext>
            </a:extLst>
          </p:cNvPr>
          <p:cNvSpPr txBox="1"/>
          <p:nvPr/>
        </p:nvSpPr>
        <p:spPr>
          <a:xfrm>
            <a:off x="10624998" y="5450279"/>
            <a:ext cx="432050" cy="369332"/>
          </a:xfrm>
          <a:prstGeom prst="rect">
            <a:avLst/>
          </a:prstGeom>
          <a:noFill/>
        </p:spPr>
        <p:txBody>
          <a:bodyPr wrap="square" rtlCol="0">
            <a:spAutoFit/>
          </a:bodyPr>
          <a:lstStyle/>
          <a:p>
            <a:r>
              <a:rPr lang="en-GB" dirty="0">
                <a:solidFill>
                  <a:schemeClr val="tx2"/>
                </a:solidFill>
              </a:rPr>
              <a:t>10</a:t>
            </a:r>
          </a:p>
        </p:txBody>
      </p:sp>
      <p:sp>
        <p:nvSpPr>
          <p:cNvPr id="114" name="TextBox 113">
            <a:extLst>
              <a:ext uri="{FF2B5EF4-FFF2-40B4-BE49-F238E27FC236}">
                <a16:creationId xmlns:a16="http://schemas.microsoft.com/office/drawing/2014/main" id="{FE29D817-0DBB-F9D7-A128-DE0707646E05}"/>
              </a:ext>
            </a:extLst>
          </p:cNvPr>
          <p:cNvSpPr txBox="1"/>
          <p:nvPr/>
        </p:nvSpPr>
        <p:spPr>
          <a:xfrm>
            <a:off x="11359483" y="5450279"/>
            <a:ext cx="432050" cy="369332"/>
          </a:xfrm>
          <a:prstGeom prst="rect">
            <a:avLst/>
          </a:prstGeom>
          <a:noFill/>
        </p:spPr>
        <p:txBody>
          <a:bodyPr wrap="square" rtlCol="0">
            <a:spAutoFit/>
          </a:bodyPr>
          <a:lstStyle/>
          <a:p>
            <a:r>
              <a:rPr lang="en-GB" dirty="0">
                <a:solidFill>
                  <a:schemeClr val="tx2"/>
                </a:solidFill>
              </a:rPr>
              <a:t>11</a:t>
            </a:r>
          </a:p>
        </p:txBody>
      </p:sp>
      <p:sp>
        <p:nvSpPr>
          <p:cNvPr id="115" name="TextBox 114">
            <a:extLst>
              <a:ext uri="{FF2B5EF4-FFF2-40B4-BE49-F238E27FC236}">
                <a16:creationId xmlns:a16="http://schemas.microsoft.com/office/drawing/2014/main" id="{69C08E44-E414-3233-0AE5-76F98FABD5DF}"/>
              </a:ext>
            </a:extLst>
          </p:cNvPr>
          <p:cNvSpPr txBox="1"/>
          <p:nvPr/>
        </p:nvSpPr>
        <p:spPr>
          <a:xfrm>
            <a:off x="12093968" y="5450279"/>
            <a:ext cx="432050" cy="369332"/>
          </a:xfrm>
          <a:prstGeom prst="rect">
            <a:avLst/>
          </a:prstGeom>
          <a:noFill/>
        </p:spPr>
        <p:txBody>
          <a:bodyPr wrap="square" rtlCol="0">
            <a:spAutoFit/>
          </a:bodyPr>
          <a:lstStyle/>
          <a:p>
            <a:r>
              <a:rPr lang="en-GB" dirty="0">
                <a:solidFill>
                  <a:schemeClr val="tx2"/>
                </a:solidFill>
              </a:rPr>
              <a:t>12</a:t>
            </a:r>
          </a:p>
        </p:txBody>
      </p:sp>
      <p:sp>
        <p:nvSpPr>
          <p:cNvPr id="116" name="TextBox 115">
            <a:extLst>
              <a:ext uri="{FF2B5EF4-FFF2-40B4-BE49-F238E27FC236}">
                <a16:creationId xmlns:a16="http://schemas.microsoft.com/office/drawing/2014/main" id="{F02259EC-9150-F69A-A0E5-72780D2C181C}"/>
              </a:ext>
            </a:extLst>
          </p:cNvPr>
          <p:cNvSpPr txBox="1"/>
          <p:nvPr/>
        </p:nvSpPr>
        <p:spPr>
          <a:xfrm>
            <a:off x="12828453" y="5450279"/>
            <a:ext cx="432050" cy="369332"/>
          </a:xfrm>
          <a:prstGeom prst="rect">
            <a:avLst/>
          </a:prstGeom>
          <a:noFill/>
        </p:spPr>
        <p:txBody>
          <a:bodyPr wrap="square" rtlCol="0">
            <a:spAutoFit/>
          </a:bodyPr>
          <a:lstStyle/>
          <a:p>
            <a:r>
              <a:rPr lang="en-GB" dirty="0">
                <a:solidFill>
                  <a:schemeClr val="tx2"/>
                </a:solidFill>
              </a:rPr>
              <a:t>13</a:t>
            </a:r>
          </a:p>
        </p:txBody>
      </p:sp>
      <p:sp>
        <p:nvSpPr>
          <p:cNvPr id="117" name="TextBox 116">
            <a:extLst>
              <a:ext uri="{FF2B5EF4-FFF2-40B4-BE49-F238E27FC236}">
                <a16:creationId xmlns:a16="http://schemas.microsoft.com/office/drawing/2014/main" id="{F7772764-4565-627C-1DEF-41D28D10B089}"/>
              </a:ext>
            </a:extLst>
          </p:cNvPr>
          <p:cNvSpPr txBox="1"/>
          <p:nvPr/>
        </p:nvSpPr>
        <p:spPr>
          <a:xfrm>
            <a:off x="13623266" y="5449601"/>
            <a:ext cx="432050" cy="369332"/>
          </a:xfrm>
          <a:prstGeom prst="rect">
            <a:avLst/>
          </a:prstGeom>
          <a:noFill/>
        </p:spPr>
        <p:txBody>
          <a:bodyPr wrap="square" rtlCol="0">
            <a:spAutoFit/>
          </a:bodyPr>
          <a:lstStyle/>
          <a:p>
            <a:r>
              <a:rPr lang="en-GB" dirty="0">
                <a:solidFill>
                  <a:schemeClr val="tx2"/>
                </a:solidFill>
              </a:rPr>
              <a:t>14</a:t>
            </a:r>
          </a:p>
        </p:txBody>
      </p:sp>
      <p:sp>
        <p:nvSpPr>
          <p:cNvPr id="118" name="TextBox 117">
            <a:extLst>
              <a:ext uri="{FF2B5EF4-FFF2-40B4-BE49-F238E27FC236}">
                <a16:creationId xmlns:a16="http://schemas.microsoft.com/office/drawing/2014/main" id="{94D219AF-69B4-EE9C-111D-DE84F0DCFD21}"/>
              </a:ext>
            </a:extLst>
          </p:cNvPr>
          <p:cNvSpPr txBox="1"/>
          <p:nvPr/>
        </p:nvSpPr>
        <p:spPr>
          <a:xfrm>
            <a:off x="3832854" y="4586678"/>
            <a:ext cx="432050" cy="369332"/>
          </a:xfrm>
          <a:prstGeom prst="rect">
            <a:avLst/>
          </a:prstGeom>
          <a:noFill/>
        </p:spPr>
        <p:txBody>
          <a:bodyPr wrap="square" rtlCol="0">
            <a:spAutoFit/>
          </a:bodyPr>
          <a:lstStyle/>
          <a:p>
            <a:r>
              <a:rPr lang="en-GB" dirty="0">
                <a:solidFill>
                  <a:schemeClr val="tx2"/>
                </a:solidFill>
              </a:rPr>
              <a:t>2</a:t>
            </a:r>
          </a:p>
        </p:txBody>
      </p:sp>
      <p:sp>
        <p:nvSpPr>
          <p:cNvPr id="119" name="TextBox 118">
            <a:extLst>
              <a:ext uri="{FF2B5EF4-FFF2-40B4-BE49-F238E27FC236}">
                <a16:creationId xmlns:a16="http://schemas.microsoft.com/office/drawing/2014/main" id="{58BF1502-C69C-D3B4-8D17-5879BF2AE6F0}"/>
              </a:ext>
            </a:extLst>
          </p:cNvPr>
          <p:cNvSpPr txBox="1"/>
          <p:nvPr/>
        </p:nvSpPr>
        <p:spPr>
          <a:xfrm>
            <a:off x="4567339" y="4586678"/>
            <a:ext cx="432050" cy="369332"/>
          </a:xfrm>
          <a:prstGeom prst="rect">
            <a:avLst/>
          </a:prstGeom>
          <a:noFill/>
        </p:spPr>
        <p:txBody>
          <a:bodyPr wrap="square" rtlCol="0">
            <a:spAutoFit/>
          </a:bodyPr>
          <a:lstStyle/>
          <a:p>
            <a:r>
              <a:rPr lang="en-GB" dirty="0">
                <a:solidFill>
                  <a:schemeClr val="tx2"/>
                </a:solidFill>
              </a:rPr>
              <a:t>5</a:t>
            </a:r>
          </a:p>
        </p:txBody>
      </p:sp>
      <p:sp>
        <p:nvSpPr>
          <p:cNvPr id="120" name="TextBox 119">
            <a:extLst>
              <a:ext uri="{FF2B5EF4-FFF2-40B4-BE49-F238E27FC236}">
                <a16:creationId xmlns:a16="http://schemas.microsoft.com/office/drawing/2014/main" id="{AA14BA87-5D67-2BCD-2FC1-0BB97344B49B}"/>
              </a:ext>
            </a:extLst>
          </p:cNvPr>
          <p:cNvSpPr txBox="1"/>
          <p:nvPr/>
        </p:nvSpPr>
        <p:spPr>
          <a:xfrm>
            <a:off x="5301824" y="4586678"/>
            <a:ext cx="432050" cy="369332"/>
          </a:xfrm>
          <a:prstGeom prst="rect">
            <a:avLst/>
          </a:prstGeom>
          <a:noFill/>
        </p:spPr>
        <p:txBody>
          <a:bodyPr wrap="square" rtlCol="0">
            <a:spAutoFit/>
          </a:bodyPr>
          <a:lstStyle/>
          <a:p>
            <a:r>
              <a:rPr lang="en-GB" dirty="0">
                <a:solidFill>
                  <a:schemeClr val="tx2"/>
                </a:solidFill>
              </a:rPr>
              <a:t>8</a:t>
            </a:r>
          </a:p>
        </p:txBody>
      </p:sp>
      <p:sp>
        <p:nvSpPr>
          <p:cNvPr id="121" name="TextBox 120">
            <a:extLst>
              <a:ext uri="{FF2B5EF4-FFF2-40B4-BE49-F238E27FC236}">
                <a16:creationId xmlns:a16="http://schemas.microsoft.com/office/drawing/2014/main" id="{A887E1CF-7455-9E50-DE3D-DF94AD615636}"/>
              </a:ext>
            </a:extLst>
          </p:cNvPr>
          <p:cNvSpPr txBox="1"/>
          <p:nvPr/>
        </p:nvSpPr>
        <p:spPr>
          <a:xfrm>
            <a:off x="6036309" y="4586678"/>
            <a:ext cx="432050" cy="369332"/>
          </a:xfrm>
          <a:prstGeom prst="rect">
            <a:avLst/>
          </a:prstGeom>
          <a:noFill/>
        </p:spPr>
        <p:txBody>
          <a:bodyPr wrap="square" rtlCol="0">
            <a:spAutoFit/>
          </a:bodyPr>
          <a:lstStyle/>
          <a:p>
            <a:r>
              <a:rPr lang="en-GB" dirty="0">
                <a:solidFill>
                  <a:schemeClr val="tx2"/>
                </a:solidFill>
              </a:rPr>
              <a:t>11</a:t>
            </a:r>
          </a:p>
        </p:txBody>
      </p:sp>
      <p:sp>
        <p:nvSpPr>
          <p:cNvPr id="122" name="TextBox 121">
            <a:extLst>
              <a:ext uri="{FF2B5EF4-FFF2-40B4-BE49-F238E27FC236}">
                <a16:creationId xmlns:a16="http://schemas.microsoft.com/office/drawing/2014/main" id="{D24B8E5C-31C0-AA5D-4A68-01D8D1C5E369}"/>
              </a:ext>
            </a:extLst>
          </p:cNvPr>
          <p:cNvSpPr txBox="1"/>
          <p:nvPr/>
        </p:nvSpPr>
        <p:spPr>
          <a:xfrm>
            <a:off x="6770794" y="4586678"/>
            <a:ext cx="432050" cy="369332"/>
          </a:xfrm>
          <a:prstGeom prst="rect">
            <a:avLst/>
          </a:prstGeom>
          <a:noFill/>
        </p:spPr>
        <p:txBody>
          <a:bodyPr wrap="square" rtlCol="0">
            <a:spAutoFit/>
          </a:bodyPr>
          <a:lstStyle/>
          <a:p>
            <a:r>
              <a:rPr lang="en-GB" dirty="0">
                <a:solidFill>
                  <a:schemeClr val="tx2"/>
                </a:solidFill>
              </a:rPr>
              <a:t>14</a:t>
            </a:r>
          </a:p>
        </p:txBody>
      </p:sp>
      <p:sp>
        <p:nvSpPr>
          <p:cNvPr id="123" name="TextBox 122">
            <a:extLst>
              <a:ext uri="{FF2B5EF4-FFF2-40B4-BE49-F238E27FC236}">
                <a16:creationId xmlns:a16="http://schemas.microsoft.com/office/drawing/2014/main" id="{5E8D9221-0565-1181-E310-1AB9AE420AC8}"/>
              </a:ext>
            </a:extLst>
          </p:cNvPr>
          <p:cNvSpPr txBox="1"/>
          <p:nvPr/>
        </p:nvSpPr>
        <p:spPr>
          <a:xfrm>
            <a:off x="7505279" y="4586678"/>
            <a:ext cx="432050" cy="369332"/>
          </a:xfrm>
          <a:prstGeom prst="rect">
            <a:avLst/>
          </a:prstGeom>
          <a:noFill/>
        </p:spPr>
        <p:txBody>
          <a:bodyPr wrap="square" rtlCol="0">
            <a:spAutoFit/>
          </a:bodyPr>
          <a:lstStyle/>
          <a:p>
            <a:r>
              <a:rPr lang="en-GB" dirty="0">
                <a:solidFill>
                  <a:schemeClr val="tx2"/>
                </a:solidFill>
              </a:rPr>
              <a:t>17</a:t>
            </a:r>
          </a:p>
        </p:txBody>
      </p:sp>
      <p:sp>
        <p:nvSpPr>
          <p:cNvPr id="124" name="TextBox 123">
            <a:extLst>
              <a:ext uri="{FF2B5EF4-FFF2-40B4-BE49-F238E27FC236}">
                <a16:creationId xmlns:a16="http://schemas.microsoft.com/office/drawing/2014/main" id="{69B4E4E1-5E43-6C0D-0ACF-26D81225140A}"/>
              </a:ext>
            </a:extLst>
          </p:cNvPr>
          <p:cNvSpPr txBox="1"/>
          <p:nvPr/>
        </p:nvSpPr>
        <p:spPr>
          <a:xfrm>
            <a:off x="8239764" y="4586678"/>
            <a:ext cx="432050" cy="369332"/>
          </a:xfrm>
          <a:prstGeom prst="rect">
            <a:avLst/>
          </a:prstGeom>
          <a:noFill/>
        </p:spPr>
        <p:txBody>
          <a:bodyPr wrap="square" rtlCol="0">
            <a:spAutoFit/>
          </a:bodyPr>
          <a:lstStyle/>
          <a:p>
            <a:r>
              <a:rPr lang="en-GB" dirty="0">
                <a:solidFill>
                  <a:schemeClr val="tx2"/>
                </a:solidFill>
              </a:rPr>
              <a:t>20</a:t>
            </a:r>
          </a:p>
        </p:txBody>
      </p:sp>
      <p:sp>
        <p:nvSpPr>
          <p:cNvPr id="125" name="TextBox 124">
            <a:extLst>
              <a:ext uri="{FF2B5EF4-FFF2-40B4-BE49-F238E27FC236}">
                <a16:creationId xmlns:a16="http://schemas.microsoft.com/office/drawing/2014/main" id="{3B549EDF-A46E-5D57-D1FC-7AD10F7CF0CD}"/>
              </a:ext>
            </a:extLst>
          </p:cNvPr>
          <p:cNvSpPr txBox="1"/>
          <p:nvPr/>
        </p:nvSpPr>
        <p:spPr>
          <a:xfrm>
            <a:off x="8974249" y="4586678"/>
            <a:ext cx="432050" cy="369332"/>
          </a:xfrm>
          <a:prstGeom prst="rect">
            <a:avLst/>
          </a:prstGeom>
          <a:noFill/>
        </p:spPr>
        <p:txBody>
          <a:bodyPr wrap="square" rtlCol="0">
            <a:spAutoFit/>
          </a:bodyPr>
          <a:lstStyle/>
          <a:p>
            <a:r>
              <a:rPr lang="en-GB" dirty="0">
                <a:solidFill>
                  <a:schemeClr val="tx2"/>
                </a:solidFill>
              </a:rPr>
              <a:t>23</a:t>
            </a:r>
          </a:p>
        </p:txBody>
      </p:sp>
      <p:sp>
        <p:nvSpPr>
          <p:cNvPr id="126" name="TextBox 125">
            <a:extLst>
              <a:ext uri="{FF2B5EF4-FFF2-40B4-BE49-F238E27FC236}">
                <a16:creationId xmlns:a16="http://schemas.microsoft.com/office/drawing/2014/main" id="{21D48C0F-5B44-AA82-DEFC-E317CCFD4980}"/>
              </a:ext>
            </a:extLst>
          </p:cNvPr>
          <p:cNvSpPr txBox="1"/>
          <p:nvPr/>
        </p:nvSpPr>
        <p:spPr>
          <a:xfrm>
            <a:off x="9691611" y="4588048"/>
            <a:ext cx="432050" cy="369332"/>
          </a:xfrm>
          <a:prstGeom prst="rect">
            <a:avLst/>
          </a:prstGeom>
          <a:noFill/>
        </p:spPr>
        <p:txBody>
          <a:bodyPr wrap="square" rtlCol="0">
            <a:spAutoFit/>
          </a:bodyPr>
          <a:lstStyle/>
          <a:p>
            <a:r>
              <a:rPr lang="en-GB" dirty="0">
                <a:solidFill>
                  <a:schemeClr val="tx2"/>
                </a:solidFill>
              </a:rPr>
              <a:t>26</a:t>
            </a:r>
          </a:p>
        </p:txBody>
      </p:sp>
      <p:sp>
        <p:nvSpPr>
          <p:cNvPr id="127" name="TextBox 126">
            <a:extLst>
              <a:ext uri="{FF2B5EF4-FFF2-40B4-BE49-F238E27FC236}">
                <a16:creationId xmlns:a16="http://schemas.microsoft.com/office/drawing/2014/main" id="{7F892894-0E61-54DF-1E7C-2936BC0AA712}"/>
              </a:ext>
            </a:extLst>
          </p:cNvPr>
          <p:cNvSpPr txBox="1"/>
          <p:nvPr/>
        </p:nvSpPr>
        <p:spPr>
          <a:xfrm>
            <a:off x="10426096" y="4588048"/>
            <a:ext cx="432050" cy="369332"/>
          </a:xfrm>
          <a:prstGeom prst="rect">
            <a:avLst/>
          </a:prstGeom>
          <a:noFill/>
        </p:spPr>
        <p:txBody>
          <a:bodyPr wrap="square" rtlCol="0">
            <a:spAutoFit/>
          </a:bodyPr>
          <a:lstStyle/>
          <a:p>
            <a:r>
              <a:rPr lang="en-GB" dirty="0">
                <a:solidFill>
                  <a:schemeClr val="tx2"/>
                </a:solidFill>
              </a:rPr>
              <a:t>29</a:t>
            </a:r>
          </a:p>
        </p:txBody>
      </p:sp>
      <p:sp>
        <p:nvSpPr>
          <p:cNvPr id="128" name="TextBox 127">
            <a:extLst>
              <a:ext uri="{FF2B5EF4-FFF2-40B4-BE49-F238E27FC236}">
                <a16:creationId xmlns:a16="http://schemas.microsoft.com/office/drawing/2014/main" id="{F9A74227-7D47-8C90-982B-98A7D5571C72}"/>
              </a:ext>
            </a:extLst>
          </p:cNvPr>
          <p:cNvSpPr txBox="1"/>
          <p:nvPr/>
        </p:nvSpPr>
        <p:spPr>
          <a:xfrm>
            <a:off x="11160581" y="4586179"/>
            <a:ext cx="432050" cy="369332"/>
          </a:xfrm>
          <a:prstGeom prst="rect">
            <a:avLst/>
          </a:prstGeom>
          <a:noFill/>
        </p:spPr>
        <p:txBody>
          <a:bodyPr wrap="square" rtlCol="0">
            <a:spAutoFit/>
          </a:bodyPr>
          <a:lstStyle/>
          <a:p>
            <a:r>
              <a:rPr lang="en-GB" dirty="0">
                <a:solidFill>
                  <a:schemeClr val="tx2"/>
                </a:solidFill>
              </a:rPr>
              <a:t>32</a:t>
            </a:r>
          </a:p>
        </p:txBody>
      </p:sp>
      <p:sp>
        <p:nvSpPr>
          <p:cNvPr id="129" name="TextBox 128">
            <a:extLst>
              <a:ext uri="{FF2B5EF4-FFF2-40B4-BE49-F238E27FC236}">
                <a16:creationId xmlns:a16="http://schemas.microsoft.com/office/drawing/2014/main" id="{8DAC4248-E834-DAA2-21B1-75B866A7A003}"/>
              </a:ext>
            </a:extLst>
          </p:cNvPr>
          <p:cNvSpPr txBox="1"/>
          <p:nvPr/>
        </p:nvSpPr>
        <p:spPr>
          <a:xfrm>
            <a:off x="11895066" y="4586179"/>
            <a:ext cx="432050" cy="369332"/>
          </a:xfrm>
          <a:prstGeom prst="rect">
            <a:avLst/>
          </a:prstGeom>
          <a:noFill/>
        </p:spPr>
        <p:txBody>
          <a:bodyPr wrap="square" rtlCol="0">
            <a:spAutoFit/>
          </a:bodyPr>
          <a:lstStyle/>
          <a:p>
            <a:r>
              <a:rPr lang="en-GB" dirty="0">
                <a:solidFill>
                  <a:schemeClr val="tx2"/>
                </a:solidFill>
              </a:rPr>
              <a:t>35</a:t>
            </a:r>
          </a:p>
        </p:txBody>
      </p:sp>
      <p:sp>
        <p:nvSpPr>
          <p:cNvPr id="130" name="TextBox 129">
            <a:extLst>
              <a:ext uri="{FF2B5EF4-FFF2-40B4-BE49-F238E27FC236}">
                <a16:creationId xmlns:a16="http://schemas.microsoft.com/office/drawing/2014/main" id="{2D356A57-FE47-71E0-D85A-EA52B3578FD8}"/>
              </a:ext>
            </a:extLst>
          </p:cNvPr>
          <p:cNvSpPr txBox="1"/>
          <p:nvPr/>
        </p:nvSpPr>
        <p:spPr>
          <a:xfrm>
            <a:off x="12629551" y="4586678"/>
            <a:ext cx="432050" cy="369332"/>
          </a:xfrm>
          <a:prstGeom prst="rect">
            <a:avLst/>
          </a:prstGeom>
          <a:noFill/>
        </p:spPr>
        <p:txBody>
          <a:bodyPr wrap="square" rtlCol="0">
            <a:spAutoFit/>
          </a:bodyPr>
          <a:lstStyle/>
          <a:p>
            <a:r>
              <a:rPr lang="en-GB" dirty="0">
                <a:solidFill>
                  <a:schemeClr val="tx2"/>
                </a:solidFill>
              </a:rPr>
              <a:t>38</a:t>
            </a:r>
          </a:p>
        </p:txBody>
      </p:sp>
      <p:sp>
        <p:nvSpPr>
          <p:cNvPr id="131" name="TextBox 130">
            <a:extLst>
              <a:ext uri="{FF2B5EF4-FFF2-40B4-BE49-F238E27FC236}">
                <a16:creationId xmlns:a16="http://schemas.microsoft.com/office/drawing/2014/main" id="{C489C0AD-4E02-2B13-B7C6-72F56251359E}"/>
              </a:ext>
            </a:extLst>
          </p:cNvPr>
          <p:cNvSpPr txBox="1"/>
          <p:nvPr/>
        </p:nvSpPr>
        <p:spPr>
          <a:xfrm>
            <a:off x="13364036" y="4586678"/>
            <a:ext cx="432050" cy="369332"/>
          </a:xfrm>
          <a:prstGeom prst="rect">
            <a:avLst/>
          </a:prstGeom>
          <a:noFill/>
        </p:spPr>
        <p:txBody>
          <a:bodyPr wrap="square" rtlCol="0">
            <a:spAutoFit/>
          </a:bodyPr>
          <a:lstStyle/>
          <a:p>
            <a:r>
              <a:rPr lang="en-GB" dirty="0">
                <a:solidFill>
                  <a:schemeClr val="tx2"/>
                </a:solidFill>
              </a:rPr>
              <a:t>41</a:t>
            </a:r>
          </a:p>
        </p:txBody>
      </p:sp>
      <p:sp>
        <p:nvSpPr>
          <p:cNvPr id="132" name="TextBox 131">
            <a:extLst>
              <a:ext uri="{FF2B5EF4-FFF2-40B4-BE49-F238E27FC236}">
                <a16:creationId xmlns:a16="http://schemas.microsoft.com/office/drawing/2014/main" id="{8DA275C1-D86B-B790-555D-A96D53ACE63E}"/>
              </a:ext>
            </a:extLst>
          </p:cNvPr>
          <p:cNvSpPr txBox="1"/>
          <p:nvPr/>
        </p:nvSpPr>
        <p:spPr>
          <a:xfrm>
            <a:off x="1862168" y="1438357"/>
            <a:ext cx="1111938" cy="646331"/>
          </a:xfrm>
          <a:prstGeom prst="rect">
            <a:avLst/>
          </a:prstGeom>
          <a:noFill/>
        </p:spPr>
        <p:txBody>
          <a:bodyPr wrap="square" rtlCol="0">
            <a:spAutoFit/>
          </a:bodyPr>
          <a:lstStyle/>
          <a:p>
            <a:pPr algn="ctr"/>
            <a:r>
              <a:rPr lang="en-GB" dirty="0">
                <a:solidFill>
                  <a:schemeClr val="tx2"/>
                </a:solidFill>
              </a:rPr>
              <a:t>Left-most sgRNA</a:t>
            </a:r>
          </a:p>
        </p:txBody>
      </p:sp>
      <p:sp>
        <p:nvSpPr>
          <p:cNvPr id="133" name="TextBox 132">
            <a:extLst>
              <a:ext uri="{FF2B5EF4-FFF2-40B4-BE49-F238E27FC236}">
                <a16:creationId xmlns:a16="http://schemas.microsoft.com/office/drawing/2014/main" id="{A53A50E9-BC3C-A788-5141-9AE85721BFF0}"/>
              </a:ext>
            </a:extLst>
          </p:cNvPr>
          <p:cNvSpPr txBox="1"/>
          <p:nvPr/>
        </p:nvSpPr>
        <p:spPr>
          <a:xfrm>
            <a:off x="1655481" y="2211648"/>
            <a:ext cx="1521513" cy="800219"/>
          </a:xfrm>
          <a:prstGeom prst="rect">
            <a:avLst/>
          </a:prstGeom>
          <a:noFill/>
        </p:spPr>
        <p:txBody>
          <a:bodyPr wrap="square" rtlCol="0">
            <a:spAutoFit/>
          </a:bodyPr>
          <a:lstStyle/>
          <a:p>
            <a:pPr algn="ctr"/>
            <a:r>
              <a:rPr lang="en-GB" dirty="0">
                <a:solidFill>
                  <a:schemeClr val="tx2"/>
                </a:solidFill>
              </a:rPr>
              <a:t>Intermediate sgRNA</a:t>
            </a:r>
          </a:p>
          <a:p>
            <a:pPr algn="ctr"/>
            <a:r>
              <a:rPr lang="en-GB" sz="1000" i="1" dirty="0">
                <a:solidFill>
                  <a:schemeClr val="tx2"/>
                </a:solidFill>
              </a:rPr>
              <a:t>arbitrary</a:t>
            </a:r>
          </a:p>
        </p:txBody>
      </p:sp>
      <p:sp>
        <p:nvSpPr>
          <p:cNvPr id="134" name="TextBox 133">
            <a:extLst>
              <a:ext uri="{FF2B5EF4-FFF2-40B4-BE49-F238E27FC236}">
                <a16:creationId xmlns:a16="http://schemas.microsoft.com/office/drawing/2014/main" id="{75F90A11-7E87-BD94-07C0-FCBEFCE45AFB}"/>
              </a:ext>
            </a:extLst>
          </p:cNvPr>
          <p:cNvSpPr txBox="1"/>
          <p:nvPr/>
        </p:nvSpPr>
        <p:spPr>
          <a:xfrm>
            <a:off x="1655481" y="3095889"/>
            <a:ext cx="1521513" cy="646331"/>
          </a:xfrm>
          <a:prstGeom prst="rect">
            <a:avLst/>
          </a:prstGeom>
          <a:noFill/>
        </p:spPr>
        <p:txBody>
          <a:bodyPr wrap="square" rtlCol="0">
            <a:spAutoFit/>
          </a:bodyPr>
          <a:lstStyle/>
          <a:p>
            <a:pPr algn="ctr"/>
            <a:r>
              <a:rPr lang="en-GB" dirty="0">
                <a:solidFill>
                  <a:schemeClr val="tx2"/>
                </a:solidFill>
              </a:rPr>
              <a:t>Right-most sgRNA</a:t>
            </a:r>
          </a:p>
        </p:txBody>
      </p:sp>
    </p:spTree>
    <p:extLst>
      <p:ext uri="{BB962C8B-B14F-4D97-AF65-F5344CB8AC3E}">
        <p14:creationId xmlns:p14="http://schemas.microsoft.com/office/powerpoint/2010/main" val="122999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B3915B2B-D38D-C3BC-7D56-3268B9226326}"/>
              </a:ext>
            </a:extLst>
          </p:cNvPr>
          <p:cNvGraphicFramePr>
            <a:graphicFrameLocks/>
          </p:cNvGraphicFramePr>
          <p:nvPr>
            <p:extLst>
              <p:ext uri="{D42A27DB-BD31-4B8C-83A1-F6EECF244321}">
                <p14:modId xmlns:p14="http://schemas.microsoft.com/office/powerpoint/2010/main" val="1767473466"/>
              </p:ext>
            </p:extLst>
          </p:nvPr>
        </p:nvGraphicFramePr>
        <p:xfrm>
          <a:off x="3167654" y="289172"/>
          <a:ext cx="10730256" cy="741680"/>
        </p:xfrm>
        <a:graphic>
          <a:graphicData uri="http://schemas.openxmlformats.org/drawingml/2006/table">
            <a:tbl>
              <a:tblPr firstRow="1" bandRow="1">
                <a:tableStyleId>{93296810-A885-4BE3-A3E7-6D5BEEA58F35}</a:tableStyleId>
              </a:tblPr>
              <a:tblGrid>
                <a:gridCol w="3576752">
                  <a:extLst>
                    <a:ext uri="{9D8B030D-6E8A-4147-A177-3AD203B41FA5}">
                      <a16:colId xmlns:a16="http://schemas.microsoft.com/office/drawing/2014/main" val="3714728644"/>
                    </a:ext>
                  </a:extLst>
                </a:gridCol>
                <a:gridCol w="3576752">
                  <a:extLst>
                    <a:ext uri="{9D8B030D-6E8A-4147-A177-3AD203B41FA5}">
                      <a16:colId xmlns:a16="http://schemas.microsoft.com/office/drawing/2014/main" val="3516678339"/>
                    </a:ext>
                  </a:extLst>
                </a:gridCol>
                <a:gridCol w="3576752">
                  <a:extLst>
                    <a:ext uri="{9D8B030D-6E8A-4147-A177-3AD203B41FA5}">
                      <a16:colId xmlns:a16="http://schemas.microsoft.com/office/drawing/2014/main" val="2788310780"/>
                    </a:ext>
                  </a:extLst>
                </a:gridCol>
              </a:tblGrid>
              <a:tr h="370840">
                <a:tc>
                  <a:txBody>
                    <a:bodyPr/>
                    <a:lstStyle/>
                    <a:p>
                      <a:r>
                        <a:rPr lang="en-GB" sz="1800" b="0" dirty="0">
                          <a:solidFill>
                            <a:schemeClr val="bg1"/>
                          </a:solidFill>
                        </a:rPr>
                        <a:t>Site type</a:t>
                      </a:r>
                    </a:p>
                  </a:txBody>
                  <a:tcPr/>
                </a:tc>
                <a:tc>
                  <a:txBody>
                    <a:bodyPr/>
                    <a:lstStyle/>
                    <a:p>
                      <a:r>
                        <a:rPr lang="en-GB" sz="1800" b="0" dirty="0">
                          <a:solidFill>
                            <a:schemeClr val="bg1"/>
                          </a:solidFill>
                        </a:rPr>
                        <a:t>Gene strand</a:t>
                      </a:r>
                    </a:p>
                  </a:txBody>
                  <a:tcPr/>
                </a:tc>
                <a:tc>
                  <a:txBody>
                    <a:bodyPr/>
                    <a:lstStyle/>
                    <a:p>
                      <a:r>
                        <a:rPr lang="en-GB" sz="1800" b="0" dirty="0">
                          <a:solidFill>
                            <a:schemeClr val="bg1"/>
                          </a:solidFill>
                        </a:rPr>
                        <a:t>sgRNA strand</a:t>
                      </a:r>
                    </a:p>
                  </a:txBody>
                  <a:tcPr/>
                </a:tc>
                <a:extLst>
                  <a:ext uri="{0D108BD9-81ED-4DB2-BD59-A6C34878D82A}">
                    <a16:rowId xmlns:a16="http://schemas.microsoft.com/office/drawing/2014/main" val="585036059"/>
                  </a:ext>
                </a:extLst>
              </a:tr>
              <a:tr h="370840">
                <a:tc>
                  <a:txBody>
                    <a:bodyPr/>
                    <a:lstStyle/>
                    <a:p>
                      <a:r>
                        <a:rPr lang="en-GB" sz="1800" dirty="0">
                          <a:solidFill>
                            <a:schemeClr val="tx2"/>
                          </a:solidFill>
                        </a:rPr>
                        <a:t>Start</a:t>
                      </a:r>
                    </a:p>
                  </a:txBody>
                  <a:tcPr/>
                </a:tc>
                <a:tc>
                  <a:txBody>
                    <a:bodyPr/>
                    <a:lstStyle/>
                    <a:p>
                      <a:r>
                        <a:rPr lang="en-GB" sz="1800" dirty="0">
                          <a:solidFill>
                            <a:schemeClr val="tx2"/>
                          </a:solidFill>
                        </a:rPr>
                        <a:t>+</a:t>
                      </a:r>
                    </a:p>
                  </a:txBody>
                  <a:tcPr/>
                </a:tc>
                <a:tc>
                  <a:txBody>
                    <a:bodyPr/>
                    <a:lstStyle/>
                    <a:p>
                      <a:r>
                        <a:rPr lang="en-GB" sz="1800" dirty="0">
                          <a:solidFill>
                            <a:schemeClr val="tx2"/>
                          </a:solidFill>
                        </a:rPr>
                        <a:t>-</a:t>
                      </a:r>
                    </a:p>
                  </a:txBody>
                  <a:tcPr/>
                </a:tc>
                <a:extLst>
                  <a:ext uri="{0D108BD9-81ED-4DB2-BD59-A6C34878D82A}">
                    <a16:rowId xmlns:a16="http://schemas.microsoft.com/office/drawing/2014/main" val="2663978353"/>
                  </a:ext>
                </a:extLst>
              </a:tr>
            </a:tbl>
          </a:graphicData>
        </a:graphic>
      </p:graphicFrame>
      <p:graphicFrame>
        <p:nvGraphicFramePr>
          <p:cNvPr id="5" name="Table 4">
            <a:extLst>
              <a:ext uri="{FF2B5EF4-FFF2-40B4-BE49-F238E27FC236}">
                <a16:creationId xmlns:a16="http://schemas.microsoft.com/office/drawing/2014/main" id="{7EFE4FCF-AB55-0265-2DA1-B08BB76766EE}"/>
              </a:ext>
            </a:extLst>
          </p:cNvPr>
          <p:cNvGraphicFramePr>
            <a:graphicFrameLocks/>
          </p:cNvGraphicFramePr>
          <p:nvPr>
            <p:extLst>
              <p:ext uri="{D42A27DB-BD31-4B8C-83A1-F6EECF244321}">
                <p14:modId xmlns:p14="http://schemas.microsoft.com/office/powerpoint/2010/main" val="2877106227"/>
              </p:ext>
            </p:extLst>
          </p:nvPr>
        </p:nvGraphicFramePr>
        <p:xfrm>
          <a:off x="2974106" y="7179029"/>
          <a:ext cx="11318832" cy="949960"/>
        </p:xfrm>
        <a:graphic>
          <a:graphicData uri="http://schemas.openxmlformats.org/drawingml/2006/table">
            <a:tbl>
              <a:tblPr firstRow="1" bandRow="1">
                <a:tableStyleId>{93296810-A885-4BE3-A3E7-6D5BEEA58F35}</a:tableStyleId>
              </a:tblPr>
              <a:tblGrid>
                <a:gridCol w="1257648">
                  <a:extLst>
                    <a:ext uri="{9D8B030D-6E8A-4147-A177-3AD203B41FA5}">
                      <a16:colId xmlns:a16="http://schemas.microsoft.com/office/drawing/2014/main" val="3714728644"/>
                    </a:ext>
                  </a:extLst>
                </a:gridCol>
                <a:gridCol w="1257648">
                  <a:extLst>
                    <a:ext uri="{9D8B030D-6E8A-4147-A177-3AD203B41FA5}">
                      <a16:colId xmlns:a16="http://schemas.microsoft.com/office/drawing/2014/main" val="3516678339"/>
                    </a:ext>
                  </a:extLst>
                </a:gridCol>
                <a:gridCol w="1257648">
                  <a:extLst>
                    <a:ext uri="{9D8B030D-6E8A-4147-A177-3AD203B41FA5}">
                      <a16:colId xmlns:a16="http://schemas.microsoft.com/office/drawing/2014/main" val="2788310780"/>
                    </a:ext>
                  </a:extLst>
                </a:gridCol>
                <a:gridCol w="1257648">
                  <a:extLst>
                    <a:ext uri="{9D8B030D-6E8A-4147-A177-3AD203B41FA5}">
                      <a16:colId xmlns:a16="http://schemas.microsoft.com/office/drawing/2014/main" val="799625357"/>
                    </a:ext>
                  </a:extLst>
                </a:gridCol>
                <a:gridCol w="1257648">
                  <a:extLst>
                    <a:ext uri="{9D8B030D-6E8A-4147-A177-3AD203B41FA5}">
                      <a16:colId xmlns:a16="http://schemas.microsoft.com/office/drawing/2014/main" val="927169764"/>
                    </a:ext>
                  </a:extLst>
                </a:gridCol>
                <a:gridCol w="1257648">
                  <a:extLst>
                    <a:ext uri="{9D8B030D-6E8A-4147-A177-3AD203B41FA5}">
                      <a16:colId xmlns:a16="http://schemas.microsoft.com/office/drawing/2014/main" val="259143273"/>
                    </a:ext>
                  </a:extLst>
                </a:gridCol>
                <a:gridCol w="1257648">
                  <a:extLst>
                    <a:ext uri="{9D8B030D-6E8A-4147-A177-3AD203B41FA5}">
                      <a16:colId xmlns:a16="http://schemas.microsoft.com/office/drawing/2014/main" val="172277771"/>
                    </a:ext>
                  </a:extLst>
                </a:gridCol>
                <a:gridCol w="1257648">
                  <a:extLst>
                    <a:ext uri="{9D8B030D-6E8A-4147-A177-3AD203B41FA5}">
                      <a16:colId xmlns:a16="http://schemas.microsoft.com/office/drawing/2014/main" val="2806670284"/>
                    </a:ext>
                  </a:extLst>
                </a:gridCol>
                <a:gridCol w="1257648">
                  <a:extLst>
                    <a:ext uri="{9D8B030D-6E8A-4147-A177-3AD203B41FA5}">
                      <a16:colId xmlns:a16="http://schemas.microsoft.com/office/drawing/2014/main" val="2367428951"/>
                    </a:ext>
                  </a:extLst>
                </a:gridCol>
              </a:tblGrid>
              <a:tr h="370840">
                <a:tc>
                  <a:txBody>
                    <a:bodyPr/>
                    <a:lstStyle/>
                    <a:p>
                      <a:r>
                        <a:rPr lang="en-GB" sz="1600" b="0" dirty="0"/>
                        <a:t>CDS side</a:t>
                      </a:r>
                    </a:p>
                  </a:txBody>
                  <a:tcPr/>
                </a:tc>
                <a:tc>
                  <a:txBody>
                    <a:bodyPr/>
                    <a:lstStyle/>
                    <a:p>
                      <a:r>
                        <a:rPr lang="en-GB" sz="1600" b="0" dirty="0"/>
                        <a:t>PAM in start/stop</a:t>
                      </a:r>
                      <a:endParaRPr lang="en-GB" sz="1600" b="0" dirty="0">
                        <a:solidFill>
                          <a:schemeClr val="accent4"/>
                        </a:solidFill>
                      </a:endParaRPr>
                    </a:p>
                  </a:txBody>
                  <a:tcPr/>
                </a:tc>
                <a:tc>
                  <a:txBody>
                    <a:bodyPr/>
                    <a:lstStyle/>
                    <a:p>
                      <a:pPr marL="0" marR="0" lvl="0" indent="0" algn="l" defTabSz="959937" rtl="0" eaLnBrk="1" fontAlgn="auto" latinLnBrk="0" hangingPunct="1">
                        <a:lnSpc>
                          <a:spcPct val="100000"/>
                        </a:lnSpc>
                        <a:spcBef>
                          <a:spcPts val="0"/>
                        </a:spcBef>
                        <a:spcAft>
                          <a:spcPts val="0"/>
                        </a:spcAft>
                        <a:buClrTx/>
                        <a:buSzTx/>
                        <a:buFontTx/>
                        <a:buNone/>
                        <a:tabLst/>
                        <a:defRPr/>
                      </a:pPr>
                      <a:r>
                        <a:rPr lang="en-GB" sz="1600" b="0" dirty="0"/>
                        <a:t>&lt;15bp 3’ overhang</a:t>
                      </a:r>
                    </a:p>
                  </a:txBody>
                  <a:tcPr/>
                </a:tc>
                <a:tc>
                  <a:txBody>
                    <a:bodyPr/>
                    <a:lstStyle/>
                    <a:p>
                      <a:pPr marL="0" marR="0" lvl="0" indent="0" algn="l" defTabSz="959937" rtl="0" eaLnBrk="1" fontAlgn="auto" latinLnBrk="0" hangingPunct="1">
                        <a:lnSpc>
                          <a:spcPct val="100000"/>
                        </a:lnSpc>
                        <a:spcBef>
                          <a:spcPts val="0"/>
                        </a:spcBef>
                        <a:spcAft>
                          <a:spcPts val="0"/>
                        </a:spcAft>
                        <a:buClrTx/>
                        <a:buSzTx/>
                        <a:buFontTx/>
                        <a:buNone/>
                        <a:tabLst/>
                        <a:defRPr/>
                      </a:pPr>
                      <a:r>
                        <a:rPr lang="en-GB" sz="1600" b="0" dirty="0"/>
                        <a:t>PAM in CDS</a:t>
                      </a:r>
                    </a:p>
                  </a:txBody>
                  <a:tcPr/>
                </a:tc>
                <a:tc>
                  <a:txBody>
                    <a:bodyPr/>
                    <a:lstStyle/>
                    <a:p>
                      <a:r>
                        <a:rPr lang="en-GB" sz="1600" b="0" dirty="0"/>
                        <a:t>PAM outside CDS</a:t>
                      </a:r>
                    </a:p>
                  </a:txBody>
                  <a:tcPr/>
                </a:tc>
                <a:tc>
                  <a:txBody>
                    <a:bodyPr/>
                    <a:lstStyle/>
                    <a:p>
                      <a:r>
                        <a:rPr lang="en-GB" sz="1600" b="0" dirty="0"/>
                        <a:t>Cut site in CDS</a:t>
                      </a:r>
                    </a:p>
                  </a:txBody>
                  <a:tcPr/>
                </a:tc>
                <a:tc>
                  <a:txBody>
                    <a:bodyPr/>
                    <a:lstStyle/>
                    <a:p>
                      <a:r>
                        <a:rPr lang="en-GB" sz="1600" b="0" dirty="0"/>
                        <a:t>Mutate 1bp sgRNA</a:t>
                      </a:r>
                    </a:p>
                  </a:txBody>
                  <a:tcPr/>
                </a:tc>
                <a:tc>
                  <a:txBody>
                    <a:bodyPr/>
                    <a:lstStyle/>
                    <a:p>
                      <a:pPr marL="0" marR="0" lvl="0" indent="0" algn="l" defTabSz="959937" rtl="0" eaLnBrk="1" fontAlgn="auto" latinLnBrk="0" hangingPunct="1">
                        <a:lnSpc>
                          <a:spcPct val="100000"/>
                        </a:lnSpc>
                        <a:spcBef>
                          <a:spcPts val="0"/>
                        </a:spcBef>
                        <a:spcAft>
                          <a:spcPts val="0"/>
                        </a:spcAft>
                        <a:buClrTx/>
                        <a:buSzTx/>
                        <a:buFontTx/>
                        <a:buNone/>
                        <a:tabLst/>
                        <a:defRPr/>
                      </a:pPr>
                      <a:r>
                        <a:rPr lang="en-GB" sz="1600" b="0" dirty="0"/>
                        <a:t>Mutate 6bp sgRNA</a:t>
                      </a:r>
                    </a:p>
                  </a:txBody>
                  <a:tcPr/>
                </a:tc>
                <a:tc>
                  <a:txBody>
                    <a:bodyPr/>
                    <a:lstStyle/>
                    <a:p>
                      <a:r>
                        <a:rPr lang="en-GB" sz="1600" b="0" dirty="0"/>
                        <a:t>Relative last g coordinate</a:t>
                      </a:r>
                    </a:p>
                  </a:txBody>
                  <a:tcPr/>
                </a:tc>
                <a:extLst>
                  <a:ext uri="{0D108BD9-81ED-4DB2-BD59-A6C34878D82A}">
                    <a16:rowId xmlns:a16="http://schemas.microsoft.com/office/drawing/2014/main" val="585036059"/>
                  </a:ext>
                </a:extLst>
              </a:tr>
              <a:tr h="370840">
                <a:tc>
                  <a:txBody>
                    <a:bodyPr/>
                    <a:lstStyle/>
                    <a:p>
                      <a:r>
                        <a:rPr lang="en-GB" sz="1600" dirty="0">
                          <a:solidFill>
                            <a:schemeClr val="tx2"/>
                          </a:solidFill>
                        </a:rPr>
                        <a:t>HAR</a:t>
                      </a:r>
                    </a:p>
                  </a:txBody>
                  <a:tcPr/>
                </a:tc>
                <a:tc>
                  <a:txBody>
                    <a:bodyPr/>
                    <a:lstStyle/>
                    <a:p>
                      <a:r>
                        <a:rPr lang="en-GB" sz="1600" dirty="0">
                          <a:solidFill>
                            <a:schemeClr val="tx2"/>
                          </a:solidFill>
                        </a:rPr>
                        <a:t>18:21</a:t>
                      </a:r>
                    </a:p>
                  </a:txBody>
                  <a:tcPr/>
                </a:tc>
                <a:tc>
                  <a:txBody>
                    <a:bodyPr/>
                    <a:lstStyle/>
                    <a:p>
                      <a:r>
                        <a:rPr lang="en-GB" sz="1600" dirty="0">
                          <a:solidFill>
                            <a:schemeClr val="tx2"/>
                          </a:solidFill>
                        </a:rPr>
                        <a:t>&gt;5</a:t>
                      </a:r>
                    </a:p>
                  </a:txBody>
                  <a:tcPr/>
                </a:tc>
                <a:tc>
                  <a:txBody>
                    <a:bodyPr/>
                    <a:lstStyle/>
                    <a:p>
                      <a:r>
                        <a:rPr lang="en-GB" sz="1600" dirty="0">
                          <a:solidFill>
                            <a:schemeClr val="tx2"/>
                          </a:solidFill>
                        </a:rPr>
                        <a:t>Never</a:t>
                      </a:r>
                    </a:p>
                  </a:txBody>
                  <a:tcPr/>
                </a:tc>
                <a:tc>
                  <a:txBody>
                    <a:bodyPr/>
                    <a:lstStyle/>
                    <a:p>
                      <a:r>
                        <a:rPr lang="en-GB" sz="1600" dirty="0">
                          <a:solidFill>
                            <a:schemeClr val="tx2"/>
                          </a:solidFill>
                        </a:rPr>
                        <a:t>&lt;18</a:t>
                      </a:r>
                    </a:p>
                  </a:txBody>
                  <a:tcPr/>
                </a:tc>
                <a:tc>
                  <a:txBody>
                    <a:bodyPr/>
                    <a:lstStyle/>
                    <a:p>
                      <a:r>
                        <a:rPr lang="en-GB" sz="1600" dirty="0">
                          <a:solidFill>
                            <a:schemeClr val="tx2"/>
                          </a:solidFill>
                        </a:rPr>
                        <a:t>&gt;17</a:t>
                      </a:r>
                    </a:p>
                  </a:txBody>
                  <a:tcPr/>
                </a:tc>
                <a:tc>
                  <a:txBody>
                    <a:bodyPr/>
                    <a:lstStyle/>
                    <a:p>
                      <a:r>
                        <a:rPr lang="en-GB" sz="1600" dirty="0">
                          <a:solidFill>
                            <a:schemeClr val="tx2"/>
                          </a:solidFill>
                        </a:rPr>
                        <a:t>15</a:t>
                      </a:r>
                    </a:p>
                  </a:txBody>
                  <a:tcPr/>
                </a:tc>
                <a:tc>
                  <a:txBody>
                    <a:bodyPr/>
                    <a:lstStyle/>
                    <a:p>
                      <a:r>
                        <a:rPr lang="en-GB" sz="1600" dirty="0">
                          <a:solidFill>
                            <a:schemeClr val="tx2"/>
                          </a:solidFill>
                        </a:rPr>
                        <a:t>20</a:t>
                      </a:r>
                    </a:p>
                  </a:txBody>
                  <a:tcPr/>
                </a:tc>
                <a:tc>
                  <a:txBody>
                    <a:bodyPr/>
                    <a:lstStyle/>
                    <a:p>
                      <a:r>
                        <a:rPr lang="en-GB" sz="1600" dirty="0">
                          <a:solidFill>
                            <a:schemeClr val="accent1"/>
                          </a:solidFill>
                        </a:rPr>
                        <a:t>fmax </a:t>
                      </a:r>
                      <a:r>
                        <a:rPr lang="en-GB" sz="1600" dirty="0"/>
                        <a:t>– </a:t>
                      </a:r>
                      <a:r>
                        <a:rPr lang="en-GB" sz="1600" dirty="0">
                          <a:solidFill>
                            <a:schemeClr val="accent4"/>
                          </a:solidFill>
                        </a:rPr>
                        <a:t>stop</a:t>
                      </a:r>
                      <a:endParaRPr lang="en-GB" sz="1600" dirty="0">
                        <a:solidFill>
                          <a:schemeClr val="tx2"/>
                        </a:solidFill>
                      </a:endParaRPr>
                    </a:p>
                  </a:txBody>
                  <a:tcPr/>
                </a:tc>
                <a:extLst>
                  <a:ext uri="{0D108BD9-81ED-4DB2-BD59-A6C34878D82A}">
                    <a16:rowId xmlns:a16="http://schemas.microsoft.com/office/drawing/2014/main" val="2663978353"/>
                  </a:ext>
                </a:extLst>
              </a:tr>
            </a:tbl>
          </a:graphicData>
        </a:graphic>
      </p:graphicFrame>
      <p:cxnSp>
        <p:nvCxnSpPr>
          <p:cNvPr id="6" name="Straight Connector 5">
            <a:extLst>
              <a:ext uri="{FF2B5EF4-FFF2-40B4-BE49-F238E27FC236}">
                <a16:creationId xmlns:a16="http://schemas.microsoft.com/office/drawing/2014/main" id="{EDF3C8D0-5C0D-AF6F-F1E2-AA08F90FDE20}"/>
              </a:ext>
            </a:extLst>
          </p:cNvPr>
          <p:cNvCxnSpPr>
            <a:cxnSpLocks/>
          </p:cNvCxnSpPr>
          <p:nvPr/>
        </p:nvCxnSpPr>
        <p:spPr>
          <a:xfrm>
            <a:off x="3383683" y="3757229"/>
            <a:ext cx="10524899" cy="0"/>
          </a:xfrm>
          <a:prstGeom prst="line">
            <a:avLst/>
          </a:prstGeom>
          <a:ln w="25400">
            <a:solidFill>
              <a:schemeClr val="accent5"/>
            </a:solidFill>
          </a:ln>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D3647F6C-38FD-BB0B-27D7-6871EEE839E5}"/>
              </a:ext>
            </a:extLst>
          </p:cNvPr>
          <p:cNvCxnSpPr>
            <a:cxnSpLocks/>
          </p:cNvCxnSpPr>
          <p:nvPr/>
        </p:nvCxnSpPr>
        <p:spPr>
          <a:xfrm>
            <a:off x="8265846" y="3031036"/>
            <a:ext cx="5642848" cy="0"/>
          </a:xfrm>
          <a:prstGeom prst="line">
            <a:avLst/>
          </a:prstGeom>
          <a:ln w="25400">
            <a:solidFill>
              <a:schemeClr val="accent2"/>
            </a:solidFill>
          </a:ln>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17933421-38F0-7B9A-1EB5-E02B8B857974}"/>
              </a:ext>
            </a:extLst>
          </p:cNvPr>
          <p:cNvSpPr/>
          <p:nvPr/>
        </p:nvSpPr>
        <p:spPr>
          <a:xfrm>
            <a:off x="8265847" y="3344466"/>
            <a:ext cx="734485" cy="431240"/>
          </a:xfrm>
          <a:prstGeom prst="rect">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100" dirty="0"/>
              <a:t>ATG</a:t>
            </a:r>
          </a:p>
        </p:txBody>
      </p:sp>
      <p:cxnSp>
        <p:nvCxnSpPr>
          <p:cNvPr id="9" name="Straight Arrow Connector 8">
            <a:extLst>
              <a:ext uri="{FF2B5EF4-FFF2-40B4-BE49-F238E27FC236}">
                <a16:creationId xmlns:a16="http://schemas.microsoft.com/office/drawing/2014/main" id="{E14F87F8-F5F4-AEDA-5362-F633D05F03BD}"/>
              </a:ext>
            </a:extLst>
          </p:cNvPr>
          <p:cNvCxnSpPr>
            <a:cxnSpLocks/>
          </p:cNvCxnSpPr>
          <p:nvPr/>
        </p:nvCxnSpPr>
        <p:spPr>
          <a:xfrm>
            <a:off x="8265846" y="3886844"/>
            <a:ext cx="1096310" cy="0"/>
          </a:xfrm>
          <a:prstGeom prst="straightConnector1">
            <a:avLst/>
          </a:prstGeom>
          <a:ln w="2222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F000211-FEEA-1E71-2363-CAB4FFD206EF}"/>
              </a:ext>
            </a:extLst>
          </p:cNvPr>
          <p:cNvSpPr txBox="1"/>
          <p:nvPr/>
        </p:nvSpPr>
        <p:spPr>
          <a:xfrm>
            <a:off x="8265849" y="3039296"/>
            <a:ext cx="715682" cy="415498"/>
          </a:xfrm>
          <a:prstGeom prst="rect">
            <a:avLst/>
          </a:prstGeom>
          <a:noFill/>
          <a:ln w="22225">
            <a:solidFill>
              <a:schemeClr val="accent2"/>
            </a:solidFill>
          </a:ln>
        </p:spPr>
        <p:txBody>
          <a:bodyPr wrap="square" rtlCol="0">
            <a:spAutoFit/>
          </a:bodyPr>
          <a:lstStyle/>
          <a:p>
            <a:pPr algn="ctr"/>
            <a:r>
              <a:rPr lang="en-GB" sz="2100" dirty="0">
                <a:solidFill>
                  <a:schemeClr val="accent2"/>
                </a:solidFill>
              </a:rPr>
              <a:t>CCN</a:t>
            </a:r>
          </a:p>
        </p:txBody>
      </p:sp>
      <p:sp>
        <p:nvSpPr>
          <p:cNvPr id="11" name="Rounded Rectangle 10">
            <a:extLst>
              <a:ext uri="{FF2B5EF4-FFF2-40B4-BE49-F238E27FC236}">
                <a16:creationId xmlns:a16="http://schemas.microsoft.com/office/drawing/2014/main" id="{0321ADF4-8C1D-8B59-D0DC-E2DB30D9E459}"/>
              </a:ext>
            </a:extLst>
          </p:cNvPr>
          <p:cNvSpPr/>
          <p:nvPr/>
        </p:nvSpPr>
        <p:spPr>
          <a:xfrm>
            <a:off x="13606147" y="3015864"/>
            <a:ext cx="302435" cy="456777"/>
          </a:xfrm>
          <a:prstGeom prst="roundRect">
            <a:avLst/>
          </a:prstGeom>
          <a:noFill/>
          <a:ln w="38100">
            <a:solidFill>
              <a:schemeClr val="accent1"/>
            </a:solidFill>
            <a:prstDash val="sysDash"/>
            <a:extLst>
              <a:ext uri="{C807C97D-BFC1-408E-A445-0C87EB9F89A2}">
                <ask:lineSketchStyleProps xmlns:ask="http://schemas.microsoft.com/office/drawing/2018/sketchyshapes" sd="1219033472">
                  <a:custGeom>
                    <a:avLst/>
                    <a:gdLst>
                      <a:gd name="connsiteX0" fmla="*/ 0 w 302435"/>
                      <a:gd name="connsiteY0" fmla="*/ 50407 h 733674"/>
                      <a:gd name="connsiteX1" fmla="*/ 50407 w 302435"/>
                      <a:gd name="connsiteY1" fmla="*/ 0 h 733674"/>
                      <a:gd name="connsiteX2" fmla="*/ 252028 w 302435"/>
                      <a:gd name="connsiteY2" fmla="*/ 0 h 733674"/>
                      <a:gd name="connsiteX3" fmla="*/ 302435 w 302435"/>
                      <a:gd name="connsiteY3" fmla="*/ 50407 h 733674"/>
                      <a:gd name="connsiteX4" fmla="*/ 302435 w 302435"/>
                      <a:gd name="connsiteY4" fmla="*/ 683267 h 733674"/>
                      <a:gd name="connsiteX5" fmla="*/ 252028 w 302435"/>
                      <a:gd name="connsiteY5" fmla="*/ 733674 h 733674"/>
                      <a:gd name="connsiteX6" fmla="*/ 50407 w 302435"/>
                      <a:gd name="connsiteY6" fmla="*/ 733674 h 733674"/>
                      <a:gd name="connsiteX7" fmla="*/ 0 w 302435"/>
                      <a:gd name="connsiteY7" fmla="*/ 683267 h 733674"/>
                      <a:gd name="connsiteX8" fmla="*/ 0 w 302435"/>
                      <a:gd name="connsiteY8" fmla="*/ 50407 h 733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2435" h="733674" extrusionOk="0">
                        <a:moveTo>
                          <a:pt x="0" y="50407"/>
                        </a:moveTo>
                        <a:cubicBezTo>
                          <a:pt x="-3316" y="20523"/>
                          <a:pt x="18001" y="1714"/>
                          <a:pt x="50407" y="0"/>
                        </a:cubicBezTo>
                        <a:cubicBezTo>
                          <a:pt x="150776" y="-886"/>
                          <a:pt x="164425" y="5410"/>
                          <a:pt x="252028" y="0"/>
                        </a:cubicBezTo>
                        <a:cubicBezTo>
                          <a:pt x="275896" y="-3020"/>
                          <a:pt x="302152" y="23148"/>
                          <a:pt x="302435" y="50407"/>
                        </a:cubicBezTo>
                        <a:cubicBezTo>
                          <a:pt x="329312" y="278903"/>
                          <a:pt x="333419" y="531908"/>
                          <a:pt x="302435" y="683267"/>
                        </a:cubicBezTo>
                        <a:cubicBezTo>
                          <a:pt x="305174" y="705470"/>
                          <a:pt x="276303" y="733128"/>
                          <a:pt x="252028" y="733674"/>
                        </a:cubicBezTo>
                        <a:cubicBezTo>
                          <a:pt x="165346" y="736042"/>
                          <a:pt x="133163" y="723844"/>
                          <a:pt x="50407" y="733674"/>
                        </a:cubicBezTo>
                        <a:cubicBezTo>
                          <a:pt x="20304" y="737419"/>
                          <a:pt x="-3912" y="706569"/>
                          <a:pt x="0" y="683267"/>
                        </a:cubicBezTo>
                        <a:cubicBezTo>
                          <a:pt x="422" y="551877"/>
                          <a:pt x="22693" y="195550"/>
                          <a:pt x="0" y="50407"/>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ounded Rectangle 11">
            <a:extLst>
              <a:ext uri="{FF2B5EF4-FFF2-40B4-BE49-F238E27FC236}">
                <a16:creationId xmlns:a16="http://schemas.microsoft.com/office/drawing/2014/main" id="{24E0A896-1A84-D447-4208-CEEA52DA98C0}"/>
              </a:ext>
            </a:extLst>
          </p:cNvPr>
          <p:cNvSpPr/>
          <p:nvPr/>
        </p:nvSpPr>
        <p:spPr>
          <a:xfrm>
            <a:off x="8679097" y="3343659"/>
            <a:ext cx="302435" cy="456777"/>
          </a:xfrm>
          <a:prstGeom prst="roundRect">
            <a:avLst/>
          </a:prstGeom>
          <a:noFill/>
          <a:ln w="38100">
            <a:solidFill>
              <a:schemeClr val="accent4"/>
            </a:solidFill>
            <a:prstDash val="sysDash"/>
            <a:extLst>
              <a:ext uri="{C807C97D-BFC1-408E-A445-0C87EB9F89A2}">
                <ask:lineSketchStyleProps xmlns:ask="http://schemas.microsoft.com/office/drawing/2018/sketchyshapes" sd="1219033472">
                  <a:custGeom>
                    <a:avLst/>
                    <a:gdLst>
                      <a:gd name="connsiteX0" fmla="*/ 0 w 302435"/>
                      <a:gd name="connsiteY0" fmla="*/ 50407 h 733674"/>
                      <a:gd name="connsiteX1" fmla="*/ 50407 w 302435"/>
                      <a:gd name="connsiteY1" fmla="*/ 0 h 733674"/>
                      <a:gd name="connsiteX2" fmla="*/ 252028 w 302435"/>
                      <a:gd name="connsiteY2" fmla="*/ 0 h 733674"/>
                      <a:gd name="connsiteX3" fmla="*/ 302435 w 302435"/>
                      <a:gd name="connsiteY3" fmla="*/ 50407 h 733674"/>
                      <a:gd name="connsiteX4" fmla="*/ 302435 w 302435"/>
                      <a:gd name="connsiteY4" fmla="*/ 683267 h 733674"/>
                      <a:gd name="connsiteX5" fmla="*/ 252028 w 302435"/>
                      <a:gd name="connsiteY5" fmla="*/ 733674 h 733674"/>
                      <a:gd name="connsiteX6" fmla="*/ 50407 w 302435"/>
                      <a:gd name="connsiteY6" fmla="*/ 733674 h 733674"/>
                      <a:gd name="connsiteX7" fmla="*/ 0 w 302435"/>
                      <a:gd name="connsiteY7" fmla="*/ 683267 h 733674"/>
                      <a:gd name="connsiteX8" fmla="*/ 0 w 302435"/>
                      <a:gd name="connsiteY8" fmla="*/ 50407 h 733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2435" h="733674" extrusionOk="0">
                        <a:moveTo>
                          <a:pt x="0" y="50407"/>
                        </a:moveTo>
                        <a:cubicBezTo>
                          <a:pt x="-3316" y="20523"/>
                          <a:pt x="18001" y="1714"/>
                          <a:pt x="50407" y="0"/>
                        </a:cubicBezTo>
                        <a:cubicBezTo>
                          <a:pt x="150776" y="-886"/>
                          <a:pt x="164425" y="5410"/>
                          <a:pt x="252028" y="0"/>
                        </a:cubicBezTo>
                        <a:cubicBezTo>
                          <a:pt x="275896" y="-3020"/>
                          <a:pt x="302152" y="23148"/>
                          <a:pt x="302435" y="50407"/>
                        </a:cubicBezTo>
                        <a:cubicBezTo>
                          <a:pt x="329312" y="278903"/>
                          <a:pt x="333419" y="531908"/>
                          <a:pt x="302435" y="683267"/>
                        </a:cubicBezTo>
                        <a:cubicBezTo>
                          <a:pt x="305174" y="705470"/>
                          <a:pt x="276303" y="733128"/>
                          <a:pt x="252028" y="733674"/>
                        </a:cubicBezTo>
                        <a:cubicBezTo>
                          <a:pt x="165346" y="736042"/>
                          <a:pt x="133163" y="723844"/>
                          <a:pt x="50407" y="733674"/>
                        </a:cubicBezTo>
                        <a:cubicBezTo>
                          <a:pt x="20304" y="737419"/>
                          <a:pt x="-3912" y="706569"/>
                          <a:pt x="0" y="683267"/>
                        </a:cubicBezTo>
                        <a:cubicBezTo>
                          <a:pt x="422" y="551877"/>
                          <a:pt x="22693" y="195550"/>
                          <a:pt x="0" y="50407"/>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 name="Straight Connector 12">
            <a:extLst>
              <a:ext uri="{FF2B5EF4-FFF2-40B4-BE49-F238E27FC236}">
                <a16:creationId xmlns:a16="http://schemas.microsoft.com/office/drawing/2014/main" id="{9109ED4D-6130-2828-5C50-22F674842B76}"/>
              </a:ext>
            </a:extLst>
          </p:cNvPr>
          <p:cNvCxnSpPr>
            <a:cxnSpLocks/>
          </p:cNvCxnSpPr>
          <p:nvPr/>
        </p:nvCxnSpPr>
        <p:spPr>
          <a:xfrm>
            <a:off x="3383681" y="1553774"/>
            <a:ext cx="5642848" cy="0"/>
          </a:xfrm>
          <a:prstGeom prst="line">
            <a:avLst/>
          </a:prstGeom>
          <a:ln w="25400">
            <a:solidFill>
              <a:schemeClr val="accent2"/>
            </a:solidFill>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1A5912A5-2E76-92FF-8238-DA548EEE9BC7}"/>
              </a:ext>
            </a:extLst>
          </p:cNvPr>
          <p:cNvSpPr txBox="1"/>
          <p:nvPr/>
        </p:nvSpPr>
        <p:spPr>
          <a:xfrm>
            <a:off x="3400805" y="1553774"/>
            <a:ext cx="717362" cy="415498"/>
          </a:xfrm>
          <a:prstGeom prst="rect">
            <a:avLst/>
          </a:prstGeom>
          <a:noFill/>
          <a:ln w="22225">
            <a:solidFill>
              <a:schemeClr val="accent2"/>
            </a:solidFill>
          </a:ln>
        </p:spPr>
        <p:txBody>
          <a:bodyPr wrap="square" rtlCol="0">
            <a:spAutoFit/>
          </a:bodyPr>
          <a:lstStyle/>
          <a:p>
            <a:pPr algn="ctr"/>
            <a:r>
              <a:rPr lang="en-GB" sz="2100" dirty="0">
                <a:solidFill>
                  <a:schemeClr val="accent2"/>
                </a:solidFill>
              </a:rPr>
              <a:t>CCN</a:t>
            </a:r>
          </a:p>
        </p:txBody>
      </p:sp>
      <p:sp>
        <p:nvSpPr>
          <p:cNvPr id="15" name="Rounded Rectangle 14">
            <a:extLst>
              <a:ext uri="{FF2B5EF4-FFF2-40B4-BE49-F238E27FC236}">
                <a16:creationId xmlns:a16="http://schemas.microsoft.com/office/drawing/2014/main" id="{46F1519D-5750-B51C-A045-C51CA7D0D580}"/>
              </a:ext>
            </a:extLst>
          </p:cNvPr>
          <p:cNvSpPr/>
          <p:nvPr/>
        </p:nvSpPr>
        <p:spPr>
          <a:xfrm>
            <a:off x="8723982" y="1538602"/>
            <a:ext cx="302435" cy="456777"/>
          </a:xfrm>
          <a:prstGeom prst="roundRect">
            <a:avLst/>
          </a:prstGeom>
          <a:noFill/>
          <a:ln w="38100">
            <a:solidFill>
              <a:schemeClr val="accent1"/>
            </a:solidFill>
            <a:prstDash val="sysDash"/>
            <a:extLst>
              <a:ext uri="{C807C97D-BFC1-408E-A445-0C87EB9F89A2}">
                <ask:lineSketchStyleProps xmlns:ask="http://schemas.microsoft.com/office/drawing/2018/sketchyshapes" sd="1219033472">
                  <a:custGeom>
                    <a:avLst/>
                    <a:gdLst>
                      <a:gd name="connsiteX0" fmla="*/ 0 w 302435"/>
                      <a:gd name="connsiteY0" fmla="*/ 50407 h 733674"/>
                      <a:gd name="connsiteX1" fmla="*/ 50407 w 302435"/>
                      <a:gd name="connsiteY1" fmla="*/ 0 h 733674"/>
                      <a:gd name="connsiteX2" fmla="*/ 252028 w 302435"/>
                      <a:gd name="connsiteY2" fmla="*/ 0 h 733674"/>
                      <a:gd name="connsiteX3" fmla="*/ 302435 w 302435"/>
                      <a:gd name="connsiteY3" fmla="*/ 50407 h 733674"/>
                      <a:gd name="connsiteX4" fmla="*/ 302435 w 302435"/>
                      <a:gd name="connsiteY4" fmla="*/ 683267 h 733674"/>
                      <a:gd name="connsiteX5" fmla="*/ 252028 w 302435"/>
                      <a:gd name="connsiteY5" fmla="*/ 733674 h 733674"/>
                      <a:gd name="connsiteX6" fmla="*/ 50407 w 302435"/>
                      <a:gd name="connsiteY6" fmla="*/ 733674 h 733674"/>
                      <a:gd name="connsiteX7" fmla="*/ 0 w 302435"/>
                      <a:gd name="connsiteY7" fmla="*/ 683267 h 733674"/>
                      <a:gd name="connsiteX8" fmla="*/ 0 w 302435"/>
                      <a:gd name="connsiteY8" fmla="*/ 50407 h 733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2435" h="733674" extrusionOk="0">
                        <a:moveTo>
                          <a:pt x="0" y="50407"/>
                        </a:moveTo>
                        <a:cubicBezTo>
                          <a:pt x="-3316" y="20523"/>
                          <a:pt x="18001" y="1714"/>
                          <a:pt x="50407" y="0"/>
                        </a:cubicBezTo>
                        <a:cubicBezTo>
                          <a:pt x="150776" y="-886"/>
                          <a:pt x="164425" y="5410"/>
                          <a:pt x="252028" y="0"/>
                        </a:cubicBezTo>
                        <a:cubicBezTo>
                          <a:pt x="275896" y="-3020"/>
                          <a:pt x="302152" y="23148"/>
                          <a:pt x="302435" y="50407"/>
                        </a:cubicBezTo>
                        <a:cubicBezTo>
                          <a:pt x="329312" y="278903"/>
                          <a:pt x="333419" y="531908"/>
                          <a:pt x="302435" y="683267"/>
                        </a:cubicBezTo>
                        <a:cubicBezTo>
                          <a:pt x="305174" y="705470"/>
                          <a:pt x="276303" y="733128"/>
                          <a:pt x="252028" y="733674"/>
                        </a:cubicBezTo>
                        <a:cubicBezTo>
                          <a:pt x="165346" y="736042"/>
                          <a:pt x="133163" y="723844"/>
                          <a:pt x="50407" y="733674"/>
                        </a:cubicBezTo>
                        <a:cubicBezTo>
                          <a:pt x="20304" y="737419"/>
                          <a:pt x="-3912" y="706569"/>
                          <a:pt x="0" y="683267"/>
                        </a:cubicBezTo>
                        <a:cubicBezTo>
                          <a:pt x="422" y="551877"/>
                          <a:pt x="22693" y="195550"/>
                          <a:pt x="0" y="50407"/>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0" name="Straight Connector 29">
            <a:extLst>
              <a:ext uri="{FF2B5EF4-FFF2-40B4-BE49-F238E27FC236}">
                <a16:creationId xmlns:a16="http://schemas.microsoft.com/office/drawing/2014/main" id="{CE77AC0D-C62A-A69A-02B0-7876657E84F1}"/>
              </a:ext>
            </a:extLst>
          </p:cNvPr>
          <p:cNvCxnSpPr>
            <a:cxnSpLocks/>
          </p:cNvCxnSpPr>
          <p:nvPr/>
        </p:nvCxnSpPr>
        <p:spPr>
          <a:xfrm>
            <a:off x="5560938" y="2297861"/>
            <a:ext cx="5642848" cy="0"/>
          </a:xfrm>
          <a:prstGeom prst="line">
            <a:avLst/>
          </a:prstGeom>
          <a:ln w="25400">
            <a:solidFill>
              <a:schemeClr val="accent2"/>
            </a:solidFill>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917A6E88-5D2E-BE5B-460E-2AEA0B9CC793}"/>
              </a:ext>
            </a:extLst>
          </p:cNvPr>
          <p:cNvSpPr txBox="1"/>
          <p:nvPr/>
        </p:nvSpPr>
        <p:spPr>
          <a:xfrm>
            <a:off x="5560940" y="2297861"/>
            <a:ext cx="722989" cy="415498"/>
          </a:xfrm>
          <a:prstGeom prst="rect">
            <a:avLst/>
          </a:prstGeom>
          <a:noFill/>
          <a:ln w="22225">
            <a:solidFill>
              <a:schemeClr val="accent2"/>
            </a:solidFill>
          </a:ln>
        </p:spPr>
        <p:txBody>
          <a:bodyPr wrap="square" rtlCol="0">
            <a:spAutoFit/>
          </a:bodyPr>
          <a:lstStyle/>
          <a:p>
            <a:pPr algn="ctr"/>
            <a:r>
              <a:rPr lang="en-GB" sz="2100" dirty="0">
                <a:solidFill>
                  <a:schemeClr val="accent2"/>
                </a:solidFill>
              </a:rPr>
              <a:t>CCN</a:t>
            </a:r>
          </a:p>
        </p:txBody>
      </p:sp>
      <p:sp>
        <p:nvSpPr>
          <p:cNvPr id="32" name="Rounded Rectangle 31">
            <a:extLst>
              <a:ext uri="{FF2B5EF4-FFF2-40B4-BE49-F238E27FC236}">
                <a16:creationId xmlns:a16="http://schemas.microsoft.com/office/drawing/2014/main" id="{F5F381C8-15A9-2985-5452-EA8E2FF43F31}"/>
              </a:ext>
            </a:extLst>
          </p:cNvPr>
          <p:cNvSpPr/>
          <p:nvPr/>
        </p:nvSpPr>
        <p:spPr>
          <a:xfrm>
            <a:off x="10901239" y="2282689"/>
            <a:ext cx="302435" cy="456777"/>
          </a:xfrm>
          <a:prstGeom prst="roundRect">
            <a:avLst/>
          </a:prstGeom>
          <a:noFill/>
          <a:ln w="38100">
            <a:solidFill>
              <a:schemeClr val="accent1"/>
            </a:solidFill>
            <a:prstDash val="sysDash"/>
            <a:extLst>
              <a:ext uri="{C807C97D-BFC1-408E-A445-0C87EB9F89A2}">
                <ask:lineSketchStyleProps xmlns:ask="http://schemas.microsoft.com/office/drawing/2018/sketchyshapes" sd="1219033472">
                  <a:custGeom>
                    <a:avLst/>
                    <a:gdLst>
                      <a:gd name="connsiteX0" fmla="*/ 0 w 302435"/>
                      <a:gd name="connsiteY0" fmla="*/ 50407 h 733674"/>
                      <a:gd name="connsiteX1" fmla="*/ 50407 w 302435"/>
                      <a:gd name="connsiteY1" fmla="*/ 0 h 733674"/>
                      <a:gd name="connsiteX2" fmla="*/ 252028 w 302435"/>
                      <a:gd name="connsiteY2" fmla="*/ 0 h 733674"/>
                      <a:gd name="connsiteX3" fmla="*/ 302435 w 302435"/>
                      <a:gd name="connsiteY3" fmla="*/ 50407 h 733674"/>
                      <a:gd name="connsiteX4" fmla="*/ 302435 w 302435"/>
                      <a:gd name="connsiteY4" fmla="*/ 683267 h 733674"/>
                      <a:gd name="connsiteX5" fmla="*/ 252028 w 302435"/>
                      <a:gd name="connsiteY5" fmla="*/ 733674 h 733674"/>
                      <a:gd name="connsiteX6" fmla="*/ 50407 w 302435"/>
                      <a:gd name="connsiteY6" fmla="*/ 733674 h 733674"/>
                      <a:gd name="connsiteX7" fmla="*/ 0 w 302435"/>
                      <a:gd name="connsiteY7" fmla="*/ 683267 h 733674"/>
                      <a:gd name="connsiteX8" fmla="*/ 0 w 302435"/>
                      <a:gd name="connsiteY8" fmla="*/ 50407 h 733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2435" h="733674" extrusionOk="0">
                        <a:moveTo>
                          <a:pt x="0" y="50407"/>
                        </a:moveTo>
                        <a:cubicBezTo>
                          <a:pt x="-3316" y="20523"/>
                          <a:pt x="18001" y="1714"/>
                          <a:pt x="50407" y="0"/>
                        </a:cubicBezTo>
                        <a:cubicBezTo>
                          <a:pt x="150776" y="-886"/>
                          <a:pt x="164425" y="5410"/>
                          <a:pt x="252028" y="0"/>
                        </a:cubicBezTo>
                        <a:cubicBezTo>
                          <a:pt x="275896" y="-3020"/>
                          <a:pt x="302152" y="23148"/>
                          <a:pt x="302435" y="50407"/>
                        </a:cubicBezTo>
                        <a:cubicBezTo>
                          <a:pt x="329312" y="278903"/>
                          <a:pt x="333419" y="531908"/>
                          <a:pt x="302435" y="683267"/>
                        </a:cubicBezTo>
                        <a:cubicBezTo>
                          <a:pt x="305174" y="705470"/>
                          <a:pt x="276303" y="733128"/>
                          <a:pt x="252028" y="733674"/>
                        </a:cubicBezTo>
                        <a:cubicBezTo>
                          <a:pt x="165346" y="736042"/>
                          <a:pt x="133163" y="723844"/>
                          <a:pt x="50407" y="733674"/>
                        </a:cubicBezTo>
                        <a:cubicBezTo>
                          <a:pt x="20304" y="737419"/>
                          <a:pt x="-3912" y="706569"/>
                          <a:pt x="0" y="683267"/>
                        </a:cubicBezTo>
                        <a:cubicBezTo>
                          <a:pt x="422" y="551877"/>
                          <a:pt x="22693" y="195550"/>
                          <a:pt x="0" y="50407"/>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TextBox 32">
            <a:extLst>
              <a:ext uri="{FF2B5EF4-FFF2-40B4-BE49-F238E27FC236}">
                <a16:creationId xmlns:a16="http://schemas.microsoft.com/office/drawing/2014/main" id="{2997530B-AF2C-0153-AE23-68DE2A0CF8C9}"/>
              </a:ext>
            </a:extLst>
          </p:cNvPr>
          <p:cNvSpPr txBox="1"/>
          <p:nvPr/>
        </p:nvSpPr>
        <p:spPr>
          <a:xfrm>
            <a:off x="14487367" y="737866"/>
            <a:ext cx="2462685" cy="3416320"/>
          </a:xfrm>
          <a:prstGeom prst="rect">
            <a:avLst/>
          </a:prstGeom>
          <a:noFill/>
        </p:spPr>
        <p:txBody>
          <a:bodyPr wrap="square" rtlCol="0">
            <a:spAutoFit/>
          </a:bodyPr>
          <a:lstStyle/>
          <a:p>
            <a:r>
              <a:rPr lang="en-GB" dirty="0">
                <a:solidFill>
                  <a:schemeClr val="tx2"/>
                </a:solidFill>
              </a:rPr>
              <a:t>Notes:</a:t>
            </a:r>
          </a:p>
          <a:p>
            <a:pPr marL="285750" indent="-285750">
              <a:buFont typeface="Arial" panose="020B0604020202020204" pitchFamily="34" charset="0"/>
              <a:buChar char="•"/>
            </a:pPr>
            <a:r>
              <a:rPr lang="en-GB" dirty="0">
                <a:solidFill>
                  <a:schemeClr val="tx2"/>
                </a:solidFill>
              </a:rPr>
              <a:t>As we’re within a max of 20bp from start/stop, in this case, PAM must be in start/stop out of CDS</a:t>
            </a:r>
          </a:p>
          <a:p>
            <a:pPr marL="285750" indent="-285750">
              <a:buFont typeface="Arial" panose="020B0604020202020204" pitchFamily="34" charset="0"/>
              <a:buChar char="•"/>
            </a:pPr>
            <a:r>
              <a:rPr lang="en-GB" dirty="0">
                <a:solidFill>
                  <a:schemeClr val="tx2"/>
                </a:solidFill>
              </a:rPr>
              <a:t>PositionScore limits: [0:21]</a:t>
            </a:r>
          </a:p>
          <a:p>
            <a:pPr marL="285750" indent="-285750">
              <a:buFont typeface="Arial" panose="020B0604020202020204" pitchFamily="34" charset="0"/>
              <a:buChar char="•"/>
            </a:pPr>
            <a:r>
              <a:rPr lang="en-GB" dirty="0">
                <a:solidFill>
                  <a:schemeClr val="tx2"/>
                </a:solidFill>
              </a:rPr>
              <a:t>Last G position from left limit is positionScore</a:t>
            </a:r>
          </a:p>
          <a:p>
            <a:pPr marL="742950" lvl="1" indent="-285750">
              <a:buFont typeface="Arial" panose="020B0604020202020204" pitchFamily="34" charset="0"/>
              <a:buChar char="•"/>
            </a:pPr>
            <a:r>
              <a:rPr lang="en-GB" dirty="0">
                <a:solidFill>
                  <a:schemeClr val="tx2"/>
                </a:solidFill>
              </a:rPr>
              <a:t>Codon </a:t>
            </a:r>
          </a:p>
        </p:txBody>
      </p:sp>
      <p:sp>
        <p:nvSpPr>
          <p:cNvPr id="34" name="TextBox 33">
            <a:extLst>
              <a:ext uri="{FF2B5EF4-FFF2-40B4-BE49-F238E27FC236}">
                <a16:creationId xmlns:a16="http://schemas.microsoft.com/office/drawing/2014/main" id="{4E4531B2-604A-5754-9B43-C90DD8EAC238}"/>
              </a:ext>
            </a:extLst>
          </p:cNvPr>
          <p:cNvSpPr txBox="1"/>
          <p:nvPr/>
        </p:nvSpPr>
        <p:spPr>
          <a:xfrm>
            <a:off x="2974106" y="6011944"/>
            <a:ext cx="11453504" cy="646331"/>
          </a:xfrm>
          <a:prstGeom prst="rect">
            <a:avLst/>
          </a:prstGeom>
          <a:noFill/>
        </p:spPr>
        <p:txBody>
          <a:bodyPr wrap="square" rtlCol="0">
            <a:spAutoFit/>
          </a:bodyPr>
          <a:lstStyle/>
          <a:p>
            <a:r>
              <a:rPr lang="en-GB" dirty="0">
                <a:solidFill>
                  <a:schemeClr val="tx2"/>
                </a:solidFill>
              </a:rPr>
              <a:t>Below values are given as the range of position scores for which the case holds true, where positionScore = </a:t>
            </a:r>
            <a:r>
              <a:rPr lang="en-GB" dirty="0">
                <a:solidFill>
                  <a:schemeClr val="accent1"/>
                </a:solidFill>
              </a:rPr>
              <a:t>fmax </a:t>
            </a:r>
            <a:r>
              <a:rPr lang="en-GB" dirty="0"/>
              <a:t>– </a:t>
            </a:r>
            <a:r>
              <a:rPr lang="en-GB" dirty="0">
                <a:solidFill>
                  <a:schemeClr val="accent4"/>
                </a:solidFill>
              </a:rPr>
              <a:t>stop</a:t>
            </a:r>
            <a:r>
              <a:rPr lang="en-GB" dirty="0">
                <a:solidFill>
                  <a:schemeClr val="tx2"/>
                </a:solidFill>
              </a:rPr>
              <a:t>. These are written as Python ranges (inclusive of start position, exclusive of stop position)</a:t>
            </a:r>
            <a:endParaRPr lang="en-GB" dirty="0">
              <a:solidFill>
                <a:schemeClr val="accent4"/>
              </a:solidFill>
            </a:endParaRPr>
          </a:p>
        </p:txBody>
      </p:sp>
      <p:cxnSp>
        <p:nvCxnSpPr>
          <p:cNvPr id="35" name="Straight Connector 34">
            <a:extLst>
              <a:ext uri="{FF2B5EF4-FFF2-40B4-BE49-F238E27FC236}">
                <a16:creationId xmlns:a16="http://schemas.microsoft.com/office/drawing/2014/main" id="{43021642-2269-2136-4934-C9B0A39F1242}"/>
              </a:ext>
            </a:extLst>
          </p:cNvPr>
          <p:cNvCxnSpPr>
            <a:cxnSpLocks/>
          </p:cNvCxnSpPr>
          <p:nvPr/>
        </p:nvCxnSpPr>
        <p:spPr>
          <a:xfrm>
            <a:off x="3383681" y="4102869"/>
            <a:ext cx="4882164" cy="0"/>
          </a:xfrm>
          <a:prstGeom prst="line">
            <a:avLst/>
          </a:prstGeom>
          <a:ln w="19050">
            <a:solidFill>
              <a:schemeClr val="accent3"/>
            </a:solidFill>
            <a:prstDash val="sysDash"/>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1A8A3AF8-AE91-F921-2C53-7F9AAF5F5F12}"/>
              </a:ext>
            </a:extLst>
          </p:cNvPr>
          <p:cNvSpPr txBox="1"/>
          <p:nvPr/>
        </p:nvSpPr>
        <p:spPr>
          <a:xfrm>
            <a:off x="5575640" y="4079177"/>
            <a:ext cx="875596" cy="369332"/>
          </a:xfrm>
          <a:prstGeom prst="rect">
            <a:avLst/>
          </a:prstGeom>
          <a:noFill/>
        </p:spPr>
        <p:txBody>
          <a:bodyPr wrap="square" rtlCol="0">
            <a:spAutoFit/>
          </a:bodyPr>
          <a:lstStyle/>
          <a:p>
            <a:r>
              <a:rPr lang="en-GB" dirty="0">
                <a:solidFill>
                  <a:schemeClr val="accent3"/>
                </a:solidFill>
              </a:rPr>
              <a:t>20 max</a:t>
            </a:r>
          </a:p>
        </p:txBody>
      </p:sp>
      <p:cxnSp>
        <p:nvCxnSpPr>
          <p:cNvPr id="37" name="Straight Connector 36">
            <a:extLst>
              <a:ext uri="{FF2B5EF4-FFF2-40B4-BE49-F238E27FC236}">
                <a16:creationId xmlns:a16="http://schemas.microsoft.com/office/drawing/2014/main" id="{6B4B036B-3AB3-399D-5EA6-FA30571F3077}"/>
              </a:ext>
            </a:extLst>
          </p:cNvPr>
          <p:cNvCxnSpPr>
            <a:cxnSpLocks/>
          </p:cNvCxnSpPr>
          <p:nvPr/>
        </p:nvCxnSpPr>
        <p:spPr>
          <a:xfrm>
            <a:off x="9000333" y="4102869"/>
            <a:ext cx="4908249" cy="0"/>
          </a:xfrm>
          <a:prstGeom prst="line">
            <a:avLst/>
          </a:prstGeom>
          <a:ln w="19050">
            <a:solidFill>
              <a:schemeClr val="accent3"/>
            </a:solidFill>
            <a:prstDash val="sysDash"/>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931749A4-0C61-CE54-5AF2-F8F7A8453195}"/>
              </a:ext>
            </a:extLst>
          </p:cNvPr>
          <p:cNvSpPr txBox="1"/>
          <p:nvPr/>
        </p:nvSpPr>
        <p:spPr>
          <a:xfrm>
            <a:off x="11142477" y="4086970"/>
            <a:ext cx="875596" cy="369332"/>
          </a:xfrm>
          <a:prstGeom prst="rect">
            <a:avLst/>
          </a:prstGeom>
          <a:noFill/>
        </p:spPr>
        <p:txBody>
          <a:bodyPr wrap="square" rtlCol="0">
            <a:spAutoFit/>
          </a:bodyPr>
          <a:lstStyle/>
          <a:p>
            <a:r>
              <a:rPr lang="en-GB" dirty="0">
                <a:solidFill>
                  <a:schemeClr val="accent3"/>
                </a:solidFill>
              </a:rPr>
              <a:t>20 max</a:t>
            </a:r>
          </a:p>
        </p:txBody>
      </p:sp>
      <p:sp>
        <p:nvSpPr>
          <p:cNvPr id="39" name="TextBox 38">
            <a:extLst>
              <a:ext uri="{FF2B5EF4-FFF2-40B4-BE49-F238E27FC236}">
                <a16:creationId xmlns:a16="http://schemas.microsoft.com/office/drawing/2014/main" id="{288E49FD-E055-C34B-4C68-5B6750C3F9C4}"/>
              </a:ext>
            </a:extLst>
          </p:cNvPr>
          <p:cNvSpPr txBox="1"/>
          <p:nvPr/>
        </p:nvSpPr>
        <p:spPr>
          <a:xfrm>
            <a:off x="1862168" y="1438357"/>
            <a:ext cx="1111938" cy="646331"/>
          </a:xfrm>
          <a:prstGeom prst="rect">
            <a:avLst/>
          </a:prstGeom>
          <a:noFill/>
        </p:spPr>
        <p:txBody>
          <a:bodyPr wrap="square" rtlCol="0">
            <a:spAutoFit/>
          </a:bodyPr>
          <a:lstStyle/>
          <a:p>
            <a:pPr algn="ctr"/>
            <a:r>
              <a:rPr lang="en-GB" dirty="0">
                <a:solidFill>
                  <a:schemeClr val="tx2"/>
                </a:solidFill>
              </a:rPr>
              <a:t>Left-most sgRNA</a:t>
            </a:r>
          </a:p>
        </p:txBody>
      </p:sp>
      <p:sp>
        <p:nvSpPr>
          <p:cNvPr id="40" name="TextBox 39">
            <a:extLst>
              <a:ext uri="{FF2B5EF4-FFF2-40B4-BE49-F238E27FC236}">
                <a16:creationId xmlns:a16="http://schemas.microsoft.com/office/drawing/2014/main" id="{1FFF60FE-40FD-5330-BD34-4C85BCDD09A6}"/>
              </a:ext>
            </a:extLst>
          </p:cNvPr>
          <p:cNvSpPr txBox="1"/>
          <p:nvPr/>
        </p:nvSpPr>
        <p:spPr>
          <a:xfrm>
            <a:off x="1655481" y="2211648"/>
            <a:ext cx="1521513" cy="800219"/>
          </a:xfrm>
          <a:prstGeom prst="rect">
            <a:avLst/>
          </a:prstGeom>
          <a:noFill/>
        </p:spPr>
        <p:txBody>
          <a:bodyPr wrap="square" rtlCol="0">
            <a:spAutoFit/>
          </a:bodyPr>
          <a:lstStyle/>
          <a:p>
            <a:pPr algn="ctr"/>
            <a:r>
              <a:rPr lang="en-GB" dirty="0">
                <a:solidFill>
                  <a:schemeClr val="tx2"/>
                </a:solidFill>
              </a:rPr>
              <a:t>Intermediate sgRNA</a:t>
            </a:r>
          </a:p>
          <a:p>
            <a:pPr algn="ctr"/>
            <a:r>
              <a:rPr lang="en-GB" sz="1000" i="1" dirty="0">
                <a:solidFill>
                  <a:schemeClr val="tx2"/>
                </a:solidFill>
              </a:rPr>
              <a:t>arbitrary</a:t>
            </a:r>
          </a:p>
        </p:txBody>
      </p:sp>
      <p:sp>
        <p:nvSpPr>
          <p:cNvPr id="41" name="TextBox 40">
            <a:extLst>
              <a:ext uri="{FF2B5EF4-FFF2-40B4-BE49-F238E27FC236}">
                <a16:creationId xmlns:a16="http://schemas.microsoft.com/office/drawing/2014/main" id="{E113092D-0AB0-DAFB-CD6C-9CEB61545947}"/>
              </a:ext>
            </a:extLst>
          </p:cNvPr>
          <p:cNvSpPr txBox="1"/>
          <p:nvPr/>
        </p:nvSpPr>
        <p:spPr>
          <a:xfrm>
            <a:off x="1655481" y="3095889"/>
            <a:ext cx="1521513" cy="646331"/>
          </a:xfrm>
          <a:prstGeom prst="rect">
            <a:avLst/>
          </a:prstGeom>
          <a:noFill/>
        </p:spPr>
        <p:txBody>
          <a:bodyPr wrap="square" rtlCol="0">
            <a:spAutoFit/>
          </a:bodyPr>
          <a:lstStyle/>
          <a:p>
            <a:pPr algn="ctr"/>
            <a:r>
              <a:rPr lang="en-GB" dirty="0">
                <a:solidFill>
                  <a:schemeClr val="tx2"/>
                </a:solidFill>
              </a:rPr>
              <a:t>Right-most sgRNA</a:t>
            </a:r>
          </a:p>
        </p:txBody>
      </p:sp>
      <p:sp>
        <p:nvSpPr>
          <p:cNvPr id="42" name="TextBox 41">
            <a:extLst>
              <a:ext uri="{FF2B5EF4-FFF2-40B4-BE49-F238E27FC236}">
                <a16:creationId xmlns:a16="http://schemas.microsoft.com/office/drawing/2014/main" id="{C772BC5A-F7D1-9939-29C5-3470F4B85A52}"/>
              </a:ext>
            </a:extLst>
          </p:cNvPr>
          <p:cNvSpPr txBox="1"/>
          <p:nvPr/>
        </p:nvSpPr>
        <p:spPr>
          <a:xfrm>
            <a:off x="1544761" y="4354129"/>
            <a:ext cx="1675153" cy="923330"/>
          </a:xfrm>
          <a:prstGeom prst="rect">
            <a:avLst/>
          </a:prstGeom>
          <a:noFill/>
        </p:spPr>
        <p:txBody>
          <a:bodyPr wrap="square" rtlCol="0">
            <a:spAutoFit/>
          </a:bodyPr>
          <a:lstStyle/>
          <a:p>
            <a:pPr algn="ctr"/>
            <a:r>
              <a:rPr lang="en-GB" dirty="0">
                <a:solidFill>
                  <a:schemeClr val="tx2"/>
                </a:solidFill>
              </a:rPr>
              <a:t>Relative coordinate in mutable area</a:t>
            </a:r>
          </a:p>
        </p:txBody>
      </p:sp>
      <p:sp>
        <p:nvSpPr>
          <p:cNvPr id="43" name="TextBox 42">
            <a:extLst>
              <a:ext uri="{FF2B5EF4-FFF2-40B4-BE49-F238E27FC236}">
                <a16:creationId xmlns:a16="http://schemas.microsoft.com/office/drawing/2014/main" id="{EA31210E-5405-C358-7D0C-09EE5DDFDE50}"/>
              </a:ext>
            </a:extLst>
          </p:cNvPr>
          <p:cNvSpPr txBox="1"/>
          <p:nvPr/>
        </p:nvSpPr>
        <p:spPr>
          <a:xfrm>
            <a:off x="1546615" y="5469792"/>
            <a:ext cx="1675153" cy="369332"/>
          </a:xfrm>
          <a:prstGeom prst="rect">
            <a:avLst/>
          </a:prstGeom>
          <a:noFill/>
        </p:spPr>
        <p:txBody>
          <a:bodyPr wrap="square" rtlCol="0">
            <a:spAutoFit/>
          </a:bodyPr>
          <a:lstStyle/>
          <a:p>
            <a:pPr algn="ctr"/>
            <a:r>
              <a:rPr lang="en-GB" dirty="0">
                <a:solidFill>
                  <a:schemeClr val="tx2"/>
                </a:solidFill>
              </a:rPr>
              <a:t>Codon number</a:t>
            </a:r>
          </a:p>
        </p:txBody>
      </p:sp>
      <p:sp>
        <p:nvSpPr>
          <p:cNvPr id="61" name="TextBox 60">
            <a:extLst>
              <a:ext uri="{FF2B5EF4-FFF2-40B4-BE49-F238E27FC236}">
                <a16:creationId xmlns:a16="http://schemas.microsoft.com/office/drawing/2014/main" id="{4CA5CA75-EF66-7F90-90D2-726E6BEC8950}"/>
              </a:ext>
            </a:extLst>
          </p:cNvPr>
          <p:cNvSpPr txBox="1"/>
          <p:nvPr/>
        </p:nvSpPr>
        <p:spPr>
          <a:xfrm>
            <a:off x="3832854" y="4586678"/>
            <a:ext cx="432050" cy="369332"/>
          </a:xfrm>
          <a:prstGeom prst="rect">
            <a:avLst/>
          </a:prstGeom>
          <a:noFill/>
        </p:spPr>
        <p:txBody>
          <a:bodyPr wrap="square" rtlCol="0">
            <a:spAutoFit/>
          </a:bodyPr>
          <a:lstStyle/>
          <a:p>
            <a:r>
              <a:rPr lang="en-GB" dirty="0">
                <a:solidFill>
                  <a:schemeClr val="tx2"/>
                </a:solidFill>
              </a:rPr>
              <a:t>2</a:t>
            </a:r>
          </a:p>
        </p:txBody>
      </p:sp>
      <p:sp>
        <p:nvSpPr>
          <p:cNvPr id="62" name="TextBox 61">
            <a:extLst>
              <a:ext uri="{FF2B5EF4-FFF2-40B4-BE49-F238E27FC236}">
                <a16:creationId xmlns:a16="http://schemas.microsoft.com/office/drawing/2014/main" id="{805E9711-C6FD-0B84-962F-0EAA375DA1EB}"/>
              </a:ext>
            </a:extLst>
          </p:cNvPr>
          <p:cNvSpPr txBox="1"/>
          <p:nvPr/>
        </p:nvSpPr>
        <p:spPr>
          <a:xfrm>
            <a:off x="4567339" y="4586678"/>
            <a:ext cx="432050" cy="369332"/>
          </a:xfrm>
          <a:prstGeom prst="rect">
            <a:avLst/>
          </a:prstGeom>
          <a:noFill/>
        </p:spPr>
        <p:txBody>
          <a:bodyPr wrap="square" rtlCol="0">
            <a:spAutoFit/>
          </a:bodyPr>
          <a:lstStyle/>
          <a:p>
            <a:r>
              <a:rPr lang="en-GB" dirty="0">
                <a:solidFill>
                  <a:schemeClr val="tx2"/>
                </a:solidFill>
              </a:rPr>
              <a:t>5</a:t>
            </a:r>
          </a:p>
        </p:txBody>
      </p:sp>
      <p:sp>
        <p:nvSpPr>
          <p:cNvPr id="63" name="TextBox 62">
            <a:extLst>
              <a:ext uri="{FF2B5EF4-FFF2-40B4-BE49-F238E27FC236}">
                <a16:creationId xmlns:a16="http://schemas.microsoft.com/office/drawing/2014/main" id="{DE0EF1FD-F0BD-7958-4077-AEFFFEB78141}"/>
              </a:ext>
            </a:extLst>
          </p:cNvPr>
          <p:cNvSpPr txBox="1"/>
          <p:nvPr/>
        </p:nvSpPr>
        <p:spPr>
          <a:xfrm>
            <a:off x="5301824" y="4586678"/>
            <a:ext cx="432050" cy="369332"/>
          </a:xfrm>
          <a:prstGeom prst="rect">
            <a:avLst/>
          </a:prstGeom>
          <a:noFill/>
        </p:spPr>
        <p:txBody>
          <a:bodyPr wrap="square" rtlCol="0">
            <a:spAutoFit/>
          </a:bodyPr>
          <a:lstStyle/>
          <a:p>
            <a:r>
              <a:rPr lang="en-GB" dirty="0">
                <a:solidFill>
                  <a:schemeClr val="tx2"/>
                </a:solidFill>
              </a:rPr>
              <a:t>8</a:t>
            </a:r>
          </a:p>
        </p:txBody>
      </p:sp>
      <p:sp>
        <p:nvSpPr>
          <p:cNvPr id="64" name="TextBox 63">
            <a:extLst>
              <a:ext uri="{FF2B5EF4-FFF2-40B4-BE49-F238E27FC236}">
                <a16:creationId xmlns:a16="http://schemas.microsoft.com/office/drawing/2014/main" id="{55BEFFCE-37AC-BC5E-C07D-F008F31856F6}"/>
              </a:ext>
            </a:extLst>
          </p:cNvPr>
          <p:cNvSpPr txBox="1"/>
          <p:nvPr/>
        </p:nvSpPr>
        <p:spPr>
          <a:xfrm>
            <a:off x="6036309" y="4586678"/>
            <a:ext cx="432050" cy="369332"/>
          </a:xfrm>
          <a:prstGeom prst="rect">
            <a:avLst/>
          </a:prstGeom>
          <a:noFill/>
        </p:spPr>
        <p:txBody>
          <a:bodyPr wrap="square" rtlCol="0">
            <a:spAutoFit/>
          </a:bodyPr>
          <a:lstStyle/>
          <a:p>
            <a:r>
              <a:rPr lang="en-GB" dirty="0">
                <a:solidFill>
                  <a:schemeClr val="tx2"/>
                </a:solidFill>
              </a:rPr>
              <a:t>11</a:t>
            </a:r>
          </a:p>
        </p:txBody>
      </p:sp>
      <p:sp>
        <p:nvSpPr>
          <p:cNvPr id="65" name="TextBox 64">
            <a:extLst>
              <a:ext uri="{FF2B5EF4-FFF2-40B4-BE49-F238E27FC236}">
                <a16:creationId xmlns:a16="http://schemas.microsoft.com/office/drawing/2014/main" id="{0AA62899-F6CE-F851-D19F-4BE4EF81327A}"/>
              </a:ext>
            </a:extLst>
          </p:cNvPr>
          <p:cNvSpPr txBox="1"/>
          <p:nvPr/>
        </p:nvSpPr>
        <p:spPr>
          <a:xfrm>
            <a:off x="6770794" y="4586678"/>
            <a:ext cx="432050" cy="369332"/>
          </a:xfrm>
          <a:prstGeom prst="rect">
            <a:avLst/>
          </a:prstGeom>
          <a:noFill/>
        </p:spPr>
        <p:txBody>
          <a:bodyPr wrap="square" rtlCol="0">
            <a:spAutoFit/>
          </a:bodyPr>
          <a:lstStyle/>
          <a:p>
            <a:r>
              <a:rPr lang="en-GB" dirty="0">
                <a:solidFill>
                  <a:schemeClr val="tx2"/>
                </a:solidFill>
              </a:rPr>
              <a:t>14</a:t>
            </a:r>
          </a:p>
        </p:txBody>
      </p:sp>
      <p:sp>
        <p:nvSpPr>
          <p:cNvPr id="66" name="TextBox 65">
            <a:extLst>
              <a:ext uri="{FF2B5EF4-FFF2-40B4-BE49-F238E27FC236}">
                <a16:creationId xmlns:a16="http://schemas.microsoft.com/office/drawing/2014/main" id="{5E3F1DA3-7FD6-8572-EF83-E4F9C080064E}"/>
              </a:ext>
            </a:extLst>
          </p:cNvPr>
          <p:cNvSpPr txBox="1"/>
          <p:nvPr/>
        </p:nvSpPr>
        <p:spPr>
          <a:xfrm>
            <a:off x="7505279" y="4586678"/>
            <a:ext cx="432050" cy="369332"/>
          </a:xfrm>
          <a:prstGeom prst="rect">
            <a:avLst/>
          </a:prstGeom>
          <a:noFill/>
        </p:spPr>
        <p:txBody>
          <a:bodyPr wrap="square" rtlCol="0">
            <a:spAutoFit/>
          </a:bodyPr>
          <a:lstStyle/>
          <a:p>
            <a:r>
              <a:rPr lang="en-GB" dirty="0">
                <a:solidFill>
                  <a:schemeClr val="tx2"/>
                </a:solidFill>
              </a:rPr>
              <a:t>17</a:t>
            </a:r>
          </a:p>
        </p:txBody>
      </p:sp>
      <p:sp>
        <p:nvSpPr>
          <p:cNvPr id="67" name="TextBox 66">
            <a:extLst>
              <a:ext uri="{FF2B5EF4-FFF2-40B4-BE49-F238E27FC236}">
                <a16:creationId xmlns:a16="http://schemas.microsoft.com/office/drawing/2014/main" id="{7377611E-02C5-060D-5946-22FAF675B7EB}"/>
              </a:ext>
            </a:extLst>
          </p:cNvPr>
          <p:cNvSpPr txBox="1"/>
          <p:nvPr/>
        </p:nvSpPr>
        <p:spPr>
          <a:xfrm>
            <a:off x="8239764" y="4586678"/>
            <a:ext cx="432050" cy="369332"/>
          </a:xfrm>
          <a:prstGeom prst="rect">
            <a:avLst/>
          </a:prstGeom>
          <a:noFill/>
        </p:spPr>
        <p:txBody>
          <a:bodyPr wrap="square" rtlCol="0">
            <a:spAutoFit/>
          </a:bodyPr>
          <a:lstStyle/>
          <a:p>
            <a:r>
              <a:rPr lang="en-GB" dirty="0">
                <a:solidFill>
                  <a:schemeClr val="tx2"/>
                </a:solidFill>
              </a:rPr>
              <a:t>20</a:t>
            </a:r>
          </a:p>
        </p:txBody>
      </p:sp>
      <p:sp>
        <p:nvSpPr>
          <p:cNvPr id="68" name="TextBox 67">
            <a:extLst>
              <a:ext uri="{FF2B5EF4-FFF2-40B4-BE49-F238E27FC236}">
                <a16:creationId xmlns:a16="http://schemas.microsoft.com/office/drawing/2014/main" id="{E2B653C9-CE0C-059C-94AB-2F2B23F76D05}"/>
              </a:ext>
            </a:extLst>
          </p:cNvPr>
          <p:cNvSpPr txBox="1"/>
          <p:nvPr/>
        </p:nvSpPr>
        <p:spPr>
          <a:xfrm>
            <a:off x="8974249" y="4586678"/>
            <a:ext cx="432050" cy="369332"/>
          </a:xfrm>
          <a:prstGeom prst="rect">
            <a:avLst/>
          </a:prstGeom>
          <a:noFill/>
        </p:spPr>
        <p:txBody>
          <a:bodyPr wrap="square" rtlCol="0">
            <a:spAutoFit/>
          </a:bodyPr>
          <a:lstStyle/>
          <a:p>
            <a:r>
              <a:rPr lang="en-GB" dirty="0">
                <a:solidFill>
                  <a:schemeClr val="tx2"/>
                </a:solidFill>
              </a:rPr>
              <a:t>23</a:t>
            </a:r>
          </a:p>
        </p:txBody>
      </p:sp>
      <p:sp>
        <p:nvSpPr>
          <p:cNvPr id="69" name="TextBox 68">
            <a:extLst>
              <a:ext uri="{FF2B5EF4-FFF2-40B4-BE49-F238E27FC236}">
                <a16:creationId xmlns:a16="http://schemas.microsoft.com/office/drawing/2014/main" id="{05FB16EE-1B54-2925-E197-978734A57E1A}"/>
              </a:ext>
            </a:extLst>
          </p:cNvPr>
          <p:cNvSpPr txBox="1"/>
          <p:nvPr/>
        </p:nvSpPr>
        <p:spPr>
          <a:xfrm>
            <a:off x="9691611" y="4588048"/>
            <a:ext cx="432050" cy="369332"/>
          </a:xfrm>
          <a:prstGeom prst="rect">
            <a:avLst/>
          </a:prstGeom>
          <a:noFill/>
        </p:spPr>
        <p:txBody>
          <a:bodyPr wrap="square" rtlCol="0">
            <a:spAutoFit/>
          </a:bodyPr>
          <a:lstStyle/>
          <a:p>
            <a:r>
              <a:rPr lang="en-GB" dirty="0">
                <a:solidFill>
                  <a:schemeClr val="tx2"/>
                </a:solidFill>
              </a:rPr>
              <a:t>26</a:t>
            </a:r>
          </a:p>
        </p:txBody>
      </p:sp>
      <p:sp>
        <p:nvSpPr>
          <p:cNvPr id="70" name="TextBox 69">
            <a:extLst>
              <a:ext uri="{FF2B5EF4-FFF2-40B4-BE49-F238E27FC236}">
                <a16:creationId xmlns:a16="http://schemas.microsoft.com/office/drawing/2014/main" id="{95F52983-F22E-4813-886A-83C5DF388C80}"/>
              </a:ext>
            </a:extLst>
          </p:cNvPr>
          <p:cNvSpPr txBox="1"/>
          <p:nvPr/>
        </p:nvSpPr>
        <p:spPr>
          <a:xfrm>
            <a:off x="10426096" y="4588048"/>
            <a:ext cx="432050" cy="369332"/>
          </a:xfrm>
          <a:prstGeom prst="rect">
            <a:avLst/>
          </a:prstGeom>
          <a:noFill/>
        </p:spPr>
        <p:txBody>
          <a:bodyPr wrap="square" rtlCol="0">
            <a:spAutoFit/>
          </a:bodyPr>
          <a:lstStyle/>
          <a:p>
            <a:r>
              <a:rPr lang="en-GB" dirty="0">
                <a:solidFill>
                  <a:schemeClr val="tx2"/>
                </a:solidFill>
              </a:rPr>
              <a:t>29</a:t>
            </a:r>
          </a:p>
        </p:txBody>
      </p:sp>
      <p:sp>
        <p:nvSpPr>
          <p:cNvPr id="71" name="TextBox 70">
            <a:extLst>
              <a:ext uri="{FF2B5EF4-FFF2-40B4-BE49-F238E27FC236}">
                <a16:creationId xmlns:a16="http://schemas.microsoft.com/office/drawing/2014/main" id="{93FC04D7-83BC-B6D8-174A-C90D66293C7B}"/>
              </a:ext>
            </a:extLst>
          </p:cNvPr>
          <p:cNvSpPr txBox="1"/>
          <p:nvPr/>
        </p:nvSpPr>
        <p:spPr>
          <a:xfrm>
            <a:off x="11160581" y="4586179"/>
            <a:ext cx="432050" cy="369332"/>
          </a:xfrm>
          <a:prstGeom prst="rect">
            <a:avLst/>
          </a:prstGeom>
          <a:noFill/>
        </p:spPr>
        <p:txBody>
          <a:bodyPr wrap="square" rtlCol="0">
            <a:spAutoFit/>
          </a:bodyPr>
          <a:lstStyle/>
          <a:p>
            <a:r>
              <a:rPr lang="en-GB" dirty="0">
                <a:solidFill>
                  <a:schemeClr val="tx2"/>
                </a:solidFill>
              </a:rPr>
              <a:t>32</a:t>
            </a:r>
          </a:p>
        </p:txBody>
      </p:sp>
      <p:sp>
        <p:nvSpPr>
          <p:cNvPr id="72" name="TextBox 71">
            <a:extLst>
              <a:ext uri="{FF2B5EF4-FFF2-40B4-BE49-F238E27FC236}">
                <a16:creationId xmlns:a16="http://schemas.microsoft.com/office/drawing/2014/main" id="{65DA1CBD-05CC-A81C-091A-D2847CAEBCA1}"/>
              </a:ext>
            </a:extLst>
          </p:cNvPr>
          <p:cNvSpPr txBox="1"/>
          <p:nvPr/>
        </p:nvSpPr>
        <p:spPr>
          <a:xfrm>
            <a:off x="11895066" y="4586179"/>
            <a:ext cx="432050" cy="369332"/>
          </a:xfrm>
          <a:prstGeom prst="rect">
            <a:avLst/>
          </a:prstGeom>
          <a:noFill/>
        </p:spPr>
        <p:txBody>
          <a:bodyPr wrap="square" rtlCol="0">
            <a:spAutoFit/>
          </a:bodyPr>
          <a:lstStyle/>
          <a:p>
            <a:r>
              <a:rPr lang="en-GB" dirty="0">
                <a:solidFill>
                  <a:schemeClr val="tx2"/>
                </a:solidFill>
              </a:rPr>
              <a:t>35</a:t>
            </a:r>
          </a:p>
        </p:txBody>
      </p:sp>
      <p:sp>
        <p:nvSpPr>
          <p:cNvPr id="73" name="TextBox 72">
            <a:extLst>
              <a:ext uri="{FF2B5EF4-FFF2-40B4-BE49-F238E27FC236}">
                <a16:creationId xmlns:a16="http://schemas.microsoft.com/office/drawing/2014/main" id="{0E191BC7-ADA1-02A7-A53A-026DC1553842}"/>
              </a:ext>
            </a:extLst>
          </p:cNvPr>
          <p:cNvSpPr txBox="1"/>
          <p:nvPr/>
        </p:nvSpPr>
        <p:spPr>
          <a:xfrm>
            <a:off x="12629551" y="4586678"/>
            <a:ext cx="432050" cy="369332"/>
          </a:xfrm>
          <a:prstGeom prst="rect">
            <a:avLst/>
          </a:prstGeom>
          <a:noFill/>
        </p:spPr>
        <p:txBody>
          <a:bodyPr wrap="square" rtlCol="0">
            <a:spAutoFit/>
          </a:bodyPr>
          <a:lstStyle/>
          <a:p>
            <a:r>
              <a:rPr lang="en-GB" dirty="0">
                <a:solidFill>
                  <a:schemeClr val="tx2"/>
                </a:solidFill>
              </a:rPr>
              <a:t>38</a:t>
            </a:r>
          </a:p>
        </p:txBody>
      </p:sp>
      <p:sp>
        <p:nvSpPr>
          <p:cNvPr id="74" name="TextBox 73">
            <a:extLst>
              <a:ext uri="{FF2B5EF4-FFF2-40B4-BE49-F238E27FC236}">
                <a16:creationId xmlns:a16="http://schemas.microsoft.com/office/drawing/2014/main" id="{80A05C73-14DE-11D3-9D76-23AA0EBF4142}"/>
              </a:ext>
            </a:extLst>
          </p:cNvPr>
          <p:cNvSpPr txBox="1"/>
          <p:nvPr/>
        </p:nvSpPr>
        <p:spPr>
          <a:xfrm>
            <a:off x="13364036" y="4586678"/>
            <a:ext cx="432050" cy="369332"/>
          </a:xfrm>
          <a:prstGeom prst="rect">
            <a:avLst/>
          </a:prstGeom>
          <a:noFill/>
        </p:spPr>
        <p:txBody>
          <a:bodyPr wrap="square" rtlCol="0">
            <a:spAutoFit/>
          </a:bodyPr>
          <a:lstStyle/>
          <a:p>
            <a:r>
              <a:rPr lang="en-GB" dirty="0">
                <a:solidFill>
                  <a:schemeClr val="tx2"/>
                </a:solidFill>
              </a:rPr>
              <a:t>41</a:t>
            </a:r>
          </a:p>
        </p:txBody>
      </p:sp>
      <p:sp>
        <p:nvSpPr>
          <p:cNvPr id="90" name="TextBox 89">
            <a:extLst>
              <a:ext uri="{FF2B5EF4-FFF2-40B4-BE49-F238E27FC236}">
                <a16:creationId xmlns:a16="http://schemas.microsoft.com/office/drawing/2014/main" id="{F7B3E18F-4A56-D476-46B5-77FBE9979185}"/>
              </a:ext>
            </a:extLst>
          </p:cNvPr>
          <p:cNvSpPr txBox="1"/>
          <p:nvPr/>
        </p:nvSpPr>
        <p:spPr>
          <a:xfrm>
            <a:off x="3297271" y="5450279"/>
            <a:ext cx="432050" cy="369332"/>
          </a:xfrm>
          <a:prstGeom prst="rect">
            <a:avLst/>
          </a:prstGeom>
          <a:noFill/>
        </p:spPr>
        <p:txBody>
          <a:bodyPr wrap="square" rtlCol="0">
            <a:spAutoFit/>
          </a:bodyPr>
          <a:lstStyle/>
          <a:p>
            <a:r>
              <a:rPr lang="en-GB" dirty="0">
                <a:solidFill>
                  <a:schemeClr val="tx2"/>
                </a:solidFill>
              </a:rPr>
              <a:t>0</a:t>
            </a:r>
          </a:p>
        </p:txBody>
      </p:sp>
      <p:sp>
        <p:nvSpPr>
          <p:cNvPr id="91" name="TextBox 90">
            <a:extLst>
              <a:ext uri="{FF2B5EF4-FFF2-40B4-BE49-F238E27FC236}">
                <a16:creationId xmlns:a16="http://schemas.microsoft.com/office/drawing/2014/main" id="{FFD17275-5A1A-287A-270B-478A37E4B765}"/>
              </a:ext>
            </a:extLst>
          </p:cNvPr>
          <p:cNvSpPr txBox="1"/>
          <p:nvPr/>
        </p:nvSpPr>
        <p:spPr>
          <a:xfrm>
            <a:off x="4031756" y="5450279"/>
            <a:ext cx="432050" cy="369332"/>
          </a:xfrm>
          <a:prstGeom prst="rect">
            <a:avLst/>
          </a:prstGeom>
          <a:noFill/>
        </p:spPr>
        <p:txBody>
          <a:bodyPr wrap="square" rtlCol="0">
            <a:spAutoFit/>
          </a:bodyPr>
          <a:lstStyle/>
          <a:p>
            <a:r>
              <a:rPr lang="en-GB" dirty="0">
                <a:solidFill>
                  <a:schemeClr val="tx2"/>
                </a:solidFill>
              </a:rPr>
              <a:t>1</a:t>
            </a:r>
          </a:p>
        </p:txBody>
      </p:sp>
      <p:sp>
        <p:nvSpPr>
          <p:cNvPr id="92" name="TextBox 91">
            <a:extLst>
              <a:ext uri="{FF2B5EF4-FFF2-40B4-BE49-F238E27FC236}">
                <a16:creationId xmlns:a16="http://schemas.microsoft.com/office/drawing/2014/main" id="{FC501EB7-E18D-03A8-7B5D-AA133C936E2C}"/>
              </a:ext>
            </a:extLst>
          </p:cNvPr>
          <p:cNvSpPr txBox="1"/>
          <p:nvPr/>
        </p:nvSpPr>
        <p:spPr>
          <a:xfrm>
            <a:off x="4766241" y="5450279"/>
            <a:ext cx="432050" cy="369332"/>
          </a:xfrm>
          <a:prstGeom prst="rect">
            <a:avLst/>
          </a:prstGeom>
          <a:noFill/>
        </p:spPr>
        <p:txBody>
          <a:bodyPr wrap="square" rtlCol="0">
            <a:spAutoFit/>
          </a:bodyPr>
          <a:lstStyle/>
          <a:p>
            <a:r>
              <a:rPr lang="en-GB" dirty="0">
                <a:solidFill>
                  <a:schemeClr val="tx2"/>
                </a:solidFill>
              </a:rPr>
              <a:t>2</a:t>
            </a:r>
          </a:p>
        </p:txBody>
      </p:sp>
      <p:sp>
        <p:nvSpPr>
          <p:cNvPr id="93" name="TextBox 92">
            <a:extLst>
              <a:ext uri="{FF2B5EF4-FFF2-40B4-BE49-F238E27FC236}">
                <a16:creationId xmlns:a16="http://schemas.microsoft.com/office/drawing/2014/main" id="{492E3E25-345D-6D20-6B84-D5B1F35C4B21}"/>
              </a:ext>
            </a:extLst>
          </p:cNvPr>
          <p:cNvSpPr txBox="1"/>
          <p:nvPr/>
        </p:nvSpPr>
        <p:spPr>
          <a:xfrm>
            <a:off x="5500726" y="5450279"/>
            <a:ext cx="432050" cy="369332"/>
          </a:xfrm>
          <a:prstGeom prst="rect">
            <a:avLst/>
          </a:prstGeom>
          <a:noFill/>
        </p:spPr>
        <p:txBody>
          <a:bodyPr wrap="square" rtlCol="0">
            <a:spAutoFit/>
          </a:bodyPr>
          <a:lstStyle/>
          <a:p>
            <a:r>
              <a:rPr lang="en-GB" dirty="0">
                <a:solidFill>
                  <a:schemeClr val="tx2"/>
                </a:solidFill>
              </a:rPr>
              <a:t>3</a:t>
            </a:r>
          </a:p>
        </p:txBody>
      </p:sp>
      <p:sp>
        <p:nvSpPr>
          <p:cNvPr id="94" name="TextBox 93">
            <a:extLst>
              <a:ext uri="{FF2B5EF4-FFF2-40B4-BE49-F238E27FC236}">
                <a16:creationId xmlns:a16="http://schemas.microsoft.com/office/drawing/2014/main" id="{BBA31F5A-ADB2-1207-EDE8-372CBEBF391D}"/>
              </a:ext>
            </a:extLst>
          </p:cNvPr>
          <p:cNvSpPr txBox="1"/>
          <p:nvPr/>
        </p:nvSpPr>
        <p:spPr>
          <a:xfrm>
            <a:off x="6235211" y="5440633"/>
            <a:ext cx="432050" cy="369332"/>
          </a:xfrm>
          <a:prstGeom prst="rect">
            <a:avLst/>
          </a:prstGeom>
          <a:noFill/>
        </p:spPr>
        <p:txBody>
          <a:bodyPr wrap="square" rtlCol="0">
            <a:spAutoFit/>
          </a:bodyPr>
          <a:lstStyle/>
          <a:p>
            <a:r>
              <a:rPr lang="en-GB" dirty="0">
                <a:solidFill>
                  <a:schemeClr val="tx2"/>
                </a:solidFill>
              </a:rPr>
              <a:t>4</a:t>
            </a:r>
          </a:p>
        </p:txBody>
      </p:sp>
      <p:sp>
        <p:nvSpPr>
          <p:cNvPr id="95" name="TextBox 94">
            <a:extLst>
              <a:ext uri="{FF2B5EF4-FFF2-40B4-BE49-F238E27FC236}">
                <a16:creationId xmlns:a16="http://schemas.microsoft.com/office/drawing/2014/main" id="{8A9FE503-0CB1-7F8A-1F22-C938B5B56E54}"/>
              </a:ext>
            </a:extLst>
          </p:cNvPr>
          <p:cNvSpPr txBox="1"/>
          <p:nvPr/>
        </p:nvSpPr>
        <p:spPr>
          <a:xfrm>
            <a:off x="6969696" y="5440633"/>
            <a:ext cx="432050" cy="369332"/>
          </a:xfrm>
          <a:prstGeom prst="rect">
            <a:avLst/>
          </a:prstGeom>
          <a:noFill/>
        </p:spPr>
        <p:txBody>
          <a:bodyPr wrap="square" rtlCol="0">
            <a:spAutoFit/>
          </a:bodyPr>
          <a:lstStyle/>
          <a:p>
            <a:r>
              <a:rPr lang="en-GB" dirty="0">
                <a:solidFill>
                  <a:schemeClr val="tx2"/>
                </a:solidFill>
              </a:rPr>
              <a:t>5</a:t>
            </a:r>
          </a:p>
        </p:txBody>
      </p:sp>
      <p:sp>
        <p:nvSpPr>
          <p:cNvPr id="96" name="TextBox 95">
            <a:extLst>
              <a:ext uri="{FF2B5EF4-FFF2-40B4-BE49-F238E27FC236}">
                <a16:creationId xmlns:a16="http://schemas.microsoft.com/office/drawing/2014/main" id="{945E978B-1114-F2A1-BF09-A7DF51E88ECC}"/>
              </a:ext>
            </a:extLst>
          </p:cNvPr>
          <p:cNvSpPr txBox="1"/>
          <p:nvPr/>
        </p:nvSpPr>
        <p:spPr>
          <a:xfrm>
            <a:off x="7704181" y="5438764"/>
            <a:ext cx="432050" cy="369332"/>
          </a:xfrm>
          <a:prstGeom prst="rect">
            <a:avLst/>
          </a:prstGeom>
          <a:noFill/>
        </p:spPr>
        <p:txBody>
          <a:bodyPr wrap="square" rtlCol="0">
            <a:spAutoFit/>
          </a:bodyPr>
          <a:lstStyle/>
          <a:p>
            <a:r>
              <a:rPr lang="en-GB" dirty="0">
                <a:solidFill>
                  <a:schemeClr val="tx2"/>
                </a:solidFill>
              </a:rPr>
              <a:t>6</a:t>
            </a:r>
          </a:p>
        </p:txBody>
      </p:sp>
      <p:sp>
        <p:nvSpPr>
          <p:cNvPr id="97" name="TextBox 96">
            <a:extLst>
              <a:ext uri="{FF2B5EF4-FFF2-40B4-BE49-F238E27FC236}">
                <a16:creationId xmlns:a16="http://schemas.microsoft.com/office/drawing/2014/main" id="{395EEBA5-A1C7-530C-B89D-668D9C17A3D1}"/>
              </a:ext>
            </a:extLst>
          </p:cNvPr>
          <p:cNvSpPr txBox="1"/>
          <p:nvPr/>
        </p:nvSpPr>
        <p:spPr>
          <a:xfrm>
            <a:off x="8438666" y="5438764"/>
            <a:ext cx="432050" cy="369332"/>
          </a:xfrm>
          <a:prstGeom prst="rect">
            <a:avLst/>
          </a:prstGeom>
          <a:noFill/>
        </p:spPr>
        <p:txBody>
          <a:bodyPr wrap="square" rtlCol="0">
            <a:spAutoFit/>
          </a:bodyPr>
          <a:lstStyle/>
          <a:p>
            <a:r>
              <a:rPr lang="en-GB" dirty="0">
                <a:solidFill>
                  <a:schemeClr val="tx2"/>
                </a:solidFill>
              </a:rPr>
              <a:t>7</a:t>
            </a:r>
          </a:p>
        </p:txBody>
      </p:sp>
      <p:sp>
        <p:nvSpPr>
          <p:cNvPr id="98" name="TextBox 97">
            <a:extLst>
              <a:ext uri="{FF2B5EF4-FFF2-40B4-BE49-F238E27FC236}">
                <a16:creationId xmlns:a16="http://schemas.microsoft.com/office/drawing/2014/main" id="{8E7B8081-A2BB-6D5D-DC82-D5A5465DDF16}"/>
              </a:ext>
            </a:extLst>
          </p:cNvPr>
          <p:cNvSpPr txBox="1"/>
          <p:nvPr/>
        </p:nvSpPr>
        <p:spPr>
          <a:xfrm>
            <a:off x="9156028" y="5451649"/>
            <a:ext cx="432050" cy="369332"/>
          </a:xfrm>
          <a:prstGeom prst="rect">
            <a:avLst/>
          </a:prstGeom>
          <a:noFill/>
        </p:spPr>
        <p:txBody>
          <a:bodyPr wrap="square" rtlCol="0">
            <a:spAutoFit/>
          </a:bodyPr>
          <a:lstStyle/>
          <a:p>
            <a:r>
              <a:rPr lang="en-GB" dirty="0">
                <a:solidFill>
                  <a:schemeClr val="tx2"/>
                </a:solidFill>
              </a:rPr>
              <a:t>8</a:t>
            </a:r>
          </a:p>
        </p:txBody>
      </p:sp>
      <p:sp>
        <p:nvSpPr>
          <p:cNvPr id="99" name="TextBox 98">
            <a:extLst>
              <a:ext uri="{FF2B5EF4-FFF2-40B4-BE49-F238E27FC236}">
                <a16:creationId xmlns:a16="http://schemas.microsoft.com/office/drawing/2014/main" id="{732B549C-AA37-37B8-7788-6C152035D2F3}"/>
              </a:ext>
            </a:extLst>
          </p:cNvPr>
          <p:cNvSpPr txBox="1"/>
          <p:nvPr/>
        </p:nvSpPr>
        <p:spPr>
          <a:xfrm>
            <a:off x="9890513" y="5450279"/>
            <a:ext cx="432050" cy="369332"/>
          </a:xfrm>
          <a:prstGeom prst="rect">
            <a:avLst/>
          </a:prstGeom>
          <a:noFill/>
        </p:spPr>
        <p:txBody>
          <a:bodyPr wrap="square" rtlCol="0">
            <a:spAutoFit/>
          </a:bodyPr>
          <a:lstStyle/>
          <a:p>
            <a:r>
              <a:rPr lang="en-GB" dirty="0">
                <a:solidFill>
                  <a:schemeClr val="tx2"/>
                </a:solidFill>
              </a:rPr>
              <a:t>9</a:t>
            </a:r>
          </a:p>
        </p:txBody>
      </p:sp>
      <p:sp>
        <p:nvSpPr>
          <p:cNvPr id="100" name="TextBox 99">
            <a:extLst>
              <a:ext uri="{FF2B5EF4-FFF2-40B4-BE49-F238E27FC236}">
                <a16:creationId xmlns:a16="http://schemas.microsoft.com/office/drawing/2014/main" id="{B005DEF2-46A5-E579-8676-D9BF1B082EB0}"/>
              </a:ext>
            </a:extLst>
          </p:cNvPr>
          <p:cNvSpPr txBox="1"/>
          <p:nvPr/>
        </p:nvSpPr>
        <p:spPr>
          <a:xfrm>
            <a:off x="10624998" y="5450279"/>
            <a:ext cx="432050" cy="369332"/>
          </a:xfrm>
          <a:prstGeom prst="rect">
            <a:avLst/>
          </a:prstGeom>
          <a:noFill/>
        </p:spPr>
        <p:txBody>
          <a:bodyPr wrap="square" rtlCol="0">
            <a:spAutoFit/>
          </a:bodyPr>
          <a:lstStyle/>
          <a:p>
            <a:r>
              <a:rPr lang="en-GB" dirty="0">
                <a:solidFill>
                  <a:schemeClr val="tx2"/>
                </a:solidFill>
              </a:rPr>
              <a:t>10</a:t>
            </a:r>
          </a:p>
        </p:txBody>
      </p:sp>
      <p:sp>
        <p:nvSpPr>
          <p:cNvPr id="101" name="TextBox 100">
            <a:extLst>
              <a:ext uri="{FF2B5EF4-FFF2-40B4-BE49-F238E27FC236}">
                <a16:creationId xmlns:a16="http://schemas.microsoft.com/office/drawing/2014/main" id="{D05FF87F-81DD-4812-D577-0CFF2AAB1A06}"/>
              </a:ext>
            </a:extLst>
          </p:cNvPr>
          <p:cNvSpPr txBox="1"/>
          <p:nvPr/>
        </p:nvSpPr>
        <p:spPr>
          <a:xfrm>
            <a:off x="11359483" y="5450279"/>
            <a:ext cx="432050" cy="369332"/>
          </a:xfrm>
          <a:prstGeom prst="rect">
            <a:avLst/>
          </a:prstGeom>
          <a:noFill/>
        </p:spPr>
        <p:txBody>
          <a:bodyPr wrap="square" rtlCol="0">
            <a:spAutoFit/>
          </a:bodyPr>
          <a:lstStyle/>
          <a:p>
            <a:r>
              <a:rPr lang="en-GB" dirty="0">
                <a:solidFill>
                  <a:schemeClr val="tx2"/>
                </a:solidFill>
              </a:rPr>
              <a:t>11</a:t>
            </a:r>
          </a:p>
        </p:txBody>
      </p:sp>
      <p:sp>
        <p:nvSpPr>
          <p:cNvPr id="102" name="TextBox 101">
            <a:extLst>
              <a:ext uri="{FF2B5EF4-FFF2-40B4-BE49-F238E27FC236}">
                <a16:creationId xmlns:a16="http://schemas.microsoft.com/office/drawing/2014/main" id="{DAA4F105-94F2-0AF9-E02E-C108149209CD}"/>
              </a:ext>
            </a:extLst>
          </p:cNvPr>
          <p:cNvSpPr txBox="1"/>
          <p:nvPr/>
        </p:nvSpPr>
        <p:spPr>
          <a:xfrm>
            <a:off x="12093968" y="5450279"/>
            <a:ext cx="432050" cy="369332"/>
          </a:xfrm>
          <a:prstGeom prst="rect">
            <a:avLst/>
          </a:prstGeom>
          <a:noFill/>
        </p:spPr>
        <p:txBody>
          <a:bodyPr wrap="square" rtlCol="0">
            <a:spAutoFit/>
          </a:bodyPr>
          <a:lstStyle/>
          <a:p>
            <a:r>
              <a:rPr lang="en-GB" dirty="0">
                <a:solidFill>
                  <a:schemeClr val="tx2"/>
                </a:solidFill>
              </a:rPr>
              <a:t>12</a:t>
            </a:r>
          </a:p>
        </p:txBody>
      </p:sp>
      <p:sp>
        <p:nvSpPr>
          <p:cNvPr id="103" name="TextBox 102">
            <a:extLst>
              <a:ext uri="{FF2B5EF4-FFF2-40B4-BE49-F238E27FC236}">
                <a16:creationId xmlns:a16="http://schemas.microsoft.com/office/drawing/2014/main" id="{25A5B43B-2CD6-B22B-BD00-F29462E4E950}"/>
              </a:ext>
            </a:extLst>
          </p:cNvPr>
          <p:cNvSpPr txBox="1"/>
          <p:nvPr/>
        </p:nvSpPr>
        <p:spPr>
          <a:xfrm>
            <a:off x="12828453" y="5450279"/>
            <a:ext cx="432050" cy="369332"/>
          </a:xfrm>
          <a:prstGeom prst="rect">
            <a:avLst/>
          </a:prstGeom>
          <a:noFill/>
        </p:spPr>
        <p:txBody>
          <a:bodyPr wrap="square" rtlCol="0">
            <a:spAutoFit/>
          </a:bodyPr>
          <a:lstStyle/>
          <a:p>
            <a:r>
              <a:rPr lang="en-GB" dirty="0">
                <a:solidFill>
                  <a:schemeClr val="tx2"/>
                </a:solidFill>
              </a:rPr>
              <a:t>13</a:t>
            </a:r>
          </a:p>
        </p:txBody>
      </p:sp>
      <p:sp>
        <p:nvSpPr>
          <p:cNvPr id="104" name="TextBox 103">
            <a:extLst>
              <a:ext uri="{FF2B5EF4-FFF2-40B4-BE49-F238E27FC236}">
                <a16:creationId xmlns:a16="http://schemas.microsoft.com/office/drawing/2014/main" id="{55C69F2C-39C5-D937-614C-AB3DB3F7011B}"/>
              </a:ext>
            </a:extLst>
          </p:cNvPr>
          <p:cNvSpPr txBox="1"/>
          <p:nvPr/>
        </p:nvSpPr>
        <p:spPr>
          <a:xfrm>
            <a:off x="13623266" y="5449601"/>
            <a:ext cx="432050" cy="369332"/>
          </a:xfrm>
          <a:prstGeom prst="rect">
            <a:avLst/>
          </a:prstGeom>
          <a:noFill/>
        </p:spPr>
        <p:txBody>
          <a:bodyPr wrap="square" rtlCol="0">
            <a:spAutoFit/>
          </a:bodyPr>
          <a:lstStyle/>
          <a:p>
            <a:r>
              <a:rPr lang="en-GB" dirty="0">
                <a:solidFill>
                  <a:schemeClr val="tx2"/>
                </a:solidFill>
              </a:rPr>
              <a:t>14</a:t>
            </a:r>
          </a:p>
        </p:txBody>
      </p:sp>
    </p:spTree>
    <p:extLst>
      <p:ext uri="{BB962C8B-B14F-4D97-AF65-F5344CB8AC3E}">
        <p14:creationId xmlns:p14="http://schemas.microsoft.com/office/powerpoint/2010/main" val="1610764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BAF2B3C0-B110-EE46-57A2-A7BA4E7C6D40}"/>
              </a:ext>
            </a:extLst>
          </p:cNvPr>
          <p:cNvGraphicFramePr>
            <a:graphicFrameLocks noGrp="1"/>
          </p:cNvGraphicFramePr>
          <p:nvPr>
            <p:ph idx="1"/>
            <p:extLst>
              <p:ext uri="{D42A27DB-BD31-4B8C-83A1-F6EECF244321}">
                <p14:modId xmlns:p14="http://schemas.microsoft.com/office/powerpoint/2010/main" val="592724311"/>
              </p:ext>
            </p:extLst>
          </p:nvPr>
        </p:nvGraphicFramePr>
        <p:xfrm>
          <a:off x="3167656" y="92859"/>
          <a:ext cx="10730256" cy="741680"/>
        </p:xfrm>
        <a:graphic>
          <a:graphicData uri="http://schemas.openxmlformats.org/drawingml/2006/table">
            <a:tbl>
              <a:tblPr firstRow="1" bandRow="1">
                <a:tableStyleId>{93296810-A885-4BE3-A3E7-6D5BEEA58F35}</a:tableStyleId>
              </a:tblPr>
              <a:tblGrid>
                <a:gridCol w="3576752">
                  <a:extLst>
                    <a:ext uri="{9D8B030D-6E8A-4147-A177-3AD203B41FA5}">
                      <a16:colId xmlns:a16="http://schemas.microsoft.com/office/drawing/2014/main" val="3714728644"/>
                    </a:ext>
                  </a:extLst>
                </a:gridCol>
                <a:gridCol w="3576752">
                  <a:extLst>
                    <a:ext uri="{9D8B030D-6E8A-4147-A177-3AD203B41FA5}">
                      <a16:colId xmlns:a16="http://schemas.microsoft.com/office/drawing/2014/main" val="3516678339"/>
                    </a:ext>
                  </a:extLst>
                </a:gridCol>
                <a:gridCol w="3576752">
                  <a:extLst>
                    <a:ext uri="{9D8B030D-6E8A-4147-A177-3AD203B41FA5}">
                      <a16:colId xmlns:a16="http://schemas.microsoft.com/office/drawing/2014/main" val="2788310780"/>
                    </a:ext>
                  </a:extLst>
                </a:gridCol>
              </a:tblGrid>
              <a:tr h="370840">
                <a:tc>
                  <a:txBody>
                    <a:bodyPr/>
                    <a:lstStyle/>
                    <a:p>
                      <a:r>
                        <a:rPr lang="en-GB" sz="1800" b="0" dirty="0">
                          <a:solidFill>
                            <a:schemeClr val="bg1"/>
                          </a:solidFill>
                        </a:rPr>
                        <a:t>Site type</a:t>
                      </a:r>
                    </a:p>
                  </a:txBody>
                  <a:tcPr/>
                </a:tc>
                <a:tc>
                  <a:txBody>
                    <a:bodyPr/>
                    <a:lstStyle/>
                    <a:p>
                      <a:r>
                        <a:rPr lang="en-GB" sz="1800" b="0" dirty="0">
                          <a:solidFill>
                            <a:schemeClr val="bg1"/>
                          </a:solidFill>
                        </a:rPr>
                        <a:t>Gene strand</a:t>
                      </a:r>
                    </a:p>
                  </a:txBody>
                  <a:tcPr/>
                </a:tc>
                <a:tc>
                  <a:txBody>
                    <a:bodyPr/>
                    <a:lstStyle/>
                    <a:p>
                      <a:r>
                        <a:rPr lang="en-GB" sz="1800" b="0" dirty="0">
                          <a:solidFill>
                            <a:schemeClr val="bg1"/>
                          </a:solidFill>
                        </a:rPr>
                        <a:t>sgRNA strand</a:t>
                      </a:r>
                    </a:p>
                  </a:txBody>
                  <a:tcPr/>
                </a:tc>
                <a:extLst>
                  <a:ext uri="{0D108BD9-81ED-4DB2-BD59-A6C34878D82A}">
                    <a16:rowId xmlns:a16="http://schemas.microsoft.com/office/drawing/2014/main" val="585036059"/>
                  </a:ext>
                </a:extLst>
              </a:tr>
              <a:tr h="370840">
                <a:tc>
                  <a:txBody>
                    <a:bodyPr/>
                    <a:lstStyle/>
                    <a:p>
                      <a:r>
                        <a:rPr lang="en-GB" sz="1800" dirty="0">
                          <a:solidFill>
                            <a:schemeClr val="tx2"/>
                          </a:solidFill>
                        </a:rPr>
                        <a:t>Start</a:t>
                      </a:r>
                    </a:p>
                  </a:txBody>
                  <a:tcPr/>
                </a:tc>
                <a:tc>
                  <a:txBody>
                    <a:bodyPr/>
                    <a:lstStyle/>
                    <a:p>
                      <a:r>
                        <a:rPr lang="en-GB" sz="1800" dirty="0">
                          <a:solidFill>
                            <a:schemeClr val="tx2"/>
                          </a:solidFill>
                        </a:rPr>
                        <a:t>-</a:t>
                      </a:r>
                    </a:p>
                  </a:txBody>
                  <a:tcPr/>
                </a:tc>
                <a:tc>
                  <a:txBody>
                    <a:bodyPr/>
                    <a:lstStyle/>
                    <a:p>
                      <a:r>
                        <a:rPr lang="en-GB" sz="1800" dirty="0">
                          <a:solidFill>
                            <a:schemeClr val="tx2"/>
                          </a:solidFill>
                        </a:rPr>
                        <a:t>+</a:t>
                      </a:r>
                    </a:p>
                  </a:txBody>
                  <a:tcPr/>
                </a:tc>
                <a:extLst>
                  <a:ext uri="{0D108BD9-81ED-4DB2-BD59-A6C34878D82A}">
                    <a16:rowId xmlns:a16="http://schemas.microsoft.com/office/drawing/2014/main" val="2663978353"/>
                  </a:ext>
                </a:extLst>
              </a:tr>
            </a:tbl>
          </a:graphicData>
        </a:graphic>
      </p:graphicFrame>
      <p:graphicFrame>
        <p:nvGraphicFramePr>
          <p:cNvPr id="5" name="Table 4">
            <a:extLst>
              <a:ext uri="{FF2B5EF4-FFF2-40B4-BE49-F238E27FC236}">
                <a16:creationId xmlns:a16="http://schemas.microsoft.com/office/drawing/2014/main" id="{FC2B81D3-A568-EF91-7F09-76913CCC5F7E}"/>
              </a:ext>
            </a:extLst>
          </p:cNvPr>
          <p:cNvGraphicFramePr>
            <a:graphicFrameLocks/>
          </p:cNvGraphicFramePr>
          <p:nvPr>
            <p:extLst>
              <p:ext uri="{D42A27DB-BD31-4B8C-83A1-F6EECF244321}">
                <p14:modId xmlns:p14="http://schemas.microsoft.com/office/powerpoint/2010/main" val="3564163555"/>
              </p:ext>
            </p:extLst>
          </p:nvPr>
        </p:nvGraphicFramePr>
        <p:xfrm>
          <a:off x="2974102" y="7054781"/>
          <a:ext cx="11081214" cy="1158240"/>
        </p:xfrm>
        <a:graphic>
          <a:graphicData uri="http://schemas.openxmlformats.org/drawingml/2006/table">
            <a:tbl>
              <a:tblPr firstRow="1" bandRow="1">
                <a:tableStyleId>{93296810-A885-4BE3-A3E7-6D5BEEA58F35}</a:tableStyleId>
              </a:tblPr>
              <a:tblGrid>
                <a:gridCol w="1231246">
                  <a:extLst>
                    <a:ext uri="{9D8B030D-6E8A-4147-A177-3AD203B41FA5}">
                      <a16:colId xmlns:a16="http://schemas.microsoft.com/office/drawing/2014/main" val="3714728644"/>
                    </a:ext>
                  </a:extLst>
                </a:gridCol>
                <a:gridCol w="1231246">
                  <a:extLst>
                    <a:ext uri="{9D8B030D-6E8A-4147-A177-3AD203B41FA5}">
                      <a16:colId xmlns:a16="http://schemas.microsoft.com/office/drawing/2014/main" val="3516678339"/>
                    </a:ext>
                  </a:extLst>
                </a:gridCol>
                <a:gridCol w="1231246">
                  <a:extLst>
                    <a:ext uri="{9D8B030D-6E8A-4147-A177-3AD203B41FA5}">
                      <a16:colId xmlns:a16="http://schemas.microsoft.com/office/drawing/2014/main" val="2788310780"/>
                    </a:ext>
                  </a:extLst>
                </a:gridCol>
                <a:gridCol w="1231246">
                  <a:extLst>
                    <a:ext uri="{9D8B030D-6E8A-4147-A177-3AD203B41FA5}">
                      <a16:colId xmlns:a16="http://schemas.microsoft.com/office/drawing/2014/main" val="799625357"/>
                    </a:ext>
                  </a:extLst>
                </a:gridCol>
                <a:gridCol w="1231246">
                  <a:extLst>
                    <a:ext uri="{9D8B030D-6E8A-4147-A177-3AD203B41FA5}">
                      <a16:colId xmlns:a16="http://schemas.microsoft.com/office/drawing/2014/main" val="927169764"/>
                    </a:ext>
                  </a:extLst>
                </a:gridCol>
                <a:gridCol w="1231246">
                  <a:extLst>
                    <a:ext uri="{9D8B030D-6E8A-4147-A177-3AD203B41FA5}">
                      <a16:colId xmlns:a16="http://schemas.microsoft.com/office/drawing/2014/main" val="259143273"/>
                    </a:ext>
                  </a:extLst>
                </a:gridCol>
                <a:gridCol w="1231246">
                  <a:extLst>
                    <a:ext uri="{9D8B030D-6E8A-4147-A177-3AD203B41FA5}">
                      <a16:colId xmlns:a16="http://schemas.microsoft.com/office/drawing/2014/main" val="172277771"/>
                    </a:ext>
                  </a:extLst>
                </a:gridCol>
                <a:gridCol w="1231246">
                  <a:extLst>
                    <a:ext uri="{9D8B030D-6E8A-4147-A177-3AD203B41FA5}">
                      <a16:colId xmlns:a16="http://schemas.microsoft.com/office/drawing/2014/main" val="2806670284"/>
                    </a:ext>
                  </a:extLst>
                </a:gridCol>
                <a:gridCol w="1231246">
                  <a:extLst>
                    <a:ext uri="{9D8B030D-6E8A-4147-A177-3AD203B41FA5}">
                      <a16:colId xmlns:a16="http://schemas.microsoft.com/office/drawing/2014/main" val="514789376"/>
                    </a:ext>
                  </a:extLst>
                </a:gridCol>
              </a:tblGrid>
              <a:tr h="370840">
                <a:tc>
                  <a:txBody>
                    <a:bodyPr/>
                    <a:lstStyle/>
                    <a:p>
                      <a:r>
                        <a:rPr lang="en-GB" sz="1600" b="0" dirty="0"/>
                        <a:t>CDS side</a:t>
                      </a:r>
                    </a:p>
                  </a:txBody>
                  <a:tcPr/>
                </a:tc>
                <a:tc>
                  <a:txBody>
                    <a:bodyPr/>
                    <a:lstStyle/>
                    <a:p>
                      <a:r>
                        <a:rPr lang="en-GB" sz="1600" b="0" dirty="0"/>
                        <a:t>PAM in start/stop</a:t>
                      </a:r>
                      <a:endParaRPr lang="en-GB" sz="1600" b="0" dirty="0">
                        <a:solidFill>
                          <a:schemeClr val="accent4"/>
                        </a:solidFill>
                      </a:endParaRPr>
                    </a:p>
                  </a:txBody>
                  <a:tcPr/>
                </a:tc>
                <a:tc>
                  <a:txBody>
                    <a:bodyPr/>
                    <a:lstStyle/>
                    <a:p>
                      <a:pPr marL="0" marR="0" lvl="0" indent="0" algn="l" defTabSz="959937" rtl="0" eaLnBrk="1" fontAlgn="auto" latinLnBrk="0" hangingPunct="1">
                        <a:lnSpc>
                          <a:spcPct val="100000"/>
                        </a:lnSpc>
                        <a:spcBef>
                          <a:spcPts val="0"/>
                        </a:spcBef>
                        <a:spcAft>
                          <a:spcPts val="0"/>
                        </a:spcAft>
                        <a:buClrTx/>
                        <a:buSzTx/>
                        <a:buFontTx/>
                        <a:buNone/>
                        <a:tabLst/>
                        <a:defRPr/>
                      </a:pPr>
                      <a:r>
                        <a:rPr lang="en-GB" sz="1600" b="0" dirty="0"/>
                        <a:t>&lt;15bp 3’ overhang</a:t>
                      </a:r>
                    </a:p>
                  </a:txBody>
                  <a:tcPr/>
                </a:tc>
                <a:tc>
                  <a:txBody>
                    <a:bodyPr/>
                    <a:lstStyle/>
                    <a:p>
                      <a:pPr marL="0" marR="0" lvl="0" indent="0" algn="l" defTabSz="959937" rtl="0" eaLnBrk="1" fontAlgn="auto" latinLnBrk="0" hangingPunct="1">
                        <a:lnSpc>
                          <a:spcPct val="100000"/>
                        </a:lnSpc>
                        <a:spcBef>
                          <a:spcPts val="0"/>
                        </a:spcBef>
                        <a:spcAft>
                          <a:spcPts val="0"/>
                        </a:spcAft>
                        <a:buClrTx/>
                        <a:buSzTx/>
                        <a:buFontTx/>
                        <a:buNone/>
                        <a:tabLst/>
                        <a:defRPr/>
                      </a:pPr>
                      <a:r>
                        <a:rPr lang="en-GB" sz="1600" b="0" dirty="0"/>
                        <a:t>PAM in CDS</a:t>
                      </a:r>
                    </a:p>
                  </a:txBody>
                  <a:tcPr/>
                </a:tc>
                <a:tc>
                  <a:txBody>
                    <a:bodyPr/>
                    <a:lstStyle/>
                    <a:p>
                      <a:r>
                        <a:rPr lang="en-GB" sz="1600" b="0" dirty="0"/>
                        <a:t>PAM outside CDS</a:t>
                      </a:r>
                    </a:p>
                  </a:txBody>
                  <a:tcPr/>
                </a:tc>
                <a:tc>
                  <a:txBody>
                    <a:bodyPr/>
                    <a:lstStyle/>
                    <a:p>
                      <a:r>
                        <a:rPr lang="en-GB" sz="1600" b="0" dirty="0"/>
                        <a:t>Cut site in CDS</a:t>
                      </a:r>
                    </a:p>
                  </a:txBody>
                  <a:tcPr/>
                </a:tc>
                <a:tc>
                  <a:txBody>
                    <a:bodyPr/>
                    <a:lstStyle/>
                    <a:p>
                      <a:r>
                        <a:rPr lang="en-GB" sz="1600" b="0" dirty="0"/>
                        <a:t>Mutate 1bp of sgRNA</a:t>
                      </a:r>
                    </a:p>
                  </a:txBody>
                  <a:tcPr/>
                </a:tc>
                <a:tc>
                  <a:txBody>
                    <a:bodyPr/>
                    <a:lstStyle/>
                    <a:p>
                      <a:pPr marL="0" marR="0" lvl="0" indent="0" algn="l" defTabSz="959937" rtl="0" eaLnBrk="1" fontAlgn="auto" latinLnBrk="0" hangingPunct="1">
                        <a:lnSpc>
                          <a:spcPct val="100000"/>
                        </a:lnSpc>
                        <a:spcBef>
                          <a:spcPts val="0"/>
                        </a:spcBef>
                        <a:spcAft>
                          <a:spcPts val="0"/>
                        </a:spcAft>
                        <a:buClrTx/>
                        <a:buSzTx/>
                        <a:buFontTx/>
                        <a:buNone/>
                        <a:tabLst/>
                        <a:defRPr/>
                      </a:pPr>
                      <a:r>
                        <a:rPr lang="en-GB" sz="1600" b="0" dirty="0"/>
                        <a:t>Mutate 6bp of sgRNA</a:t>
                      </a:r>
                    </a:p>
                  </a:txBody>
                  <a:tcPr/>
                </a:tc>
                <a:tc>
                  <a:txBody>
                    <a:bodyPr/>
                    <a:lstStyle/>
                    <a:p>
                      <a:r>
                        <a:rPr lang="en-GB" sz="1600" b="0" dirty="0"/>
                        <a:t>Relative last g coordinate</a:t>
                      </a:r>
                    </a:p>
                  </a:txBody>
                  <a:tcPr/>
                </a:tc>
                <a:extLst>
                  <a:ext uri="{0D108BD9-81ED-4DB2-BD59-A6C34878D82A}">
                    <a16:rowId xmlns:a16="http://schemas.microsoft.com/office/drawing/2014/main" val="585036059"/>
                  </a:ext>
                </a:extLst>
              </a:tr>
              <a:tr h="370840">
                <a:tc>
                  <a:txBody>
                    <a:bodyPr/>
                    <a:lstStyle/>
                    <a:p>
                      <a:r>
                        <a:rPr lang="en-GB" sz="1600" dirty="0">
                          <a:solidFill>
                            <a:schemeClr val="tx2"/>
                          </a:solidFill>
                        </a:rPr>
                        <a:t>HAL</a:t>
                      </a:r>
                    </a:p>
                  </a:txBody>
                  <a:tcPr/>
                </a:tc>
                <a:tc>
                  <a:txBody>
                    <a:bodyPr/>
                    <a:lstStyle/>
                    <a:p>
                      <a:r>
                        <a:rPr lang="en-GB" sz="1600" dirty="0">
                          <a:solidFill>
                            <a:schemeClr val="tx2"/>
                          </a:solidFill>
                        </a:rPr>
                        <a:t>0:3</a:t>
                      </a:r>
                    </a:p>
                  </a:txBody>
                  <a:tcPr/>
                </a:tc>
                <a:tc>
                  <a:txBody>
                    <a:bodyPr/>
                    <a:lstStyle/>
                    <a:p>
                      <a:r>
                        <a:rPr lang="en-GB" sz="1600" dirty="0">
                          <a:solidFill>
                            <a:schemeClr val="tx2"/>
                          </a:solidFill>
                        </a:rPr>
                        <a:t>&lt;15</a:t>
                      </a:r>
                    </a:p>
                  </a:txBody>
                  <a:tcPr/>
                </a:tc>
                <a:tc>
                  <a:txBody>
                    <a:bodyPr/>
                    <a:lstStyle/>
                    <a:p>
                      <a:r>
                        <a:rPr lang="en-GB" sz="1600" dirty="0">
                          <a:solidFill>
                            <a:schemeClr val="tx2"/>
                          </a:solidFill>
                        </a:rPr>
                        <a:t>Never</a:t>
                      </a:r>
                    </a:p>
                  </a:txBody>
                  <a:tcPr/>
                </a:tc>
                <a:tc>
                  <a:txBody>
                    <a:bodyPr/>
                    <a:lstStyle/>
                    <a:p>
                      <a:r>
                        <a:rPr lang="en-GB" sz="1600" dirty="0">
                          <a:solidFill>
                            <a:schemeClr val="tx2"/>
                          </a:solidFill>
                        </a:rPr>
                        <a:t>&gt;2</a:t>
                      </a:r>
                    </a:p>
                  </a:txBody>
                  <a:tcPr/>
                </a:tc>
                <a:tc>
                  <a:txBody>
                    <a:bodyPr/>
                    <a:lstStyle/>
                    <a:p>
                      <a:r>
                        <a:rPr lang="en-GB" sz="1600" dirty="0">
                          <a:solidFill>
                            <a:schemeClr val="tx2"/>
                          </a:solidFill>
                        </a:rPr>
                        <a:t>&lt;5</a:t>
                      </a:r>
                    </a:p>
                  </a:txBody>
                  <a:tcPr/>
                </a:tc>
                <a:tc>
                  <a:txBody>
                    <a:bodyPr/>
                    <a:lstStyle/>
                    <a:p>
                      <a:r>
                        <a:rPr lang="en-GB" sz="1600" dirty="0">
                          <a:solidFill>
                            <a:schemeClr val="tx2"/>
                          </a:solidFill>
                        </a:rPr>
                        <a:t>5</a:t>
                      </a:r>
                    </a:p>
                  </a:txBody>
                  <a:tcPr/>
                </a:tc>
                <a:tc>
                  <a:txBody>
                    <a:bodyPr/>
                    <a:lstStyle/>
                    <a:p>
                      <a:r>
                        <a:rPr lang="en-GB" sz="1600" dirty="0">
                          <a:solidFill>
                            <a:schemeClr val="tx2"/>
                          </a:solidFill>
                        </a:rPr>
                        <a:t>0</a:t>
                      </a:r>
                    </a:p>
                  </a:txBody>
                  <a:tcPr/>
                </a:tc>
                <a:tc>
                  <a:txBody>
                    <a:bodyPr/>
                    <a:lstStyle/>
                    <a:p>
                      <a:pPr marL="0" marR="0" lvl="0" indent="0" algn="l" defTabSz="1199967" rtl="0" eaLnBrk="1" fontAlgn="auto" latinLnBrk="0" hangingPunct="1">
                        <a:lnSpc>
                          <a:spcPct val="100000"/>
                        </a:lnSpc>
                        <a:spcBef>
                          <a:spcPts val="0"/>
                        </a:spcBef>
                        <a:spcAft>
                          <a:spcPts val="0"/>
                        </a:spcAft>
                        <a:buClrTx/>
                        <a:buSzTx/>
                        <a:buFontTx/>
                        <a:buNone/>
                        <a:tabLst/>
                        <a:defRPr/>
                      </a:pPr>
                      <a:r>
                        <a:rPr lang="en-GB" sz="1600" dirty="0">
                          <a:solidFill>
                            <a:schemeClr val="accent1"/>
                          </a:solidFill>
                        </a:rPr>
                        <a:t>fmax </a:t>
                      </a:r>
                      <a:r>
                        <a:rPr lang="en-GB" sz="1600" dirty="0"/>
                        <a:t>– </a:t>
                      </a:r>
                      <a:r>
                        <a:rPr lang="en-GB" sz="1600" dirty="0">
                          <a:solidFill>
                            <a:schemeClr val="accent4"/>
                          </a:solidFill>
                        </a:rPr>
                        <a:t>stop</a:t>
                      </a:r>
                      <a:r>
                        <a:rPr lang="en-GB" sz="1600" dirty="0"/>
                        <a:t>+23</a:t>
                      </a:r>
                      <a:endParaRPr lang="en-GB" sz="1600" dirty="0">
                        <a:solidFill>
                          <a:schemeClr val="tx2"/>
                        </a:solidFill>
                      </a:endParaRPr>
                    </a:p>
                  </a:txBody>
                  <a:tcPr/>
                </a:tc>
                <a:extLst>
                  <a:ext uri="{0D108BD9-81ED-4DB2-BD59-A6C34878D82A}">
                    <a16:rowId xmlns:a16="http://schemas.microsoft.com/office/drawing/2014/main" val="2663978353"/>
                  </a:ext>
                </a:extLst>
              </a:tr>
            </a:tbl>
          </a:graphicData>
        </a:graphic>
      </p:graphicFrame>
      <p:cxnSp>
        <p:nvCxnSpPr>
          <p:cNvPr id="8" name="Straight Connector 7">
            <a:extLst>
              <a:ext uri="{FF2B5EF4-FFF2-40B4-BE49-F238E27FC236}">
                <a16:creationId xmlns:a16="http://schemas.microsoft.com/office/drawing/2014/main" id="{0DAED330-D60B-77BD-5563-A06B42121676}"/>
              </a:ext>
            </a:extLst>
          </p:cNvPr>
          <p:cNvCxnSpPr>
            <a:cxnSpLocks/>
          </p:cNvCxnSpPr>
          <p:nvPr/>
        </p:nvCxnSpPr>
        <p:spPr>
          <a:xfrm>
            <a:off x="3383683" y="3560916"/>
            <a:ext cx="10524899" cy="0"/>
          </a:xfrm>
          <a:prstGeom prst="line">
            <a:avLst/>
          </a:prstGeom>
          <a:ln w="25400">
            <a:solidFill>
              <a:schemeClr val="accent5"/>
            </a:solidFill>
          </a:ln>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5366A81C-2742-C462-6996-412E7CBE3FF2}"/>
              </a:ext>
            </a:extLst>
          </p:cNvPr>
          <p:cNvCxnSpPr>
            <a:cxnSpLocks/>
          </p:cNvCxnSpPr>
          <p:nvPr/>
        </p:nvCxnSpPr>
        <p:spPr>
          <a:xfrm>
            <a:off x="8265846" y="2834723"/>
            <a:ext cx="5642848" cy="0"/>
          </a:xfrm>
          <a:prstGeom prst="line">
            <a:avLst/>
          </a:prstGeom>
          <a:ln w="25400">
            <a:solidFill>
              <a:schemeClr val="accent2"/>
            </a:solidFill>
          </a:ln>
        </p:spPr>
        <p:style>
          <a:lnRef idx="1">
            <a:schemeClr val="dk1"/>
          </a:lnRef>
          <a:fillRef idx="0">
            <a:schemeClr val="dk1"/>
          </a:fillRef>
          <a:effectRef idx="0">
            <a:schemeClr val="dk1"/>
          </a:effectRef>
          <a:fontRef idx="minor">
            <a:schemeClr val="tx1"/>
          </a:fontRef>
        </p:style>
      </p:cxnSp>
      <p:sp>
        <p:nvSpPr>
          <p:cNvPr id="10" name="Rectangle 9">
            <a:extLst>
              <a:ext uri="{FF2B5EF4-FFF2-40B4-BE49-F238E27FC236}">
                <a16:creationId xmlns:a16="http://schemas.microsoft.com/office/drawing/2014/main" id="{5ED7C27D-C209-9946-9A74-1E162F42477C}"/>
              </a:ext>
            </a:extLst>
          </p:cNvPr>
          <p:cNvSpPr/>
          <p:nvPr/>
        </p:nvSpPr>
        <p:spPr>
          <a:xfrm rot="10800000">
            <a:off x="8265847" y="3148153"/>
            <a:ext cx="734485" cy="431240"/>
          </a:xfrm>
          <a:prstGeom prst="rect">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100" dirty="0"/>
              <a:t>ATG</a:t>
            </a:r>
          </a:p>
        </p:txBody>
      </p:sp>
      <p:cxnSp>
        <p:nvCxnSpPr>
          <p:cNvPr id="12" name="Straight Arrow Connector 11">
            <a:extLst>
              <a:ext uri="{FF2B5EF4-FFF2-40B4-BE49-F238E27FC236}">
                <a16:creationId xmlns:a16="http://schemas.microsoft.com/office/drawing/2014/main" id="{B9B45ED6-EA1A-179F-5958-1ED653305EFC}"/>
              </a:ext>
            </a:extLst>
          </p:cNvPr>
          <p:cNvCxnSpPr>
            <a:cxnSpLocks/>
          </p:cNvCxnSpPr>
          <p:nvPr/>
        </p:nvCxnSpPr>
        <p:spPr>
          <a:xfrm flipH="1">
            <a:off x="8136231" y="3690531"/>
            <a:ext cx="864100" cy="0"/>
          </a:xfrm>
          <a:prstGeom prst="straightConnector1">
            <a:avLst/>
          </a:prstGeom>
          <a:ln w="2222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D7F9DDAD-897F-DAB8-E8E1-E5C6E1114AC0}"/>
              </a:ext>
            </a:extLst>
          </p:cNvPr>
          <p:cNvSpPr txBox="1"/>
          <p:nvPr/>
        </p:nvSpPr>
        <p:spPr>
          <a:xfrm>
            <a:off x="13174097" y="2834723"/>
            <a:ext cx="734485" cy="415498"/>
          </a:xfrm>
          <a:prstGeom prst="rect">
            <a:avLst/>
          </a:prstGeom>
          <a:noFill/>
          <a:ln w="22225">
            <a:solidFill>
              <a:schemeClr val="accent2"/>
            </a:solidFill>
          </a:ln>
        </p:spPr>
        <p:txBody>
          <a:bodyPr wrap="square" rtlCol="0">
            <a:spAutoFit/>
          </a:bodyPr>
          <a:lstStyle/>
          <a:p>
            <a:pPr algn="ctr"/>
            <a:r>
              <a:rPr lang="en-GB" sz="2100" dirty="0">
                <a:solidFill>
                  <a:schemeClr val="accent2"/>
                </a:solidFill>
              </a:rPr>
              <a:t>NGG</a:t>
            </a:r>
          </a:p>
        </p:txBody>
      </p:sp>
      <p:sp>
        <p:nvSpPr>
          <p:cNvPr id="33" name="Rounded Rectangle 32">
            <a:extLst>
              <a:ext uri="{FF2B5EF4-FFF2-40B4-BE49-F238E27FC236}">
                <a16:creationId xmlns:a16="http://schemas.microsoft.com/office/drawing/2014/main" id="{663CBA8F-4068-BA32-C099-690558045D59}"/>
              </a:ext>
            </a:extLst>
          </p:cNvPr>
          <p:cNvSpPr/>
          <p:nvPr/>
        </p:nvSpPr>
        <p:spPr>
          <a:xfrm>
            <a:off x="13606147" y="2819551"/>
            <a:ext cx="302435" cy="456777"/>
          </a:xfrm>
          <a:prstGeom prst="roundRect">
            <a:avLst/>
          </a:prstGeom>
          <a:noFill/>
          <a:ln w="38100">
            <a:solidFill>
              <a:schemeClr val="accent1"/>
            </a:solidFill>
            <a:prstDash val="sysDash"/>
            <a:extLst>
              <a:ext uri="{C807C97D-BFC1-408E-A445-0C87EB9F89A2}">
                <ask:lineSketchStyleProps xmlns:ask="http://schemas.microsoft.com/office/drawing/2018/sketchyshapes" sd="1219033472">
                  <a:custGeom>
                    <a:avLst/>
                    <a:gdLst>
                      <a:gd name="connsiteX0" fmla="*/ 0 w 302435"/>
                      <a:gd name="connsiteY0" fmla="*/ 50407 h 733674"/>
                      <a:gd name="connsiteX1" fmla="*/ 50407 w 302435"/>
                      <a:gd name="connsiteY1" fmla="*/ 0 h 733674"/>
                      <a:gd name="connsiteX2" fmla="*/ 252028 w 302435"/>
                      <a:gd name="connsiteY2" fmla="*/ 0 h 733674"/>
                      <a:gd name="connsiteX3" fmla="*/ 302435 w 302435"/>
                      <a:gd name="connsiteY3" fmla="*/ 50407 h 733674"/>
                      <a:gd name="connsiteX4" fmla="*/ 302435 w 302435"/>
                      <a:gd name="connsiteY4" fmla="*/ 683267 h 733674"/>
                      <a:gd name="connsiteX5" fmla="*/ 252028 w 302435"/>
                      <a:gd name="connsiteY5" fmla="*/ 733674 h 733674"/>
                      <a:gd name="connsiteX6" fmla="*/ 50407 w 302435"/>
                      <a:gd name="connsiteY6" fmla="*/ 733674 h 733674"/>
                      <a:gd name="connsiteX7" fmla="*/ 0 w 302435"/>
                      <a:gd name="connsiteY7" fmla="*/ 683267 h 733674"/>
                      <a:gd name="connsiteX8" fmla="*/ 0 w 302435"/>
                      <a:gd name="connsiteY8" fmla="*/ 50407 h 733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2435" h="733674" extrusionOk="0">
                        <a:moveTo>
                          <a:pt x="0" y="50407"/>
                        </a:moveTo>
                        <a:cubicBezTo>
                          <a:pt x="-3316" y="20523"/>
                          <a:pt x="18001" y="1714"/>
                          <a:pt x="50407" y="0"/>
                        </a:cubicBezTo>
                        <a:cubicBezTo>
                          <a:pt x="150776" y="-886"/>
                          <a:pt x="164425" y="5410"/>
                          <a:pt x="252028" y="0"/>
                        </a:cubicBezTo>
                        <a:cubicBezTo>
                          <a:pt x="275896" y="-3020"/>
                          <a:pt x="302152" y="23148"/>
                          <a:pt x="302435" y="50407"/>
                        </a:cubicBezTo>
                        <a:cubicBezTo>
                          <a:pt x="329312" y="278903"/>
                          <a:pt x="333419" y="531908"/>
                          <a:pt x="302435" y="683267"/>
                        </a:cubicBezTo>
                        <a:cubicBezTo>
                          <a:pt x="305174" y="705470"/>
                          <a:pt x="276303" y="733128"/>
                          <a:pt x="252028" y="733674"/>
                        </a:cubicBezTo>
                        <a:cubicBezTo>
                          <a:pt x="165346" y="736042"/>
                          <a:pt x="133163" y="723844"/>
                          <a:pt x="50407" y="733674"/>
                        </a:cubicBezTo>
                        <a:cubicBezTo>
                          <a:pt x="20304" y="737419"/>
                          <a:pt x="-3912" y="706569"/>
                          <a:pt x="0" y="683267"/>
                        </a:cubicBezTo>
                        <a:cubicBezTo>
                          <a:pt x="422" y="551877"/>
                          <a:pt x="22693" y="195550"/>
                          <a:pt x="0" y="50407"/>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ounded Rectangle 33">
            <a:extLst>
              <a:ext uri="{FF2B5EF4-FFF2-40B4-BE49-F238E27FC236}">
                <a16:creationId xmlns:a16="http://schemas.microsoft.com/office/drawing/2014/main" id="{E3B3962A-C737-683E-D9F7-FF92F6259898}"/>
              </a:ext>
            </a:extLst>
          </p:cNvPr>
          <p:cNvSpPr/>
          <p:nvPr/>
        </p:nvSpPr>
        <p:spPr>
          <a:xfrm>
            <a:off x="8679097" y="3147346"/>
            <a:ext cx="302435" cy="456777"/>
          </a:xfrm>
          <a:prstGeom prst="roundRect">
            <a:avLst/>
          </a:prstGeom>
          <a:noFill/>
          <a:ln w="38100">
            <a:solidFill>
              <a:schemeClr val="accent4"/>
            </a:solidFill>
            <a:prstDash val="sysDash"/>
            <a:extLst>
              <a:ext uri="{C807C97D-BFC1-408E-A445-0C87EB9F89A2}">
                <ask:lineSketchStyleProps xmlns:ask="http://schemas.microsoft.com/office/drawing/2018/sketchyshapes" sd="1219033472">
                  <a:custGeom>
                    <a:avLst/>
                    <a:gdLst>
                      <a:gd name="connsiteX0" fmla="*/ 0 w 302435"/>
                      <a:gd name="connsiteY0" fmla="*/ 50407 h 733674"/>
                      <a:gd name="connsiteX1" fmla="*/ 50407 w 302435"/>
                      <a:gd name="connsiteY1" fmla="*/ 0 h 733674"/>
                      <a:gd name="connsiteX2" fmla="*/ 252028 w 302435"/>
                      <a:gd name="connsiteY2" fmla="*/ 0 h 733674"/>
                      <a:gd name="connsiteX3" fmla="*/ 302435 w 302435"/>
                      <a:gd name="connsiteY3" fmla="*/ 50407 h 733674"/>
                      <a:gd name="connsiteX4" fmla="*/ 302435 w 302435"/>
                      <a:gd name="connsiteY4" fmla="*/ 683267 h 733674"/>
                      <a:gd name="connsiteX5" fmla="*/ 252028 w 302435"/>
                      <a:gd name="connsiteY5" fmla="*/ 733674 h 733674"/>
                      <a:gd name="connsiteX6" fmla="*/ 50407 w 302435"/>
                      <a:gd name="connsiteY6" fmla="*/ 733674 h 733674"/>
                      <a:gd name="connsiteX7" fmla="*/ 0 w 302435"/>
                      <a:gd name="connsiteY7" fmla="*/ 683267 h 733674"/>
                      <a:gd name="connsiteX8" fmla="*/ 0 w 302435"/>
                      <a:gd name="connsiteY8" fmla="*/ 50407 h 733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2435" h="733674" extrusionOk="0">
                        <a:moveTo>
                          <a:pt x="0" y="50407"/>
                        </a:moveTo>
                        <a:cubicBezTo>
                          <a:pt x="-3316" y="20523"/>
                          <a:pt x="18001" y="1714"/>
                          <a:pt x="50407" y="0"/>
                        </a:cubicBezTo>
                        <a:cubicBezTo>
                          <a:pt x="150776" y="-886"/>
                          <a:pt x="164425" y="5410"/>
                          <a:pt x="252028" y="0"/>
                        </a:cubicBezTo>
                        <a:cubicBezTo>
                          <a:pt x="275896" y="-3020"/>
                          <a:pt x="302152" y="23148"/>
                          <a:pt x="302435" y="50407"/>
                        </a:cubicBezTo>
                        <a:cubicBezTo>
                          <a:pt x="329312" y="278903"/>
                          <a:pt x="333419" y="531908"/>
                          <a:pt x="302435" y="683267"/>
                        </a:cubicBezTo>
                        <a:cubicBezTo>
                          <a:pt x="305174" y="705470"/>
                          <a:pt x="276303" y="733128"/>
                          <a:pt x="252028" y="733674"/>
                        </a:cubicBezTo>
                        <a:cubicBezTo>
                          <a:pt x="165346" y="736042"/>
                          <a:pt x="133163" y="723844"/>
                          <a:pt x="50407" y="733674"/>
                        </a:cubicBezTo>
                        <a:cubicBezTo>
                          <a:pt x="20304" y="737419"/>
                          <a:pt x="-3912" y="706569"/>
                          <a:pt x="0" y="683267"/>
                        </a:cubicBezTo>
                        <a:cubicBezTo>
                          <a:pt x="422" y="551877"/>
                          <a:pt x="22693" y="195550"/>
                          <a:pt x="0" y="50407"/>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5" name="Straight Connector 34">
            <a:extLst>
              <a:ext uri="{FF2B5EF4-FFF2-40B4-BE49-F238E27FC236}">
                <a16:creationId xmlns:a16="http://schemas.microsoft.com/office/drawing/2014/main" id="{E6EA5C4E-B359-BBB7-B125-2A5D9B3A2F49}"/>
              </a:ext>
            </a:extLst>
          </p:cNvPr>
          <p:cNvCxnSpPr>
            <a:cxnSpLocks/>
          </p:cNvCxnSpPr>
          <p:nvPr/>
        </p:nvCxnSpPr>
        <p:spPr>
          <a:xfrm>
            <a:off x="3383681" y="1357461"/>
            <a:ext cx="5642848" cy="0"/>
          </a:xfrm>
          <a:prstGeom prst="line">
            <a:avLst/>
          </a:prstGeom>
          <a:ln w="25400">
            <a:solidFill>
              <a:schemeClr val="accent2"/>
            </a:solidFill>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13197233-F9FC-18C6-4FD2-04D980CD6498}"/>
              </a:ext>
            </a:extLst>
          </p:cNvPr>
          <p:cNvSpPr txBox="1"/>
          <p:nvPr/>
        </p:nvSpPr>
        <p:spPr>
          <a:xfrm>
            <a:off x="8265846" y="1357461"/>
            <a:ext cx="760570" cy="415498"/>
          </a:xfrm>
          <a:prstGeom prst="rect">
            <a:avLst/>
          </a:prstGeom>
          <a:noFill/>
          <a:ln w="22225">
            <a:solidFill>
              <a:schemeClr val="accent2"/>
            </a:solidFill>
          </a:ln>
        </p:spPr>
        <p:txBody>
          <a:bodyPr wrap="square" rtlCol="0">
            <a:spAutoFit/>
          </a:bodyPr>
          <a:lstStyle/>
          <a:p>
            <a:pPr algn="ctr"/>
            <a:r>
              <a:rPr lang="en-GB" sz="2100" dirty="0">
                <a:solidFill>
                  <a:schemeClr val="accent2"/>
                </a:solidFill>
              </a:rPr>
              <a:t>NGG</a:t>
            </a:r>
          </a:p>
        </p:txBody>
      </p:sp>
      <p:sp>
        <p:nvSpPr>
          <p:cNvPr id="37" name="Rounded Rectangle 36">
            <a:extLst>
              <a:ext uri="{FF2B5EF4-FFF2-40B4-BE49-F238E27FC236}">
                <a16:creationId xmlns:a16="http://schemas.microsoft.com/office/drawing/2014/main" id="{66325B3B-A893-DCAE-A4DA-9C2A5103091F}"/>
              </a:ext>
            </a:extLst>
          </p:cNvPr>
          <p:cNvSpPr/>
          <p:nvPr/>
        </p:nvSpPr>
        <p:spPr>
          <a:xfrm>
            <a:off x="8723982" y="1342289"/>
            <a:ext cx="302435" cy="456777"/>
          </a:xfrm>
          <a:prstGeom prst="roundRect">
            <a:avLst/>
          </a:prstGeom>
          <a:noFill/>
          <a:ln w="38100">
            <a:solidFill>
              <a:schemeClr val="accent1"/>
            </a:solidFill>
            <a:prstDash val="sysDash"/>
            <a:extLst>
              <a:ext uri="{C807C97D-BFC1-408E-A445-0C87EB9F89A2}">
                <ask:lineSketchStyleProps xmlns:ask="http://schemas.microsoft.com/office/drawing/2018/sketchyshapes" sd="1219033472">
                  <a:custGeom>
                    <a:avLst/>
                    <a:gdLst>
                      <a:gd name="connsiteX0" fmla="*/ 0 w 302435"/>
                      <a:gd name="connsiteY0" fmla="*/ 50407 h 733674"/>
                      <a:gd name="connsiteX1" fmla="*/ 50407 w 302435"/>
                      <a:gd name="connsiteY1" fmla="*/ 0 h 733674"/>
                      <a:gd name="connsiteX2" fmla="*/ 252028 w 302435"/>
                      <a:gd name="connsiteY2" fmla="*/ 0 h 733674"/>
                      <a:gd name="connsiteX3" fmla="*/ 302435 w 302435"/>
                      <a:gd name="connsiteY3" fmla="*/ 50407 h 733674"/>
                      <a:gd name="connsiteX4" fmla="*/ 302435 w 302435"/>
                      <a:gd name="connsiteY4" fmla="*/ 683267 h 733674"/>
                      <a:gd name="connsiteX5" fmla="*/ 252028 w 302435"/>
                      <a:gd name="connsiteY5" fmla="*/ 733674 h 733674"/>
                      <a:gd name="connsiteX6" fmla="*/ 50407 w 302435"/>
                      <a:gd name="connsiteY6" fmla="*/ 733674 h 733674"/>
                      <a:gd name="connsiteX7" fmla="*/ 0 w 302435"/>
                      <a:gd name="connsiteY7" fmla="*/ 683267 h 733674"/>
                      <a:gd name="connsiteX8" fmla="*/ 0 w 302435"/>
                      <a:gd name="connsiteY8" fmla="*/ 50407 h 733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2435" h="733674" extrusionOk="0">
                        <a:moveTo>
                          <a:pt x="0" y="50407"/>
                        </a:moveTo>
                        <a:cubicBezTo>
                          <a:pt x="-3316" y="20523"/>
                          <a:pt x="18001" y="1714"/>
                          <a:pt x="50407" y="0"/>
                        </a:cubicBezTo>
                        <a:cubicBezTo>
                          <a:pt x="150776" y="-886"/>
                          <a:pt x="164425" y="5410"/>
                          <a:pt x="252028" y="0"/>
                        </a:cubicBezTo>
                        <a:cubicBezTo>
                          <a:pt x="275896" y="-3020"/>
                          <a:pt x="302152" y="23148"/>
                          <a:pt x="302435" y="50407"/>
                        </a:cubicBezTo>
                        <a:cubicBezTo>
                          <a:pt x="329312" y="278903"/>
                          <a:pt x="333419" y="531908"/>
                          <a:pt x="302435" y="683267"/>
                        </a:cubicBezTo>
                        <a:cubicBezTo>
                          <a:pt x="305174" y="705470"/>
                          <a:pt x="276303" y="733128"/>
                          <a:pt x="252028" y="733674"/>
                        </a:cubicBezTo>
                        <a:cubicBezTo>
                          <a:pt x="165346" y="736042"/>
                          <a:pt x="133163" y="723844"/>
                          <a:pt x="50407" y="733674"/>
                        </a:cubicBezTo>
                        <a:cubicBezTo>
                          <a:pt x="20304" y="737419"/>
                          <a:pt x="-3912" y="706569"/>
                          <a:pt x="0" y="683267"/>
                        </a:cubicBezTo>
                        <a:cubicBezTo>
                          <a:pt x="422" y="551877"/>
                          <a:pt x="22693" y="195550"/>
                          <a:pt x="0" y="50407"/>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8" name="Straight Connector 57">
            <a:extLst>
              <a:ext uri="{FF2B5EF4-FFF2-40B4-BE49-F238E27FC236}">
                <a16:creationId xmlns:a16="http://schemas.microsoft.com/office/drawing/2014/main" id="{63D0A8D9-24E4-01C4-6792-0E02AD75A24B}"/>
              </a:ext>
            </a:extLst>
          </p:cNvPr>
          <p:cNvCxnSpPr>
            <a:cxnSpLocks/>
          </p:cNvCxnSpPr>
          <p:nvPr/>
        </p:nvCxnSpPr>
        <p:spPr>
          <a:xfrm>
            <a:off x="4852651" y="2101548"/>
            <a:ext cx="5642848" cy="0"/>
          </a:xfrm>
          <a:prstGeom prst="line">
            <a:avLst/>
          </a:prstGeom>
          <a:ln w="25400">
            <a:solidFill>
              <a:schemeClr val="accent2"/>
            </a:solidFill>
          </a:ln>
        </p:spPr>
        <p:style>
          <a:lnRef idx="1">
            <a:schemeClr val="dk1"/>
          </a:lnRef>
          <a:fillRef idx="0">
            <a:schemeClr val="dk1"/>
          </a:fillRef>
          <a:effectRef idx="0">
            <a:schemeClr val="dk1"/>
          </a:effectRef>
          <a:fontRef idx="minor">
            <a:schemeClr val="tx1"/>
          </a:fontRef>
        </p:style>
      </p:cxnSp>
      <p:sp>
        <p:nvSpPr>
          <p:cNvPr id="59" name="TextBox 58">
            <a:extLst>
              <a:ext uri="{FF2B5EF4-FFF2-40B4-BE49-F238E27FC236}">
                <a16:creationId xmlns:a16="http://schemas.microsoft.com/office/drawing/2014/main" id="{0CC74C39-EC54-F932-1FCA-02E0C1811461}"/>
              </a:ext>
            </a:extLst>
          </p:cNvPr>
          <p:cNvSpPr txBox="1"/>
          <p:nvPr/>
        </p:nvSpPr>
        <p:spPr>
          <a:xfrm>
            <a:off x="9734818" y="2101548"/>
            <a:ext cx="760569" cy="415498"/>
          </a:xfrm>
          <a:prstGeom prst="rect">
            <a:avLst/>
          </a:prstGeom>
          <a:noFill/>
          <a:ln w="22225">
            <a:solidFill>
              <a:schemeClr val="accent2"/>
            </a:solidFill>
          </a:ln>
        </p:spPr>
        <p:txBody>
          <a:bodyPr wrap="square" rtlCol="0">
            <a:spAutoFit/>
          </a:bodyPr>
          <a:lstStyle/>
          <a:p>
            <a:pPr algn="ctr"/>
            <a:r>
              <a:rPr lang="en-GB" sz="2100" dirty="0">
                <a:solidFill>
                  <a:schemeClr val="accent2"/>
                </a:solidFill>
              </a:rPr>
              <a:t>NGG</a:t>
            </a:r>
          </a:p>
        </p:txBody>
      </p:sp>
      <p:sp>
        <p:nvSpPr>
          <p:cNvPr id="60" name="Rounded Rectangle 59">
            <a:extLst>
              <a:ext uri="{FF2B5EF4-FFF2-40B4-BE49-F238E27FC236}">
                <a16:creationId xmlns:a16="http://schemas.microsoft.com/office/drawing/2014/main" id="{A033D856-5BFD-B3A5-9791-87A93393E408}"/>
              </a:ext>
            </a:extLst>
          </p:cNvPr>
          <p:cNvSpPr/>
          <p:nvPr/>
        </p:nvSpPr>
        <p:spPr>
          <a:xfrm>
            <a:off x="10192952" y="2086376"/>
            <a:ext cx="302435" cy="456777"/>
          </a:xfrm>
          <a:prstGeom prst="roundRect">
            <a:avLst/>
          </a:prstGeom>
          <a:noFill/>
          <a:ln w="38100">
            <a:solidFill>
              <a:schemeClr val="accent1"/>
            </a:solidFill>
            <a:prstDash val="sysDash"/>
            <a:extLst>
              <a:ext uri="{C807C97D-BFC1-408E-A445-0C87EB9F89A2}">
                <ask:lineSketchStyleProps xmlns:ask="http://schemas.microsoft.com/office/drawing/2018/sketchyshapes" sd="1219033472">
                  <a:custGeom>
                    <a:avLst/>
                    <a:gdLst>
                      <a:gd name="connsiteX0" fmla="*/ 0 w 302435"/>
                      <a:gd name="connsiteY0" fmla="*/ 50407 h 733674"/>
                      <a:gd name="connsiteX1" fmla="*/ 50407 w 302435"/>
                      <a:gd name="connsiteY1" fmla="*/ 0 h 733674"/>
                      <a:gd name="connsiteX2" fmla="*/ 252028 w 302435"/>
                      <a:gd name="connsiteY2" fmla="*/ 0 h 733674"/>
                      <a:gd name="connsiteX3" fmla="*/ 302435 w 302435"/>
                      <a:gd name="connsiteY3" fmla="*/ 50407 h 733674"/>
                      <a:gd name="connsiteX4" fmla="*/ 302435 w 302435"/>
                      <a:gd name="connsiteY4" fmla="*/ 683267 h 733674"/>
                      <a:gd name="connsiteX5" fmla="*/ 252028 w 302435"/>
                      <a:gd name="connsiteY5" fmla="*/ 733674 h 733674"/>
                      <a:gd name="connsiteX6" fmla="*/ 50407 w 302435"/>
                      <a:gd name="connsiteY6" fmla="*/ 733674 h 733674"/>
                      <a:gd name="connsiteX7" fmla="*/ 0 w 302435"/>
                      <a:gd name="connsiteY7" fmla="*/ 683267 h 733674"/>
                      <a:gd name="connsiteX8" fmla="*/ 0 w 302435"/>
                      <a:gd name="connsiteY8" fmla="*/ 50407 h 733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2435" h="733674" extrusionOk="0">
                        <a:moveTo>
                          <a:pt x="0" y="50407"/>
                        </a:moveTo>
                        <a:cubicBezTo>
                          <a:pt x="-3316" y="20523"/>
                          <a:pt x="18001" y="1714"/>
                          <a:pt x="50407" y="0"/>
                        </a:cubicBezTo>
                        <a:cubicBezTo>
                          <a:pt x="150776" y="-886"/>
                          <a:pt x="164425" y="5410"/>
                          <a:pt x="252028" y="0"/>
                        </a:cubicBezTo>
                        <a:cubicBezTo>
                          <a:pt x="275896" y="-3020"/>
                          <a:pt x="302152" y="23148"/>
                          <a:pt x="302435" y="50407"/>
                        </a:cubicBezTo>
                        <a:cubicBezTo>
                          <a:pt x="329312" y="278903"/>
                          <a:pt x="333419" y="531908"/>
                          <a:pt x="302435" y="683267"/>
                        </a:cubicBezTo>
                        <a:cubicBezTo>
                          <a:pt x="305174" y="705470"/>
                          <a:pt x="276303" y="733128"/>
                          <a:pt x="252028" y="733674"/>
                        </a:cubicBezTo>
                        <a:cubicBezTo>
                          <a:pt x="165346" y="736042"/>
                          <a:pt x="133163" y="723844"/>
                          <a:pt x="50407" y="733674"/>
                        </a:cubicBezTo>
                        <a:cubicBezTo>
                          <a:pt x="20304" y="737419"/>
                          <a:pt x="-3912" y="706569"/>
                          <a:pt x="0" y="683267"/>
                        </a:cubicBezTo>
                        <a:cubicBezTo>
                          <a:pt x="422" y="551877"/>
                          <a:pt x="22693" y="195550"/>
                          <a:pt x="0" y="50407"/>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TextBox 62">
            <a:extLst>
              <a:ext uri="{FF2B5EF4-FFF2-40B4-BE49-F238E27FC236}">
                <a16:creationId xmlns:a16="http://schemas.microsoft.com/office/drawing/2014/main" id="{18E930D3-0EE9-F3DD-AAA9-FFA5A6827219}"/>
              </a:ext>
            </a:extLst>
          </p:cNvPr>
          <p:cNvSpPr txBox="1"/>
          <p:nvPr/>
        </p:nvSpPr>
        <p:spPr>
          <a:xfrm>
            <a:off x="14487367" y="541553"/>
            <a:ext cx="2462685" cy="3416320"/>
          </a:xfrm>
          <a:prstGeom prst="rect">
            <a:avLst/>
          </a:prstGeom>
          <a:noFill/>
        </p:spPr>
        <p:txBody>
          <a:bodyPr wrap="square" rtlCol="0">
            <a:spAutoFit/>
          </a:bodyPr>
          <a:lstStyle/>
          <a:p>
            <a:r>
              <a:rPr lang="en-GB" dirty="0">
                <a:solidFill>
                  <a:schemeClr val="tx2"/>
                </a:solidFill>
              </a:rPr>
              <a:t>Notes:</a:t>
            </a:r>
          </a:p>
          <a:p>
            <a:pPr marL="285750" indent="-285750">
              <a:buFont typeface="Arial" panose="020B0604020202020204" pitchFamily="34" charset="0"/>
              <a:buChar char="•"/>
            </a:pPr>
            <a:r>
              <a:rPr lang="en-GB" dirty="0">
                <a:solidFill>
                  <a:schemeClr val="tx2"/>
                </a:solidFill>
              </a:rPr>
              <a:t>As we’re within a max of 20bp from start/stop, in this case, PAM must be in start/stop or in CDS</a:t>
            </a:r>
          </a:p>
          <a:p>
            <a:pPr marL="285750" indent="-285750">
              <a:buFont typeface="Arial" panose="020B0604020202020204" pitchFamily="34" charset="0"/>
              <a:buChar char="•"/>
            </a:pPr>
            <a:r>
              <a:rPr lang="en-GB" dirty="0">
                <a:solidFill>
                  <a:schemeClr val="tx2"/>
                </a:solidFill>
              </a:rPr>
              <a:t>positionScore limits: [0:21]</a:t>
            </a:r>
          </a:p>
          <a:p>
            <a:pPr marL="285750" indent="-285750">
              <a:buFont typeface="Arial" panose="020B0604020202020204" pitchFamily="34" charset="0"/>
              <a:buChar char="•"/>
            </a:pPr>
            <a:r>
              <a:rPr lang="en-GB" dirty="0">
                <a:solidFill>
                  <a:schemeClr val="tx2"/>
                </a:solidFill>
              </a:rPr>
              <a:t>Relative </a:t>
            </a:r>
            <a:r>
              <a:rPr lang="en-GB" dirty="0" err="1">
                <a:solidFill>
                  <a:schemeClr val="tx2"/>
                </a:solidFill>
              </a:rPr>
              <a:t>lastG</a:t>
            </a:r>
            <a:r>
              <a:rPr lang="en-GB" dirty="0">
                <a:solidFill>
                  <a:schemeClr val="tx2"/>
                </a:solidFill>
              </a:rPr>
              <a:t> position given by positionScore+23</a:t>
            </a:r>
          </a:p>
          <a:p>
            <a:endParaRPr lang="en-GB" dirty="0">
              <a:solidFill>
                <a:schemeClr val="tx2"/>
              </a:solidFill>
            </a:endParaRPr>
          </a:p>
        </p:txBody>
      </p:sp>
      <p:sp>
        <p:nvSpPr>
          <p:cNvPr id="64" name="TextBox 63">
            <a:extLst>
              <a:ext uri="{FF2B5EF4-FFF2-40B4-BE49-F238E27FC236}">
                <a16:creationId xmlns:a16="http://schemas.microsoft.com/office/drawing/2014/main" id="{B9BB4473-D63D-7F72-B8E3-D3EC8EF5D5E8}"/>
              </a:ext>
            </a:extLst>
          </p:cNvPr>
          <p:cNvSpPr txBox="1"/>
          <p:nvPr/>
        </p:nvSpPr>
        <p:spPr>
          <a:xfrm>
            <a:off x="2974102" y="6116361"/>
            <a:ext cx="11453504" cy="646331"/>
          </a:xfrm>
          <a:prstGeom prst="rect">
            <a:avLst/>
          </a:prstGeom>
          <a:noFill/>
        </p:spPr>
        <p:txBody>
          <a:bodyPr wrap="square" rtlCol="0">
            <a:spAutoFit/>
          </a:bodyPr>
          <a:lstStyle/>
          <a:p>
            <a:r>
              <a:rPr lang="en-GB" dirty="0">
                <a:solidFill>
                  <a:schemeClr val="tx2"/>
                </a:solidFill>
              </a:rPr>
              <a:t>Below values are given as the range of position scores for which the case holds true, where positionScore = </a:t>
            </a:r>
            <a:r>
              <a:rPr lang="en-GB" dirty="0">
                <a:solidFill>
                  <a:schemeClr val="accent1"/>
                </a:solidFill>
              </a:rPr>
              <a:t>fmax </a:t>
            </a:r>
            <a:r>
              <a:rPr lang="en-GB" dirty="0"/>
              <a:t>– </a:t>
            </a:r>
            <a:r>
              <a:rPr lang="en-GB" dirty="0">
                <a:solidFill>
                  <a:schemeClr val="accent4"/>
                </a:solidFill>
              </a:rPr>
              <a:t>stop</a:t>
            </a:r>
            <a:r>
              <a:rPr lang="en-GB" dirty="0">
                <a:solidFill>
                  <a:schemeClr val="tx2"/>
                </a:solidFill>
              </a:rPr>
              <a:t>. These are written as Python ranges (inclusive of start position, exclusive of stop position)</a:t>
            </a:r>
            <a:endParaRPr lang="en-GB" dirty="0">
              <a:solidFill>
                <a:schemeClr val="accent4"/>
              </a:solidFill>
            </a:endParaRPr>
          </a:p>
        </p:txBody>
      </p:sp>
      <p:cxnSp>
        <p:nvCxnSpPr>
          <p:cNvPr id="72" name="Straight Connector 71">
            <a:extLst>
              <a:ext uri="{FF2B5EF4-FFF2-40B4-BE49-F238E27FC236}">
                <a16:creationId xmlns:a16="http://schemas.microsoft.com/office/drawing/2014/main" id="{37A64C41-2FA7-B663-6BC6-6BEDCF84A607}"/>
              </a:ext>
            </a:extLst>
          </p:cNvPr>
          <p:cNvCxnSpPr>
            <a:cxnSpLocks/>
          </p:cNvCxnSpPr>
          <p:nvPr/>
        </p:nvCxnSpPr>
        <p:spPr>
          <a:xfrm>
            <a:off x="3383681" y="3906556"/>
            <a:ext cx="4882164" cy="0"/>
          </a:xfrm>
          <a:prstGeom prst="line">
            <a:avLst/>
          </a:prstGeom>
          <a:ln w="19050">
            <a:solidFill>
              <a:schemeClr val="accent3"/>
            </a:solidFill>
            <a:prstDash val="sysDash"/>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3B90F18E-8AAD-9DFC-4B3E-299A9400D7D4}"/>
              </a:ext>
            </a:extLst>
          </p:cNvPr>
          <p:cNvSpPr txBox="1"/>
          <p:nvPr/>
        </p:nvSpPr>
        <p:spPr>
          <a:xfrm>
            <a:off x="5575640" y="3882864"/>
            <a:ext cx="875596" cy="369332"/>
          </a:xfrm>
          <a:prstGeom prst="rect">
            <a:avLst/>
          </a:prstGeom>
          <a:noFill/>
        </p:spPr>
        <p:txBody>
          <a:bodyPr wrap="square" rtlCol="0">
            <a:spAutoFit/>
          </a:bodyPr>
          <a:lstStyle/>
          <a:p>
            <a:r>
              <a:rPr lang="en-GB" dirty="0">
                <a:solidFill>
                  <a:schemeClr val="accent3"/>
                </a:solidFill>
              </a:rPr>
              <a:t>20 max</a:t>
            </a:r>
          </a:p>
        </p:txBody>
      </p:sp>
      <p:cxnSp>
        <p:nvCxnSpPr>
          <p:cNvPr id="76" name="Straight Connector 75">
            <a:extLst>
              <a:ext uri="{FF2B5EF4-FFF2-40B4-BE49-F238E27FC236}">
                <a16:creationId xmlns:a16="http://schemas.microsoft.com/office/drawing/2014/main" id="{E650C4D0-7875-D3C3-7998-C73E91EC7A07}"/>
              </a:ext>
            </a:extLst>
          </p:cNvPr>
          <p:cNvCxnSpPr>
            <a:cxnSpLocks/>
          </p:cNvCxnSpPr>
          <p:nvPr/>
        </p:nvCxnSpPr>
        <p:spPr>
          <a:xfrm>
            <a:off x="9000333" y="3906556"/>
            <a:ext cx="4908249" cy="0"/>
          </a:xfrm>
          <a:prstGeom prst="line">
            <a:avLst/>
          </a:prstGeom>
          <a:ln w="19050">
            <a:solidFill>
              <a:schemeClr val="accent3"/>
            </a:solidFill>
            <a:prstDash val="sysDash"/>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D442A4E1-ED2B-E6E2-DFE6-E3A42E1BC9E9}"/>
              </a:ext>
            </a:extLst>
          </p:cNvPr>
          <p:cNvSpPr txBox="1"/>
          <p:nvPr/>
        </p:nvSpPr>
        <p:spPr>
          <a:xfrm>
            <a:off x="11142477" y="3890657"/>
            <a:ext cx="875596" cy="369332"/>
          </a:xfrm>
          <a:prstGeom prst="rect">
            <a:avLst/>
          </a:prstGeom>
          <a:noFill/>
        </p:spPr>
        <p:txBody>
          <a:bodyPr wrap="square" rtlCol="0">
            <a:spAutoFit/>
          </a:bodyPr>
          <a:lstStyle/>
          <a:p>
            <a:r>
              <a:rPr lang="en-GB" dirty="0">
                <a:solidFill>
                  <a:schemeClr val="accent3"/>
                </a:solidFill>
              </a:rPr>
              <a:t>20 max</a:t>
            </a:r>
          </a:p>
        </p:txBody>
      </p:sp>
      <p:sp>
        <p:nvSpPr>
          <p:cNvPr id="101" name="TextBox 100">
            <a:extLst>
              <a:ext uri="{FF2B5EF4-FFF2-40B4-BE49-F238E27FC236}">
                <a16:creationId xmlns:a16="http://schemas.microsoft.com/office/drawing/2014/main" id="{0264C2C6-9150-C138-3D5F-A5204350D880}"/>
              </a:ext>
            </a:extLst>
          </p:cNvPr>
          <p:cNvSpPr txBox="1"/>
          <p:nvPr/>
        </p:nvSpPr>
        <p:spPr>
          <a:xfrm>
            <a:off x="1544761" y="4354129"/>
            <a:ext cx="1675153" cy="923330"/>
          </a:xfrm>
          <a:prstGeom prst="rect">
            <a:avLst/>
          </a:prstGeom>
          <a:noFill/>
        </p:spPr>
        <p:txBody>
          <a:bodyPr wrap="square" rtlCol="0">
            <a:spAutoFit/>
          </a:bodyPr>
          <a:lstStyle/>
          <a:p>
            <a:pPr algn="ctr"/>
            <a:r>
              <a:rPr lang="en-GB" dirty="0">
                <a:solidFill>
                  <a:schemeClr val="tx2"/>
                </a:solidFill>
              </a:rPr>
              <a:t>Relative coordinate in mutable area</a:t>
            </a:r>
          </a:p>
        </p:txBody>
      </p:sp>
      <p:sp>
        <p:nvSpPr>
          <p:cNvPr id="102" name="TextBox 101">
            <a:extLst>
              <a:ext uri="{FF2B5EF4-FFF2-40B4-BE49-F238E27FC236}">
                <a16:creationId xmlns:a16="http://schemas.microsoft.com/office/drawing/2014/main" id="{7B30898B-C954-CD2E-9419-B8C05A5E397D}"/>
              </a:ext>
            </a:extLst>
          </p:cNvPr>
          <p:cNvSpPr txBox="1"/>
          <p:nvPr/>
        </p:nvSpPr>
        <p:spPr>
          <a:xfrm>
            <a:off x="1546615" y="5469792"/>
            <a:ext cx="1675153" cy="369332"/>
          </a:xfrm>
          <a:prstGeom prst="rect">
            <a:avLst/>
          </a:prstGeom>
          <a:noFill/>
        </p:spPr>
        <p:txBody>
          <a:bodyPr wrap="square" rtlCol="0">
            <a:spAutoFit/>
          </a:bodyPr>
          <a:lstStyle/>
          <a:p>
            <a:pPr algn="ctr"/>
            <a:r>
              <a:rPr lang="en-GB" dirty="0">
                <a:solidFill>
                  <a:schemeClr val="tx2"/>
                </a:solidFill>
              </a:rPr>
              <a:t>Codon number</a:t>
            </a:r>
          </a:p>
        </p:txBody>
      </p:sp>
      <p:sp>
        <p:nvSpPr>
          <p:cNvPr id="3" name="TextBox 2">
            <a:extLst>
              <a:ext uri="{FF2B5EF4-FFF2-40B4-BE49-F238E27FC236}">
                <a16:creationId xmlns:a16="http://schemas.microsoft.com/office/drawing/2014/main" id="{BCAD62D8-D0EC-E95B-0527-21CD3BFC74D3}"/>
              </a:ext>
            </a:extLst>
          </p:cNvPr>
          <p:cNvSpPr txBox="1"/>
          <p:nvPr/>
        </p:nvSpPr>
        <p:spPr>
          <a:xfrm>
            <a:off x="3832854" y="4586678"/>
            <a:ext cx="432050" cy="369332"/>
          </a:xfrm>
          <a:prstGeom prst="rect">
            <a:avLst/>
          </a:prstGeom>
          <a:noFill/>
        </p:spPr>
        <p:txBody>
          <a:bodyPr wrap="square" rtlCol="0">
            <a:spAutoFit/>
          </a:bodyPr>
          <a:lstStyle/>
          <a:p>
            <a:r>
              <a:rPr lang="en-GB" dirty="0">
                <a:solidFill>
                  <a:schemeClr val="tx2"/>
                </a:solidFill>
              </a:rPr>
              <a:t>2</a:t>
            </a:r>
          </a:p>
        </p:txBody>
      </p:sp>
      <p:sp>
        <p:nvSpPr>
          <p:cNvPr id="6" name="TextBox 5">
            <a:extLst>
              <a:ext uri="{FF2B5EF4-FFF2-40B4-BE49-F238E27FC236}">
                <a16:creationId xmlns:a16="http://schemas.microsoft.com/office/drawing/2014/main" id="{BF5AC474-22BF-61B6-622D-B85E937B96BF}"/>
              </a:ext>
            </a:extLst>
          </p:cNvPr>
          <p:cNvSpPr txBox="1"/>
          <p:nvPr/>
        </p:nvSpPr>
        <p:spPr>
          <a:xfrm>
            <a:off x="4567339" y="4586678"/>
            <a:ext cx="432050" cy="369332"/>
          </a:xfrm>
          <a:prstGeom prst="rect">
            <a:avLst/>
          </a:prstGeom>
          <a:noFill/>
        </p:spPr>
        <p:txBody>
          <a:bodyPr wrap="square" rtlCol="0">
            <a:spAutoFit/>
          </a:bodyPr>
          <a:lstStyle/>
          <a:p>
            <a:r>
              <a:rPr lang="en-GB" dirty="0">
                <a:solidFill>
                  <a:schemeClr val="tx2"/>
                </a:solidFill>
              </a:rPr>
              <a:t>5</a:t>
            </a:r>
          </a:p>
        </p:txBody>
      </p:sp>
      <p:sp>
        <p:nvSpPr>
          <p:cNvPr id="7" name="TextBox 6">
            <a:extLst>
              <a:ext uri="{FF2B5EF4-FFF2-40B4-BE49-F238E27FC236}">
                <a16:creationId xmlns:a16="http://schemas.microsoft.com/office/drawing/2014/main" id="{836B108D-74D9-40A4-D3CF-AEAB52E620AF}"/>
              </a:ext>
            </a:extLst>
          </p:cNvPr>
          <p:cNvSpPr txBox="1"/>
          <p:nvPr/>
        </p:nvSpPr>
        <p:spPr>
          <a:xfrm>
            <a:off x="5301824" y="4586678"/>
            <a:ext cx="432050" cy="369332"/>
          </a:xfrm>
          <a:prstGeom prst="rect">
            <a:avLst/>
          </a:prstGeom>
          <a:noFill/>
        </p:spPr>
        <p:txBody>
          <a:bodyPr wrap="square" rtlCol="0">
            <a:spAutoFit/>
          </a:bodyPr>
          <a:lstStyle/>
          <a:p>
            <a:r>
              <a:rPr lang="en-GB" dirty="0">
                <a:solidFill>
                  <a:schemeClr val="tx2"/>
                </a:solidFill>
              </a:rPr>
              <a:t>8</a:t>
            </a:r>
          </a:p>
        </p:txBody>
      </p:sp>
      <p:sp>
        <p:nvSpPr>
          <p:cNvPr id="11" name="TextBox 10">
            <a:extLst>
              <a:ext uri="{FF2B5EF4-FFF2-40B4-BE49-F238E27FC236}">
                <a16:creationId xmlns:a16="http://schemas.microsoft.com/office/drawing/2014/main" id="{5369C841-05E7-DB9F-0153-972E814404B1}"/>
              </a:ext>
            </a:extLst>
          </p:cNvPr>
          <p:cNvSpPr txBox="1"/>
          <p:nvPr/>
        </p:nvSpPr>
        <p:spPr>
          <a:xfrm>
            <a:off x="6036309" y="4586678"/>
            <a:ext cx="432050" cy="369332"/>
          </a:xfrm>
          <a:prstGeom prst="rect">
            <a:avLst/>
          </a:prstGeom>
          <a:noFill/>
        </p:spPr>
        <p:txBody>
          <a:bodyPr wrap="square" rtlCol="0">
            <a:spAutoFit/>
          </a:bodyPr>
          <a:lstStyle/>
          <a:p>
            <a:r>
              <a:rPr lang="en-GB" dirty="0">
                <a:solidFill>
                  <a:schemeClr val="tx2"/>
                </a:solidFill>
              </a:rPr>
              <a:t>11</a:t>
            </a:r>
          </a:p>
        </p:txBody>
      </p:sp>
      <p:sp>
        <p:nvSpPr>
          <p:cNvPr id="13" name="TextBox 12">
            <a:extLst>
              <a:ext uri="{FF2B5EF4-FFF2-40B4-BE49-F238E27FC236}">
                <a16:creationId xmlns:a16="http://schemas.microsoft.com/office/drawing/2014/main" id="{7D3C64DB-2318-00BE-D163-669CF557A660}"/>
              </a:ext>
            </a:extLst>
          </p:cNvPr>
          <p:cNvSpPr txBox="1"/>
          <p:nvPr/>
        </p:nvSpPr>
        <p:spPr>
          <a:xfrm>
            <a:off x="6770794" y="4586678"/>
            <a:ext cx="432050" cy="369332"/>
          </a:xfrm>
          <a:prstGeom prst="rect">
            <a:avLst/>
          </a:prstGeom>
          <a:noFill/>
        </p:spPr>
        <p:txBody>
          <a:bodyPr wrap="square" rtlCol="0">
            <a:spAutoFit/>
          </a:bodyPr>
          <a:lstStyle/>
          <a:p>
            <a:r>
              <a:rPr lang="en-GB" dirty="0">
                <a:solidFill>
                  <a:schemeClr val="tx2"/>
                </a:solidFill>
              </a:rPr>
              <a:t>14</a:t>
            </a:r>
          </a:p>
        </p:txBody>
      </p:sp>
      <p:sp>
        <p:nvSpPr>
          <p:cNvPr id="14" name="TextBox 13">
            <a:extLst>
              <a:ext uri="{FF2B5EF4-FFF2-40B4-BE49-F238E27FC236}">
                <a16:creationId xmlns:a16="http://schemas.microsoft.com/office/drawing/2014/main" id="{744503EB-7B76-2A68-4276-C21F3557F62B}"/>
              </a:ext>
            </a:extLst>
          </p:cNvPr>
          <p:cNvSpPr txBox="1"/>
          <p:nvPr/>
        </p:nvSpPr>
        <p:spPr>
          <a:xfrm>
            <a:off x="7505279" y="4586678"/>
            <a:ext cx="432050" cy="369332"/>
          </a:xfrm>
          <a:prstGeom prst="rect">
            <a:avLst/>
          </a:prstGeom>
          <a:noFill/>
        </p:spPr>
        <p:txBody>
          <a:bodyPr wrap="square" rtlCol="0">
            <a:spAutoFit/>
          </a:bodyPr>
          <a:lstStyle/>
          <a:p>
            <a:r>
              <a:rPr lang="en-GB" dirty="0">
                <a:solidFill>
                  <a:schemeClr val="tx2"/>
                </a:solidFill>
              </a:rPr>
              <a:t>17</a:t>
            </a:r>
          </a:p>
        </p:txBody>
      </p:sp>
      <p:sp>
        <p:nvSpPr>
          <p:cNvPr id="15" name="TextBox 14">
            <a:extLst>
              <a:ext uri="{FF2B5EF4-FFF2-40B4-BE49-F238E27FC236}">
                <a16:creationId xmlns:a16="http://schemas.microsoft.com/office/drawing/2014/main" id="{73CB4FD9-DBD0-BE85-E6CA-48F82B71E105}"/>
              </a:ext>
            </a:extLst>
          </p:cNvPr>
          <p:cNvSpPr txBox="1"/>
          <p:nvPr/>
        </p:nvSpPr>
        <p:spPr>
          <a:xfrm>
            <a:off x="8239764" y="4586678"/>
            <a:ext cx="432050" cy="369332"/>
          </a:xfrm>
          <a:prstGeom prst="rect">
            <a:avLst/>
          </a:prstGeom>
          <a:noFill/>
        </p:spPr>
        <p:txBody>
          <a:bodyPr wrap="square" rtlCol="0">
            <a:spAutoFit/>
          </a:bodyPr>
          <a:lstStyle/>
          <a:p>
            <a:r>
              <a:rPr lang="en-GB" dirty="0">
                <a:solidFill>
                  <a:schemeClr val="tx2"/>
                </a:solidFill>
              </a:rPr>
              <a:t>20</a:t>
            </a:r>
          </a:p>
        </p:txBody>
      </p:sp>
      <p:sp>
        <p:nvSpPr>
          <p:cNvPr id="16" name="TextBox 15">
            <a:extLst>
              <a:ext uri="{FF2B5EF4-FFF2-40B4-BE49-F238E27FC236}">
                <a16:creationId xmlns:a16="http://schemas.microsoft.com/office/drawing/2014/main" id="{E7D11E5D-A59D-345A-AAFE-7FF260FAD7F9}"/>
              </a:ext>
            </a:extLst>
          </p:cNvPr>
          <p:cNvSpPr txBox="1"/>
          <p:nvPr/>
        </p:nvSpPr>
        <p:spPr>
          <a:xfrm>
            <a:off x="8974249" y="4586678"/>
            <a:ext cx="432050" cy="369332"/>
          </a:xfrm>
          <a:prstGeom prst="rect">
            <a:avLst/>
          </a:prstGeom>
          <a:noFill/>
        </p:spPr>
        <p:txBody>
          <a:bodyPr wrap="square" rtlCol="0">
            <a:spAutoFit/>
          </a:bodyPr>
          <a:lstStyle/>
          <a:p>
            <a:r>
              <a:rPr lang="en-GB" dirty="0">
                <a:solidFill>
                  <a:schemeClr val="tx2"/>
                </a:solidFill>
              </a:rPr>
              <a:t>23</a:t>
            </a:r>
          </a:p>
        </p:txBody>
      </p:sp>
      <p:sp>
        <p:nvSpPr>
          <p:cNvPr id="17" name="TextBox 16">
            <a:extLst>
              <a:ext uri="{FF2B5EF4-FFF2-40B4-BE49-F238E27FC236}">
                <a16:creationId xmlns:a16="http://schemas.microsoft.com/office/drawing/2014/main" id="{05CEEF04-CDD4-8E67-EE6C-F73B4273FA38}"/>
              </a:ext>
            </a:extLst>
          </p:cNvPr>
          <p:cNvSpPr txBox="1"/>
          <p:nvPr/>
        </p:nvSpPr>
        <p:spPr>
          <a:xfrm>
            <a:off x="9691611" y="4588048"/>
            <a:ext cx="432050" cy="369332"/>
          </a:xfrm>
          <a:prstGeom prst="rect">
            <a:avLst/>
          </a:prstGeom>
          <a:noFill/>
        </p:spPr>
        <p:txBody>
          <a:bodyPr wrap="square" rtlCol="0">
            <a:spAutoFit/>
          </a:bodyPr>
          <a:lstStyle/>
          <a:p>
            <a:r>
              <a:rPr lang="en-GB" dirty="0">
                <a:solidFill>
                  <a:schemeClr val="tx2"/>
                </a:solidFill>
              </a:rPr>
              <a:t>26</a:t>
            </a:r>
          </a:p>
        </p:txBody>
      </p:sp>
      <p:sp>
        <p:nvSpPr>
          <p:cNvPr id="18" name="TextBox 17">
            <a:extLst>
              <a:ext uri="{FF2B5EF4-FFF2-40B4-BE49-F238E27FC236}">
                <a16:creationId xmlns:a16="http://schemas.microsoft.com/office/drawing/2014/main" id="{EBF83C41-5FCA-D6CD-D425-BF71C9B79F58}"/>
              </a:ext>
            </a:extLst>
          </p:cNvPr>
          <p:cNvSpPr txBox="1"/>
          <p:nvPr/>
        </p:nvSpPr>
        <p:spPr>
          <a:xfrm>
            <a:off x="10426096" y="4588048"/>
            <a:ext cx="432050" cy="369332"/>
          </a:xfrm>
          <a:prstGeom prst="rect">
            <a:avLst/>
          </a:prstGeom>
          <a:noFill/>
        </p:spPr>
        <p:txBody>
          <a:bodyPr wrap="square" rtlCol="0">
            <a:spAutoFit/>
          </a:bodyPr>
          <a:lstStyle/>
          <a:p>
            <a:r>
              <a:rPr lang="en-GB" dirty="0">
                <a:solidFill>
                  <a:schemeClr val="tx2"/>
                </a:solidFill>
              </a:rPr>
              <a:t>29</a:t>
            </a:r>
          </a:p>
        </p:txBody>
      </p:sp>
      <p:sp>
        <p:nvSpPr>
          <p:cNvPr id="19" name="TextBox 18">
            <a:extLst>
              <a:ext uri="{FF2B5EF4-FFF2-40B4-BE49-F238E27FC236}">
                <a16:creationId xmlns:a16="http://schemas.microsoft.com/office/drawing/2014/main" id="{71F7CE51-F38D-759F-20D9-C9BD8C8AA6E1}"/>
              </a:ext>
            </a:extLst>
          </p:cNvPr>
          <p:cNvSpPr txBox="1"/>
          <p:nvPr/>
        </p:nvSpPr>
        <p:spPr>
          <a:xfrm>
            <a:off x="11160581" y="4586179"/>
            <a:ext cx="432050" cy="369332"/>
          </a:xfrm>
          <a:prstGeom prst="rect">
            <a:avLst/>
          </a:prstGeom>
          <a:noFill/>
        </p:spPr>
        <p:txBody>
          <a:bodyPr wrap="square" rtlCol="0">
            <a:spAutoFit/>
          </a:bodyPr>
          <a:lstStyle/>
          <a:p>
            <a:r>
              <a:rPr lang="en-GB" dirty="0">
                <a:solidFill>
                  <a:schemeClr val="tx2"/>
                </a:solidFill>
              </a:rPr>
              <a:t>32</a:t>
            </a:r>
          </a:p>
        </p:txBody>
      </p:sp>
      <p:sp>
        <p:nvSpPr>
          <p:cNvPr id="21" name="TextBox 20">
            <a:extLst>
              <a:ext uri="{FF2B5EF4-FFF2-40B4-BE49-F238E27FC236}">
                <a16:creationId xmlns:a16="http://schemas.microsoft.com/office/drawing/2014/main" id="{2CEFE41C-2957-BCFF-53A7-306E1C39C7BD}"/>
              </a:ext>
            </a:extLst>
          </p:cNvPr>
          <p:cNvSpPr txBox="1"/>
          <p:nvPr/>
        </p:nvSpPr>
        <p:spPr>
          <a:xfrm>
            <a:off x="11895066" y="4586179"/>
            <a:ext cx="432050" cy="369332"/>
          </a:xfrm>
          <a:prstGeom prst="rect">
            <a:avLst/>
          </a:prstGeom>
          <a:noFill/>
        </p:spPr>
        <p:txBody>
          <a:bodyPr wrap="square" rtlCol="0">
            <a:spAutoFit/>
          </a:bodyPr>
          <a:lstStyle/>
          <a:p>
            <a:r>
              <a:rPr lang="en-GB" dirty="0">
                <a:solidFill>
                  <a:schemeClr val="tx2"/>
                </a:solidFill>
              </a:rPr>
              <a:t>35</a:t>
            </a:r>
          </a:p>
        </p:txBody>
      </p:sp>
      <p:sp>
        <p:nvSpPr>
          <p:cNvPr id="22" name="TextBox 21">
            <a:extLst>
              <a:ext uri="{FF2B5EF4-FFF2-40B4-BE49-F238E27FC236}">
                <a16:creationId xmlns:a16="http://schemas.microsoft.com/office/drawing/2014/main" id="{413E5EE8-4D6C-04E9-162E-E96472017FAA}"/>
              </a:ext>
            </a:extLst>
          </p:cNvPr>
          <p:cNvSpPr txBox="1"/>
          <p:nvPr/>
        </p:nvSpPr>
        <p:spPr>
          <a:xfrm>
            <a:off x="12629551" y="4586678"/>
            <a:ext cx="432050" cy="369332"/>
          </a:xfrm>
          <a:prstGeom prst="rect">
            <a:avLst/>
          </a:prstGeom>
          <a:noFill/>
        </p:spPr>
        <p:txBody>
          <a:bodyPr wrap="square" rtlCol="0">
            <a:spAutoFit/>
          </a:bodyPr>
          <a:lstStyle/>
          <a:p>
            <a:r>
              <a:rPr lang="en-GB" dirty="0">
                <a:solidFill>
                  <a:schemeClr val="tx2"/>
                </a:solidFill>
              </a:rPr>
              <a:t>38</a:t>
            </a:r>
          </a:p>
        </p:txBody>
      </p:sp>
      <p:sp>
        <p:nvSpPr>
          <p:cNvPr id="23" name="TextBox 22">
            <a:extLst>
              <a:ext uri="{FF2B5EF4-FFF2-40B4-BE49-F238E27FC236}">
                <a16:creationId xmlns:a16="http://schemas.microsoft.com/office/drawing/2014/main" id="{947C801D-B8E2-EF67-C0AD-49B49D9B3292}"/>
              </a:ext>
            </a:extLst>
          </p:cNvPr>
          <p:cNvSpPr txBox="1"/>
          <p:nvPr/>
        </p:nvSpPr>
        <p:spPr>
          <a:xfrm>
            <a:off x="13364036" y="4586678"/>
            <a:ext cx="432050" cy="369332"/>
          </a:xfrm>
          <a:prstGeom prst="rect">
            <a:avLst/>
          </a:prstGeom>
          <a:noFill/>
        </p:spPr>
        <p:txBody>
          <a:bodyPr wrap="square" rtlCol="0">
            <a:spAutoFit/>
          </a:bodyPr>
          <a:lstStyle/>
          <a:p>
            <a:r>
              <a:rPr lang="en-GB" dirty="0">
                <a:solidFill>
                  <a:schemeClr val="tx2"/>
                </a:solidFill>
              </a:rPr>
              <a:t>41</a:t>
            </a:r>
          </a:p>
        </p:txBody>
      </p:sp>
      <p:sp>
        <p:nvSpPr>
          <p:cNvPr id="24" name="TextBox 23">
            <a:extLst>
              <a:ext uri="{FF2B5EF4-FFF2-40B4-BE49-F238E27FC236}">
                <a16:creationId xmlns:a16="http://schemas.microsoft.com/office/drawing/2014/main" id="{051E2A9C-1A1F-2882-F207-2810921D393D}"/>
              </a:ext>
            </a:extLst>
          </p:cNvPr>
          <p:cNvSpPr txBox="1"/>
          <p:nvPr/>
        </p:nvSpPr>
        <p:spPr>
          <a:xfrm>
            <a:off x="3297271" y="5450279"/>
            <a:ext cx="432050" cy="369332"/>
          </a:xfrm>
          <a:prstGeom prst="rect">
            <a:avLst/>
          </a:prstGeom>
          <a:noFill/>
        </p:spPr>
        <p:txBody>
          <a:bodyPr wrap="square" rtlCol="0">
            <a:spAutoFit/>
          </a:bodyPr>
          <a:lstStyle/>
          <a:p>
            <a:r>
              <a:rPr lang="en-GB" dirty="0">
                <a:solidFill>
                  <a:schemeClr val="tx2"/>
                </a:solidFill>
              </a:rPr>
              <a:t>0</a:t>
            </a:r>
          </a:p>
        </p:txBody>
      </p:sp>
      <p:sp>
        <p:nvSpPr>
          <p:cNvPr id="25" name="TextBox 24">
            <a:extLst>
              <a:ext uri="{FF2B5EF4-FFF2-40B4-BE49-F238E27FC236}">
                <a16:creationId xmlns:a16="http://schemas.microsoft.com/office/drawing/2014/main" id="{A3351AA9-7D32-4C80-E8CC-0F37C4C7347C}"/>
              </a:ext>
            </a:extLst>
          </p:cNvPr>
          <p:cNvSpPr txBox="1"/>
          <p:nvPr/>
        </p:nvSpPr>
        <p:spPr>
          <a:xfrm>
            <a:off x="4031756" y="5450279"/>
            <a:ext cx="432050" cy="369332"/>
          </a:xfrm>
          <a:prstGeom prst="rect">
            <a:avLst/>
          </a:prstGeom>
          <a:noFill/>
        </p:spPr>
        <p:txBody>
          <a:bodyPr wrap="square" rtlCol="0">
            <a:spAutoFit/>
          </a:bodyPr>
          <a:lstStyle/>
          <a:p>
            <a:r>
              <a:rPr lang="en-GB" dirty="0">
                <a:solidFill>
                  <a:schemeClr val="tx2"/>
                </a:solidFill>
              </a:rPr>
              <a:t>1</a:t>
            </a:r>
          </a:p>
        </p:txBody>
      </p:sp>
      <p:sp>
        <p:nvSpPr>
          <p:cNvPr id="26" name="TextBox 25">
            <a:extLst>
              <a:ext uri="{FF2B5EF4-FFF2-40B4-BE49-F238E27FC236}">
                <a16:creationId xmlns:a16="http://schemas.microsoft.com/office/drawing/2014/main" id="{44A07B0D-8521-DE01-D80B-C021C0162A3A}"/>
              </a:ext>
            </a:extLst>
          </p:cNvPr>
          <p:cNvSpPr txBox="1"/>
          <p:nvPr/>
        </p:nvSpPr>
        <p:spPr>
          <a:xfrm>
            <a:off x="4766241" y="5450279"/>
            <a:ext cx="432050" cy="369332"/>
          </a:xfrm>
          <a:prstGeom prst="rect">
            <a:avLst/>
          </a:prstGeom>
          <a:noFill/>
        </p:spPr>
        <p:txBody>
          <a:bodyPr wrap="square" rtlCol="0">
            <a:spAutoFit/>
          </a:bodyPr>
          <a:lstStyle/>
          <a:p>
            <a:r>
              <a:rPr lang="en-GB" dirty="0">
                <a:solidFill>
                  <a:schemeClr val="tx2"/>
                </a:solidFill>
              </a:rPr>
              <a:t>2</a:t>
            </a:r>
          </a:p>
        </p:txBody>
      </p:sp>
      <p:sp>
        <p:nvSpPr>
          <p:cNvPr id="27" name="TextBox 26">
            <a:extLst>
              <a:ext uri="{FF2B5EF4-FFF2-40B4-BE49-F238E27FC236}">
                <a16:creationId xmlns:a16="http://schemas.microsoft.com/office/drawing/2014/main" id="{B09B5A0D-E83A-F166-83BC-45C14630664C}"/>
              </a:ext>
            </a:extLst>
          </p:cNvPr>
          <p:cNvSpPr txBox="1"/>
          <p:nvPr/>
        </p:nvSpPr>
        <p:spPr>
          <a:xfrm>
            <a:off x="5500726" y="5450279"/>
            <a:ext cx="432050" cy="369332"/>
          </a:xfrm>
          <a:prstGeom prst="rect">
            <a:avLst/>
          </a:prstGeom>
          <a:noFill/>
        </p:spPr>
        <p:txBody>
          <a:bodyPr wrap="square" rtlCol="0">
            <a:spAutoFit/>
          </a:bodyPr>
          <a:lstStyle/>
          <a:p>
            <a:r>
              <a:rPr lang="en-GB" dirty="0">
                <a:solidFill>
                  <a:schemeClr val="tx2"/>
                </a:solidFill>
              </a:rPr>
              <a:t>3</a:t>
            </a:r>
          </a:p>
        </p:txBody>
      </p:sp>
      <p:sp>
        <p:nvSpPr>
          <p:cNvPr id="28" name="TextBox 27">
            <a:extLst>
              <a:ext uri="{FF2B5EF4-FFF2-40B4-BE49-F238E27FC236}">
                <a16:creationId xmlns:a16="http://schemas.microsoft.com/office/drawing/2014/main" id="{DCB2BC3D-60D4-7200-1917-A1E173F05D46}"/>
              </a:ext>
            </a:extLst>
          </p:cNvPr>
          <p:cNvSpPr txBox="1"/>
          <p:nvPr/>
        </p:nvSpPr>
        <p:spPr>
          <a:xfrm>
            <a:off x="6235211" y="5440633"/>
            <a:ext cx="432050" cy="369332"/>
          </a:xfrm>
          <a:prstGeom prst="rect">
            <a:avLst/>
          </a:prstGeom>
          <a:noFill/>
        </p:spPr>
        <p:txBody>
          <a:bodyPr wrap="square" rtlCol="0">
            <a:spAutoFit/>
          </a:bodyPr>
          <a:lstStyle/>
          <a:p>
            <a:r>
              <a:rPr lang="en-GB" dirty="0">
                <a:solidFill>
                  <a:schemeClr val="tx2"/>
                </a:solidFill>
              </a:rPr>
              <a:t>4</a:t>
            </a:r>
          </a:p>
        </p:txBody>
      </p:sp>
      <p:sp>
        <p:nvSpPr>
          <p:cNvPr id="29" name="TextBox 28">
            <a:extLst>
              <a:ext uri="{FF2B5EF4-FFF2-40B4-BE49-F238E27FC236}">
                <a16:creationId xmlns:a16="http://schemas.microsoft.com/office/drawing/2014/main" id="{8AA2C12D-E007-A6F2-8BB3-A3CC38C53D21}"/>
              </a:ext>
            </a:extLst>
          </p:cNvPr>
          <p:cNvSpPr txBox="1"/>
          <p:nvPr/>
        </p:nvSpPr>
        <p:spPr>
          <a:xfrm>
            <a:off x="6969696" y="5440633"/>
            <a:ext cx="432050" cy="369332"/>
          </a:xfrm>
          <a:prstGeom prst="rect">
            <a:avLst/>
          </a:prstGeom>
          <a:noFill/>
        </p:spPr>
        <p:txBody>
          <a:bodyPr wrap="square" rtlCol="0">
            <a:spAutoFit/>
          </a:bodyPr>
          <a:lstStyle/>
          <a:p>
            <a:r>
              <a:rPr lang="en-GB" dirty="0">
                <a:solidFill>
                  <a:schemeClr val="tx2"/>
                </a:solidFill>
              </a:rPr>
              <a:t>5</a:t>
            </a:r>
          </a:p>
        </p:txBody>
      </p:sp>
      <p:sp>
        <p:nvSpPr>
          <p:cNvPr id="30" name="TextBox 29">
            <a:extLst>
              <a:ext uri="{FF2B5EF4-FFF2-40B4-BE49-F238E27FC236}">
                <a16:creationId xmlns:a16="http://schemas.microsoft.com/office/drawing/2014/main" id="{AEB10A00-E217-BCFC-B265-5BA80EF486B9}"/>
              </a:ext>
            </a:extLst>
          </p:cNvPr>
          <p:cNvSpPr txBox="1"/>
          <p:nvPr/>
        </p:nvSpPr>
        <p:spPr>
          <a:xfrm>
            <a:off x="7704181" y="5438764"/>
            <a:ext cx="432050" cy="369332"/>
          </a:xfrm>
          <a:prstGeom prst="rect">
            <a:avLst/>
          </a:prstGeom>
          <a:noFill/>
        </p:spPr>
        <p:txBody>
          <a:bodyPr wrap="square" rtlCol="0">
            <a:spAutoFit/>
          </a:bodyPr>
          <a:lstStyle/>
          <a:p>
            <a:r>
              <a:rPr lang="en-GB" dirty="0">
                <a:solidFill>
                  <a:schemeClr val="tx2"/>
                </a:solidFill>
              </a:rPr>
              <a:t>6</a:t>
            </a:r>
          </a:p>
        </p:txBody>
      </p:sp>
      <p:sp>
        <p:nvSpPr>
          <p:cNvPr id="31" name="TextBox 30">
            <a:extLst>
              <a:ext uri="{FF2B5EF4-FFF2-40B4-BE49-F238E27FC236}">
                <a16:creationId xmlns:a16="http://schemas.microsoft.com/office/drawing/2014/main" id="{C2E1F7BD-C09E-8250-6F4D-9D2240F9DFE0}"/>
              </a:ext>
            </a:extLst>
          </p:cNvPr>
          <p:cNvSpPr txBox="1"/>
          <p:nvPr/>
        </p:nvSpPr>
        <p:spPr>
          <a:xfrm>
            <a:off x="8438666" y="5438764"/>
            <a:ext cx="432050" cy="369332"/>
          </a:xfrm>
          <a:prstGeom prst="rect">
            <a:avLst/>
          </a:prstGeom>
          <a:noFill/>
        </p:spPr>
        <p:txBody>
          <a:bodyPr wrap="square" rtlCol="0">
            <a:spAutoFit/>
          </a:bodyPr>
          <a:lstStyle/>
          <a:p>
            <a:r>
              <a:rPr lang="en-GB" dirty="0">
                <a:solidFill>
                  <a:schemeClr val="tx2"/>
                </a:solidFill>
              </a:rPr>
              <a:t>7</a:t>
            </a:r>
          </a:p>
        </p:txBody>
      </p:sp>
      <p:sp>
        <p:nvSpPr>
          <p:cNvPr id="32" name="TextBox 31">
            <a:extLst>
              <a:ext uri="{FF2B5EF4-FFF2-40B4-BE49-F238E27FC236}">
                <a16:creationId xmlns:a16="http://schemas.microsoft.com/office/drawing/2014/main" id="{37E1ADE5-23B1-5A2A-6473-7744104C55BC}"/>
              </a:ext>
            </a:extLst>
          </p:cNvPr>
          <p:cNvSpPr txBox="1"/>
          <p:nvPr/>
        </p:nvSpPr>
        <p:spPr>
          <a:xfrm>
            <a:off x="9156028" y="5451649"/>
            <a:ext cx="432050" cy="369332"/>
          </a:xfrm>
          <a:prstGeom prst="rect">
            <a:avLst/>
          </a:prstGeom>
          <a:noFill/>
        </p:spPr>
        <p:txBody>
          <a:bodyPr wrap="square" rtlCol="0">
            <a:spAutoFit/>
          </a:bodyPr>
          <a:lstStyle/>
          <a:p>
            <a:r>
              <a:rPr lang="en-GB" dirty="0">
                <a:solidFill>
                  <a:schemeClr val="tx2"/>
                </a:solidFill>
              </a:rPr>
              <a:t>8</a:t>
            </a:r>
          </a:p>
        </p:txBody>
      </p:sp>
      <p:sp>
        <p:nvSpPr>
          <p:cNvPr id="38" name="TextBox 37">
            <a:extLst>
              <a:ext uri="{FF2B5EF4-FFF2-40B4-BE49-F238E27FC236}">
                <a16:creationId xmlns:a16="http://schemas.microsoft.com/office/drawing/2014/main" id="{C74F0923-5531-C275-465D-D25AA0543E71}"/>
              </a:ext>
            </a:extLst>
          </p:cNvPr>
          <p:cNvSpPr txBox="1"/>
          <p:nvPr/>
        </p:nvSpPr>
        <p:spPr>
          <a:xfrm>
            <a:off x="9890513" y="5450279"/>
            <a:ext cx="432050" cy="369332"/>
          </a:xfrm>
          <a:prstGeom prst="rect">
            <a:avLst/>
          </a:prstGeom>
          <a:noFill/>
        </p:spPr>
        <p:txBody>
          <a:bodyPr wrap="square" rtlCol="0">
            <a:spAutoFit/>
          </a:bodyPr>
          <a:lstStyle/>
          <a:p>
            <a:r>
              <a:rPr lang="en-GB" dirty="0">
                <a:solidFill>
                  <a:schemeClr val="tx2"/>
                </a:solidFill>
              </a:rPr>
              <a:t>9</a:t>
            </a:r>
          </a:p>
        </p:txBody>
      </p:sp>
      <p:sp>
        <p:nvSpPr>
          <p:cNvPr id="39" name="TextBox 38">
            <a:extLst>
              <a:ext uri="{FF2B5EF4-FFF2-40B4-BE49-F238E27FC236}">
                <a16:creationId xmlns:a16="http://schemas.microsoft.com/office/drawing/2014/main" id="{24BFB772-912C-014D-936E-F79520F5350D}"/>
              </a:ext>
            </a:extLst>
          </p:cNvPr>
          <p:cNvSpPr txBox="1"/>
          <p:nvPr/>
        </p:nvSpPr>
        <p:spPr>
          <a:xfrm>
            <a:off x="10624998" y="5450279"/>
            <a:ext cx="432050" cy="369332"/>
          </a:xfrm>
          <a:prstGeom prst="rect">
            <a:avLst/>
          </a:prstGeom>
          <a:noFill/>
        </p:spPr>
        <p:txBody>
          <a:bodyPr wrap="square" rtlCol="0">
            <a:spAutoFit/>
          </a:bodyPr>
          <a:lstStyle/>
          <a:p>
            <a:r>
              <a:rPr lang="en-GB" dirty="0">
                <a:solidFill>
                  <a:schemeClr val="tx2"/>
                </a:solidFill>
              </a:rPr>
              <a:t>10</a:t>
            </a:r>
          </a:p>
        </p:txBody>
      </p:sp>
      <p:sp>
        <p:nvSpPr>
          <p:cNvPr id="40" name="TextBox 39">
            <a:extLst>
              <a:ext uri="{FF2B5EF4-FFF2-40B4-BE49-F238E27FC236}">
                <a16:creationId xmlns:a16="http://schemas.microsoft.com/office/drawing/2014/main" id="{90CA88CE-623E-725B-E2B6-580640F7BDC3}"/>
              </a:ext>
            </a:extLst>
          </p:cNvPr>
          <p:cNvSpPr txBox="1"/>
          <p:nvPr/>
        </p:nvSpPr>
        <p:spPr>
          <a:xfrm>
            <a:off x="11359483" y="5450279"/>
            <a:ext cx="432050" cy="369332"/>
          </a:xfrm>
          <a:prstGeom prst="rect">
            <a:avLst/>
          </a:prstGeom>
          <a:noFill/>
        </p:spPr>
        <p:txBody>
          <a:bodyPr wrap="square" rtlCol="0">
            <a:spAutoFit/>
          </a:bodyPr>
          <a:lstStyle/>
          <a:p>
            <a:r>
              <a:rPr lang="en-GB" dirty="0">
                <a:solidFill>
                  <a:schemeClr val="tx2"/>
                </a:solidFill>
              </a:rPr>
              <a:t>11</a:t>
            </a:r>
          </a:p>
        </p:txBody>
      </p:sp>
      <p:sp>
        <p:nvSpPr>
          <p:cNvPr id="41" name="TextBox 40">
            <a:extLst>
              <a:ext uri="{FF2B5EF4-FFF2-40B4-BE49-F238E27FC236}">
                <a16:creationId xmlns:a16="http://schemas.microsoft.com/office/drawing/2014/main" id="{4124F616-BE85-4A3D-6465-4833B41C24D1}"/>
              </a:ext>
            </a:extLst>
          </p:cNvPr>
          <p:cNvSpPr txBox="1"/>
          <p:nvPr/>
        </p:nvSpPr>
        <p:spPr>
          <a:xfrm>
            <a:off x="12093968" y="5450279"/>
            <a:ext cx="432050" cy="369332"/>
          </a:xfrm>
          <a:prstGeom prst="rect">
            <a:avLst/>
          </a:prstGeom>
          <a:noFill/>
        </p:spPr>
        <p:txBody>
          <a:bodyPr wrap="square" rtlCol="0">
            <a:spAutoFit/>
          </a:bodyPr>
          <a:lstStyle/>
          <a:p>
            <a:r>
              <a:rPr lang="en-GB" dirty="0">
                <a:solidFill>
                  <a:schemeClr val="tx2"/>
                </a:solidFill>
              </a:rPr>
              <a:t>12</a:t>
            </a:r>
          </a:p>
        </p:txBody>
      </p:sp>
      <p:sp>
        <p:nvSpPr>
          <p:cNvPr id="42" name="TextBox 41">
            <a:extLst>
              <a:ext uri="{FF2B5EF4-FFF2-40B4-BE49-F238E27FC236}">
                <a16:creationId xmlns:a16="http://schemas.microsoft.com/office/drawing/2014/main" id="{9F22F344-4A13-ADBD-091C-EC6A4B72E063}"/>
              </a:ext>
            </a:extLst>
          </p:cNvPr>
          <p:cNvSpPr txBox="1"/>
          <p:nvPr/>
        </p:nvSpPr>
        <p:spPr>
          <a:xfrm>
            <a:off x="12828453" y="5450279"/>
            <a:ext cx="432050" cy="369332"/>
          </a:xfrm>
          <a:prstGeom prst="rect">
            <a:avLst/>
          </a:prstGeom>
          <a:noFill/>
        </p:spPr>
        <p:txBody>
          <a:bodyPr wrap="square" rtlCol="0">
            <a:spAutoFit/>
          </a:bodyPr>
          <a:lstStyle/>
          <a:p>
            <a:r>
              <a:rPr lang="en-GB" dirty="0">
                <a:solidFill>
                  <a:schemeClr val="tx2"/>
                </a:solidFill>
              </a:rPr>
              <a:t>13</a:t>
            </a:r>
          </a:p>
        </p:txBody>
      </p:sp>
      <p:sp>
        <p:nvSpPr>
          <p:cNvPr id="43" name="TextBox 42">
            <a:extLst>
              <a:ext uri="{FF2B5EF4-FFF2-40B4-BE49-F238E27FC236}">
                <a16:creationId xmlns:a16="http://schemas.microsoft.com/office/drawing/2014/main" id="{EC658B9B-40CE-8195-51EF-BF6B3FD75CD6}"/>
              </a:ext>
            </a:extLst>
          </p:cNvPr>
          <p:cNvSpPr txBox="1"/>
          <p:nvPr/>
        </p:nvSpPr>
        <p:spPr>
          <a:xfrm>
            <a:off x="13623266" y="5449601"/>
            <a:ext cx="432050" cy="369332"/>
          </a:xfrm>
          <a:prstGeom prst="rect">
            <a:avLst/>
          </a:prstGeom>
          <a:noFill/>
        </p:spPr>
        <p:txBody>
          <a:bodyPr wrap="square" rtlCol="0">
            <a:spAutoFit/>
          </a:bodyPr>
          <a:lstStyle/>
          <a:p>
            <a:r>
              <a:rPr lang="en-GB" dirty="0">
                <a:solidFill>
                  <a:schemeClr val="tx2"/>
                </a:solidFill>
              </a:rPr>
              <a:t>14</a:t>
            </a:r>
          </a:p>
        </p:txBody>
      </p:sp>
      <p:sp>
        <p:nvSpPr>
          <p:cNvPr id="44" name="TextBox 43">
            <a:extLst>
              <a:ext uri="{FF2B5EF4-FFF2-40B4-BE49-F238E27FC236}">
                <a16:creationId xmlns:a16="http://schemas.microsoft.com/office/drawing/2014/main" id="{366C4E91-0C5B-39EE-52E6-819A55438C25}"/>
              </a:ext>
            </a:extLst>
          </p:cNvPr>
          <p:cNvSpPr txBox="1"/>
          <p:nvPr/>
        </p:nvSpPr>
        <p:spPr>
          <a:xfrm>
            <a:off x="1862168" y="1438357"/>
            <a:ext cx="1111938" cy="646331"/>
          </a:xfrm>
          <a:prstGeom prst="rect">
            <a:avLst/>
          </a:prstGeom>
          <a:noFill/>
        </p:spPr>
        <p:txBody>
          <a:bodyPr wrap="square" rtlCol="0">
            <a:spAutoFit/>
          </a:bodyPr>
          <a:lstStyle/>
          <a:p>
            <a:pPr algn="ctr"/>
            <a:r>
              <a:rPr lang="en-GB" dirty="0">
                <a:solidFill>
                  <a:schemeClr val="tx2"/>
                </a:solidFill>
              </a:rPr>
              <a:t>Left-most sgRNA</a:t>
            </a:r>
          </a:p>
        </p:txBody>
      </p:sp>
      <p:sp>
        <p:nvSpPr>
          <p:cNvPr id="45" name="TextBox 44">
            <a:extLst>
              <a:ext uri="{FF2B5EF4-FFF2-40B4-BE49-F238E27FC236}">
                <a16:creationId xmlns:a16="http://schemas.microsoft.com/office/drawing/2014/main" id="{0AC8955F-356B-BC6C-7C8B-2289B77AD679}"/>
              </a:ext>
            </a:extLst>
          </p:cNvPr>
          <p:cNvSpPr txBox="1"/>
          <p:nvPr/>
        </p:nvSpPr>
        <p:spPr>
          <a:xfrm>
            <a:off x="1655481" y="2211648"/>
            <a:ext cx="1521513" cy="800219"/>
          </a:xfrm>
          <a:prstGeom prst="rect">
            <a:avLst/>
          </a:prstGeom>
          <a:noFill/>
        </p:spPr>
        <p:txBody>
          <a:bodyPr wrap="square" rtlCol="0">
            <a:spAutoFit/>
          </a:bodyPr>
          <a:lstStyle/>
          <a:p>
            <a:pPr algn="ctr"/>
            <a:r>
              <a:rPr lang="en-GB" dirty="0">
                <a:solidFill>
                  <a:schemeClr val="tx2"/>
                </a:solidFill>
              </a:rPr>
              <a:t>Intermediate sgRNA</a:t>
            </a:r>
          </a:p>
          <a:p>
            <a:pPr algn="ctr"/>
            <a:r>
              <a:rPr lang="en-GB" sz="1000" i="1" dirty="0">
                <a:solidFill>
                  <a:schemeClr val="tx2"/>
                </a:solidFill>
              </a:rPr>
              <a:t>arbitrary</a:t>
            </a:r>
          </a:p>
        </p:txBody>
      </p:sp>
      <p:sp>
        <p:nvSpPr>
          <p:cNvPr id="46" name="TextBox 45">
            <a:extLst>
              <a:ext uri="{FF2B5EF4-FFF2-40B4-BE49-F238E27FC236}">
                <a16:creationId xmlns:a16="http://schemas.microsoft.com/office/drawing/2014/main" id="{3A41C9BF-7E2D-4F02-35FA-C3502B3D1321}"/>
              </a:ext>
            </a:extLst>
          </p:cNvPr>
          <p:cNvSpPr txBox="1"/>
          <p:nvPr/>
        </p:nvSpPr>
        <p:spPr>
          <a:xfrm>
            <a:off x="1655481" y="3095889"/>
            <a:ext cx="1521513" cy="646331"/>
          </a:xfrm>
          <a:prstGeom prst="rect">
            <a:avLst/>
          </a:prstGeom>
          <a:noFill/>
        </p:spPr>
        <p:txBody>
          <a:bodyPr wrap="square" rtlCol="0">
            <a:spAutoFit/>
          </a:bodyPr>
          <a:lstStyle/>
          <a:p>
            <a:pPr algn="ctr"/>
            <a:r>
              <a:rPr lang="en-GB" dirty="0">
                <a:solidFill>
                  <a:schemeClr val="tx2"/>
                </a:solidFill>
              </a:rPr>
              <a:t>Right-most sgRNA</a:t>
            </a:r>
          </a:p>
        </p:txBody>
      </p:sp>
    </p:spTree>
    <p:extLst>
      <p:ext uri="{BB962C8B-B14F-4D97-AF65-F5344CB8AC3E}">
        <p14:creationId xmlns:p14="http://schemas.microsoft.com/office/powerpoint/2010/main" val="1321716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B3915B2B-D38D-C3BC-7D56-3268B9226326}"/>
              </a:ext>
            </a:extLst>
          </p:cNvPr>
          <p:cNvGraphicFramePr>
            <a:graphicFrameLocks/>
          </p:cNvGraphicFramePr>
          <p:nvPr>
            <p:extLst>
              <p:ext uri="{D42A27DB-BD31-4B8C-83A1-F6EECF244321}">
                <p14:modId xmlns:p14="http://schemas.microsoft.com/office/powerpoint/2010/main" val="1917258582"/>
              </p:ext>
            </p:extLst>
          </p:nvPr>
        </p:nvGraphicFramePr>
        <p:xfrm>
          <a:off x="3167654" y="289172"/>
          <a:ext cx="10730256" cy="741680"/>
        </p:xfrm>
        <a:graphic>
          <a:graphicData uri="http://schemas.openxmlformats.org/drawingml/2006/table">
            <a:tbl>
              <a:tblPr firstRow="1" bandRow="1">
                <a:tableStyleId>{93296810-A885-4BE3-A3E7-6D5BEEA58F35}</a:tableStyleId>
              </a:tblPr>
              <a:tblGrid>
                <a:gridCol w="3576752">
                  <a:extLst>
                    <a:ext uri="{9D8B030D-6E8A-4147-A177-3AD203B41FA5}">
                      <a16:colId xmlns:a16="http://schemas.microsoft.com/office/drawing/2014/main" val="3714728644"/>
                    </a:ext>
                  </a:extLst>
                </a:gridCol>
                <a:gridCol w="3576752">
                  <a:extLst>
                    <a:ext uri="{9D8B030D-6E8A-4147-A177-3AD203B41FA5}">
                      <a16:colId xmlns:a16="http://schemas.microsoft.com/office/drawing/2014/main" val="3516678339"/>
                    </a:ext>
                  </a:extLst>
                </a:gridCol>
                <a:gridCol w="3576752">
                  <a:extLst>
                    <a:ext uri="{9D8B030D-6E8A-4147-A177-3AD203B41FA5}">
                      <a16:colId xmlns:a16="http://schemas.microsoft.com/office/drawing/2014/main" val="2788310780"/>
                    </a:ext>
                  </a:extLst>
                </a:gridCol>
              </a:tblGrid>
              <a:tr h="370840">
                <a:tc>
                  <a:txBody>
                    <a:bodyPr/>
                    <a:lstStyle/>
                    <a:p>
                      <a:r>
                        <a:rPr lang="en-GB" sz="1800" b="0" dirty="0">
                          <a:solidFill>
                            <a:schemeClr val="bg1"/>
                          </a:solidFill>
                        </a:rPr>
                        <a:t>Site type</a:t>
                      </a:r>
                    </a:p>
                  </a:txBody>
                  <a:tcPr/>
                </a:tc>
                <a:tc>
                  <a:txBody>
                    <a:bodyPr/>
                    <a:lstStyle/>
                    <a:p>
                      <a:r>
                        <a:rPr lang="en-GB" sz="1800" b="0" dirty="0">
                          <a:solidFill>
                            <a:schemeClr val="bg1"/>
                          </a:solidFill>
                        </a:rPr>
                        <a:t>Gene strand</a:t>
                      </a:r>
                    </a:p>
                  </a:txBody>
                  <a:tcPr/>
                </a:tc>
                <a:tc>
                  <a:txBody>
                    <a:bodyPr/>
                    <a:lstStyle/>
                    <a:p>
                      <a:r>
                        <a:rPr lang="en-GB" sz="1800" b="0" dirty="0">
                          <a:solidFill>
                            <a:schemeClr val="bg1"/>
                          </a:solidFill>
                        </a:rPr>
                        <a:t>sgRNA strand</a:t>
                      </a:r>
                    </a:p>
                  </a:txBody>
                  <a:tcPr/>
                </a:tc>
                <a:extLst>
                  <a:ext uri="{0D108BD9-81ED-4DB2-BD59-A6C34878D82A}">
                    <a16:rowId xmlns:a16="http://schemas.microsoft.com/office/drawing/2014/main" val="585036059"/>
                  </a:ext>
                </a:extLst>
              </a:tr>
              <a:tr h="370840">
                <a:tc>
                  <a:txBody>
                    <a:bodyPr/>
                    <a:lstStyle/>
                    <a:p>
                      <a:r>
                        <a:rPr lang="en-GB" sz="1800" dirty="0">
                          <a:solidFill>
                            <a:schemeClr val="tx2"/>
                          </a:solidFill>
                        </a:rPr>
                        <a:t>Start</a:t>
                      </a:r>
                    </a:p>
                  </a:txBody>
                  <a:tcPr/>
                </a:tc>
                <a:tc>
                  <a:txBody>
                    <a:bodyPr/>
                    <a:lstStyle/>
                    <a:p>
                      <a:r>
                        <a:rPr lang="en-GB" sz="1800" dirty="0">
                          <a:solidFill>
                            <a:schemeClr val="tx2"/>
                          </a:solidFill>
                        </a:rPr>
                        <a:t>-</a:t>
                      </a:r>
                    </a:p>
                  </a:txBody>
                  <a:tcPr/>
                </a:tc>
                <a:tc>
                  <a:txBody>
                    <a:bodyPr/>
                    <a:lstStyle/>
                    <a:p>
                      <a:r>
                        <a:rPr lang="en-GB" sz="1800" dirty="0">
                          <a:solidFill>
                            <a:schemeClr val="tx2"/>
                          </a:solidFill>
                        </a:rPr>
                        <a:t>-</a:t>
                      </a:r>
                    </a:p>
                  </a:txBody>
                  <a:tcPr/>
                </a:tc>
                <a:extLst>
                  <a:ext uri="{0D108BD9-81ED-4DB2-BD59-A6C34878D82A}">
                    <a16:rowId xmlns:a16="http://schemas.microsoft.com/office/drawing/2014/main" val="2663978353"/>
                  </a:ext>
                </a:extLst>
              </a:tr>
            </a:tbl>
          </a:graphicData>
        </a:graphic>
      </p:graphicFrame>
      <p:graphicFrame>
        <p:nvGraphicFramePr>
          <p:cNvPr id="5" name="Table 4">
            <a:extLst>
              <a:ext uri="{FF2B5EF4-FFF2-40B4-BE49-F238E27FC236}">
                <a16:creationId xmlns:a16="http://schemas.microsoft.com/office/drawing/2014/main" id="{7EFE4FCF-AB55-0265-2DA1-B08BB76766EE}"/>
              </a:ext>
            </a:extLst>
          </p:cNvPr>
          <p:cNvGraphicFramePr>
            <a:graphicFrameLocks/>
          </p:cNvGraphicFramePr>
          <p:nvPr>
            <p:extLst>
              <p:ext uri="{D42A27DB-BD31-4B8C-83A1-F6EECF244321}">
                <p14:modId xmlns:p14="http://schemas.microsoft.com/office/powerpoint/2010/main" val="3910078538"/>
              </p:ext>
            </p:extLst>
          </p:nvPr>
        </p:nvGraphicFramePr>
        <p:xfrm>
          <a:off x="2974106" y="7202442"/>
          <a:ext cx="11318832" cy="949960"/>
        </p:xfrm>
        <a:graphic>
          <a:graphicData uri="http://schemas.openxmlformats.org/drawingml/2006/table">
            <a:tbl>
              <a:tblPr firstRow="1" bandRow="1">
                <a:tableStyleId>{93296810-A885-4BE3-A3E7-6D5BEEA58F35}</a:tableStyleId>
              </a:tblPr>
              <a:tblGrid>
                <a:gridCol w="1257648">
                  <a:extLst>
                    <a:ext uri="{9D8B030D-6E8A-4147-A177-3AD203B41FA5}">
                      <a16:colId xmlns:a16="http://schemas.microsoft.com/office/drawing/2014/main" val="3714728644"/>
                    </a:ext>
                  </a:extLst>
                </a:gridCol>
                <a:gridCol w="1257648">
                  <a:extLst>
                    <a:ext uri="{9D8B030D-6E8A-4147-A177-3AD203B41FA5}">
                      <a16:colId xmlns:a16="http://schemas.microsoft.com/office/drawing/2014/main" val="3516678339"/>
                    </a:ext>
                  </a:extLst>
                </a:gridCol>
                <a:gridCol w="1257648">
                  <a:extLst>
                    <a:ext uri="{9D8B030D-6E8A-4147-A177-3AD203B41FA5}">
                      <a16:colId xmlns:a16="http://schemas.microsoft.com/office/drawing/2014/main" val="2788310780"/>
                    </a:ext>
                  </a:extLst>
                </a:gridCol>
                <a:gridCol w="1257648">
                  <a:extLst>
                    <a:ext uri="{9D8B030D-6E8A-4147-A177-3AD203B41FA5}">
                      <a16:colId xmlns:a16="http://schemas.microsoft.com/office/drawing/2014/main" val="799625357"/>
                    </a:ext>
                  </a:extLst>
                </a:gridCol>
                <a:gridCol w="1257648">
                  <a:extLst>
                    <a:ext uri="{9D8B030D-6E8A-4147-A177-3AD203B41FA5}">
                      <a16:colId xmlns:a16="http://schemas.microsoft.com/office/drawing/2014/main" val="927169764"/>
                    </a:ext>
                  </a:extLst>
                </a:gridCol>
                <a:gridCol w="1257648">
                  <a:extLst>
                    <a:ext uri="{9D8B030D-6E8A-4147-A177-3AD203B41FA5}">
                      <a16:colId xmlns:a16="http://schemas.microsoft.com/office/drawing/2014/main" val="259143273"/>
                    </a:ext>
                  </a:extLst>
                </a:gridCol>
                <a:gridCol w="1257648">
                  <a:extLst>
                    <a:ext uri="{9D8B030D-6E8A-4147-A177-3AD203B41FA5}">
                      <a16:colId xmlns:a16="http://schemas.microsoft.com/office/drawing/2014/main" val="172277771"/>
                    </a:ext>
                  </a:extLst>
                </a:gridCol>
                <a:gridCol w="1257648">
                  <a:extLst>
                    <a:ext uri="{9D8B030D-6E8A-4147-A177-3AD203B41FA5}">
                      <a16:colId xmlns:a16="http://schemas.microsoft.com/office/drawing/2014/main" val="2806670284"/>
                    </a:ext>
                  </a:extLst>
                </a:gridCol>
                <a:gridCol w="1257648">
                  <a:extLst>
                    <a:ext uri="{9D8B030D-6E8A-4147-A177-3AD203B41FA5}">
                      <a16:colId xmlns:a16="http://schemas.microsoft.com/office/drawing/2014/main" val="2367428951"/>
                    </a:ext>
                  </a:extLst>
                </a:gridCol>
              </a:tblGrid>
              <a:tr h="370840">
                <a:tc>
                  <a:txBody>
                    <a:bodyPr/>
                    <a:lstStyle/>
                    <a:p>
                      <a:r>
                        <a:rPr lang="en-GB" sz="1600" b="0" dirty="0"/>
                        <a:t>CDS side</a:t>
                      </a:r>
                    </a:p>
                  </a:txBody>
                  <a:tcPr/>
                </a:tc>
                <a:tc>
                  <a:txBody>
                    <a:bodyPr/>
                    <a:lstStyle/>
                    <a:p>
                      <a:r>
                        <a:rPr lang="en-GB" sz="1600" b="0" dirty="0"/>
                        <a:t>PAM in start/stop</a:t>
                      </a:r>
                      <a:endParaRPr lang="en-GB" sz="1600" b="0" dirty="0">
                        <a:solidFill>
                          <a:schemeClr val="accent4"/>
                        </a:solidFill>
                      </a:endParaRPr>
                    </a:p>
                  </a:txBody>
                  <a:tcPr/>
                </a:tc>
                <a:tc>
                  <a:txBody>
                    <a:bodyPr/>
                    <a:lstStyle/>
                    <a:p>
                      <a:pPr marL="0" marR="0" lvl="0" indent="0" algn="l" defTabSz="959937" rtl="0" eaLnBrk="1" fontAlgn="auto" latinLnBrk="0" hangingPunct="1">
                        <a:lnSpc>
                          <a:spcPct val="100000"/>
                        </a:lnSpc>
                        <a:spcBef>
                          <a:spcPts val="0"/>
                        </a:spcBef>
                        <a:spcAft>
                          <a:spcPts val="0"/>
                        </a:spcAft>
                        <a:buClrTx/>
                        <a:buSzTx/>
                        <a:buFontTx/>
                        <a:buNone/>
                        <a:tabLst/>
                        <a:defRPr/>
                      </a:pPr>
                      <a:r>
                        <a:rPr lang="en-GB" sz="1600" b="0" dirty="0"/>
                        <a:t>&lt;15bp 3’ overhang</a:t>
                      </a:r>
                    </a:p>
                  </a:txBody>
                  <a:tcPr/>
                </a:tc>
                <a:tc>
                  <a:txBody>
                    <a:bodyPr/>
                    <a:lstStyle/>
                    <a:p>
                      <a:pPr marL="0" marR="0" lvl="0" indent="0" algn="l" defTabSz="959937" rtl="0" eaLnBrk="1" fontAlgn="auto" latinLnBrk="0" hangingPunct="1">
                        <a:lnSpc>
                          <a:spcPct val="100000"/>
                        </a:lnSpc>
                        <a:spcBef>
                          <a:spcPts val="0"/>
                        </a:spcBef>
                        <a:spcAft>
                          <a:spcPts val="0"/>
                        </a:spcAft>
                        <a:buClrTx/>
                        <a:buSzTx/>
                        <a:buFontTx/>
                        <a:buNone/>
                        <a:tabLst/>
                        <a:defRPr/>
                      </a:pPr>
                      <a:r>
                        <a:rPr lang="en-GB" sz="1600" b="0" dirty="0"/>
                        <a:t>PAM in CDS</a:t>
                      </a:r>
                    </a:p>
                  </a:txBody>
                  <a:tcPr/>
                </a:tc>
                <a:tc>
                  <a:txBody>
                    <a:bodyPr/>
                    <a:lstStyle/>
                    <a:p>
                      <a:r>
                        <a:rPr lang="en-GB" sz="1600" b="0" dirty="0"/>
                        <a:t>PAM outside CDS</a:t>
                      </a:r>
                    </a:p>
                  </a:txBody>
                  <a:tcPr/>
                </a:tc>
                <a:tc>
                  <a:txBody>
                    <a:bodyPr/>
                    <a:lstStyle/>
                    <a:p>
                      <a:r>
                        <a:rPr lang="en-GB" sz="1600" b="0" dirty="0"/>
                        <a:t>Cut site in CDS</a:t>
                      </a:r>
                    </a:p>
                  </a:txBody>
                  <a:tcPr/>
                </a:tc>
                <a:tc>
                  <a:txBody>
                    <a:bodyPr/>
                    <a:lstStyle/>
                    <a:p>
                      <a:r>
                        <a:rPr lang="en-GB" sz="1600" b="0" dirty="0"/>
                        <a:t>Mutate 1bp sgRNA</a:t>
                      </a:r>
                    </a:p>
                  </a:txBody>
                  <a:tcPr/>
                </a:tc>
                <a:tc>
                  <a:txBody>
                    <a:bodyPr/>
                    <a:lstStyle/>
                    <a:p>
                      <a:pPr marL="0" marR="0" lvl="0" indent="0" algn="l" defTabSz="959937" rtl="0" eaLnBrk="1" fontAlgn="auto" latinLnBrk="0" hangingPunct="1">
                        <a:lnSpc>
                          <a:spcPct val="100000"/>
                        </a:lnSpc>
                        <a:spcBef>
                          <a:spcPts val="0"/>
                        </a:spcBef>
                        <a:spcAft>
                          <a:spcPts val="0"/>
                        </a:spcAft>
                        <a:buClrTx/>
                        <a:buSzTx/>
                        <a:buFontTx/>
                        <a:buNone/>
                        <a:tabLst/>
                        <a:defRPr/>
                      </a:pPr>
                      <a:r>
                        <a:rPr lang="en-GB" sz="1600" b="0" dirty="0"/>
                        <a:t>Mutate 6bp sgRNA</a:t>
                      </a:r>
                    </a:p>
                  </a:txBody>
                  <a:tcPr/>
                </a:tc>
                <a:tc>
                  <a:txBody>
                    <a:bodyPr/>
                    <a:lstStyle/>
                    <a:p>
                      <a:r>
                        <a:rPr lang="en-GB" sz="1600" b="0" dirty="0"/>
                        <a:t>Relative last g coordinate</a:t>
                      </a:r>
                    </a:p>
                  </a:txBody>
                  <a:tcPr/>
                </a:tc>
                <a:extLst>
                  <a:ext uri="{0D108BD9-81ED-4DB2-BD59-A6C34878D82A}">
                    <a16:rowId xmlns:a16="http://schemas.microsoft.com/office/drawing/2014/main" val="585036059"/>
                  </a:ext>
                </a:extLst>
              </a:tr>
              <a:tr h="370840">
                <a:tc>
                  <a:txBody>
                    <a:bodyPr/>
                    <a:lstStyle/>
                    <a:p>
                      <a:r>
                        <a:rPr lang="en-GB" sz="1600" dirty="0">
                          <a:solidFill>
                            <a:schemeClr val="tx2"/>
                          </a:solidFill>
                        </a:rPr>
                        <a:t>HAL</a:t>
                      </a:r>
                    </a:p>
                  </a:txBody>
                  <a:tcPr/>
                </a:tc>
                <a:tc>
                  <a:txBody>
                    <a:bodyPr/>
                    <a:lstStyle/>
                    <a:p>
                      <a:r>
                        <a:rPr lang="en-GB" sz="1600" dirty="0">
                          <a:solidFill>
                            <a:schemeClr val="tx2"/>
                          </a:solidFill>
                        </a:rPr>
                        <a:t>18:21</a:t>
                      </a:r>
                    </a:p>
                  </a:txBody>
                  <a:tcPr/>
                </a:tc>
                <a:tc>
                  <a:txBody>
                    <a:bodyPr/>
                    <a:lstStyle/>
                    <a:p>
                      <a:r>
                        <a:rPr lang="en-GB" sz="1600" dirty="0">
                          <a:solidFill>
                            <a:schemeClr val="tx2"/>
                          </a:solidFill>
                        </a:rPr>
                        <a:t>&gt;5</a:t>
                      </a:r>
                    </a:p>
                  </a:txBody>
                  <a:tcPr/>
                </a:tc>
                <a:tc>
                  <a:txBody>
                    <a:bodyPr/>
                    <a:lstStyle/>
                    <a:p>
                      <a:r>
                        <a:rPr lang="en-GB" sz="1600" dirty="0">
                          <a:solidFill>
                            <a:schemeClr val="tx2"/>
                          </a:solidFill>
                        </a:rPr>
                        <a:t>&lt;18</a:t>
                      </a:r>
                    </a:p>
                  </a:txBody>
                  <a:tcPr/>
                </a:tc>
                <a:tc>
                  <a:txBody>
                    <a:bodyPr/>
                    <a:lstStyle/>
                    <a:p>
                      <a:r>
                        <a:rPr lang="en-GB" sz="1600" dirty="0">
                          <a:solidFill>
                            <a:schemeClr val="tx2"/>
                          </a:solidFill>
                        </a:rPr>
                        <a:t>Never</a:t>
                      </a:r>
                    </a:p>
                  </a:txBody>
                  <a:tcPr/>
                </a:tc>
                <a:tc>
                  <a:txBody>
                    <a:bodyPr/>
                    <a:lstStyle/>
                    <a:p>
                      <a:r>
                        <a:rPr lang="en-GB" sz="1600" dirty="0">
                          <a:solidFill>
                            <a:schemeClr val="tx2"/>
                          </a:solidFill>
                        </a:rPr>
                        <a:t>&lt;15</a:t>
                      </a:r>
                    </a:p>
                  </a:txBody>
                  <a:tcPr/>
                </a:tc>
                <a:tc>
                  <a:txBody>
                    <a:bodyPr/>
                    <a:lstStyle/>
                    <a:p>
                      <a:r>
                        <a:rPr lang="en-GB" sz="1600" dirty="0">
                          <a:solidFill>
                            <a:schemeClr val="tx2"/>
                          </a:solidFill>
                        </a:rPr>
                        <a:t>16</a:t>
                      </a:r>
                    </a:p>
                  </a:txBody>
                  <a:tcPr/>
                </a:tc>
                <a:tc>
                  <a:txBody>
                    <a:bodyPr/>
                    <a:lstStyle/>
                    <a:p>
                      <a:r>
                        <a:rPr lang="en-GB" sz="1600" dirty="0">
                          <a:solidFill>
                            <a:schemeClr val="tx2"/>
                          </a:solidFill>
                        </a:rPr>
                        <a:t>11</a:t>
                      </a:r>
                    </a:p>
                  </a:txBody>
                  <a:tcPr/>
                </a:tc>
                <a:tc>
                  <a:txBody>
                    <a:bodyPr/>
                    <a:lstStyle/>
                    <a:p>
                      <a:r>
                        <a:rPr lang="en-GB" sz="1600" dirty="0">
                          <a:solidFill>
                            <a:schemeClr val="accent1"/>
                          </a:solidFill>
                        </a:rPr>
                        <a:t>fmax </a:t>
                      </a:r>
                      <a:r>
                        <a:rPr lang="en-GB" sz="1600" dirty="0"/>
                        <a:t>– </a:t>
                      </a:r>
                      <a:r>
                        <a:rPr lang="en-GB" sz="1600" dirty="0">
                          <a:solidFill>
                            <a:schemeClr val="accent4"/>
                          </a:solidFill>
                        </a:rPr>
                        <a:t>stop</a:t>
                      </a:r>
                      <a:endParaRPr lang="en-GB" sz="1600" dirty="0">
                        <a:solidFill>
                          <a:schemeClr val="tx2"/>
                        </a:solidFill>
                      </a:endParaRPr>
                    </a:p>
                  </a:txBody>
                  <a:tcPr/>
                </a:tc>
                <a:extLst>
                  <a:ext uri="{0D108BD9-81ED-4DB2-BD59-A6C34878D82A}">
                    <a16:rowId xmlns:a16="http://schemas.microsoft.com/office/drawing/2014/main" val="2663978353"/>
                  </a:ext>
                </a:extLst>
              </a:tr>
            </a:tbl>
          </a:graphicData>
        </a:graphic>
      </p:graphicFrame>
      <p:cxnSp>
        <p:nvCxnSpPr>
          <p:cNvPr id="6" name="Straight Connector 5">
            <a:extLst>
              <a:ext uri="{FF2B5EF4-FFF2-40B4-BE49-F238E27FC236}">
                <a16:creationId xmlns:a16="http://schemas.microsoft.com/office/drawing/2014/main" id="{EDF3C8D0-5C0D-AF6F-F1E2-AA08F90FDE20}"/>
              </a:ext>
            </a:extLst>
          </p:cNvPr>
          <p:cNvCxnSpPr>
            <a:cxnSpLocks/>
          </p:cNvCxnSpPr>
          <p:nvPr/>
        </p:nvCxnSpPr>
        <p:spPr>
          <a:xfrm>
            <a:off x="3383683" y="3757229"/>
            <a:ext cx="10524899" cy="0"/>
          </a:xfrm>
          <a:prstGeom prst="line">
            <a:avLst/>
          </a:prstGeom>
          <a:ln w="25400">
            <a:solidFill>
              <a:schemeClr val="accent5"/>
            </a:solidFill>
          </a:ln>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D3647F6C-38FD-BB0B-27D7-6871EEE839E5}"/>
              </a:ext>
            </a:extLst>
          </p:cNvPr>
          <p:cNvCxnSpPr>
            <a:cxnSpLocks/>
          </p:cNvCxnSpPr>
          <p:nvPr/>
        </p:nvCxnSpPr>
        <p:spPr>
          <a:xfrm>
            <a:off x="8265846" y="3031036"/>
            <a:ext cx="5642848" cy="0"/>
          </a:xfrm>
          <a:prstGeom prst="line">
            <a:avLst/>
          </a:prstGeom>
          <a:ln w="25400">
            <a:solidFill>
              <a:schemeClr val="accent2"/>
            </a:solidFill>
          </a:ln>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17933421-38F0-7B9A-1EB5-E02B8B857974}"/>
              </a:ext>
            </a:extLst>
          </p:cNvPr>
          <p:cNvSpPr/>
          <p:nvPr/>
        </p:nvSpPr>
        <p:spPr>
          <a:xfrm>
            <a:off x="8265847" y="3344466"/>
            <a:ext cx="734485" cy="431240"/>
          </a:xfrm>
          <a:prstGeom prst="rect">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100" dirty="0"/>
              <a:t>ATG</a:t>
            </a:r>
          </a:p>
        </p:txBody>
      </p:sp>
      <p:cxnSp>
        <p:nvCxnSpPr>
          <p:cNvPr id="9" name="Straight Arrow Connector 8">
            <a:extLst>
              <a:ext uri="{FF2B5EF4-FFF2-40B4-BE49-F238E27FC236}">
                <a16:creationId xmlns:a16="http://schemas.microsoft.com/office/drawing/2014/main" id="{E14F87F8-F5F4-AEDA-5362-F633D05F03BD}"/>
              </a:ext>
            </a:extLst>
          </p:cNvPr>
          <p:cNvCxnSpPr>
            <a:cxnSpLocks/>
          </p:cNvCxnSpPr>
          <p:nvPr/>
        </p:nvCxnSpPr>
        <p:spPr>
          <a:xfrm flipH="1">
            <a:off x="8239764" y="3886844"/>
            <a:ext cx="760567" cy="0"/>
          </a:xfrm>
          <a:prstGeom prst="straightConnector1">
            <a:avLst/>
          </a:prstGeom>
          <a:ln w="2222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F000211-FEEA-1E71-2363-CAB4FFD206EF}"/>
              </a:ext>
            </a:extLst>
          </p:cNvPr>
          <p:cNvSpPr txBox="1"/>
          <p:nvPr/>
        </p:nvSpPr>
        <p:spPr>
          <a:xfrm>
            <a:off x="8265849" y="3039296"/>
            <a:ext cx="715682" cy="415498"/>
          </a:xfrm>
          <a:prstGeom prst="rect">
            <a:avLst/>
          </a:prstGeom>
          <a:noFill/>
          <a:ln w="22225">
            <a:solidFill>
              <a:schemeClr val="accent2"/>
            </a:solidFill>
          </a:ln>
        </p:spPr>
        <p:txBody>
          <a:bodyPr wrap="square" rtlCol="0">
            <a:spAutoFit/>
          </a:bodyPr>
          <a:lstStyle/>
          <a:p>
            <a:pPr algn="ctr"/>
            <a:r>
              <a:rPr lang="en-GB" sz="2100" dirty="0">
                <a:solidFill>
                  <a:schemeClr val="accent2"/>
                </a:solidFill>
              </a:rPr>
              <a:t>CCN</a:t>
            </a:r>
          </a:p>
        </p:txBody>
      </p:sp>
      <p:sp>
        <p:nvSpPr>
          <p:cNvPr id="11" name="Rounded Rectangle 10">
            <a:extLst>
              <a:ext uri="{FF2B5EF4-FFF2-40B4-BE49-F238E27FC236}">
                <a16:creationId xmlns:a16="http://schemas.microsoft.com/office/drawing/2014/main" id="{0321ADF4-8C1D-8B59-D0DC-E2DB30D9E459}"/>
              </a:ext>
            </a:extLst>
          </p:cNvPr>
          <p:cNvSpPr/>
          <p:nvPr/>
        </p:nvSpPr>
        <p:spPr>
          <a:xfrm>
            <a:off x="13606147" y="3015864"/>
            <a:ext cx="302435" cy="456777"/>
          </a:xfrm>
          <a:prstGeom prst="roundRect">
            <a:avLst/>
          </a:prstGeom>
          <a:noFill/>
          <a:ln w="38100">
            <a:solidFill>
              <a:schemeClr val="accent1"/>
            </a:solidFill>
            <a:prstDash val="sysDash"/>
            <a:extLst>
              <a:ext uri="{C807C97D-BFC1-408E-A445-0C87EB9F89A2}">
                <ask:lineSketchStyleProps xmlns:ask="http://schemas.microsoft.com/office/drawing/2018/sketchyshapes" sd="1219033472">
                  <a:custGeom>
                    <a:avLst/>
                    <a:gdLst>
                      <a:gd name="connsiteX0" fmla="*/ 0 w 302435"/>
                      <a:gd name="connsiteY0" fmla="*/ 50407 h 733674"/>
                      <a:gd name="connsiteX1" fmla="*/ 50407 w 302435"/>
                      <a:gd name="connsiteY1" fmla="*/ 0 h 733674"/>
                      <a:gd name="connsiteX2" fmla="*/ 252028 w 302435"/>
                      <a:gd name="connsiteY2" fmla="*/ 0 h 733674"/>
                      <a:gd name="connsiteX3" fmla="*/ 302435 w 302435"/>
                      <a:gd name="connsiteY3" fmla="*/ 50407 h 733674"/>
                      <a:gd name="connsiteX4" fmla="*/ 302435 w 302435"/>
                      <a:gd name="connsiteY4" fmla="*/ 683267 h 733674"/>
                      <a:gd name="connsiteX5" fmla="*/ 252028 w 302435"/>
                      <a:gd name="connsiteY5" fmla="*/ 733674 h 733674"/>
                      <a:gd name="connsiteX6" fmla="*/ 50407 w 302435"/>
                      <a:gd name="connsiteY6" fmla="*/ 733674 h 733674"/>
                      <a:gd name="connsiteX7" fmla="*/ 0 w 302435"/>
                      <a:gd name="connsiteY7" fmla="*/ 683267 h 733674"/>
                      <a:gd name="connsiteX8" fmla="*/ 0 w 302435"/>
                      <a:gd name="connsiteY8" fmla="*/ 50407 h 733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2435" h="733674" extrusionOk="0">
                        <a:moveTo>
                          <a:pt x="0" y="50407"/>
                        </a:moveTo>
                        <a:cubicBezTo>
                          <a:pt x="-3316" y="20523"/>
                          <a:pt x="18001" y="1714"/>
                          <a:pt x="50407" y="0"/>
                        </a:cubicBezTo>
                        <a:cubicBezTo>
                          <a:pt x="150776" y="-886"/>
                          <a:pt x="164425" y="5410"/>
                          <a:pt x="252028" y="0"/>
                        </a:cubicBezTo>
                        <a:cubicBezTo>
                          <a:pt x="275896" y="-3020"/>
                          <a:pt x="302152" y="23148"/>
                          <a:pt x="302435" y="50407"/>
                        </a:cubicBezTo>
                        <a:cubicBezTo>
                          <a:pt x="329312" y="278903"/>
                          <a:pt x="333419" y="531908"/>
                          <a:pt x="302435" y="683267"/>
                        </a:cubicBezTo>
                        <a:cubicBezTo>
                          <a:pt x="305174" y="705470"/>
                          <a:pt x="276303" y="733128"/>
                          <a:pt x="252028" y="733674"/>
                        </a:cubicBezTo>
                        <a:cubicBezTo>
                          <a:pt x="165346" y="736042"/>
                          <a:pt x="133163" y="723844"/>
                          <a:pt x="50407" y="733674"/>
                        </a:cubicBezTo>
                        <a:cubicBezTo>
                          <a:pt x="20304" y="737419"/>
                          <a:pt x="-3912" y="706569"/>
                          <a:pt x="0" y="683267"/>
                        </a:cubicBezTo>
                        <a:cubicBezTo>
                          <a:pt x="422" y="551877"/>
                          <a:pt x="22693" y="195550"/>
                          <a:pt x="0" y="50407"/>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ounded Rectangle 11">
            <a:extLst>
              <a:ext uri="{FF2B5EF4-FFF2-40B4-BE49-F238E27FC236}">
                <a16:creationId xmlns:a16="http://schemas.microsoft.com/office/drawing/2014/main" id="{24E0A896-1A84-D447-4208-CEEA52DA98C0}"/>
              </a:ext>
            </a:extLst>
          </p:cNvPr>
          <p:cNvSpPr/>
          <p:nvPr/>
        </p:nvSpPr>
        <p:spPr>
          <a:xfrm>
            <a:off x="8679097" y="3343659"/>
            <a:ext cx="302435" cy="456777"/>
          </a:xfrm>
          <a:prstGeom prst="roundRect">
            <a:avLst/>
          </a:prstGeom>
          <a:noFill/>
          <a:ln w="38100">
            <a:solidFill>
              <a:schemeClr val="accent4"/>
            </a:solidFill>
            <a:prstDash val="sysDash"/>
            <a:extLst>
              <a:ext uri="{C807C97D-BFC1-408E-A445-0C87EB9F89A2}">
                <ask:lineSketchStyleProps xmlns:ask="http://schemas.microsoft.com/office/drawing/2018/sketchyshapes" sd="1219033472">
                  <a:custGeom>
                    <a:avLst/>
                    <a:gdLst>
                      <a:gd name="connsiteX0" fmla="*/ 0 w 302435"/>
                      <a:gd name="connsiteY0" fmla="*/ 50407 h 733674"/>
                      <a:gd name="connsiteX1" fmla="*/ 50407 w 302435"/>
                      <a:gd name="connsiteY1" fmla="*/ 0 h 733674"/>
                      <a:gd name="connsiteX2" fmla="*/ 252028 w 302435"/>
                      <a:gd name="connsiteY2" fmla="*/ 0 h 733674"/>
                      <a:gd name="connsiteX3" fmla="*/ 302435 w 302435"/>
                      <a:gd name="connsiteY3" fmla="*/ 50407 h 733674"/>
                      <a:gd name="connsiteX4" fmla="*/ 302435 w 302435"/>
                      <a:gd name="connsiteY4" fmla="*/ 683267 h 733674"/>
                      <a:gd name="connsiteX5" fmla="*/ 252028 w 302435"/>
                      <a:gd name="connsiteY5" fmla="*/ 733674 h 733674"/>
                      <a:gd name="connsiteX6" fmla="*/ 50407 w 302435"/>
                      <a:gd name="connsiteY6" fmla="*/ 733674 h 733674"/>
                      <a:gd name="connsiteX7" fmla="*/ 0 w 302435"/>
                      <a:gd name="connsiteY7" fmla="*/ 683267 h 733674"/>
                      <a:gd name="connsiteX8" fmla="*/ 0 w 302435"/>
                      <a:gd name="connsiteY8" fmla="*/ 50407 h 733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2435" h="733674" extrusionOk="0">
                        <a:moveTo>
                          <a:pt x="0" y="50407"/>
                        </a:moveTo>
                        <a:cubicBezTo>
                          <a:pt x="-3316" y="20523"/>
                          <a:pt x="18001" y="1714"/>
                          <a:pt x="50407" y="0"/>
                        </a:cubicBezTo>
                        <a:cubicBezTo>
                          <a:pt x="150776" y="-886"/>
                          <a:pt x="164425" y="5410"/>
                          <a:pt x="252028" y="0"/>
                        </a:cubicBezTo>
                        <a:cubicBezTo>
                          <a:pt x="275896" y="-3020"/>
                          <a:pt x="302152" y="23148"/>
                          <a:pt x="302435" y="50407"/>
                        </a:cubicBezTo>
                        <a:cubicBezTo>
                          <a:pt x="329312" y="278903"/>
                          <a:pt x="333419" y="531908"/>
                          <a:pt x="302435" y="683267"/>
                        </a:cubicBezTo>
                        <a:cubicBezTo>
                          <a:pt x="305174" y="705470"/>
                          <a:pt x="276303" y="733128"/>
                          <a:pt x="252028" y="733674"/>
                        </a:cubicBezTo>
                        <a:cubicBezTo>
                          <a:pt x="165346" y="736042"/>
                          <a:pt x="133163" y="723844"/>
                          <a:pt x="50407" y="733674"/>
                        </a:cubicBezTo>
                        <a:cubicBezTo>
                          <a:pt x="20304" y="737419"/>
                          <a:pt x="-3912" y="706569"/>
                          <a:pt x="0" y="683267"/>
                        </a:cubicBezTo>
                        <a:cubicBezTo>
                          <a:pt x="422" y="551877"/>
                          <a:pt x="22693" y="195550"/>
                          <a:pt x="0" y="50407"/>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 name="Straight Connector 12">
            <a:extLst>
              <a:ext uri="{FF2B5EF4-FFF2-40B4-BE49-F238E27FC236}">
                <a16:creationId xmlns:a16="http://schemas.microsoft.com/office/drawing/2014/main" id="{9109ED4D-6130-2828-5C50-22F674842B76}"/>
              </a:ext>
            </a:extLst>
          </p:cNvPr>
          <p:cNvCxnSpPr>
            <a:cxnSpLocks/>
          </p:cNvCxnSpPr>
          <p:nvPr/>
        </p:nvCxnSpPr>
        <p:spPr>
          <a:xfrm>
            <a:off x="3383681" y="1553774"/>
            <a:ext cx="5642848" cy="0"/>
          </a:xfrm>
          <a:prstGeom prst="line">
            <a:avLst/>
          </a:prstGeom>
          <a:ln w="25400">
            <a:solidFill>
              <a:schemeClr val="accent2"/>
            </a:solidFill>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1A5912A5-2E76-92FF-8238-DA548EEE9BC7}"/>
              </a:ext>
            </a:extLst>
          </p:cNvPr>
          <p:cNvSpPr txBox="1"/>
          <p:nvPr/>
        </p:nvSpPr>
        <p:spPr>
          <a:xfrm>
            <a:off x="3400805" y="1553774"/>
            <a:ext cx="717362" cy="415498"/>
          </a:xfrm>
          <a:prstGeom prst="rect">
            <a:avLst/>
          </a:prstGeom>
          <a:noFill/>
          <a:ln w="22225">
            <a:solidFill>
              <a:schemeClr val="accent2"/>
            </a:solidFill>
          </a:ln>
        </p:spPr>
        <p:txBody>
          <a:bodyPr wrap="square" rtlCol="0">
            <a:spAutoFit/>
          </a:bodyPr>
          <a:lstStyle/>
          <a:p>
            <a:pPr algn="ctr"/>
            <a:r>
              <a:rPr lang="en-GB" sz="2100" dirty="0">
                <a:solidFill>
                  <a:schemeClr val="accent2"/>
                </a:solidFill>
              </a:rPr>
              <a:t>CCN</a:t>
            </a:r>
          </a:p>
        </p:txBody>
      </p:sp>
      <p:sp>
        <p:nvSpPr>
          <p:cNvPr id="15" name="Rounded Rectangle 14">
            <a:extLst>
              <a:ext uri="{FF2B5EF4-FFF2-40B4-BE49-F238E27FC236}">
                <a16:creationId xmlns:a16="http://schemas.microsoft.com/office/drawing/2014/main" id="{46F1519D-5750-B51C-A045-C51CA7D0D580}"/>
              </a:ext>
            </a:extLst>
          </p:cNvPr>
          <p:cNvSpPr/>
          <p:nvPr/>
        </p:nvSpPr>
        <p:spPr>
          <a:xfrm>
            <a:off x="8723982" y="1538602"/>
            <a:ext cx="302435" cy="456777"/>
          </a:xfrm>
          <a:prstGeom prst="roundRect">
            <a:avLst/>
          </a:prstGeom>
          <a:noFill/>
          <a:ln w="38100">
            <a:solidFill>
              <a:schemeClr val="accent1"/>
            </a:solidFill>
            <a:prstDash val="sysDash"/>
            <a:extLst>
              <a:ext uri="{C807C97D-BFC1-408E-A445-0C87EB9F89A2}">
                <ask:lineSketchStyleProps xmlns:ask="http://schemas.microsoft.com/office/drawing/2018/sketchyshapes" sd="1219033472">
                  <a:custGeom>
                    <a:avLst/>
                    <a:gdLst>
                      <a:gd name="connsiteX0" fmla="*/ 0 w 302435"/>
                      <a:gd name="connsiteY0" fmla="*/ 50407 h 733674"/>
                      <a:gd name="connsiteX1" fmla="*/ 50407 w 302435"/>
                      <a:gd name="connsiteY1" fmla="*/ 0 h 733674"/>
                      <a:gd name="connsiteX2" fmla="*/ 252028 w 302435"/>
                      <a:gd name="connsiteY2" fmla="*/ 0 h 733674"/>
                      <a:gd name="connsiteX3" fmla="*/ 302435 w 302435"/>
                      <a:gd name="connsiteY3" fmla="*/ 50407 h 733674"/>
                      <a:gd name="connsiteX4" fmla="*/ 302435 w 302435"/>
                      <a:gd name="connsiteY4" fmla="*/ 683267 h 733674"/>
                      <a:gd name="connsiteX5" fmla="*/ 252028 w 302435"/>
                      <a:gd name="connsiteY5" fmla="*/ 733674 h 733674"/>
                      <a:gd name="connsiteX6" fmla="*/ 50407 w 302435"/>
                      <a:gd name="connsiteY6" fmla="*/ 733674 h 733674"/>
                      <a:gd name="connsiteX7" fmla="*/ 0 w 302435"/>
                      <a:gd name="connsiteY7" fmla="*/ 683267 h 733674"/>
                      <a:gd name="connsiteX8" fmla="*/ 0 w 302435"/>
                      <a:gd name="connsiteY8" fmla="*/ 50407 h 733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2435" h="733674" extrusionOk="0">
                        <a:moveTo>
                          <a:pt x="0" y="50407"/>
                        </a:moveTo>
                        <a:cubicBezTo>
                          <a:pt x="-3316" y="20523"/>
                          <a:pt x="18001" y="1714"/>
                          <a:pt x="50407" y="0"/>
                        </a:cubicBezTo>
                        <a:cubicBezTo>
                          <a:pt x="150776" y="-886"/>
                          <a:pt x="164425" y="5410"/>
                          <a:pt x="252028" y="0"/>
                        </a:cubicBezTo>
                        <a:cubicBezTo>
                          <a:pt x="275896" y="-3020"/>
                          <a:pt x="302152" y="23148"/>
                          <a:pt x="302435" y="50407"/>
                        </a:cubicBezTo>
                        <a:cubicBezTo>
                          <a:pt x="329312" y="278903"/>
                          <a:pt x="333419" y="531908"/>
                          <a:pt x="302435" y="683267"/>
                        </a:cubicBezTo>
                        <a:cubicBezTo>
                          <a:pt x="305174" y="705470"/>
                          <a:pt x="276303" y="733128"/>
                          <a:pt x="252028" y="733674"/>
                        </a:cubicBezTo>
                        <a:cubicBezTo>
                          <a:pt x="165346" y="736042"/>
                          <a:pt x="133163" y="723844"/>
                          <a:pt x="50407" y="733674"/>
                        </a:cubicBezTo>
                        <a:cubicBezTo>
                          <a:pt x="20304" y="737419"/>
                          <a:pt x="-3912" y="706569"/>
                          <a:pt x="0" y="683267"/>
                        </a:cubicBezTo>
                        <a:cubicBezTo>
                          <a:pt x="422" y="551877"/>
                          <a:pt x="22693" y="195550"/>
                          <a:pt x="0" y="50407"/>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0" name="Straight Connector 29">
            <a:extLst>
              <a:ext uri="{FF2B5EF4-FFF2-40B4-BE49-F238E27FC236}">
                <a16:creationId xmlns:a16="http://schemas.microsoft.com/office/drawing/2014/main" id="{CE77AC0D-C62A-A69A-02B0-7876657E84F1}"/>
              </a:ext>
            </a:extLst>
          </p:cNvPr>
          <p:cNvCxnSpPr>
            <a:cxnSpLocks/>
          </p:cNvCxnSpPr>
          <p:nvPr/>
        </p:nvCxnSpPr>
        <p:spPr>
          <a:xfrm>
            <a:off x="5560938" y="2297861"/>
            <a:ext cx="5642848" cy="0"/>
          </a:xfrm>
          <a:prstGeom prst="line">
            <a:avLst/>
          </a:prstGeom>
          <a:ln w="25400">
            <a:solidFill>
              <a:schemeClr val="accent2"/>
            </a:solidFill>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917A6E88-5D2E-BE5B-460E-2AEA0B9CC793}"/>
              </a:ext>
            </a:extLst>
          </p:cNvPr>
          <p:cNvSpPr txBox="1"/>
          <p:nvPr/>
        </p:nvSpPr>
        <p:spPr>
          <a:xfrm>
            <a:off x="5560940" y="2297861"/>
            <a:ext cx="722989" cy="415498"/>
          </a:xfrm>
          <a:prstGeom prst="rect">
            <a:avLst/>
          </a:prstGeom>
          <a:noFill/>
          <a:ln w="22225">
            <a:solidFill>
              <a:schemeClr val="accent2"/>
            </a:solidFill>
          </a:ln>
        </p:spPr>
        <p:txBody>
          <a:bodyPr wrap="square" rtlCol="0">
            <a:spAutoFit/>
          </a:bodyPr>
          <a:lstStyle/>
          <a:p>
            <a:pPr algn="ctr"/>
            <a:r>
              <a:rPr lang="en-GB" sz="2100" dirty="0">
                <a:solidFill>
                  <a:schemeClr val="accent2"/>
                </a:solidFill>
              </a:rPr>
              <a:t>CCN</a:t>
            </a:r>
          </a:p>
        </p:txBody>
      </p:sp>
      <p:sp>
        <p:nvSpPr>
          <p:cNvPr id="32" name="Rounded Rectangle 31">
            <a:extLst>
              <a:ext uri="{FF2B5EF4-FFF2-40B4-BE49-F238E27FC236}">
                <a16:creationId xmlns:a16="http://schemas.microsoft.com/office/drawing/2014/main" id="{F5F381C8-15A9-2985-5452-EA8E2FF43F31}"/>
              </a:ext>
            </a:extLst>
          </p:cNvPr>
          <p:cNvSpPr/>
          <p:nvPr/>
        </p:nvSpPr>
        <p:spPr>
          <a:xfrm>
            <a:off x="10901239" y="2282689"/>
            <a:ext cx="302435" cy="456777"/>
          </a:xfrm>
          <a:prstGeom prst="roundRect">
            <a:avLst/>
          </a:prstGeom>
          <a:noFill/>
          <a:ln w="38100">
            <a:solidFill>
              <a:schemeClr val="accent1"/>
            </a:solidFill>
            <a:prstDash val="sysDash"/>
            <a:extLst>
              <a:ext uri="{C807C97D-BFC1-408E-A445-0C87EB9F89A2}">
                <ask:lineSketchStyleProps xmlns:ask="http://schemas.microsoft.com/office/drawing/2018/sketchyshapes" sd="1219033472">
                  <a:custGeom>
                    <a:avLst/>
                    <a:gdLst>
                      <a:gd name="connsiteX0" fmla="*/ 0 w 302435"/>
                      <a:gd name="connsiteY0" fmla="*/ 50407 h 733674"/>
                      <a:gd name="connsiteX1" fmla="*/ 50407 w 302435"/>
                      <a:gd name="connsiteY1" fmla="*/ 0 h 733674"/>
                      <a:gd name="connsiteX2" fmla="*/ 252028 w 302435"/>
                      <a:gd name="connsiteY2" fmla="*/ 0 h 733674"/>
                      <a:gd name="connsiteX3" fmla="*/ 302435 w 302435"/>
                      <a:gd name="connsiteY3" fmla="*/ 50407 h 733674"/>
                      <a:gd name="connsiteX4" fmla="*/ 302435 w 302435"/>
                      <a:gd name="connsiteY4" fmla="*/ 683267 h 733674"/>
                      <a:gd name="connsiteX5" fmla="*/ 252028 w 302435"/>
                      <a:gd name="connsiteY5" fmla="*/ 733674 h 733674"/>
                      <a:gd name="connsiteX6" fmla="*/ 50407 w 302435"/>
                      <a:gd name="connsiteY6" fmla="*/ 733674 h 733674"/>
                      <a:gd name="connsiteX7" fmla="*/ 0 w 302435"/>
                      <a:gd name="connsiteY7" fmla="*/ 683267 h 733674"/>
                      <a:gd name="connsiteX8" fmla="*/ 0 w 302435"/>
                      <a:gd name="connsiteY8" fmla="*/ 50407 h 733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2435" h="733674" extrusionOk="0">
                        <a:moveTo>
                          <a:pt x="0" y="50407"/>
                        </a:moveTo>
                        <a:cubicBezTo>
                          <a:pt x="-3316" y="20523"/>
                          <a:pt x="18001" y="1714"/>
                          <a:pt x="50407" y="0"/>
                        </a:cubicBezTo>
                        <a:cubicBezTo>
                          <a:pt x="150776" y="-886"/>
                          <a:pt x="164425" y="5410"/>
                          <a:pt x="252028" y="0"/>
                        </a:cubicBezTo>
                        <a:cubicBezTo>
                          <a:pt x="275896" y="-3020"/>
                          <a:pt x="302152" y="23148"/>
                          <a:pt x="302435" y="50407"/>
                        </a:cubicBezTo>
                        <a:cubicBezTo>
                          <a:pt x="329312" y="278903"/>
                          <a:pt x="333419" y="531908"/>
                          <a:pt x="302435" y="683267"/>
                        </a:cubicBezTo>
                        <a:cubicBezTo>
                          <a:pt x="305174" y="705470"/>
                          <a:pt x="276303" y="733128"/>
                          <a:pt x="252028" y="733674"/>
                        </a:cubicBezTo>
                        <a:cubicBezTo>
                          <a:pt x="165346" y="736042"/>
                          <a:pt x="133163" y="723844"/>
                          <a:pt x="50407" y="733674"/>
                        </a:cubicBezTo>
                        <a:cubicBezTo>
                          <a:pt x="20304" y="737419"/>
                          <a:pt x="-3912" y="706569"/>
                          <a:pt x="0" y="683267"/>
                        </a:cubicBezTo>
                        <a:cubicBezTo>
                          <a:pt x="422" y="551877"/>
                          <a:pt x="22693" y="195550"/>
                          <a:pt x="0" y="50407"/>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TextBox 32">
            <a:extLst>
              <a:ext uri="{FF2B5EF4-FFF2-40B4-BE49-F238E27FC236}">
                <a16:creationId xmlns:a16="http://schemas.microsoft.com/office/drawing/2014/main" id="{2997530B-AF2C-0153-AE23-68DE2A0CF8C9}"/>
              </a:ext>
            </a:extLst>
          </p:cNvPr>
          <p:cNvSpPr txBox="1"/>
          <p:nvPr/>
        </p:nvSpPr>
        <p:spPr>
          <a:xfrm>
            <a:off x="14487367" y="737866"/>
            <a:ext cx="2462685" cy="3416320"/>
          </a:xfrm>
          <a:prstGeom prst="rect">
            <a:avLst/>
          </a:prstGeom>
          <a:noFill/>
        </p:spPr>
        <p:txBody>
          <a:bodyPr wrap="square" rtlCol="0">
            <a:spAutoFit/>
          </a:bodyPr>
          <a:lstStyle/>
          <a:p>
            <a:r>
              <a:rPr lang="en-GB" dirty="0">
                <a:solidFill>
                  <a:schemeClr val="tx2"/>
                </a:solidFill>
              </a:rPr>
              <a:t>Notes:</a:t>
            </a:r>
          </a:p>
          <a:p>
            <a:pPr marL="285750" indent="-285750">
              <a:buFont typeface="Arial" panose="020B0604020202020204" pitchFamily="34" charset="0"/>
              <a:buChar char="•"/>
            </a:pPr>
            <a:r>
              <a:rPr lang="en-GB" dirty="0">
                <a:solidFill>
                  <a:schemeClr val="tx2"/>
                </a:solidFill>
              </a:rPr>
              <a:t>As we’re within a max of 20bp from start/stop, in this case, PAM must be in start/stop out of CDS</a:t>
            </a:r>
          </a:p>
          <a:p>
            <a:pPr marL="285750" indent="-285750">
              <a:buFont typeface="Arial" panose="020B0604020202020204" pitchFamily="34" charset="0"/>
              <a:buChar char="•"/>
            </a:pPr>
            <a:r>
              <a:rPr lang="en-GB" dirty="0">
                <a:solidFill>
                  <a:schemeClr val="tx2"/>
                </a:solidFill>
              </a:rPr>
              <a:t>PositionScore limits: [0:21]</a:t>
            </a:r>
          </a:p>
          <a:p>
            <a:pPr marL="285750" indent="-285750">
              <a:buFont typeface="Arial" panose="020B0604020202020204" pitchFamily="34" charset="0"/>
              <a:buChar char="•"/>
            </a:pPr>
            <a:r>
              <a:rPr lang="en-GB" dirty="0">
                <a:solidFill>
                  <a:schemeClr val="tx2"/>
                </a:solidFill>
              </a:rPr>
              <a:t>Last G position from left limit is positionScore</a:t>
            </a:r>
          </a:p>
          <a:p>
            <a:pPr marL="742950" lvl="1" indent="-285750">
              <a:buFont typeface="Arial" panose="020B0604020202020204" pitchFamily="34" charset="0"/>
              <a:buChar char="•"/>
            </a:pPr>
            <a:r>
              <a:rPr lang="en-GB" dirty="0">
                <a:solidFill>
                  <a:schemeClr val="tx2"/>
                </a:solidFill>
              </a:rPr>
              <a:t>Codon </a:t>
            </a:r>
          </a:p>
        </p:txBody>
      </p:sp>
      <p:sp>
        <p:nvSpPr>
          <p:cNvPr id="34" name="TextBox 33">
            <a:extLst>
              <a:ext uri="{FF2B5EF4-FFF2-40B4-BE49-F238E27FC236}">
                <a16:creationId xmlns:a16="http://schemas.microsoft.com/office/drawing/2014/main" id="{4E4531B2-604A-5754-9B43-C90DD8EAC238}"/>
              </a:ext>
            </a:extLst>
          </p:cNvPr>
          <p:cNvSpPr txBox="1"/>
          <p:nvPr/>
        </p:nvSpPr>
        <p:spPr>
          <a:xfrm>
            <a:off x="2974106" y="6011944"/>
            <a:ext cx="11453504" cy="646331"/>
          </a:xfrm>
          <a:prstGeom prst="rect">
            <a:avLst/>
          </a:prstGeom>
          <a:noFill/>
        </p:spPr>
        <p:txBody>
          <a:bodyPr wrap="square" rtlCol="0">
            <a:spAutoFit/>
          </a:bodyPr>
          <a:lstStyle/>
          <a:p>
            <a:r>
              <a:rPr lang="en-GB" dirty="0">
                <a:solidFill>
                  <a:schemeClr val="tx2"/>
                </a:solidFill>
              </a:rPr>
              <a:t>Below values are given as the range of position scores for which the case holds true, where positionScore = </a:t>
            </a:r>
            <a:r>
              <a:rPr lang="en-GB" dirty="0">
                <a:solidFill>
                  <a:schemeClr val="accent1"/>
                </a:solidFill>
              </a:rPr>
              <a:t>fmax </a:t>
            </a:r>
            <a:r>
              <a:rPr lang="en-GB" dirty="0"/>
              <a:t>– </a:t>
            </a:r>
            <a:r>
              <a:rPr lang="en-GB" dirty="0">
                <a:solidFill>
                  <a:schemeClr val="accent4"/>
                </a:solidFill>
              </a:rPr>
              <a:t>stop</a:t>
            </a:r>
            <a:r>
              <a:rPr lang="en-GB" dirty="0">
                <a:solidFill>
                  <a:schemeClr val="tx2"/>
                </a:solidFill>
              </a:rPr>
              <a:t>. These are written as Python ranges (inclusive of start position, exclusive of stop position)</a:t>
            </a:r>
            <a:endParaRPr lang="en-GB" dirty="0">
              <a:solidFill>
                <a:schemeClr val="accent4"/>
              </a:solidFill>
            </a:endParaRPr>
          </a:p>
        </p:txBody>
      </p:sp>
      <p:cxnSp>
        <p:nvCxnSpPr>
          <p:cNvPr id="35" name="Straight Connector 34">
            <a:extLst>
              <a:ext uri="{FF2B5EF4-FFF2-40B4-BE49-F238E27FC236}">
                <a16:creationId xmlns:a16="http://schemas.microsoft.com/office/drawing/2014/main" id="{43021642-2269-2136-4934-C9B0A39F1242}"/>
              </a:ext>
            </a:extLst>
          </p:cNvPr>
          <p:cNvCxnSpPr>
            <a:cxnSpLocks/>
          </p:cNvCxnSpPr>
          <p:nvPr/>
        </p:nvCxnSpPr>
        <p:spPr>
          <a:xfrm>
            <a:off x="3383681" y="4102869"/>
            <a:ext cx="4882164" cy="0"/>
          </a:xfrm>
          <a:prstGeom prst="line">
            <a:avLst/>
          </a:prstGeom>
          <a:ln w="19050">
            <a:solidFill>
              <a:schemeClr val="accent3"/>
            </a:solidFill>
            <a:prstDash val="sysDash"/>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1A8A3AF8-AE91-F921-2C53-7F9AAF5F5F12}"/>
              </a:ext>
            </a:extLst>
          </p:cNvPr>
          <p:cNvSpPr txBox="1"/>
          <p:nvPr/>
        </p:nvSpPr>
        <p:spPr>
          <a:xfrm>
            <a:off x="5575640" y="4079177"/>
            <a:ext cx="875596" cy="369332"/>
          </a:xfrm>
          <a:prstGeom prst="rect">
            <a:avLst/>
          </a:prstGeom>
          <a:noFill/>
        </p:spPr>
        <p:txBody>
          <a:bodyPr wrap="square" rtlCol="0">
            <a:spAutoFit/>
          </a:bodyPr>
          <a:lstStyle/>
          <a:p>
            <a:r>
              <a:rPr lang="en-GB" dirty="0">
                <a:solidFill>
                  <a:schemeClr val="accent3"/>
                </a:solidFill>
              </a:rPr>
              <a:t>20 max</a:t>
            </a:r>
          </a:p>
        </p:txBody>
      </p:sp>
      <p:cxnSp>
        <p:nvCxnSpPr>
          <p:cNvPr id="37" name="Straight Connector 36">
            <a:extLst>
              <a:ext uri="{FF2B5EF4-FFF2-40B4-BE49-F238E27FC236}">
                <a16:creationId xmlns:a16="http://schemas.microsoft.com/office/drawing/2014/main" id="{6B4B036B-3AB3-399D-5EA6-FA30571F3077}"/>
              </a:ext>
            </a:extLst>
          </p:cNvPr>
          <p:cNvCxnSpPr>
            <a:cxnSpLocks/>
          </p:cNvCxnSpPr>
          <p:nvPr/>
        </p:nvCxnSpPr>
        <p:spPr>
          <a:xfrm>
            <a:off x="9000333" y="4102869"/>
            <a:ext cx="4908249" cy="0"/>
          </a:xfrm>
          <a:prstGeom prst="line">
            <a:avLst/>
          </a:prstGeom>
          <a:ln w="19050">
            <a:solidFill>
              <a:schemeClr val="accent3"/>
            </a:solidFill>
            <a:prstDash val="sysDash"/>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931749A4-0C61-CE54-5AF2-F8F7A8453195}"/>
              </a:ext>
            </a:extLst>
          </p:cNvPr>
          <p:cNvSpPr txBox="1"/>
          <p:nvPr/>
        </p:nvSpPr>
        <p:spPr>
          <a:xfrm>
            <a:off x="11142477" y="4086970"/>
            <a:ext cx="875596" cy="369332"/>
          </a:xfrm>
          <a:prstGeom prst="rect">
            <a:avLst/>
          </a:prstGeom>
          <a:noFill/>
        </p:spPr>
        <p:txBody>
          <a:bodyPr wrap="square" rtlCol="0">
            <a:spAutoFit/>
          </a:bodyPr>
          <a:lstStyle/>
          <a:p>
            <a:r>
              <a:rPr lang="en-GB" dirty="0">
                <a:solidFill>
                  <a:schemeClr val="accent3"/>
                </a:solidFill>
              </a:rPr>
              <a:t>20 max</a:t>
            </a:r>
          </a:p>
        </p:txBody>
      </p:sp>
      <p:sp>
        <p:nvSpPr>
          <p:cNvPr id="39" name="TextBox 38">
            <a:extLst>
              <a:ext uri="{FF2B5EF4-FFF2-40B4-BE49-F238E27FC236}">
                <a16:creationId xmlns:a16="http://schemas.microsoft.com/office/drawing/2014/main" id="{288E49FD-E055-C34B-4C68-5B6750C3F9C4}"/>
              </a:ext>
            </a:extLst>
          </p:cNvPr>
          <p:cNvSpPr txBox="1"/>
          <p:nvPr/>
        </p:nvSpPr>
        <p:spPr>
          <a:xfrm>
            <a:off x="1862168" y="1438357"/>
            <a:ext cx="1111938" cy="646331"/>
          </a:xfrm>
          <a:prstGeom prst="rect">
            <a:avLst/>
          </a:prstGeom>
          <a:noFill/>
        </p:spPr>
        <p:txBody>
          <a:bodyPr wrap="square" rtlCol="0">
            <a:spAutoFit/>
          </a:bodyPr>
          <a:lstStyle/>
          <a:p>
            <a:pPr algn="ctr"/>
            <a:r>
              <a:rPr lang="en-GB" dirty="0">
                <a:solidFill>
                  <a:schemeClr val="tx2"/>
                </a:solidFill>
              </a:rPr>
              <a:t>Left-most sgRNA</a:t>
            </a:r>
          </a:p>
        </p:txBody>
      </p:sp>
      <p:sp>
        <p:nvSpPr>
          <p:cNvPr id="40" name="TextBox 39">
            <a:extLst>
              <a:ext uri="{FF2B5EF4-FFF2-40B4-BE49-F238E27FC236}">
                <a16:creationId xmlns:a16="http://schemas.microsoft.com/office/drawing/2014/main" id="{1FFF60FE-40FD-5330-BD34-4C85BCDD09A6}"/>
              </a:ext>
            </a:extLst>
          </p:cNvPr>
          <p:cNvSpPr txBox="1"/>
          <p:nvPr/>
        </p:nvSpPr>
        <p:spPr>
          <a:xfrm>
            <a:off x="1655481" y="2211648"/>
            <a:ext cx="1521513" cy="800219"/>
          </a:xfrm>
          <a:prstGeom prst="rect">
            <a:avLst/>
          </a:prstGeom>
          <a:noFill/>
        </p:spPr>
        <p:txBody>
          <a:bodyPr wrap="square" rtlCol="0">
            <a:spAutoFit/>
          </a:bodyPr>
          <a:lstStyle/>
          <a:p>
            <a:pPr algn="ctr"/>
            <a:r>
              <a:rPr lang="en-GB" dirty="0">
                <a:solidFill>
                  <a:schemeClr val="tx2"/>
                </a:solidFill>
              </a:rPr>
              <a:t>Intermediate sgRNA</a:t>
            </a:r>
          </a:p>
          <a:p>
            <a:pPr algn="ctr"/>
            <a:r>
              <a:rPr lang="en-GB" sz="1000" i="1" dirty="0">
                <a:solidFill>
                  <a:schemeClr val="tx2"/>
                </a:solidFill>
              </a:rPr>
              <a:t>arbitrary</a:t>
            </a:r>
          </a:p>
        </p:txBody>
      </p:sp>
      <p:sp>
        <p:nvSpPr>
          <p:cNvPr id="41" name="TextBox 40">
            <a:extLst>
              <a:ext uri="{FF2B5EF4-FFF2-40B4-BE49-F238E27FC236}">
                <a16:creationId xmlns:a16="http://schemas.microsoft.com/office/drawing/2014/main" id="{E113092D-0AB0-DAFB-CD6C-9CEB61545947}"/>
              </a:ext>
            </a:extLst>
          </p:cNvPr>
          <p:cNvSpPr txBox="1"/>
          <p:nvPr/>
        </p:nvSpPr>
        <p:spPr>
          <a:xfrm>
            <a:off x="1655481" y="3095889"/>
            <a:ext cx="1521513" cy="646331"/>
          </a:xfrm>
          <a:prstGeom prst="rect">
            <a:avLst/>
          </a:prstGeom>
          <a:noFill/>
        </p:spPr>
        <p:txBody>
          <a:bodyPr wrap="square" rtlCol="0">
            <a:spAutoFit/>
          </a:bodyPr>
          <a:lstStyle/>
          <a:p>
            <a:pPr algn="ctr"/>
            <a:r>
              <a:rPr lang="en-GB" dirty="0">
                <a:solidFill>
                  <a:schemeClr val="tx2"/>
                </a:solidFill>
              </a:rPr>
              <a:t>Right-most sgRNA</a:t>
            </a:r>
          </a:p>
        </p:txBody>
      </p:sp>
      <p:sp>
        <p:nvSpPr>
          <p:cNvPr id="42" name="TextBox 41">
            <a:extLst>
              <a:ext uri="{FF2B5EF4-FFF2-40B4-BE49-F238E27FC236}">
                <a16:creationId xmlns:a16="http://schemas.microsoft.com/office/drawing/2014/main" id="{C772BC5A-F7D1-9939-29C5-3470F4B85A52}"/>
              </a:ext>
            </a:extLst>
          </p:cNvPr>
          <p:cNvSpPr txBox="1"/>
          <p:nvPr/>
        </p:nvSpPr>
        <p:spPr>
          <a:xfrm>
            <a:off x="1544761" y="4354129"/>
            <a:ext cx="1675153" cy="923330"/>
          </a:xfrm>
          <a:prstGeom prst="rect">
            <a:avLst/>
          </a:prstGeom>
          <a:noFill/>
        </p:spPr>
        <p:txBody>
          <a:bodyPr wrap="square" rtlCol="0">
            <a:spAutoFit/>
          </a:bodyPr>
          <a:lstStyle/>
          <a:p>
            <a:pPr algn="ctr"/>
            <a:r>
              <a:rPr lang="en-GB" dirty="0">
                <a:solidFill>
                  <a:schemeClr val="tx2"/>
                </a:solidFill>
              </a:rPr>
              <a:t>Relative coordinate in mutable area</a:t>
            </a:r>
          </a:p>
        </p:txBody>
      </p:sp>
      <p:sp>
        <p:nvSpPr>
          <p:cNvPr id="43" name="TextBox 42">
            <a:extLst>
              <a:ext uri="{FF2B5EF4-FFF2-40B4-BE49-F238E27FC236}">
                <a16:creationId xmlns:a16="http://schemas.microsoft.com/office/drawing/2014/main" id="{EA31210E-5405-C358-7D0C-09EE5DDFDE50}"/>
              </a:ext>
            </a:extLst>
          </p:cNvPr>
          <p:cNvSpPr txBox="1"/>
          <p:nvPr/>
        </p:nvSpPr>
        <p:spPr>
          <a:xfrm>
            <a:off x="1546615" y="5469792"/>
            <a:ext cx="1675153" cy="369332"/>
          </a:xfrm>
          <a:prstGeom prst="rect">
            <a:avLst/>
          </a:prstGeom>
          <a:noFill/>
        </p:spPr>
        <p:txBody>
          <a:bodyPr wrap="square" rtlCol="0">
            <a:spAutoFit/>
          </a:bodyPr>
          <a:lstStyle/>
          <a:p>
            <a:pPr algn="ctr"/>
            <a:r>
              <a:rPr lang="en-GB" dirty="0">
                <a:solidFill>
                  <a:schemeClr val="tx2"/>
                </a:solidFill>
              </a:rPr>
              <a:t>Codon number</a:t>
            </a:r>
          </a:p>
        </p:txBody>
      </p:sp>
      <p:sp>
        <p:nvSpPr>
          <p:cNvPr id="2" name="TextBox 1">
            <a:extLst>
              <a:ext uri="{FF2B5EF4-FFF2-40B4-BE49-F238E27FC236}">
                <a16:creationId xmlns:a16="http://schemas.microsoft.com/office/drawing/2014/main" id="{FD91FB78-3A8C-2AAB-EC7E-83EE11CD6D12}"/>
              </a:ext>
            </a:extLst>
          </p:cNvPr>
          <p:cNvSpPr txBox="1"/>
          <p:nvPr/>
        </p:nvSpPr>
        <p:spPr>
          <a:xfrm>
            <a:off x="3832854" y="4586678"/>
            <a:ext cx="432050" cy="369332"/>
          </a:xfrm>
          <a:prstGeom prst="rect">
            <a:avLst/>
          </a:prstGeom>
          <a:noFill/>
        </p:spPr>
        <p:txBody>
          <a:bodyPr wrap="square" rtlCol="0">
            <a:spAutoFit/>
          </a:bodyPr>
          <a:lstStyle/>
          <a:p>
            <a:r>
              <a:rPr lang="en-GB" dirty="0">
                <a:solidFill>
                  <a:schemeClr val="tx2"/>
                </a:solidFill>
              </a:rPr>
              <a:t>2</a:t>
            </a:r>
          </a:p>
        </p:txBody>
      </p:sp>
      <p:sp>
        <p:nvSpPr>
          <p:cNvPr id="3" name="TextBox 2">
            <a:extLst>
              <a:ext uri="{FF2B5EF4-FFF2-40B4-BE49-F238E27FC236}">
                <a16:creationId xmlns:a16="http://schemas.microsoft.com/office/drawing/2014/main" id="{E73C8F4C-E45A-F092-8E6B-1D566A694E72}"/>
              </a:ext>
            </a:extLst>
          </p:cNvPr>
          <p:cNvSpPr txBox="1"/>
          <p:nvPr/>
        </p:nvSpPr>
        <p:spPr>
          <a:xfrm>
            <a:off x="4567339" y="4586678"/>
            <a:ext cx="432050" cy="369332"/>
          </a:xfrm>
          <a:prstGeom prst="rect">
            <a:avLst/>
          </a:prstGeom>
          <a:noFill/>
        </p:spPr>
        <p:txBody>
          <a:bodyPr wrap="square" rtlCol="0">
            <a:spAutoFit/>
          </a:bodyPr>
          <a:lstStyle/>
          <a:p>
            <a:r>
              <a:rPr lang="en-GB" dirty="0">
                <a:solidFill>
                  <a:schemeClr val="tx2"/>
                </a:solidFill>
              </a:rPr>
              <a:t>5</a:t>
            </a:r>
          </a:p>
        </p:txBody>
      </p:sp>
      <p:sp>
        <p:nvSpPr>
          <p:cNvPr id="58" name="TextBox 57">
            <a:extLst>
              <a:ext uri="{FF2B5EF4-FFF2-40B4-BE49-F238E27FC236}">
                <a16:creationId xmlns:a16="http://schemas.microsoft.com/office/drawing/2014/main" id="{30DB79B1-699D-B390-C537-0715768263FC}"/>
              </a:ext>
            </a:extLst>
          </p:cNvPr>
          <p:cNvSpPr txBox="1"/>
          <p:nvPr/>
        </p:nvSpPr>
        <p:spPr>
          <a:xfrm>
            <a:off x="5301824" y="4586678"/>
            <a:ext cx="432050" cy="369332"/>
          </a:xfrm>
          <a:prstGeom prst="rect">
            <a:avLst/>
          </a:prstGeom>
          <a:noFill/>
        </p:spPr>
        <p:txBody>
          <a:bodyPr wrap="square" rtlCol="0">
            <a:spAutoFit/>
          </a:bodyPr>
          <a:lstStyle/>
          <a:p>
            <a:r>
              <a:rPr lang="en-GB" dirty="0">
                <a:solidFill>
                  <a:schemeClr val="tx2"/>
                </a:solidFill>
              </a:rPr>
              <a:t>8</a:t>
            </a:r>
          </a:p>
        </p:txBody>
      </p:sp>
      <p:sp>
        <p:nvSpPr>
          <p:cNvPr id="59" name="TextBox 58">
            <a:extLst>
              <a:ext uri="{FF2B5EF4-FFF2-40B4-BE49-F238E27FC236}">
                <a16:creationId xmlns:a16="http://schemas.microsoft.com/office/drawing/2014/main" id="{9F752820-3A6F-06FD-B08E-7A38A053721C}"/>
              </a:ext>
            </a:extLst>
          </p:cNvPr>
          <p:cNvSpPr txBox="1"/>
          <p:nvPr/>
        </p:nvSpPr>
        <p:spPr>
          <a:xfrm>
            <a:off x="6036309" y="4586678"/>
            <a:ext cx="432050" cy="369332"/>
          </a:xfrm>
          <a:prstGeom prst="rect">
            <a:avLst/>
          </a:prstGeom>
          <a:noFill/>
        </p:spPr>
        <p:txBody>
          <a:bodyPr wrap="square" rtlCol="0">
            <a:spAutoFit/>
          </a:bodyPr>
          <a:lstStyle/>
          <a:p>
            <a:r>
              <a:rPr lang="en-GB" dirty="0">
                <a:solidFill>
                  <a:schemeClr val="tx2"/>
                </a:solidFill>
              </a:rPr>
              <a:t>11</a:t>
            </a:r>
          </a:p>
        </p:txBody>
      </p:sp>
      <p:sp>
        <p:nvSpPr>
          <p:cNvPr id="61" name="TextBox 60">
            <a:extLst>
              <a:ext uri="{FF2B5EF4-FFF2-40B4-BE49-F238E27FC236}">
                <a16:creationId xmlns:a16="http://schemas.microsoft.com/office/drawing/2014/main" id="{A696EB5B-44E8-46E0-008E-08569913A43F}"/>
              </a:ext>
            </a:extLst>
          </p:cNvPr>
          <p:cNvSpPr txBox="1"/>
          <p:nvPr/>
        </p:nvSpPr>
        <p:spPr>
          <a:xfrm>
            <a:off x="6770794" y="4586678"/>
            <a:ext cx="432050" cy="369332"/>
          </a:xfrm>
          <a:prstGeom prst="rect">
            <a:avLst/>
          </a:prstGeom>
          <a:noFill/>
        </p:spPr>
        <p:txBody>
          <a:bodyPr wrap="square" rtlCol="0">
            <a:spAutoFit/>
          </a:bodyPr>
          <a:lstStyle/>
          <a:p>
            <a:r>
              <a:rPr lang="en-GB" dirty="0">
                <a:solidFill>
                  <a:schemeClr val="tx2"/>
                </a:solidFill>
              </a:rPr>
              <a:t>14</a:t>
            </a:r>
          </a:p>
        </p:txBody>
      </p:sp>
      <p:sp>
        <p:nvSpPr>
          <p:cNvPr id="62" name="TextBox 61">
            <a:extLst>
              <a:ext uri="{FF2B5EF4-FFF2-40B4-BE49-F238E27FC236}">
                <a16:creationId xmlns:a16="http://schemas.microsoft.com/office/drawing/2014/main" id="{B1CEF7F7-EA11-C541-6F0E-00965F1F305F}"/>
              </a:ext>
            </a:extLst>
          </p:cNvPr>
          <p:cNvSpPr txBox="1"/>
          <p:nvPr/>
        </p:nvSpPr>
        <p:spPr>
          <a:xfrm>
            <a:off x="7505279" y="4586678"/>
            <a:ext cx="432050" cy="369332"/>
          </a:xfrm>
          <a:prstGeom prst="rect">
            <a:avLst/>
          </a:prstGeom>
          <a:noFill/>
        </p:spPr>
        <p:txBody>
          <a:bodyPr wrap="square" rtlCol="0">
            <a:spAutoFit/>
          </a:bodyPr>
          <a:lstStyle/>
          <a:p>
            <a:r>
              <a:rPr lang="en-GB" dirty="0">
                <a:solidFill>
                  <a:schemeClr val="tx2"/>
                </a:solidFill>
              </a:rPr>
              <a:t>17</a:t>
            </a:r>
          </a:p>
        </p:txBody>
      </p:sp>
      <p:sp>
        <p:nvSpPr>
          <p:cNvPr id="63" name="TextBox 62">
            <a:extLst>
              <a:ext uri="{FF2B5EF4-FFF2-40B4-BE49-F238E27FC236}">
                <a16:creationId xmlns:a16="http://schemas.microsoft.com/office/drawing/2014/main" id="{30278658-A535-1EA0-ADFC-AEBD022E3414}"/>
              </a:ext>
            </a:extLst>
          </p:cNvPr>
          <p:cNvSpPr txBox="1"/>
          <p:nvPr/>
        </p:nvSpPr>
        <p:spPr>
          <a:xfrm>
            <a:off x="8239764" y="4586678"/>
            <a:ext cx="432050" cy="369332"/>
          </a:xfrm>
          <a:prstGeom prst="rect">
            <a:avLst/>
          </a:prstGeom>
          <a:noFill/>
        </p:spPr>
        <p:txBody>
          <a:bodyPr wrap="square" rtlCol="0">
            <a:spAutoFit/>
          </a:bodyPr>
          <a:lstStyle/>
          <a:p>
            <a:r>
              <a:rPr lang="en-GB" dirty="0">
                <a:solidFill>
                  <a:schemeClr val="tx2"/>
                </a:solidFill>
              </a:rPr>
              <a:t>20</a:t>
            </a:r>
          </a:p>
        </p:txBody>
      </p:sp>
      <p:sp>
        <p:nvSpPr>
          <p:cNvPr id="64" name="TextBox 63">
            <a:extLst>
              <a:ext uri="{FF2B5EF4-FFF2-40B4-BE49-F238E27FC236}">
                <a16:creationId xmlns:a16="http://schemas.microsoft.com/office/drawing/2014/main" id="{EE2E0C32-741C-3CCB-A3B5-D25306274340}"/>
              </a:ext>
            </a:extLst>
          </p:cNvPr>
          <p:cNvSpPr txBox="1"/>
          <p:nvPr/>
        </p:nvSpPr>
        <p:spPr>
          <a:xfrm>
            <a:off x="8974249" y="4586678"/>
            <a:ext cx="432050" cy="369332"/>
          </a:xfrm>
          <a:prstGeom prst="rect">
            <a:avLst/>
          </a:prstGeom>
          <a:noFill/>
        </p:spPr>
        <p:txBody>
          <a:bodyPr wrap="square" rtlCol="0">
            <a:spAutoFit/>
          </a:bodyPr>
          <a:lstStyle/>
          <a:p>
            <a:r>
              <a:rPr lang="en-GB" dirty="0">
                <a:solidFill>
                  <a:schemeClr val="tx2"/>
                </a:solidFill>
              </a:rPr>
              <a:t>23</a:t>
            </a:r>
          </a:p>
        </p:txBody>
      </p:sp>
      <p:sp>
        <p:nvSpPr>
          <p:cNvPr id="65" name="TextBox 64">
            <a:extLst>
              <a:ext uri="{FF2B5EF4-FFF2-40B4-BE49-F238E27FC236}">
                <a16:creationId xmlns:a16="http://schemas.microsoft.com/office/drawing/2014/main" id="{04F1FBE9-E622-E6C1-965D-C5BD4D9EBB73}"/>
              </a:ext>
            </a:extLst>
          </p:cNvPr>
          <p:cNvSpPr txBox="1"/>
          <p:nvPr/>
        </p:nvSpPr>
        <p:spPr>
          <a:xfrm>
            <a:off x="9691611" y="4588048"/>
            <a:ext cx="432050" cy="369332"/>
          </a:xfrm>
          <a:prstGeom prst="rect">
            <a:avLst/>
          </a:prstGeom>
          <a:noFill/>
        </p:spPr>
        <p:txBody>
          <a:bodyPr wrap="square" rtlCol="0">
            <a:spAutoFit/>
          </a:bodyPr>
          <a:lstStyle/>
          <a:p>
            <a:r>
              <a:rPr lang="en-GB" dirty="0">
                <a:solidFill>
                  <a:schemeClr val="tx2"/>
                </a:solidFill>
              </a:rPr>
              <a:t>26</a:t>
            </a:r>
          </a:p>
        </p:txBody>
      </p:sp>
      <p:sp>
        <p:nvSpPr>
          <p:cNvPr id="66" name="TextBox 65">
            <a:extLst>
              <a:ext uri="{FF2B5EF4-FFF2-40B4-BE49-F238E27FC236}">
                <a16:creationId xmlns:a16="http://schemas.microsoft.com/office/drawing/2014/main" id="{E2B1C921-6DC3-F623-0E75-FE74C0802681}"/>
              </a:ext>
            </a:extLst>
          </p:cNvPr>
          <p:cNvSpPr txBox="1"/>
          <p:nvPr/>
        </p:nvSpPr>
        <p:spPr>
          <a:xfrm>
            <a:off x="10426096" y="4588048"/>
            <a:ext cx="432050" cy="369332"/>
          </a:xfrm>
          <a:prstGeom prst="rect">
            <a:avLst/>
          </a:prstGeom>
          <a:noFill/>
        </p:spPr>
        <p:txBody>
          <a:bodyPr wrap="square" rtlCol="0">
            <a:spAutoFit/>
          </a:bodyPr>
          <a:lstStyle/>
          <a:p>
            <a:r>
              <a:rPr lang="en-GB" dirty="0">
                <a:solidFill>
                  <a:schemeClr val="tx2"/>
                </a:solidFill>
              </a:rPr>
              <a:t>29</a:t>
            </a:r>
          </a:p>
        </p:txBody>
      </p:sp>
      <p:sp>
        <p:nvSpPr>
          <p:cNvPr id="67" name="TextBox 66">
            <a:extLst>
              <a:ext uri="{FF2B5EF4-FFF2-40B4-BE49-F238E27FC236}">
                <a16:creationId xmlns:a16="http://schemas.microsoft.com/office/drawing/2014/main" id="{C055C49B-3182-A36D-122B-AE22D0AA177D}"/>
              </a:ext>
            </a:extLst>
          </p:cNvPr>
          <p:cNvSpPr txBox="1"/>
          <p:nvPr/>
        </p:nvSpPr>
        <p:spPr>
          <a:xfrm>
            <a:off x="11160581" y="4586179"/>
            <a:ext cx="432050" cy="369332"/>
          </a:xfrm>
          <a:prstGeom prst="rect">
            <a:avLst/>
          </a:prstGeom>
          <a:noFill/>
        </p:spPr>
        <p:txBody>
          <a:bodyPr wrap="square" rtlCol="0">
            <a:spAutoFit/>
          </a:bodyPr>
          <a:lstStyle/>
          <a:p>
            <a:r>
              <a:rPr lang="en-GB" dirty="0">
                <a:solidFill>
                  <a:schemeClr val="tx2"/>
                </a:solidFill>
              </a:rPr>
              <a:t>32</a:t>
            </a:r>
          </a:p>
        </p:txBody>
      </p:sp>
      <p:sp>
        <p:nvSpPr>
          <p:cNvPr id="68" name="TextBox 67">
            <a:extLst>
              <a:ext uri="{FF2B5EF4-FFF2-40B4-BE49-F238E27FC236}">
                <a16:creationId xmlns:a16="http://schemas.microsoft.com/office/drawing/2014/main" id="{2BDE38D1-EC6F-79C0-8243-C310D829378A}"/>
              </a:ext>
            </a:extLst>
          </p:cNvPr>
          <p:cNvSpPr txBox="1"/>
          <p:nvPr/>
        </p:nvSpPr>
        <p:spPr>
          <a:xfrm>
            <a:off x="11895066" y="4586179"/>
            <a:ext cx="432050" cy="369332"/>
          </a:xfrm>
          <a:prstGeom prst="rect">
            <a:avLst/>
          </a:prstGeom>
          <a:noFill/>
        </p:spPr>
        <p:txBody>
          <a:bodyPr wrap="square" rtlCol="0">
            <a:spAutoFit/>
          </a:bodyPr>
          <a:lstStyle/>
          <a:p>
            <a:r>
              <a:rPr lang="en-GB" dirty="0">
                <a:solidFill>
                  <a:schemeClr val="tx2"/>
                </a:solidFill>
              </a:rPr>
              <a:t>35</a:t>
            </a:r>
          </a:p>
        </p:txBody>
      </p:sp>
      <p:sp>
        <p:nvSpPr>
          <p:cNvPr id="69" name="TextBox 68">
            <a:extLst>
              <a:ext uri="{FF2B5EF4-FFF2-40B4-BE49-F238E27FC236}">
                <a16:creationId xmlns:a16="http://schemas.microsoft.com/office/drawing/2014/main" id="{3955988F-55B1-D4FA-E7A8-E90443DA0B41}"/>
              </a:ext>
            </a:extLst>
          </p:cNvPr>
          <p:cNvSpPr txBox="1"/>
          <p:nvPr/>
        </p:nvSpPr>
        <p:spPr>
          <a:xfrm>
            <a:off x="12629551" y="4586678"/>
            <a:ext cx="432050" cy="369332"/>
          </a:xfrm>
          <a:prstGeom prst="rect">
            <a:avLst/>
          </a:prstGeom>
          <a:noFill/>
        </p:spPr>
        <p:txBody>
          <a:bodyPr wrap="square" rtlCol="0">
            <a:spAutoFit/>
          </a:bodyPr>
          <a:lstStyle/>
          <a:p>
            <a:r>
              <a:rPr lang="en-GB" dirty="0">
                <a:solidFill>
                  <a:schemeClr val="tx2"/>
                </a:solidFill>
              </a:rPr>
              <a:t>38</a:t>
            </a:r>
          </a:p>
        </p:txBody>
      </p:sp>
      <p:sp>
        <p:nvSpPr>
          <p:cNvPr id="70" name="TextBox 69">
            <a:extLst>
              <a:ext uri="{FF2B5EF4-FFF2-40B4-BE49-F238E27FC236}">
                <a16:creationId xmlns:a16="http://schemas.microsoft.com/office/drawing/2014/main" id="{7B324073-7095-856E-10E0-03126B1F0D73}"/>
              </a:ext>
            </a:extLst>
          </p:cNvPr>
          <p:cNvSpPr txBox="1"/>
          <p:nvPr/>
        </p:nvSpPr>
        <p:spPr>
          <a:xfrm>
            <a:off x="13364036" y="4586678"/>
            <a:ext cx="432050" cy="369332"/>
          </a:xfrm>
          <a:prstGeom prst="rect">
            <a:avLst/>
          </a:prstGeom>
          <a:noFill/>
        </p:spPr>
        <p:txBody>
          <a:bodyPr wrap="square" rtlCol="0">
            <a:spAutoFit/>
          </a:bodyPr>
          <a:lstStyle/>
          <a:p>
            <a:r>
              <a:rPr lang="en-GB" dirty="0">
                <a:solidFill>
                  <a:schemeClr val="tx2"/>
                </a:solidFill>
              </a:rPr>
              <a:t>41</a:t>
            </a:r>
          </a:p>
        </p:txBody>
      </p:sp>
      <p:sp>
        <p:nvSpPr>
          <p:cNvPr id="72" name="TextBox 71">
            <a:extLst>
              <a:ext uri="{FF2B5EF4-FFF2-40B4-BE49-F238E27FC236}">
                <a16:creationId xmlns:a16="http://schemas.microsoft.com/office/drawing/2014/main" id="{612C22EC-DECF-B752-52D4-F91EA1FAF405}"/>
              </a:ext>
            </a:extLst>
          </p:cNvPr>
          <p:cNvSpPr txBox="1"/>
          <p:nvPr/>
        </p:nvSpPr>
        <p:spPr>
          <a:xfrm>
            <a:off x="3297271" y="5450279"/>
            <a:ext cx="432050" cy="369332"/>
          </a:xfrm>
          <a:prstGeom prst="rect">
            <a:avLst/>
          </a:prstGeom>
          <a:noFill/>
        </p:spPr>
        <p:txBody>
          <a:bodyPr wrap="square" rtlCol="0">
            <a:spAutoFit/>
          </a:bodyPr>
          <a:lstStyle/>
          <a:p>
            <a:r>
              <a:rPr lang="en-GB" dirty="0">
                <a:solidFill>
                  <a:schemeClr val="tx2"/>
                </a:solidFill>
              </a:rPr>
              <a:t>0</a:t>
            </a:r>
          </a:p>
        </p:txBody>
      </p:sp>
      <p:sp>
        <p:nvSpPr>
          <p:cNvPr id="73" name="TextBox 72">
            <a:extLst>
              <a:ext uri="{FF2B5EF4-FFF2-40B4-BE49-F238E27FC236}">
                <a16:creationId xmlns:a16="http://schemas.microsoft.com/office/drawing/2014/main" id="{475F53AC-72F2-9244-68CF-2D35E807E610}"/>
              </a:ext>
            </a:extLst>
          </p:cNvPr>
          <p:cNvSpPr txBox="1"/>
          <p:nvPr/>
        </p:nvSpPr>
        <p:spPr>
          <a:xfrm>
            <a:off x="4031756" y="5450279"/>
            <a:ext cx="432050" cy="369332"/>
          </a:xfrm>
          <a:prstGeom prst="rect">
            <a:avLst/>
          </a:prstGeom>
          <a:noFill/>
        </p:spPr>
        <p:txBody>
          <a:bodyPr wrap="square" rtlCol="0">
            <a:spAutoFit/>
          </a:bodyPr>
          <a:lstStyle/>
          <a:p>
            <a:r>
              <a:rPr lang="en-GB" dirty="0">
                <a:solidFill>
                  <a:schemeClr val="tx2"/>
                </a:solidFill>
              </a:rPr>
              <a:t>1</a:t>
            </a:r>
          </a:p>
        </p:txBody>
      </p:sp>
      <p:sp>
        <p:nvSpPr>
          <p:cNvPr id="74" name="TextBox 73">
            <a:extLst>
              <a:ext uri="{FF2B5EF4-FFF2-40B4-BE49-F238E27FC236}">
                <a16:creationId xmlns:a16="http://schemas.microsoft.com/office/drawing/2014/main" id="{B5451A51-8EF7-A5F8-E130-091D33B8EEC6}"/>
              </a:ext>
            </a:extLst>
          </p:cNvPr>
          <p:cNvSpPr txBox="1"/>
          <p:nvPr/>
        </p:nvSpPr>
        <p:spPr>
          <a:xfrm>
            <a:off x="4766241" y="5450279"/>
            <a:ext cx="432050" cy="369332"/>
          </a:xfrm>
          <a:prstGeom prst="rect">
            <a:avLst/>
          </a:prstGeom>
          <a:noFill/>
        </p:spPr>
        <p:txBody>
          <a:bodyPr wrap="square" rtlCol="0">
            <a:spAutoFit/>
          </a:bodyPr>
          <a:lstStyle/>
          <a:p>
            <a:r>
              <a:rPr lang="en-GB" dirty="0">
                <a:solidFill>
                  <a:schemeClr val="tx2"/>
                </a:solidFill>
              </a:rPr>
              <a:t>2</a:t>
            </a:r>
          </a:p>
        </p:txBody>
      </p:sp>
      <p:sp>
        <p:nvSpPr>
          <p:cNvPr id="75" name="TextBox 74">
            <a:extLst>
              <a:ext uri="{FF2B5EF4-FFF2-40B4-BE49-F238E27FC236}">
                <a16:creationId xmlns:a16="http://schemas.microsoft.com/office/drawing/2014/main" id="{485E34BA-33F0-D402-5CB5-D44018EDB26F}"/>
              </a:ext>
            </a:extLst>
          </p:cNvPr>
          <p:cNvSpPr txBox="1"/>
          <p:nvPr/>
        </p:nvSpPr>
        <p:spPr>
          <a:xfrm>
            <a:off x="5500726" y="5450279"/>
            <a:ext cx="432050" cy="369332"/>
          </a:xfrm>
          <a:prstGeom prst="rect">
            <a:avLst/>
          </a:prstGeom>
          <a:noFill/>
        </p:spPr>
        <p:txBody>
          <a:bodyPr wrap="square" rtlCol="0">
            <a:spAutoFit/>
          </a:bodyPr>
          <a:lstStyle/>
          <a:p>
            <a:r>
              <a:rPr lang="en-GB" dirty="0">
                <a:solidFill>
                  <a:schemeClr val="tx2"/>
                </a:solidFill>
              </a:rPr>
              <a:t>3</a:t>
            </a:r>
          </a:p>
        </p:txBody>
      </p:sp>
      <p:sp>
        <p:nvSpPr>
          <p:cNvPr id="76" name="TextBox 75">
            <a:extLst>
              <a:ext uri="{FF2B5EF4-FFF2-40B4-BE49-F238E27FC236}">
                <a16:creationId xmlns:a16="http://schemas.microsoft.com/office/drawing/2014/main" id="{C4B49DF9-07C2-712C-804C-56D389363BC6}"/>
              </a:ext>
            </a:extLst>
          </p:cNvPr>
          <p:cNvSpPr txBox="1"/>
          <p:nvPr/>
        </p:nvSpPr>
        <p:spPr>
          <a:xfrm>
            <a:off x="6235211" y="5440633"/>
            <a:ext cx="432050" cy="369332"/>
          </a:xfrm>
          <a:prstGeom prst="rect">
            <a:avLst/>
          </a:prstGeom>
          <a:noFill/>
        </p:spPr>
        <p:txBody>
          <a:bodyPr wrap="square" rtlCol="0">
            <a:spAutoFit/>
          </a:bodyPr>
          <a:lstStyle/>
          <a:p>
            <a:r>
              <a:rPr lang="en-GB" dirty="0">
                <a:solidFill>
                  <a:schemeClr val="tx2"/>
                </a:solidFill>
              </a:rPr>
              <a:t>4</a:t>
            </a:r>
          </a:p>
        </p:txBody>
      </p:sp>
      <p:sp>
        <p:nvSpPr>
          <p:cNvPr id="77" name="TextBox 76">
            <a:extLst>
              <a:ext uri="{FF2B5EF4-FFF2-40B4-BE49-F238E27FC236}">
                <a16:creationId xmlns:a16="http://schemas.microsoft.com/office/drawing/2014/main" id="{EEEA32B3-EC65-7058-B058-C9AF8811562B}"/>
              </a:ext>
            </a:extLst>
          </p:cNvPr>
          <p:cNvSpPr txBox="1"/>
          <p:nvPr/>
        </p:nvSpPr>
        <p:spPr>
          <a:xfrm>
            <a:off x="6969696" y="5440633"/>
            <a:ext cx="432050" cy="369332"/>
          </a:xfrm>
          <a:prstGeom prst="rect">
            <a:avLst/>
          </a:prstGeom>
          <a:noFill/>
        </p:spPr>
        <p:txBody>
          <a:bodyPr wrap="square" rtlCol="0">
            <a:spAutoFit/>
          </a:bodyPr>
          <a:lstStyle/>
          <a:p>
            <a:r>
              <a:rPr lang="en-GB" dirty="0">
                <a:solidFill>
                  <a:schemeClr val="tx2"/>
                </a:solidFill>
              </a:rPr>
              <a:t>5</a:t>
            </a:r>
          </a:p>
        </p:txBody>
      </p:sp>
      <p:sp>
        <p:nvSpPr>
          <p:cNvPr id="78" name="TextBox 77">
            <a:extLst>
              <a:ext uri="{FF2B5EF4-FFF2-40B4-BE49-F238E27FC236}">
                <a16:creationId xmlns:a16="http://schemas.microsoft.com/office/drawing/2014/main" id="{695A3D3F-9A1B-14F4-5A36-BCAAADEDA5C0}"/>
              </a:ext>
            </a:extLst>
          </p:cNvPr>
          <p:cNvSpPr txBox="1"/>
          <p:nvPr/>
        </p:nvSpPr>
        <p:spPr>
          <a:xfrm>
            <a:off x="7704181" y="5438764"/>
            <a:ext cx="432050" cy="369332"/>
          </a:xfrm>
          <a:prstGeom prst="rect">
            <a:avLst/>
          </a:prstGeom>
          <a:noFill/>
        </p:spPr>
        <p:txBody>
          <a:bodyPr wrap="square" rtlCol="0">
            <a:spAutoFit/>
          </a:bodyPr>
          <a:lstStyle/>
          <a:p>
            <a:r>
              <a:rPr lang="en-GB" dirty="0">
                <a:solidFill>
                  <a:schemeClr val="tx2"/>
                </a:solidFill>
              </a:rPr>
              <a:t>6</a:t>
            </a:r>
          </a:p>
        </p:txBody>
      </p:sp>
      <p:sp>
        <p:nvSpPr>
          <p:cNvPr id="79" name="TextBox 78">
            <a:extLst>
              <a:ext uri="{FF2B5EF4-FFF2-40B4-BE49-F238E27FC236}">
                <a16:creationId xmlns:a16="http://schemas.microsoft.com/office/drawing/2014/main" id="{55946ADE-FBC5-A164-E84B-08103373E1D7}"/>
              </a:ext>
            </a:extLst>
          </p:cNvPr>
          <p:cNvSpPr txBox="1"/>
          <p:nvPr/>
        </p:nvSpPr>
        <p:spPr>
          <a:xfrm>
            <a:off x="8438666" y="5438764"/>
            <a:ext cx="432050" cy="369332"/>
          </a:xfrm>
          <a:prstGeom prst="rect">
            <a:avLst/>
          </a:prstGeom>
          <a:noFill/>
        </p:spPr>
        <p:txBody>
          <a:bodyPr wrap="square" rtlCol="0">
            <a:spAutoFit/>
          </a:bodyPr>
          <a:lstStyle/>
          <a:p>
            <a:r>
              <a:rPr lang="en-GB" dirty="0">
                <a:solidFill>
                  <a:schemeClr val="tx2"/>
                </a:solidFill>
              </a:rPr>
              <a:t>7</a:t>
            </a:r>
          </a:p>
        </p:txBody>
      </p:sp>
      <p:sp>
        <p:nvSpPr>
          <p:cNvPr id="80" name="TextBox 79">
            <a:extLst>
              <a:ext uri="{FF2B5EF4-FFF2-40B4-BE49-F238E27FC236}">
                <a16:creationId xmlns:a16="http://schemas.microsoft.com/office/drawing/2014/main" id="{9BBE94AF-EF5D-0F1F-1EBC-80B33832985B}"/>
              </a:ext>
            </a:extLst>
          </p:cNvPr>
          <p:cNvSpPr txBox="1"/>
          <p:nvPr/>
        </p:nvSpPr>
        <p:spPr>
          <a:xfrm>
            <a:off x="9156028" y="5451649"/>
            <a:ext cx="432050" cy="369332"/>
          </a:xfrm>
          <a:prstGeom prst="rect">
            <a:avLst/>
          </a:prstGeom>
          <a:noFill/>
        </p:spPr>
        <p:txBody>
          <a:bodyPr wrap="square" rtlCol="0">
            <a:spAutoFit/>
          </a:bodyPr>
          <a:lstStyle/>
          <a:p>
            <a:r>
              <a:rPr lang="en-GB" dirty="0">
                <a:solidFill>
                  <a:schemeClr val="tx2"/>
                </a:solidFill>
              </a:rPr>
              <a:t>8</a:t>
            </a:r>
          </a:p>
        </p:txBody>
      </p:sp>
      <p:sp>
        <p:nvSpPr>
          <p:cNvPr id="81" name="TextBox 80">
            <a:extLst>
              <a:ext uri="{FF2B5EF4-FFF2-40B4-BE49-F238E27FC236}">
                <a16:creationId xmlns:a16="http://schemas.microsoft.com/office/drawing/2014/main" id="{03ACF9A1-18E1-F095-3407-145F9CEA0D5B}"/>
              </a:ext>
            </a:extLst>
          </p:cNvPr>
          <p:cNvSpPr txBox="1"/>
          <p:nvPr/>
        </p:nvSpPr>
        <p:spPr>
          <a:xfrm>
            <a:off x="9890513" y="5450279"/>
            <a:ext cx="432050" cy="369332"/>
          </a:xfrm>
          <a:prstGeom prst="rect">
            <a:avLst/>
          </a:prstGeom>
          <a:noFill/>
        </p:spPr>
        <p:txBody>
          <a:bodyPr wrap="square" rtlCol="0">
            <a:spAutoFit/>
          </a:bodyPr>
          <a:lstStyle/>
          <a:p>
            <a:r>
              <a:rPr lang="en-GB" dirty="0">
                <a:solidFill>
                  <a:schemeClr val="tx2"/>
                </a:solidFill>
              </a:rPr>
              <a:t>9</a:t>
            </a:r>
          </a:p>
        </p:txBody>
      </p:sp>
      <p:sp>
        <p:nvSpPr>
          <p:cNvPr id="82" name="TextBox 81">
            <a:extLst>
              <a:ext uri="{FF2B5EF4-FFF2-40B4-BE49-F238E27FC236}">
                <a16:creationId xmlns:a16="http://schemas.microsoft.com/office/drawing/2014/main" id="{E574FB10-DC3C-8E3A-FDD1-616B26C7CA9C}"/>
              </a:ext>
            </a:extLst>
          </p:cNvPr>
          <p:cNvSpPr txBox="1"/>
          <p:nvPr/>
        </p:nvSpPr>
        <p:spPr>
          <a:xfrm>
            <a:off x="10624998" y="5450279"/>
            <a:ext cx="432050" cy="369332"/>
          </a:xfrm>
          <a:prstGeom prst="rect">
            <a:avLst/>
          </a:prstGeom>
          <a:noFill/>
        </p:spPr>
        <p:txBody>
          <a:bodyPr wrap="square" rtlCol="0">
            <a:spAutoFit/>
          </a:bodyPr>
          <a:lstStyle/>
          <a:p>
            <a:r>
              <a:rPr lang="en-GB" dirty="0">
                <a:solidFill>
                  <a:schemeClr val="tx2"/>
                </a:solidFill>
              </a:rPr>
              <a:t>10</a:t>
            </a:r>
          </a:p>
        </p:txBody>
      </p:sp>
      <p:sp>
        <p:nvSpPr>
          <p:cNvPr id="83" name="TextBox 82">
            <a:extLst>
              <a:ext uri="{FF2B5EF4-FFF2-40B4-BE49-F238E27FC236}">
                <a16:creationId xmlns:a16="http://schemas.microsoft.com/office/drawing/2014/main" id="{D89789D2-C645-776A-06CC-865C05E3B097}"/>
              </a:ext>
            </a:extLst>
          </p:cNvPr>
          <p:cNvSpPr txBox="1"/>
          <p:nvPr/>
        </p:nvSpPr>
        <p:spPr>
          <a:xfrm>
            <a:off x="11359483" y="5450279"/>
            <a:ext cx="432050" cy="369332"/>
          </a:xfrm>
          <a:prstGeom prst="rect">
            <a:avLst/>
          </a:prstGeom>
          <a:noFill/>
        </p:spPr>
        <p:txBody>
          <a:bodyPr wrap="square" rtlCol="0">
            <a:spAutoFit/>
          </a:bodyPr>
          <a:lstStyle/>
          <a:p>
            <a:r>
              <a:rPr lang="en-GB" dirty="0">
                <a:solidFill>
                  <a:schemeClr val="tx2"/>
                </a:solidFill>
              </a:rPr>
              <a:t>11</a:t>
            </a:r>
          </a:p>
        </p:txBody>
      </p:sp>
      <p:sp>
        <p:nvSpPr>
          <p:cNvPr id="84" name="TextBox 83">
            <a:extLst>
              <a:ext uri="{FF2B5EF4-FFF2-40B4-BE49-F238E27FC236}">
                <a16:creationId xmlns:a16="http://schemas.microsoft.com/office/drawing/2014/main" id="{EDD5E4BD-71F2-E809-69FD-789DDF8A2D17}"/>
              </a:ext>
            </a:extLst>
          </p:cNvPr>
          <p:cNvSpPr txBox="1"/>
          <p:nvPr/>
        </p:nvSpPr>
        <p:spPr>
          <a:xfrm>
            <a:off x="12093968" y="5450279"/>
            <a:ext cx="432050" cy="369332"/>
          </a:xfrm>
          <a:prstGeom prst="rect">
            <a:avLst/>
          </a:prstGeom>
          <a:noFill/>
        </p:spPr>
        <p:txBody>
          <a:bodyPr wrap="square" rtlCol="0">
            <a:spAutoFit/>
          </a:bodyPr>
          <a:lstStyle/>
          <a:p>
            <a:r>
              <a:rPr lang="en-GB" dirty="0">
                <a:solidFill>
                  <a:schemeClr val="tx2"/>
                </a:solidFill>
              </a:rPr>
              <a:t>12</a:t>
            </a:r>
          </a:p>
        </p:txBody>
      </p:sp>
      <p:sp>
        <p:nvSpPr>
          <p:cNvPr id="85" name="TextBox 84">
            <a:extLst>
              <a:ext uri="{FF2B5EF4-FFF2-40B4-BE49-F238E27FC236}">
                <a16:creationId xmlns:a16="http://schemas.microsoft.com/office/drawing/2014/main" id="{2F3C250B-66DF-3300-57C9-59A13CD3F1EE}"/>
              </a:ext>
            </a:extLst>
          </p:cNvPr>
          <p:cNvSpPr txBox="1"/>
          <p:nvPr/>
        </p:nvSpPr>
        <p:spPr>
          <a:xfrm>
            <a:off x="12828453" y="5450279"/>
            <a:ext cx="432050" cy="369332"/>
          </a:xfrm>
          <a:prstGeom prst="rect">
            <a:avLst/>
          </a:prstGeom>
          <a:noFill/>
        </p:spPr>
        <p:txBody>
          <a:bodyPr wrap="square" rtlCol="0">
            <a:spAutoFit/>
          </a:bodyPr>
          <a:lstStyle/>
          <a:p>
            <a:r>
              <a:rPr lang="en-GB" dirty="0">
                <a:solidFill>
                  <a:schemeClr val="tx2"/>
                </a:solidFill>
              </a:rPr>
              <a:t>13</a:t>
            </a:r>
          </a:p>
        </p:txBody>
      </p:sp>
      <p:sp>
        <p:nvSpPr>
          <p:cNvPr id="86" name="TextBox 85">
            <a:extLst>
              <a:ext uri="{FF2B5EF4-FFF2-40B4-BE49-F238E27FC236}">
                <a16:creationId xmlns:a16="http://schemas.microsoft.com/office/drawing/2014/main" id="{1DFB914A-E331-D906-29AF-556A1313BFDE}"/>
              </a:ext>
            </a:extLst>
          </p:cNvPr>
          <p:cNvSpPr txBox="1"/>
          <p:nvPr/>
        </p:nvSpPr>
        <p:spPr>
          <a:xfrm>
            <a:off x="13623266" y="5449601"/>
            <a:ext cx="432050" cy="369332"/>
          </a:xfrm>
          <a:prstGeom prst="rect">
            <a:avLst/>
          </a:prstGeom>
          <a:noFill/>
        </p:spPr>
        <p:txBody>
          <a:bodyPr wrap="square" rtlCol="0">
            <a:spAutoFit/>
          </a:bodyPr>
          <a:lstStyle/>
          <a:p>
            <a:r>
              <a:rPr lang="en-GB" dirty="0">
                <a:solidFill>
                  <a:schemeClr val="tx2"/>
                </a:solidFill>
              </a:rPr>
              <a:t>14</a:t>
            </a:r>
          </a:p>
        </p:txBody>
      </p:sp>
    </p:spTree>
    <p:extLst>
      <p:ext uri="{BB962C8B-B14F-4D97-AF65-F5344CB8AC3E}">
        <p14:creationId xmlns:p14="http://schemas.microsoft.com/office/powerpoint/2010/main" val="1924036463"/>
      </p:ext>
    </p:extLst>
  </p:cSld>
  <p:clrMapOvr>
    <a:masterClrMapping/>
  </p:clrMapOvr>
</p:sld>
</file>

<file path=ppt/theme/theme1.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29882</TotalTime>
  <Words>2255</Words>
  <Application>Microsoft Macintosh PowerPoint</Application>
  <PresentationFormat>Custom</PresentationFormat>
  <Paragraphs>694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sgRNA Functions</vt:lpstr>
      <vt:lpstr>Functions</vt:lpstr>
      <vt:lpstr>Positions and Coordinates</vt:lpstr>
      <vt:lpstr>sgRNA Selection Rules</vt:lpstr>
      <vt:lpstr>sgRNA + Gene Strand Possibilities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sgRNA &amp; Fragment/Primer Possibilities</dc:title>
  <dc:creator>Emma Watts</dc:creator>
  <cp:lastModifiedBy>Emma Watts</cp:lastModifiedBy>
  <cp:revision>10</cp:revision>
  <dcterms:created xsi:type="dcterms:W3CDTF">2023-08-07T12:44:07Z</dcterms:created>
  <dcterms:modified xsi:type="dcterms:W3CDTF">2023-09-01T18:42:40Z</dcterms:modified>
</cp:coreProperties>
</file>