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86" r:id="rId7"/>
    <p:sldId id="290" r:id="rId8"/>
    <p:sldId id="299" r:id="rId9"/>
    <p:sldId id="300" r:id="rId10"/>
    <p:sldId id="302" r:id="rId11"/>
    <p:sldId id="303" r:id="rId12"/>
    <p:sldId id="301" r:id="rId13"/>
    <p:sldId id="304" r:id="rId14"/>
    <p:sldId id="306" r:id="rId15"/>
    <p:sldId id="305" r:id="rId16"/>
    <p:sldId id="291" r:id="rId17"/>
    <p:sldId id="298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32354-3AF1-3177-DEAD-99ECE136A826}" v="701" dt="2025-04-20T08:40:37.421"/>
    <p1510:client id="{C477F22C-D41E-FFEE-0D90-8F38C182E902}" v="1383" dt="2025-04-20T08:44:01.744"/>
    <p1510:client id="{E5CEB2B2-C271-DACE-77B9-CA6218C7A195}" v="48" dt="2025-04-20T08:44:05.683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CE5E2-1485-4225-9D53-134C04829CB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7E4AAA-6905-4A3C-BF54-E445961A810A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Data Augmentation</a:t>
          </a:r>
        </a:p>
      </dgm:t>
    </dgm:pt>
    <dgm:pt modelId="{A89E35EE-9507-4A46-8892-B2C47C628A9B}" type="parTrans" cxnId="{FA355F11-4B83-4B19-919D-CCD14305A400}">
      <dgm:prSet/>
      <dgm:spPr/>
    </dgm:pt>
    <dgm:pt modelId="{288DC6FD-9036-4431-B505-95D9EDA5F09F}" type="sibTrans" cxnId="{FA355F11-4B83-4B19-919D-CCD14305A400}">
      <dgm:prSet/>
      <dgm:spPr/>
    </dgm:pt>
    <dgm:pt modelId="{63AA532E-4530-479A-B923-4110AF6F4070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Batch Normalization</a:t>
          </a:r>
          <a:endParaRPr lang="en-US"/>
        </a:p>
      </dgm:t>
    </dgm:pt>
    <dgm:pt modelId="{A9C89783-20DA-4800-A6D6-C724A2D2E97D}" type="parTrans" cxnId="{88557057-7F2F-4ABD-A8D5-7DC2CE29655C}">
      <dgm:prSet/>
      <dgm:spPr/>
    </dgm:pt>
    <dgm:pt modelId="{DD030557-223A-4139-86C4-87E09E1D4425}" type="sibTrans" cxnId="{88557057-7F2F-4ABD-A8D5-7DC2CE29655C}">
      <dgm:prSet/>
      <dgm:spPr/>
    </dgm:pt>
    <dgm:pt modelId="{D5B221D8-BE9E-4411-A149-EB27E708F63E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Denoising/Autoencoder</a:t>
          </a:r>
          <a:endParaRPr lang="en-US"/>
        </a:p>
      </dgm:t>
    </dgm:pt>
    <dgm:pt modelId="{AA97A3CC-2D83-4319-BE58-FC11CF96A1A6}" type="parTrans" cxnId="{1AACE32A-C812-452C-BA77-B893993058C3}">
      <dgm:prSet/>
      <dgm:spPr/>
    </dgm:pt>
    <dgm:pt modelId="{38D524CD-47A6-4519-AF72-48B0B793A495}" type="sibTrans" cxnId="{1AACE32A-C812-452C-BA77-B893993058C3}">
      <dgm:prSet/>
      <dgm:spPr/>
    </dgm:pt>
    <dgm:pt modelId="{FEE17EC2-B3C4-4F62-93D3-1C48E47AFD83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Regularization</a:t>
          </a:r>
        </a:p>
      </dgm:t>
    </dgm:pt>
    <dgm:pt modelId="{6180346D-E5C5-4089-BA62-5C86C8572CD5}" type="parTrans" cxnId="{9975DE13-E742-4367-8C08-FD21E431EC22}">
      <dgm:prSet/>
      <dgm:spPr/>
    </dgm:pt>
    <dgm:pt modelId="{2A380616-847C-4419-8738-DE84D2939D16}" type="sibTrans" cxnId="{9975DE13-E742-4367-8C08-FD21E431EC22}">
      <dgm:prSet/>
      <dgm:spPr/>
    </dgm:pt>
    <dgm:pt modelId="{97A3BB4F-76BB-4FBB-8946-3A84359D4A0D}" type="pres">
      <dgm:prSet presAssocID="{066CE5E2-1485-4225-9D53-134C04829CBD}" presName="diagram" presStyleCnt="0">
        <dgm:presLayoutVars>
          <dgm:dir/>
          <dgm:resizeHandles val="exact"/>
        </dgm:presLayoutVars>
      </dgm:prSet>
      <dgm:spPr/>
    </dgm:pt>
    <dgm:pt modelId="{17CD71AA-5575-49F7-9983-46349F08CE67}" type="pres">
      <dgm:prSet presAssocID="{C87E4AAA-6905-4A3C-BF54-E445961A810A}" presName="node" presStyleLbl="node1" presStyleIdx="0" presStyleCnt="4">
        <dgm:presLayoutVars>
          <dgm:bulletEnabled val="1"/>
        </dgm:presLayoutVars>
      </dgm:prSet>
      <dgm:spPr/>
    </dgm:pt>
    <dgm:pt modelId="{54648BE5-0881-4599-85F3-8F3A55157366}" type="pres">
      <dgm:prSet presAssocID="{288DC6FD-9036-4431-B505-95D9EDA5F09F}" presName="sibTrans" presStyleCnt="0"/>
      <dgm:spPr/>
    </dgm:pt>
    <dgm:pt modelId="{6A617E6B-52E3-481A-9407-B3C851951627}" type="pres">
      <dgm:prSet presAssocID="{63AA532E-4530-479A-B923-4110AF6F4070}" presName="node" presStyleLbl="node1" presStyleIdx="1" presStyleCnt="4">
        <dgm:presLayoutVars>
          <dgm:bulletEnabled val="1"/>
        </dgm:presLayoutVars>
      </dgm:prSet>
      <dgm:spPr/>
    </dgm:pt>
    <dgm:pt modelId="{B6817CB1-21FD-4161-92D3-7A2C7F75FAD2}" type="pres">
      <dgm:prSet presAssocID="{DD030557-223A-4139-86C4-87E09E1D4425}" presName="sibTrans" presStyleCnt="0"/>
      <dgm:spPr/>
    </dgm:pt>
    <dgm:pt modelId="{2D645604-6377-474C-BE39-BE3DFFAC770B}" type="pres">
      <dgm:prSet presAssocID="{D5B221D8-BE9E-4411-A149-EB27E708F63E}" presName="node" presStyleLbl="node1" presStyleIdx="2" presStyleCnt="4">
        <dgm:presLayoutVars>
          <dgm:bulletEnabled val="1"/>
        </dgm:presLayoutVars>
      </dgm:prSet>
      <dgm:spPr/>
    </dgm:pt>
    <dgm:pt modelId="{FAD0A9A5-C767-4724-B13D-80F0A83151AF}" type="pres">
      <dgm:prSet presAssocID="{38D524CD-47A6-4519-AF72-48B0B793A495}" presName="sibTrans" presStyleCnt="0"/>
      <dgm:spPr/>
    </dgm:pt>
    <dgm:pt modelId="{4A2331CD-BB0B-43A4-A74B-1A94BE069753}" type="pres">
      <dgm:prSet presAssocID="{FEE17EC2-B3C4-4F62-93D3-1C48E47AFD83}" presName="node" presStyleLbl="node1" presStyleIdx="3" presStyleCnt="4">
        <dgm:presLayoutVars>
          <dgm:bulletEnabled val="1"/>
        </dgm:presLayoutVars>
      </dgm:prSet>
      <dgm:spPr/>
    </dgm:pt>
  </dgm:ptLst>
  <dgm:cxnLst>
    <dgm:cxn modelId="{FA355F11-4B83-4B19-919D-CCD14305A400}" srcId="{066CE5E2-1485-4225-9D53-134C04829CBD}" destId="{C87E4AAA-6905-4A3C-BF54-E445961A810A}" srcOrd="0" destOrd="0" parTransId="{A89E35EE-9507-4A46-8892-B2C47C628A9B}" sibTransId="{288DC6FD-9036-4431-B505-95D9EDA5F09F}"/>
    <dgm:cxn modelId="{9975DE13-E742-4367-8C08-FD21E431EC22}" srcId="{066CE5E2-1485-4225-9D53-134C04829CBD}" destId="{FEE17EC2-B3C4-4F62-93D3-1C48E47AFD83}" srcOrd="3" destOrd="0" parTransId="{6180346D-E5C5-4089-BA62-5C86C8572CD5}" sibTransId="{2A380616-847C-4419-8738-DE84D2939D16}"/>
    <dgm:cxn modelId="{1AACE32A-C812-452C-BA77-B893993058C3}" srcId="{066CE5E2-1485-4225-9D53-134C04829CBD}" destId="{D5B221D8-BE9E-4411-A149-EB27E708F63E}" srcOrd="2" destOrd="0" parTransId="{AA97A3CC-2D83-4319-BE58-FC11CF96A1A6}" sibTransId="{38D524CD-47A6-4519-AF72-48B0B793A495}"/>
    <dgm:cxn modelId="{E451BE54-F044-4FE4-8AF9-8FC0DF01D6B5}" type="presOf" srcId="{63AA532E-4530-479A-B923-4110AF6F4070}" destId="{6A617E6B-52E3-481A-9407-B3C851951627}" srcOrd="0" destOrd="0" presId="urn:microsoft.com/office/officeart/2005/8/layout/default"/>
    <dgm:cxn modelId="{88557057-7F2F-4ABD-A8D5-7DC2CE29655C}" srcId="{066CE5E2-1485-4225-9D53-134C04829CBD}" destId="{63AA532E-4530-479A-B923-4110AF6F4070}" srcOrd="1" destOrd="0" parTransId="{A9C89783-20DA-4800-A6D6-C724A2D2E97D}" sibTransId="{DD030557-223A-4139-86C4-87E09E1D4425}"/>
    <dgm:cxn modelId="{F775687C-C4F9-48A8-9FE7-83A6F0340724}" type="presOf" srcId="{D5B221D8-BE9E-4411-A149-EB27E708F63E}" destId="{2D645604-6377-474C-BE39-BE3DFFAC770B}" srcOrd="0" destOrd="0" presId="urn:microsoft.com/office/officeart/2005/8/layout/default"/>
    <dgm:cxn modelId="{B01562A3-3E9A-4EA0-9957-847C5DF672BC}" type="presOf" srcId="{FEE17EC2-B3C4-4F62-93D3-1C48E47AFD83}" destId="{4A2331CD-BB0B-43A4-A74B-1A94BE069753}" srcOrd="0" destOrd="0" presId="urn:microsoft.com/office/officeart/2005/8/layout/default"/>
    <dgm:cxn modelId="{D4CC8DB3-F510-40FE-BBD3-E2813250E825}" type="presOf" srcId="{066CE5E2-1485-4225-9D53-134C04829CBD}" destId="{97A3BB4F-76BB-4FBB-8946-3A84359D4A0D}" srcOrd="0" destOrd="0" presId="urn:microsoft.com/office/officeart/2005/8/layout/default"/>
    <dgm:cxn modelId="{002581C8-EC07-41F6-8EE3-1C99975D594C}" type="presOf" srcId="{C87E4AAA-6905-4A3C-BF54-E445961A810A}" destId="{17CD71AA-5575-49F7-9983-46349F08CE67}" srcOrd="0" destOrd="0" presId="urn:microsoft.com/office/officeart/2005/8/layout/default"/>
    <dgm:cxn modelId="{C94B1833-096B-423A-8D7D-267640211EFD}" type="presParOf" srcId="{97A3BB4F-76BB-4FBB-8946-3A84359D4A0D}" destId="{17CD71AA-5575-49F7-9983-46349F08CE67}" srcOrd="0" destOrd="0" presId="urn:microsoft.com/office/officeart/2005/8/layout/default"/>
    <dgm:cxn modelId="{0B5916DF-2D8A-4A58-9435-EE09C292B0AE}" type="presParOf" srcId="{97A3BB4F-76BB-4FBB-8946-3A84359D4A0D}" destId="{54648BE5-0881-4599-85F3-8F3A55157366}" srcOrd="1" destOrd="0" presId="urn:microsoft.com/office/officeart/2005/8/layout/default"/>
    <dgm:cxn modelId="{B44736C9-6042-41F1-A279-F820B02C5C6C}" type="presParOf" srcId="{97A3BB4F-76BB-4FBB-8946-3A84359D4A0D}" destId="{6A617E6B-52E3-481A-9407-B3C851951627}" srcOrd="2" destOrd="0" presId="urn:microsoft.com/office/officeart/2005/8/layout/default"/>
    <dgm:cxn modelId="{B9ACEBA6-8E92-4D4F-863B-48AC9845EADC}" type="presParOf" srcId="{97A3BB4F-76BB-4FBB-8946-3A84359D4A0D}" destId="{B6817CB1-21FD-4161-92D3-7A2C7F75FAD2}" srcOrd="3" destOrd="0" presId="urn:microsoft.com/office/officeart/2005/8/layout/default"/>
    <dgm:cxn modelId="{8380B4D9-E376-4D0E-9F93-3BB15668D3A2}" type="presParOf" srcId="{97A3BB4F-76BB-4FBB-8946-3A84359D4A0D}" destId="{2D645604-6377-474C-BE39-BE3DFFAC770B}" srcOrd="4" destOrd="0" presId="urn:microsoft.com/office/officeart/2005/8/layout/default"/>
    <dgm:cxn modelId="{DE83D222-F892-4353-BBC6-B4B84E8AF27B}" type="presParOf" srcId="{97A3BB4F-76BB-4FBB-8946-3A84359D4A0D}" destId="{FAD0A9A5-C767-4724-B13D-80F0A83151AF}" srcOrd="5" destOrd="0" presId="urn:microsoft.com/office/officeart/2005/8/layout/default"/>
    <dgm:cxn modelId="{763310C0-93FE-4285-90CB-D090B5427D42}" type="presParOf" srcId="{97A3BB4F-76BB-4FBB-8946-3A84359D4A0D}" destId="{4A2331CD-BB0B-43A4-A74B-1A94BE06975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EB6AA8-0810-4B6D-BF44-D75DAF605A4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873EC-18AF-4073-A41D-4B2D67A4C143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2000 rice grain (resized to 224x224)</a:t>
          </a:r>
          <a:endParaRPr lang="en-US"/>
        </a:p>
      </dgm:t>
    </dgm:pt>
    <dgm:pt modelId="{6FF20380-7548-424D-9C6E-9B88E5D714AF}" type="parTrans" cxnId="{17CC64E8-0E2D-4894-85FD-25E25366E5BD}">
      <dgm:prSet/>
      <dgm:spPr/>
      <dgm:t>
        <a:bodyPr/>
        <a:lstStyle/>
        <a:p>
          <a:endParaRPr lang="en-US"/>
        </a:p>
      </dgm:t>
    </dgm:pt>
    <dgm:pt modelId="{325EA3C7-4F7A-4C69-B066-9189F3C33E27}" type="sibTrans" cxnId="{17CC64E8-0E2D-4894-85FD-25E25366E5BD}">
      <dgm:prSet/>
      <dgm:spPr/>
      <dgm:t>
        <a:bodyPr/>
        <a:lstStyle/>
        <a:p>
          <a:endParaRPr lang="en-US"/>
        </a:p>
      </dgm:t>
    </dgm:pt>
    <dgm:pt modelId="{1C5A65E7-418B-4887-A4A0-FD1302F8055E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Dataset: 70% train, 20% </a:t>
          </a:r>
          <a:r>
            <a:rPr lang="en-US" err="1">
              <a:latin typeface="Tenorite"/>
            </a:rPr>
            <a:t>val</a:t>
          </a:r>
          <a:r>
            <a:rPr lang="en-US">
              <a:latin typeface="Tenorite"/>
            </a:rPr>
            <a:t>, 10% test</a:t>
          </a:r>
          <a:endParaRPr lang="en-US"/>
        </a:p>
      </dgm:t>
    </dgm:pt>
    <dgm:pt modelId="{DA1A7AA9-4B8C-41F3-9B71-D46BCC0F15DB}" type="parTrans" cxnId="{73773CAE-72F1-406A-A094-07F218ACB3FE}">
      <dgm:prSet/>
      <dgm:spPr/>
      <dgm:t>
        <a:bodyPr/>
        <a:lstStyle/>
        <a:p>
          <a:endParaRPr lang="en-US"/>
        </a:p>
      </dgm:t>
    </dgm:pt>
    <dgm:pt modelId="{5FB1AA74-EDF1-4DC3-8779-084976C5BA4A}" type="sibTrans" cxnId="{73773CAE-72F1-406A-A094-07F218ACB3FE}">
      <dgm:prSet/>
      <dgm:spPr/>
      <dgm:t>
        <a:bodyPr/>
        <a:lstStyle/>
        <a:p>
          <a:endParaRPr lang="en-US"/>
        </a:p>
      </dgm:t>
    </dgm:pt>
    <dgm:pt modelId="{547B7F52-559B-460B-B832-150BFAD5CDB7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Pretrained VGG16 &amp;ResNet50</a:t>
          </a:r>
          <a:endParaRPr lang="en-US"/>
        </a:p>
      </dgm:t>
    </dgm:pt>
    <dgm:pt modelId="{64736E86-9E16-4253-A230-E569EDF5CB1C}" type="parTrans" cxnId="{F5A4773D-4DB8-4AE4-94AC-6CE11BAED6A8}">
      <dgm:prSet/>
      <dgm:spPr/>
      <dgm:t>
        <a:bodyPr/>
        <a:lstStyle/>
        <a:p>
          <a:endParaRPr lang="en-US"/>
        </a:p>
      </dgm:t>
    </dgm:pt>
    <dgm:pt modelId="{5234B6A8-B048-47EF-B9AE-9DFF00848A22}" type="sibTrans" cxnId="{F5A4773D-4DB8-4AE4-94AC-6CE11BAED6A8}">
      <dgm:prSet/>
      <dgm:spPr/>
      <dgm:t>
        <a:bodyPr/>
        <a:lstStyle/>
        <a:p>
          <a:endParaRPr lang="en-US"/>
        </a:p>
      </dgm:t>
    </dgm:pt>
    <dgm:pt modelId="{23ECD530-224F-4B64-BB17-E030FD7CCD71}" type="pres">
      <dgm:prSet presAssocID="{93EB6AA8-0810-4B6D-BF44-D75DAF605A42}" presName="Name0" presStyleCnt="0">
        <dgm:presLayoutVars>
          <dgm:dir/>
          <dgm:animLvl val="lvl"/>
          <dgm:resizeHandles val="exact"/>
        </dgm:presLayoutVars>
      </dgm:prSet>
      <dgm:spPr/>
    </dgm:pt>
    <dgm:pt modelId="{DB1A35C4-7D35-4A95-B329-74B2177C30A7}" type="pres">
      <dgm:prSet presAssocID="{FF1873EC-18AF-4073-A41D-4B2D67A4C14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F351638-255D-4697-8EBB-7B0AFEB07995}" type="pres">
      <dgm:prSet presAssocID="{325EA3C7-4F7A-4C69-B066-9189F3C33E27}" presName="parTxOnlySpace" presStyleCnt="0"/>
      <dgm:spPr/>
    </dgm:pt>
    <dgm:pt modelId="{27B2C6FA-82F8-4D8F-8FEA-B5F891F8BEE5}" type="pres">
      <dgm:prSet presAssocID="{1C5A65E7-418B-4887-A4A0-FD1302F8055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69E599A-80AE-4258-A0CC-F8A5BB63C39B}" type="pres">
      <dgm:prSet presAssocID="{5FB1AA74-EDF1-4DC3-8779-084976C5BA4A}" presName="parTxOnlySpace" presStyleCnt="0"/>
      <dgm:spPr/>
    </dgm:pt>
    <dgm:pt modelId="{E4BCEC8D-B731-486B-BFE6-1D465CEE48C0}" type="pres">
      <dgm:prSet presAssocID="{547B7F52-559B-460B-B832-150BFAD5CDB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AD4BD09-DC44-41F0-A12F-D2AD24CAAF05}" type="presOf" srcId="{1C5A65E7-418B-4887-A4A0-FD1302F8055E}" destId="{27B2C6FA-82F8-4D8F-8FEA-B5F891F8BEE5}" srcOrd="0" destOrd="0" presId="urn:microsoft.com/office/officeart/2005/8/layout/chevron1"/>
    <dgm:cxn modelId="{A1D60323-EBA7-4678-B43F-2F51B9BCCACA}" type="presOf" srcId="{93EB6AA8-0810-4B6D-BF44-D75DAF605A42}" destId="{23ECD530-224F-4B64-BB17-E030FD7CCD71}" srcOrd="0" destOrd="0" presId="urn:microsoft.com/office/officeart/2005/8/layout/chevron1"/>
    <dgm:cxn modelId="{F5A4773D-4DB8-4AE4-94AC-6CE11BAED6A8}" srcId="{93EB6AA8-0810-4B6D-BF44-D75DAF605A42}" destId="{547B7F52-559B-460B-B832-150BFAD5CDB7}" srcOrd="2" destOrd="0" parTransId="{64736E86-9E16-4253-A230-E569EDF5CB1C}" sibTransId="{5234B6A8-B048-47EF-B9AE-9DFF00848A22}"/>
    <dgm:cxn modelId="{ED9B5260-8292-432E-8F92-1DCD5F8CBF1A}" type="presOf" srcId="{547B7F52-559B-460B-B832-150BFAD5CDB7}" destId="{E4BCEC8D-B731-486B-BFE6-1D465CEE48C0}" srcOrd="0" destOrd="0" presId="urn:microsoft.com/office/officeart/2005/8/layout/chevron1"/>
    <dgm:cxn modelId="{80BAE69D-5CE8-4A6A-A371-211026DFF1BA}" type="presOf" srcId="{FF1873EC-18AF-4073-A41D-4B2D67A4C143}" destId="{DB1A35C4-7D35-4A95-B329-74B2177C30A7}" srcOrd="0" destOrd="0" presId="urn:microsoft.com/office/officeart/2005/8/layout/chevron1"/>
    <dgm:cxn modelId="{73773CAE-72F1-406A-A094-07F218ACB3FE}" srcId="{93EB6AA8-0810-4B6D-BF44-D75DAF605A42}" destId="{1C5A65E7-418B-4887-A4A0-FD1302F8055E}" srcOrd="1" destOrd="0" parTransId="{DA1A7AA9-4B8C-41F3-9B71-D46BCC0F15DB}" sibTransId="{5FB1AA74-EDF1-4DC3-8779-084976C5BA4A}"/>
    <dgm:cxn modelId="{17CC64E8-0E2D-4894-85FD-25E25366E5BD}" srcId="{93EB6AA8-0810-4B6D-BF44-D75DAF605A42}" destId="{FF1873EC-18AF-4073-A41D-4B2D67A4C143}" srcOrd="0" destOrd="0" parTransId="{6FF20380-7548-424D-9C6E-9B88E5D714AF}" sibTransId="{325EA3C7-4F7A-4C69-B066-9189F3C33E27}"/>
    <dgm:cxn modelId="{C1991CB4-892B-4642-B852-CEED75FD3C42}" type="presParOf" srcId="{23ECD530-224F-4B64-BB17-E030FD7CCD71}" destId="{DB1A35C4-7D35-4A95-B329-74B2177C30A7}" srcOrd="0" destOrd="0" presId="urn:microsoft.com/office/officeart/2005/8/layout/chevron1"/>
    <dgm:cxn modelId="{72C029F0-5B39-4671-B209-85AF8BC4A846}" type="presParOf" srcId="{23ECD530-224F-4B64-BB17-E030FD7CCD71}" destId="{5F351638-255D-4697-8EBB-7B0AFEB07995}" srcOrd="1" destOrd="0" presId="urn:microsoft.com/office/officeart/2005/8/layout/chevron1"/>
    <dgm:cxn modelId="{D0627CAC-E3A9-40CB-9F28-8DECE83A4F6F}" type="presParOf" srcId="{23ECD530-224F-4B64-BB17-E030FD7CCD71}" destId="{27B2C6FA-82F8-4D8F-8FEA-B5F891F8BEE5}" srcOrd="2" destOrd="0" presId="urn:microsoft.com/office/officeart/2005/8/layout/chevron1"/>
    <dgm:cxn modelId="{B8EAD7F5-157A-4A93-B383-6EE8450E3D78}" type="presParOf" srcId="{23ECD530-224F-4B64-BB17-E030FD7CCD71}" destId="{469E599A-80AE-4258-A0CC-F8A5BB63C39B}" srcOrd="3" destOrd="0" presId="urn:microsoft.com/office/officeart/2005/8/layout/chevron1"/>
    <dgm:cxn modelId="{7313C09F-64BC-4CF1-9B66-98DB07C37766}" type="presParOf" srcId="{23ECD530-224F-4B64-BB17-E030FD7CCD71}" destId="{E4BCEC8D-B731-486B-BFE6-1D465CEE48C0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B6AA8-0810-4B6D-BF44-D75DAF605A42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F1873EC-18AF-4073-A41D-4B2D67A4C143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1000 rice grain (resized to 224x224)</a:t>
          </a:r>
          <a:endParaRPr lang="en-US"/>
        </a:p>
      </dgm:t>
    </dgm:pt>
    <dgm:pt modelId="{6FF20380-7548-424D-9C6E-9B88E5D714AF}" type="parTrans" cxnId="{17CC64E8-0E2D-4894-85FD-25E25366E5BD}">
      <dgm:prSet/>
      <dgm:spPr/>
      <dgm:t>
        <a:bodyPr/>
        <a:lstStyle/>
        <a:p>
          <a:endParaRPr lang="en-US"/>
        </a:p>
      </dgm:t>
    </dgm:pt>
    <dgm:pt modelId="{325EA3C7-4F7A-4C69-B066-9189F3C33E27}" type="sibTrans" cxnId="{17CC64E8-0E2D-4894-85FD-25E25366E5BD}">
      <dgm:prSet/>
      <dgm:spPr/>
      <dgm:t>
        <a:bodyPr/>
        <a:lstStyle/>
        <a:p>
          <a:endParaRPr lang="en-US"/>
        </a:p>
      </dgm:t>
    </dgm:pt>
    <dgm:pt modelId="{1C5A65E7-418B-4887-A4A0-FD1302F8055E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Dataset: 70% train, 20% </a:t>
          </a:r>
          <a:r>
            <a:rPr lang="en-US" err="1">
              <a:latin typeface="Tenorite"/>
            </a:rPr>
            <a:t>val</a:t>
          </a:r>
          <a:r>
            <a:rPr lang="en-US">
              <a:latin typeface="Tenorite"/>
            </a:rPr>
            <a:t>, 10% test</a:t>
          </a:r>
          <a:endParaRPr lang="en-US"/>
        </a:p>
      </dgm:t>
    </dgm:pt>
    <dgm:pt modelId="{DA1A7AA9-4B8C-41F3-9B71-D46BCC0F15DB}" type="parTrans" cxnId="{73773CAE-72F1-406A-A094-07F218ACB3FE}">
      <dgm:prSet/>
      <dgm:spPr/>
      <dgm:t>
        <a:bodyPr/>
        <a:lstStyle/>
        <a:p>
          <a:endParaRPr lang="en-US"/>
        </a:p>
      </dgm:t>
    </dgm:pt>
    <dgm:pt modelId="{5FB1AA74-EDF1-4DC3-8779-084976C5BA4A}" type="sibTrans" cxnId="{73773CAE-72F1-406A-A094-07F218ACB3FE}">
      <dgm:prSet/>
      <dgm:spPr/>
      <dgm:t>
        <a:bodyPr/>
        <a:lstStyle/>
        <a:p>
          <a:endParaRPr lang="en-US"/>
        </a:p>
      </dgm:t>
    </dgm:pt>
    <dgm:pt modelId="{547B7F52-559B-460B-B832-150BFAD5CDB7}">
      <dgm:prSet phldrT="[Text]" phldr="0"/>
      <dgm:spPr/>
      <dgm:t>
        <a:bodyPr/>
        <a:lstStyle/>
        <a:p>
          <a:pPr rtl="0"/>
          <a:r>
            <a:rPr lang="en-US">
              <a:latin typeface="Tenorite"/>
            </a:rPr>
            <a:t>Train U-net Autoencoder</a:t>
          </a:r>
          <a:endParaRPr lang="en-US"/>
        </a:p>
      </dgm:t>
    </dgm:pt>
    <dgm:pt modelId="{64736E86-9E16-4253-A230-E569EDF5CB1C}" type="parTrans" cxnId="{F5A4773D-4DB8-4AE4-94AC-6CE11BAED6A8}">
      <dgm:prSet/>
      <dgm:spPr/>
      <dgm:t>
        <a:bodyPr/>
        <a:lstStyle/>
        <a:p>
          <a:endParaRPr lang="en-US"/>
        </a:p>
      </dgm:t>
    </dgm:pt>
    <dgm:pt modelId="{5234B6A8-B048-47EF-B9AE-9DFF00848A22}" type="sibTrans" cxnId="{F5A4773D-4DB8-4AE4-94AC-6CE11BAED6A8}">
      <dgm:prSet/>
      <dgm:spPr/>
      <dgm:t>
        <a:bodyPr/>
        <a:lstStyle/>
        <a:p>
          <a:endParaRPr lang="en-US"/>
        </a:p>
      </dgm:t>
    </dgm:pt>
    <dgm:pt modelId="{4B60622E-E8F8-4A6E-8462-30C348575DEB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Data Augmentation with Noise</a:t>
          </a:r>
        </a:p>
      </dgm:t>
    </dgm:pt>
    <dgm:pt modelId="{6C8F9CD6-37C5-4572-96C5-2A86ED384F33}" type="parTrans" cxnId="{04F93D57-7A47-42FC-B12D-C7B273BEB423}">
      <dgm:prSet/>
      <dgm:spPr/>
    </dgm:pt>
    <dgm:pt modelId="{90E3FAFF-88BC-459B-911D-81B0F46BCFD0}" type="sibTrans" cxnId="{04F93D57-7A47-42FC-B12D-C7B273BEB423}">
      <dgm:prSet/>
      <dgm:spPr/>
    </dgm:pt>
    <dgm:pt modelId="{218BD433-416C-4798-8EA5-A1F2B2C49B92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Combine Denoised and Augmented Data</a:t>
          </a:r>
        </a:p>
      </dgm:t>
    </dgm:pt>
    <dgm:pt modelId="{F8D1385A-BA5A-4C27-B913-7FEF3FC5AC25}" type="parTrans" cxnId="{22C34F57-BC13-45A2-87F9-30CA3A4B4D25}">
      <dgm:prSet/>
      <dgm:spPr/>
    </dgm:pt>
    <dgm:pt modelId="{E4888782-BDC0-4136-9180-51EF69870986}" type="sibTrans" cxnId="{22C34F57-BC13-45A2-87F9-30CA3A4B4D25}">
      <dgm:prSet/>
      <dgm:spPr/>
    </dgm:pt>
    <dgm:pt modelId="{CC707028-69D0-4EC9-8FAE-FFB0A50B8691}">
      <dgm:prSet phldr="0"/>
      <dgm:spPr/>
      <dgm:t>
        <a:bodyPr/>
        <a:lstStyle/>
        <a:p>
          <a:pPr rtl="0"/>
          <a:r>
            <a:rPr lang="en-US">
              <a:latin typeface="Tenorite"/>
            </a:rPr>
            <a:t>Retrain CNN with L2 and Batch Norm</a:t>
          </a:r>
        </a:p>
      </dgm:t>
    </dgm:pt>
    <dgm:pt modelId="{D4103C15-3C18-4587-956A-2C511FA8E33B}" type="parTrans" cxnId="{BC717C63-363D-4F2E-87FD-C2BEF4FD2345}">
      <dgm:prSet/>
      <dgm:spPr/>
    </dgm:pt>
    <dgm:pt modelId="{90B8DD11-8960-401C-B0C8-28D8C4C948B5}" type="sibTrans" cxnId="{BC717C63-363D-4F2E-87FD-C2BEF4FD2345}">
      <dgm:prSet/>
      <dgm:spPr/>
    </dgm:pt>
    <dgm:pt modelId="{23ECD530-224F-4B64-BB17-E030FD7CCD71}" type="pres">
      <dgm:prSet presAssocID="{93EB6AA8-0810-4B6D-BF44-D75DAF605A42}" presName="Name0" presStyleCnt="0">
        <dgm:presLayoutVars>
          <dgm:dir/>
          <dgm:animLvl val="lvl"/>
          <dgm:resizeHandles val="exact"/>
        </dgm:presLayoutVars>
      </dgm:prSet>
      <dgm:spPr/>
    </dgm:pt>
    <dgm:pt modelId="{DB1A35C4-7D35-4A95-B329-74B2177C30A7}" type="pres">
      <dgm:prSet presAssocID="{FF1873EC-18AF-4073-A41D-4B2D67A4C143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F351638-255D-4697-8EBB-7B0AFEB07995}" type="pres">
      <dgm:prSet presAssocID="{325EA3C7-4F7A-4C69-B066-9189F3C33E27}" presName="parTxOnlySpace" presStyleCnt="0"/>
      <dgm:spPr/>
    </dgm:pt>
    <dgm:pt modelId="{27B2C6FA-82F8-4D8F-8FEA-B5F891F8BEE5}" type="pres">
      <dgm:prSet presAssocID="{1C5A65E7-418B-4887-A4A0-FD1302F8055E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69E599A-80AE-4258-A0CC-F8A5BB63C39B}" type="pres">
      <dgm:prSet presAssocID="{5FB1AA74-EDF1-4DC3-8779-084976C5BA4A}" presName="parTxOnlySpace" presStyleCnt="0"/>
      <dgm:spPr/>
    </dgm:pt>
    <dgm:pt modelId="{E4BCEC8D-B731-486B-BFE6-1D465CEE48C0}" type="pres">
      <dgm:prSet presAssocID="{547B7F52-559B-460B-B832-150BFAD5CDB7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618BB106-DA46-436C-9A8C-7680C285A532}" type="pres">
      <dgm:prSet presAssocID="{5234B6A8-B048-47EF-B9AE-9DFF00848A22}" presName="parTxOnlySpace" presStyleCnt="0"/>
      <dgm:spPr/>
    </dgm:pt>
    <dgm:pt modelId="{A06D999B-AB74-4721-9B54-BD3643368985}" type="pres">
      <dgm:prSet presAssocID="{4B60622E-E8F8-4A6E-8462-30C348575DEB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05FF2774-E512-4221-9EDA-6BA7BD2979F1}" type="pres">
      <dgm:prSet presAssocID="{90E3FAFF-88BC-459B-911D-81B0F46BCFD0}" presName="parTxOnlySpace" presStyleCnt="0"/>
      <dgm:spPr/>
    </dgm:pt>
    <dgm:pt modelId="{AE36ECC6-3EA8-4C98-965A-F2CECDF30C80}" type="pres">
      <dgm:prSet presAssocID="{218BD433-416C-4798-8EA5-A1F2B2C49B92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BA3DD1B-C15A-4BCA-BF56-C7BA4E09D867}" type="pres">
      <dgm:prSet presAssocID="{E4888782-BDC0-4136-9180-51EF69870986}" presName="parTxOnlySpace" presStyleCnt="0"/>
      <dgm:spPr/>
    </dgm:pt>
    <dgm:pt modelId="{721837AA-1817-4629-9CBD-8E4A7CF3D5C8}" type="pres">
      <dgm:prSet presAssocID="{CC707028-69D0-4EC9-8FAE-FFB0A50B869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49FD612-3019-4168-A0E5-8CA76A51A68C}" type="presOf" srcId="{218BD433-416C-4798-8EA5-A1F2B2C49B92}" destId="{AE36ECC6-3EA8-4C98-965A-F2CECDF30C80}" srcOrd="0" destOrd="0" presId="urn:microsoft.com/office/officeart/2005/8/layout/chevron1"/>
    <dgm:cxn modelId="{0A4CF424-94C1-4B49-B8BC-527471785EF5}" type="presOf" srcId="{1C5A65E7-418B-4887-A4A0-FD1302F8055E}" destId="{27B2C6FA-82F8-4D8F-8FEA-B5F891F8BEE5}" srcOrd="0" destOrd="0" presId="urn:microsoft.com/office/officeart/2005/8/layout/chevron1"/>
    <dgm:cxn modelId="{18466D2C-807B-46B8-AFB1-A0105FE80442}" type="presOf" srcId="{547B7F52-559B-460B-B832-150BFAD5CDB7}" destId="{E4BCEC8D-B731-486B-BFE6-1D465CEE48C0}" srcOrd="0" destOrd="0" presId="urn:microsoft.com/office/officeart/2005/8/layout/chevron1"/>
    <dgm:cxn modelId="{F5A4773D-4DB8-4AE4-94AC-6CE11BAED6A8}" srcId="{93EB6AA8-0810-4B6D-BF44-D75DAF605A42}" destId="{547B7F52-559B-460B-B832-150BFAD5CDB7}" srcOrd="2" destOrd="0" parTransId="{64736E86-9E16-4253-A230-E569EDF5CB1C}" sibTransId="{5234B6A8-B048-47EF-B9AE-9DFF00848A22}"/>
    <dgm:cxn modelId="{BC717C63-363D-4F2E-87FD-C2BEF4FD2345}" srcId="{93EB6AA8-0810-4B6D-BF44-D75DAF605A42}" destId="{CC707028-69D0-4EC9-8FAE-FFB0A50B8691}" srcOrd="5" destOrd="0" parTransId="{D4103C15-3C18-4587-956A-2C511FA8E33B}" sibTransId="{90B8DD11-8960-401C-B0C8-28D8C4C948B5}"/>
    <dgm:cxn modelId="{60ABF764-33BD-4DDF-AC5F-475EFD036ED3}" type="presOf" srcId="{93EB6AA8-0810-4B6D-BF44-D75DAF605A42}" destId="{23ECD530-224F-4B64-BB17-E030FD7CCD71}" srcOrd="0" destOrd="0" presId="urn:microsoft.com/office/officeart/2005/8/layout/chevron1"/>
    <dgm:cxn modelId="{F5E4464A-7205-4ED3-A01E-AF1B8B6824DD}" type="presOf" srcId="{FF1873EC-18AF-4073-A41D-4B2D67A4C143}" destId="{DB1A35C4-7D35-4A95-B329-74B2177C30A7}" srcOrd="0" destOrd="0" presId="urn:microsoft.com/office/officeart/2005/8/layout/chevron1"/>
    <dgm:cxn modelId="{04F93D57-7A47-42FC-B12D-C7B273BEB423}" srcId="{93EB6AA8-0810-4B6D-BF44-D75DAF605A42}" destId="{4B60622E-E8F8-4A6E-8462-30C348575DEB}" srcOrd="3" destOrd="0" parTransId="{6C8F9CD6-37C5-4572-96C5-2A86ED384F33}" sibTransId="{90E3FAFF-88BC-459B-911D-81B0F46BCFD0}"/>
    <dgm:cxn modelId="{22C34F57-BC13-45A2-87F9-30CA3A4B4D25}" srcId="{93EB6AA8-0810-4B6D-BF44-D75DAF605A42}" destId="{218BD433-416C-4798-8EA5-A1F2B2C49B92}" srcOrd="4" destOrd="0" parTransId="{F8D1385A-BA5A-4C27-B913-7FEF3FC5AC25}" sibTransId="{E4888782-BDC0-4136-9180-51EF69870986}"/>
    <dgm:cxn modelId="{73773CAE-72F1-406A-A094-07F218ACB3FE}" srcId="{93EB6AA8-0810-4B6D-BF44-D75DAF605A42}" destId="{1C5A65E7-418B-4887-A4A0-FD1302F8055E}" srcOrd="1" destOrd="0" parTransId="{DA1A7AA9-4B8C-41F3-9B71-D46BCC0F15DB}" sibTransId="{5FB1AA74-EDF1-4DC3-8779-084976C5BA4A}"/>
    <dgm:cxn modelId="{7E052FBB-F785-4381-A2C5-405E229EFDA5}" type="presOf" srcId="{4B60622E-E8F8-4A6E-8462-30C348575DEB}" destId="{A06D999B-AB74-4721-9B54-BD3643368985}" srcOrd="0" destOrd="0" presId="urn:microsoft.com/office/officeart/2005/8/layout/chevron1"/>
    <dgm:cxn modelId="{7642C9C2-5BE2-453E-8533-532039E4A2A4}" type="presOf" srcId="{CC707028-69D0-4EC9-8FAE-FFB0A50B8691}" destId="{721837AA-1817-4629-9CBD-8E4A7CF3D5C8}" srcOrd="0" destOrd="0" presId="urn:microsoft.com/office/officeart/2005/8/layout/chevron1"/>
    <dgm:cxn modelId="{17CC64E8-0E2D-4894-85FD-25E25366E5BD}" srcId="{93EB6AA8-0810-4B6D-BF44-D75DAF605A42}" destId="{FF1873EC-18AF-4073-A41D-4B2D67A4C143}" srcOrd="0" destOrd="0" parTransId="{6FF20380-7548-424D-9C6E-9B88E5D714AF}" sibTransId="{325EA3C7-4F7A-4C69-B066-9189F3C33E27}"/>
    <dgm:cxn modelId="{B91B368E-E5C9-44A6-8BD9-E143141C76E1}" type="presParOf" srcId="{23ECD530-224F-4B64-BB17-E030FD7CCD71}" destId="{DB1A35C4-7D35-4A95-B329-74B2177C30A7}" srcOrd="0" destOrd="0" presId="urn:microsoft.com/office/officeart/2005/8/layout/chevron1"/>
    <dgm:cxn modelId="{90978F3F-5A04-4785-AFA1-ABD6CDCE1C73}" type="presParOf" srcId="{23ECD530-224F-4B64-BB17-E030FD7CCD71}" destId="{5F351638-255D-4697-8EBB-7B0AFEB07995}" srcOrd="1" destOrd="0" presId="urn:microsoft.com/office/officeart/2005/8/layout/chevron1"/>
    <dgm:cxn modelId="{9388F564-469E-4A46-B750-BBD33DE045F3}" type="presParOf" srcId="{23ECD530-224F-4B64-BB17-E030FD7CCD71}" destId="{27B2C6FA-82F8-4D8F-8FEA-B5F891F8BEE5}" srcOrd="2" destOrd="0" presId="urn:microsoft.com/office/officeart/2005/8/layout/chevron1"/>
    <dgm:cxn modelId="{F66EFF01-2A45-4637-A2C7-AE00FC0CE270}" type="presParOf" srcId="{23ECD530-224F-4B64-BB17-E030FD7CCD71}" destId="{469E599A-80AE-4258-A0CC-F8A5BB63C39B}" srcOrd="3" destOrd="0" presId="urn:microsoft.com/office/officeart/2005/8/layout/chevron1"/>
    <dgm:cxn modelId="{90421C58-64E6-4137-A26B-AA8E39AB1965}" type="presParOf" srcId="{23ECD530-224F-4B64-BB17-E030FD7CCD71}" destId="{E4BCEC8D-B731-486B-BFE6-1D465CEE48C0}" srcOrd="4" destOrd="0" presId="urn:microsoft.com/office/officeart/2005/8/layout/chevron1"/>
    <dgm:cxn modelId="{298457E0-F2A7-4700-A070-8BACE4393207}" type="presParOf" srcId="{23ECD530-224F-4B64-BB17-E030FD7CCD71}" destId="{618BB106-DA46-436C-9A8C-7680C285A532}" srcOrd="5" destOrd="0" presId="urn:microsoft.com/office/officeart/2005/8/layout/chevron1"/>
    <dgm:cxn modelId="{D9DA1729-E3F7-459F-A74D-717450DEAB84}" type="presParOf" srcId="{23ECD530-224F-4B64-BB17-E030FD7CCD71}" destId="{A06D999B-AB74-4721-9B54-BD3643368985}" srcOrd="6" destOrd="0" presId="urn:microsoft.com/office/officeart/2005/8/layout/chevron1"/>
    <dgm:cxn modelId="{F3663F59-2A7B-4413-9A71-72258A7B1431}" type="presParOf" srcId="{23ECD530-224F-4B64-BB17-E030FD7CCD71}" destId="{05FF2774-E512-4221-9EDA-6BA7BD2979F1}" srcOrd="7" destOrd="0" presId="urn:microsoft.com/office/officeart/2005/8/layout/chevron1"/>
    <dgm:cxn modelId="{601FDC47-AF1D-4B20-AFBB-80A5D1E8BC87}" type="presParOf" srcId="{23ECD530-224F-4B64-BB17-E030FD7CCD71}" destId="{AE36ECC6-3EA8-4C98-965A-F2CECDF30C80}" srcOrd="8" destOrd="0" presId="urn:microsoft.com/office/officeart/2005/8/layout/chevron1"/>
    <dgm:cxn modelId="{A5D5F226-C7B2-47FA-BF18-5A967217EA71}" type="presParOf" srcId="{23ECD530-224F-4B64-BB17-E030FD7CCD71}" destId="{ABA3DD1B-C15A-4BCA-BF56-C7BA4E09D867}" srcOrd="9" destOrd="0" presId="urn:microsoft.com/office/officeart/2005/8/layout/chevron1"/>
    <dgm:cxn modelId="{CDE33637-4047-43DB-8D44-6485AEDB77AD}" type="presParOf" srcId="{23ECD530-224F-4B64-BB17-E030FD7CCD71}" destId="{721837AA-1817-4629-9CBD-8E4A7CF3D5C8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D71AA-5575-49F7-9983-46349F08CE67}">
      <dsp:nvSpPr>
        <dsp:cNvPr id="0" name=""/>
        <dsp:cNvSpPr/>
      </dsp:nvSpPr>
      <dsp:spPr>
        <a:xfrm>
          <a:off x="241458" y="1269"/>
          <a:ext cx="2600324" cy="156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enorite"/>
            </a:rPr>
            <a:t>Data Augmentation</a:t>
          </a:r>
        </a:p>
      </dsp:txBody>
      <dsp:txXfrm>
        <a:off x="241458" y="1269"/>
        <a:ext cx="2600324" cy="1560195"/>
      </dsp:txXfrm>
    </dsp:sp>
    <dsp:sp modelId="{6A617E6B-52E3-481A-9407-B3C851951627}">
      <dsp:nvSpPr>
        <dsp:cNvPr id="0" name=""/>
        <dsp:cNvSpPr/>
      </dsp:nvSpPr>
      <dsp:spPr>
        <a:xfrm>
          <a:off x="3101816" y="1269"/>
          <a:ext cx="2600324" cy="156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enorite"/>
            </a:rPr>
            <a:t>Batch Normalization</a:t>
          </a:r>
          <a:endParaRPr lang="en-US" sz="1900" kern="1200"/>
        </a:p>
      </dsp:txBody>
      <dsp:txXfrm>
        <a:off x="3101816" y="1269"/>
        <a:ext cx="2600324" cy="1560195"/>
      </dsp:txXfrm>
    </dsp:sp>
    <dsp:sp modelId="{2D645604-6377-474C-BE39-BE3DFFAC770B}">
      <dsp:nvSpPr>
        <dsp:cNvPr id="0" name=""/>
        <dsp:cNvSpPr/>
      </dsp:nvSpPr>
      <dsp:spPr>
        <a:xfrm>
          <a:off x="241458" y="1821497"/>
          <a:ext cx="2600324" cy="156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enorite"/>
            </a:rPr>
            <a:t>Denoising/Autoencoder</a:t>
          </a:r>
          <a:endParaRPr lang="en-US" sz="1900" kern="1200"/>
        </a:p>
      </dsp:txBody>
      <dsp:txXfrm>
        <a:off x="241458" y="1821497"/>
        <a:ext cx="2600324" cy="1560195"/>
      </dsp:txXfrm>
    </dsp:sp>
    <dsp:sp modelId="{4A2331CD-BB0B-43A4-A74B-1A94BE069753}">
      <dsp:nvSpPr>
        <dsp:cNvPr id="0" name=""/>
        <dsp:cNvSpPr/>
      </dsp:nvSpPr>
      <dsp:spPr>
        <a:xfrm>
          <a:off x="3101816" y="1821497"/>
          <a:ext cx="2600324" cy="15601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enorite"/>
            </a:rPr>
            <a:t>Regularization</a:t>
          </a:r>
        </a:p>
      </dsp:txBody>
      <dsp:txXfrm>
        <a:off x="3101816" y="1821497"/>
        <a:ext cx="2600324" cy="15601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A35C4-7D35-4A95-B329-74B2177C30A7}">
      <dsp:nvSpPr>
        <dsp:cNvPr id="0" name=""/>
        <dsp:cNvSpPr/>
      </dsp:nvSpPr>
      <dsp:spPr>
        <a:xfrm>
          <a:off x="2390" y="730577"/>
          <a:ext cx="2911907" cy="116476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enorite"/>
            </a:rPr>
            <a:t>2000 rice grain (resized to 224x224)</a:t>
          </a:r>
          <a:endParaRPr lang="en-US" sz="2200" kern="1200"/>
        </a:p>
      </dsp:txBody>
      <dsp:txXfrm>
        <a:off x="584772" y="730577"/>
        <a:ext cx="1747144" cy="1164763"/>
      </dsp:txXfrm>
    </dsp:sp>
    <dsp:sp modelId="{27B2C6FA-82F8-4D8F-8FEA-B5F891F8BEE5}">
      <dsp:nvSpPr>
        <dsp:cNvPr id="0" name=""/>
        <dsp:cNvSpPr/>
      </dsp:nvSpPr>
      <dsp:spPr>
        <a:xfrm>
          <a:off x="2623107" y="730577"/>
          <a:ext cx="2911907" cy="116476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enorite"/>
            </a:rPr>
            <a:t>Dataset: 70% train, 20% </a:t>
          </a:r>
          <a:r>
            <a:rPr lang="en-US" sz="2200" kern="1200" err="1">
              <a:latin typeface="Tenorite"/>
            </a:rPr>
            <a:t>val</a:t>
          </a:r>
          <a:r>
            <a:rPr lang="en-US" sz="2200" kern="1200">
              <a:latin typeface="Tenorite"/>
            </a:rPr>
            <a:t>, 10% test</a:t>
          </a:r>
          <a:endParaRPr lang="en-US" sz="2200" kern="1200"/>
        </a:p>
      </dsp:txBody>
      <dsp:txXfrm>
        <a:off x="3205489" y="730577"/>
        <a:ext cx="1747144" cy="1164763"/>
      </dsp:txXfrm>
    </dsp:sp>
    <dsp:sp modelId="{E4BCEC8D-B731-486B-BFE6-1D465CEE48C0}">
      <dsp:nvSpPr>
        <dsp:cNvPr id="0" name=""/>
        <dsp:cNvSpPr/>
      </dsp:nvSpPr>
      <dsp:spPr>
        <a:xfrm>
          <a:off x="5243824" y="730577"/>
          <a:ext cx="2911907" cy="116476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enorite"/>
            </a:rPr>
            <a:t>Pretrained VGG16 &amp;ResNet50</a:t>
          </a:r>
          <a:endParaRPr lang="en-US" sz="2200" kern="1200"/>
        </a:p>
      </dsp:txBody>
      <dsp:txXfrm>
        <a:off x="5826206" y="730577"/>
        <a:ext cx="1747144" cy="11647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A35C4-7D35-4A95-B329-74B2177C30A7}">
      <dsp:nvSpPr>
        <dsp:cNvPr id="0" name=""/>
        <dsp:cNvSpPr/>
      </dsp:nvSpPr>
      <dsp:spPr>
        <a:xfrm>
          <a:off x="5517" y="1473985"/>
          <a:ext cx="2052366" cy="82094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enorite"/>
            </a:rPr>
            <a:t>1000 rice grain (resized to 224x224)</a:t>
          </a:r>
          <a:endParaRPr lang="en-US" sz="1400" kern="1200"/>
        </a:p>
      </dsp:txBody>
      <dsp:txXfrm>
        <a:off x="415990" y="1473985"/>
        <a:ext cx="1231420" cy="820946"/>
      </dsp:txXfrm>
    </dsp:sp>
    <dsp:sp modelId="{27B2C6FA-82F8-4D8F-8FEA-B5F891F8BEE5}">
      <dsp:nvSpPr>
        <dsp:cNvPr id="0" name=""/>
        <dsp:cNvSpPr/>
      </dsp:nvSpPr>
      <dsp:spPr>
        <a:xfrm>
          <a:off x="1852646" y="1473985"/>
          <a:ext cx="2052366" cy="820946"/>
        </a:xfrm>
        <a:prstGeom prst="chevron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enorite"/>
            </a:rPr>
            <a:t>Dataset: 70% train, 20% </a:t>
          </a:r>
          <a:r>
            <a:rPr lang="en-US" sz="1400" kern="1200" err="1">
              <a:latin typeface="Tenorite"/>
            </a:rPr>
            <a:t>val</a:t>
          </a:r>
          <a:r>
            <a:rPr lang="en-US" sz="1400" kern="1200">
              <a:latin typeface="Tenorite"/>
            </a:rPr>
            <a:t>, 10% test</a:t>
          </a:r>
          <a:endParaRPr lang="en-US" sz="1400" kern="1200"/>
        </a:p>
      </dsp:txBody>
      <dsp:txXfrm>
        <a:off x="2263119" y="1473985"/>
        <a:ext cx="1231420" cy="820946"/>
      </dsp:txXfrm>
    </dsp:sp>
    <dsp:sp modelId="{E4BCEC8D-B731-486B-BFE6-1D465CEE48C0}">
      <dsp:nvSpPr>
        <dsp:cNvPr id="0" name=""/>
        <dsp:cNvSpPr/>
      </dsp:nvSpPr>
      <dsp:spPr>
        <a:xfrm>
          <a:off x="3699776" y="1473985"/>
          <a:ext cx="2052366" cy="820946"/>
        </a:xfrm>
        <a:prstGeom prst="chevron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enorite"/>
            </a:rPr>
            <a:t>Train U-net Autoencoder</a:t>
          </a:r>
          <a:endParaRPr lang="en-US" sz="1400" kern="1200"/>
        </a:p>
      </dsp:txBody>
      <dsp:txXfrm>
        <a:off x="4110249" y="1473985"/>
        <a:ext cx="1231420" cy="820946"/>
      </dsp:txXfrm>
    </dsp:sp>
    <dsp:sp modelId="{A06D999B-AB74-4721-9B54-BD3643368985}">
      <dsp:nvSpPr>
        <dsp:cNvPr id="0" name=""/>
        <dsp:cNvSpPr/>
      </dsp:nvSpPr>
      <dsp:spPr>
        <a:xfrm>
          <a:off x="5546905" y="1473985"/>
          <a:ext cx="2052366" cy="820946"/>
        </a:xfrm>
        <a:prstGeom prst="chevron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enorite"/>
            </a:rPr>
            <a:t>Data Augmentation with Noise</a:t>
          </a:r>
        </a:p>
      </dsp:txBody>
      <dsp:txXfrm>
        <a:off x="5957378" y="1473985"/>
        <a:ext cx="1231420" cy="820946"/>
      </dsp:txXfrm>
    </dsp:sp>
    <dsp:sp modelId="{AE36ECC6-3EA8-4C98-965A-F2CECDF30C80}">
      <dsp:nvSpPr>
        <dsp:cNvPr id="0" name=""/>
        <dsp:cNvSpPr/>
      </dsp:nvSpPr>
      <dsp:spPr>
        <a:xfrm>
          <a:off x="7394035" y="1473985"/>
          <a:ext cx="2052366" cy="820946"/>
        </a:xfrm>
        <a:prstGeom prst="chevron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enorite"/>
            </a:rPr>
            <a:t>Combine Denoised and Augmented Data</a:t>
          </a:r>
        </a:p>
      </dsp:txBody>
      <dsp:txXfrm>
        <a:off x="7804508" y="1473985"/>
        <a:ext cx="1231420" cy="820946"/>
      </dsp:txXfrm>
    </dsp:sp>
    <dsp:sp modelId="{721837AA-1817-4629-9CBD-8E4A7CF3D5C8}">
      <dsp:nvSpPr>
        <dsp:cNvPr id="0" name=""/>
        <dsp:cNvSpPr/>
      </dsp:nvSpPr>
      <dsp:spPr>
        <a:xfrm>
          <a:off x="9241164" y="1473985"/>
          <a:ext cx="2052366" cy="82094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enorite"/>
            </a:rPr>
            <a:t>Retrain CNN with L2 and Batch Norm</a:t>
          </a:r>
        </a:p>
      </dsp:txBody>
      <dsp:txXfrm>
        <a:off x="9651637" y="1473985"/>
        <a:ext cx="1231420" cy="820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9F63-BCBF-74FE-D829-ACF311A09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D90FC-1AB2-4D73-A224-D7F4A7393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2E1AD-2AA8-A7F2-B79D-E61BFF19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AE8F-2C45-0ED6-E311-F25624A4F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67BF-D552-E40A-220D-F8A4C190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57AB5-016E-4CEF-2886-814A7201C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8EAAD-3B54-833B-7FE6-773F7F92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8F916-2D7E-ABF1-16A8-A07679A06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0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BBAC-352B-D51C-9F40-30098B34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AFF069-CB34-0418-F275-4A731A81C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6B7EC-E27D-078B-227E-0D8700CAC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C5C8-7578-3079-026F-DE3369A4D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8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0C88A-6D7B-CD9B-8A05-930A0928F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D5D9E-14D3-C91D-C4F7-3053D02FC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133DD-6451-6123-7E82-AECF7D153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5CDF1-EA2C-46F6-D23C-BD9C8B412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30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10F74-51B3-3B0F-DFAC-DCBF73869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074C6-086F-ACE3-8F3E-97072400E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3B8F7-A1F9-7130-4C11-9ED9BFED3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90753-D03E-94B2-EB78-043AAAB42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80AB-C6FA-D957-F631-5571A512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758F3-4A46-580C-706B-1EBB4FA81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0035C-F996-7591-CF09-81C1026E2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540B4-25C4-390B-E43F-7AABEB6AE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9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7A0FB-BBCE-A029-C171-AE7CC436A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8F249-0FE6-55CD-CA5C-6123916B6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62DE7D-AE2F-D3BB-1673-3C2D91794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C0FF0-6915-1A4B-1742-A9ABCB6D3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0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80D51-9A69-5465-042F-FFCA35DC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C1CB3-E87F-2340-3254-47C20D63F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ABFE0-7C1F-102E-9A8F-CB838E129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8D90-A909-E3E9-A0AB-4E42B1439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18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3-319-24574-4_28" TargetMode="External"/><Relationship Id="rId7" Type="http://schemas.openxmlformats.org/officeDocument/2006/relationships/hyperlink" Target="https://doi.org/10.1016/j.compag.2020.10550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i.org/10.5815/ijigsp.2021.04.01" TargetMode="External"/><Relationship Id="rId5" Type="http://schemas.openxmlformats.org/officeDocument/2006/relationships/hyperlink" Target="https://doi.org/10.1109/CVPR.2016.90" TargetMode="External"/><Relationship Id="rId4" Type="http://schemas.openxmlformats.org/officeDocument/2006/relationships/hyperlink" Target="https://arxiv.org/abs/1409.155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63" y="252549"/>
            <a:ext cx="7519281" cy="3625508"/>
          </a:xfrm>
        </p:spPr>
        <p:txBody>
          <a:bodyPr anchor="b">
            <a:normAutofit/>
          </a:bodyPr>
          <a:lstStyle/>
          <a:p>
            <a:r>
              <a:rPr lang="en-US"/>
              <a:t>Robust Image Classification with Gaussian Noise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BE8EA4F-A43B-A6B3-6E22-E950F05B3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4150573"/>
            <a:ext cx="6220277" cy="1767220"/>
          </a:xfrm>
        </p:spPr>
        <p:txBody>
          <a:bodyPr/>
          <a:lstStyle/>
          <a:p>
            <a:r>
              <a:rPr lang="en-US" sz="2400"/>
              <a:t>Team Members: </a:t>
            </a:r>
          </a:p>
          <a:p>
            <a:r>
              <a:rPr lang="en-US" sz="2000"/>
              <a:t>Emma Diamon (A20482587) </a:t>
            </a:r>
          </a:p>
          <a:p>
            <a:r>
              <a:rPr lang="en-US" sz="2000"/>
              <a:t>Nishitha Tanukunuri (</a:t>
            </a:r>
            <a:r>
              <a:rPr lang="en-US" sz="2000">
                <a:ea typeface="+mn-lt"/>
                <a:cs typeface="+mn-lt"/>
              </a:rPr>
              <a:t>A20537907)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A2DFB-ED3E-7197-7CD7-7844A30A1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EC0C47-12CF-CD3F-628C-629726C2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5" y="274"/>
            <a:ext cx="5796247" cy="1093226"/>
          </a:xfrm>
        </p:spPr>
        <p:txBody>
          <a:bodyPr anchor="b">
            <a:normAutofit/>
          </a:bodyPr>
          <a:lstStyle/>
          <a:p>
            <a:r>
              <a:rPr lang="en-US"/>
              <a:t>Enhancement Details</a:t>
            </a:r>
          </a:p>
        </p:txBody>
      </p:sp>
      <p:pic>
        <p:nvPicPr>
          <p:cNvPr id="4" name="Content Placeholder 3" descr="A white egg with a bite taken out of it&#10;&#10;AI-generated content may be incorrect.">
            <a:extLst>
              <a:ext uri="{FF2B5EF4-FFF2-40B4-BE49-F238E27FC236}">
                <a16:creationId xmlns:a16="http://schemas.microsoft.com/office/drawing/2014/main" id="{761E1C2E-D55B-04D8-919A-C4FC54E3C3B9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042544" y="1885459"/>
            <a:ext cx="8389933" cy="19112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D0BCD3-15CB-29D3-B27F-94A85AD5EA94}"/>
              </a:ext>
            </a:extLst>
          </p:cNvPr>
          <p:cNvSpPr txBox="1"/>
          <p:nvPr/>
        </p:nvSpPr>
        <p:spPr>
          <a:xfrm>
            <a:off x="1003608" y="1356731"/>
            <a:ext cx="929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VGG16: Visual Comparison of Classification Result on Denoised Test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DB998-40C8-BBB7-F1E7-D7645C1A9F39}"/>
              </a:ext>
            </a:extLst>
          </p:cNvPr>
          <p:cNvSpPr txBox="1"/>
          <p:nvPr/>
        </p:nvSpPr>
        <p:spPr>
          <a:xfrm>
            <a:off x="1040778" y="3986560"/>
            <a:ext cx="929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ResNet50: Visual Comparison of Classification Result on Denoised Test Images</a:t>
            </a:r>
          </a:p>
        </p:txBody>
      </p:sp>
      <p:pic>
        <p:nvPicPr>
          <p:cNvPr id="9" name="Picture 8" descr="A white oval object with black background&#10;&#10;AI-generated content may be incorrect.">
            <a:extLst>
              <a:ext uri="{FF2B5EF4-FFF2-40B4-BE49-F238E27FC236}">
                <a16:creationId xmlns:a16="http://schemas.microsoft.com/office/drawing/2014/main" id="{B7A8ACB1-937E-AFAA-7981-44EEC723D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780" y="4520195"/>
            <a:ext cx="8447049" cy="19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74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6CF0-55A5-442C-5E1A-145A5998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D18553B-E79C-45CC-659E-F1CB8CDB8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Comparative Analysis of VGG16 and ResNet50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7D47D-3064-12A1-4750-97715CFF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463" y="1943590"/>
            <a:ext cx="9757318" cy="418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FA096-4087-69EB-4E4B-0AEE46F02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54866-54B9-1984-9BEC-89454C0B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9" y="-1145"/>
            <a:ext cx="9870249" cy="1371600"/>
          </a:xfrm>
        </p:spPr>
        <p:txBody>
          <a:bodyPr anchor="b">
            <a:normAutofit/>
          </a:bodyPr>
          <a:lstStyle/>
          <a:p>
            <a:r>
              <a:rPr lang="en-US"/>
              <a:t>Results of Enhancement of Pretrained Models</a:t>
            </a:r>
          </a:p>
        </p:txBody>
      </p:sp>
      <p:pic>
        <p:nvPicPr>
          <p:cNvPr id="2" name="Picture 1" descr="A table with numbers on it&#10;&#10;AI-generated content may be incorrect.">
            <a:extLst>
              <a:ext uri="{FF2B5EF4-FFF2-40B4-BE49-F238E27FC236}">
                <a16:creationId xmlns:a16="http://schemas.microsoft.com/office/drawing/2014/main" id="{F55434E5-A239-2CC6-40C2-80D6999C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3254"/>
          <a:stretch/>
        </p:blipFill>
        <p:spPr>
          <a:xfrm>
            <a:off x="2502216" y="1176600"/>
            <a:ext cx="7188619" cy="3890543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2C9B71-7E01-6CB0-E4EB-E10B6346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705" y="5342307"/>
            <a:ext cx="88011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94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67" y="-112661"/>
            <a:ext cx="5343436" cy="1020259"/>
          </a:xfrm>
        </p:spPr>
        <p:txBody>
          <a:bodyPr/>
          <a:lstStyle/>
          <a:p>
            <a:r>
              <a:rPr lang="en-US"/>
              <a:t>Analysis &amp;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0047" y="1024885"/>
            <a:ext cx="5794458" cy="569385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30225" indent="-530225">
              <a:lnSpc>
                <a:spcPct val="160000"/>
              </a:lnSpc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Effectiveness of Denoising</a:t>
            </a:r>
            <a:br>
              <a:rPr lang="en-US" b="1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</a:t>
            </a:r>
            <a:r>
              <a:rPr lang="en-US" sz="1700" b="1">
                <a:solidFill>
                  <a:srgbClr val="000000"/>
                </a:solidFill>
                <a:ea typeface="+mn-lt"/>
                <a:cs typeface="+mn-lt"/>
              </a:rPr>
              <a:t>The U-Net-b</a:t>
            </a:r>
            <a:r>
              <a:rPr lang="en-US" sz="1500" b="1">
                <a:solidFill>
                  <a:srgbClr val="000000"/>
                </a:solidFill>
                <a:ea typeface="+mn-lt"/>
                <a:cs typeface="+mn-lt"/>
              </a:rPr>
              <a:t>ased autoencoder successfully improved the quality of noisy images, leading to better classification performance, especially under moderate Gaussian noise.</a:t>
            </a:r>
            <a:endParaRPr lang="en-US" sz="1500">
              <a:solidFill>
                <a:srgbClr val="000000"/>
              </a:solidFill>
              <a:ea typeface="+mn-lt"/>
              <a:cs typeface="+mn-lt"/>
            </a:endParaRPr>
          </a:p>
          <a:p>
            <a:pPr marL="530225" indent="-530225">
              <a:lnSpc>
                <a:spcPct val="160000"/>
              </a:lnSpc>
              <a:buFont typeface="Arial"/>
              <a:buChar char="•"/>
            </a:pPr>
            <a:r>
              <a:rPr lang="en-US" sz="2100" b="1">
                <a:ea typeface="+mn-lt"/>
                <a:cs typeface="+mn-lt"/>
              </a:rPr>
              <a:t>Robustness Through Combined Training</a:t>
            </a:r>
            <a:br>
              <a:rPr lang="en-US" b="1">
                <a:ea typeface="+mn-lt"/>
                <a:cs typeface="+mn-lt"/>
              </a:rPr>
            </a:br>
            <a:r>
              <a:rPr lang="en-US" sz="1700" b="1">
                <a:solidFill>
                  <a:srgbClr val="000000"/>
                </a:solidFill>
                <a:ea typeface="+mn-lt"/>
                <a:cs typeface="+mn-lt"/>
              </a:rPr>
              <a:t> Training the models on a mix of clean, noisy, and denoised images improved generalization and made the classifiers more resilient to real-world input distortions.</a:t>
            </a:r>
          </a:p>
          <a:p>
            <a:pPr marL="530225" indent="-530225">
              <a:lnSpc>
                <a:spcPct val="16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Noise Sensitivity Insight</a:t>
            </a:r>
            <a:br>
              <a:rPr lang="en-US" b="1">
                <a:ea typeface="+mn-lt"/>
                <a:cs typeface="+mn-lt"/>
              </a:rPr>
            </a:br>
            <a:r>
              <a:rPr lang="en-US" sz="1700" b="1">
                <a:solidFill>
                  <a:srgbClr val="000000"/>
                </a:solidFill>
                <a:ea typeface="+mn-lt"/>
                <a:cs typeface="+mn-lt"/>
              </a:rPr>
              <a:t> Evaluation across varying noise levels showed that both VGG16 and ResNet50 experience sharp accuracy drops beyond a certain noise threshold (std ≥ 3.0), highlighting the need for denoising.</a:t>
            </a:r>
          </a:p>
          <a:p>
            <a:pPr marL="530225" indent="-530225">
              <a:lnSpc>
                <a:spcPct val="16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Model Comparison</a:t>
            </a:r>
            <a:br>
              <a:rPr lang="en-US" b="1">
                <a:ea typeface="+mn-lt"/>
                <a:cs typeface="+mn-lt"/>
              </a:rPr>
            </a:br>
            <a:r>
              <a:rPr lang="en-US" sz="1700" b="1">
                <a:solidFill>
                  <a:srgbClr val="000000"/>
                </a:solidFill>
                <a:ea typeface="+mn-lt"/>
                <a:cs typeface="+mn-lt"/>
              </a:rPr>
              <a:t> While both models performed well under clean conditions, ResNet50 demonstrated slightly better robustness at higher noise levels compared to VGG16, likely due to its deeper architecture.</a:t>
            </a:r>
          </a:p>
          <a:p>
            <a:pPr marL="530225" indent="-530225">
              <a:buFont typeface="Arial"/>
              <a:buChar char="•"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75087" y="1024884"/>
            <a:ext cx="5683439" cy="5597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 </a:t>
            </a:r>
            <a:r>
              <a:rPr lang="en-US" sz="1700" b="1">
                <a:ea typeface="+mn-lt"/>
                <a:cs typeface="+mn-lt"/>
              </a:rPr>
              <a:t>Limited GPU Availability : </a:t>
            </a:r>
            <a:endParaRPr lang="en-US" sz="17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Training deep models like VGG16, ResNet50, and the U-Net autoencoder was time-consuming and restricted by hardware limitations, affecting model tuning and experimentation speed.</a:t>
            </a:r>
            <a:endParaRPr lang="en-US" sz="140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Overfitting on Small Dataset:</a:t>
            </a:r>
            <a:r>
              <a:rPr lang="en-US" sz="1700" b="1">
                <a:ea typeface="+mn-lt"/>
                <a:cs typeface="+mn-lt"/>
              </a:rPr>
              <a:t> </a:t>
            </a:r>
            <a:endParaRPr lang="en-US" sz="1700" b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Due to the relatively small size of the Rice Image Dataset, the models tended to overfit, especially without strong regularization or data augmentation.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Performance</a:t>
            </a:r>
            <a:r>
              <a:rPr lang="en-US" sz="1700" b="1">
                <a:ea typeface="+mn-lt"/>
                <a:cs typeface="+mn-lt"/>
              </a:rPr>
              <a:t> </a:t>
            </a:r>
            <a:endParaRPr lang="en-US" sz="1700" b="1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Drop at High Noise Levels .While the models handled low to moderate Gaussian noise well, their accuracy still declined significantly at high noise levels (std ≥ 5.0), showing the limits of even the denoised pipeline.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64" y="274"/>
            <a:ext cx="8931395" cy="1206701"/>
          </a:xfrm>
        </p:spPr>
        <p:txBody>
          <a:bodyPr/>
          <a:lstStyle/>
          <a:p>
            <a:r>
              <a:rPr lang="en-US" sz="5400"/>
              <a:t>References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E537EA-EBE7-5B62-F730-5FEE25F0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79" y="1216859"/>
            <a:ext cx="10001222" cy="54560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800" err="1">
                <a:ea typeface="+mn-lt"/>
                <a:cs typeface="+mn-lt"/>
              </a:rPr>
              <a:t>Surono</a:t>
            </a:r>
            <a:r>
              <a:rPr lang="en-GB" sz="1800">
                <a:ea typeface="+mn-lt"/>
                <a:cs typeface="+mn-lt"/>
              </a:rPr>
              <a:t>, </a:t>
            </a:r>
            <a:r>
              <a:rPr lang="en-GB" sz="1800" err="1">
                <a:ea typeface="+mn-lt"/>
                <a:cs typeface="+mn-lt"/>
              </a:rPr>
              <a:t>Sugiyarto</a:t>
            </a:r>
            <a:r>
              <a:rPr lang="en-GB" sz="1800">
                <a:ea typeface="+mn-lt"/>
                <a:cs typeface="+mn-lt"/>
              </a:rPr>
              <a:t> &amp; </a:t>
            </a:r>
            <a:r>
              <a:rPr lang="en-GB" sz="1800" err="1">
                <a:ea typeface="+mn-lt"/>
                <a:cs typeface="+mn-lt"/>
              </a:rPr>
              <a:t>Arofah</a:t>
            </a:r>
            <a:r>
              <a:rPr lang="en-GB" sz="1800">
                <a:ea typeface="+mn-lt"/>
                <a:cs typeface="+mn-lt"/>
              </a:rPr>
              <a:t>, </a:t>
            </a:r>
            <a:r>
              <a:rPr lang="en-GB" sz="1800" err="1">
                <a:ea typeface="+mn-lt"/>
                <a:cs typeface="+mn-lt"/>
              </a:rPr>
              <a:t>Dyiyah</a:t>
            </a:r>
            <a:r>
              <a:rPr lang="en-GB" sz="1800">
                <a:ea typeface="+mn-lt"/>
                <a:cs typeface="+mn-lt"/>
              </a:rPr>
              <a:t> &amp; </a:t>
            </a:r>
            <a:r>
              <a:rPr lang="en-GB" sz="1800" err="1">
                <a:ea typeface="+mn-lt"/>
                <a:cs typeface="+mn-lt"/>
              </a:rPr>
              <a:t>Thobirin</a:t>
            </a:r>
            <a:r>
              <a:rPr lang="en-GB" sz="1800">
                <a:ea typeface="+mn-lt"/>
                <a:cs typeface="+mn-lt"/>
              </a:rPr>
              <a:t>, Aris. (2023). Robust Convolutional Neural Network for Image Classification with Gaussian Noise. 10.3233/FAIA231007. </a:t>
            </a:r>
            <a:endParaRPr lang="en-US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O. </a:t>
            </a:r>
            <a:r>
              <a:rPr lang="en-GB" sz="1800" err="1">
                <a:ea typeface="+mn-lt"/>
                <a:cs typeface="+mn-lt"/>
              </a:rPr>
              <a:t>Ronneberger</a:t>
            </a:r>
            <a:r>
              <a:rPr lang="en-GB" sz="1800">
                <a:ea typeface="+mn-lt"/>
                <a:cs typeface="+mn-lt"/>
              </a:rPr>
              <a:t>, P. Fischer, and T. Brox. 2015. U-Net: Convolutional Networks for Biomedical Image Segmentation. In Medical Image Computing and Computer-Assisted Intervention – MICCAI 2015, LNCS, vol. 9351. Springer, Cham, 234–241. DOI: </a:t>
            </a:r>
            <a:r>
              <a:rPr lang="en-GB" sz="180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https://doi.org/10.1007/978-3-319-24574-4_28</a:t>
            </a:r>
            <a:endParaRPr lang="en-GB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K. Simonyan and A. Zisserman. 2015. Very Deep Convolutional Networks for Large-Scale Image Recognition. In International Conference on Learning Representations (ICLR). Retrieved from </a:t>
            </a:r>
            <a:r>
              <a:rPr lang="en-GB" sz="1800"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https://arxiv.org/abs/1409.1556</a:t>
            </a:r>
            <a:endParaRPr lang="en-GB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K. He, X. Zhang, S. Ren, and J. Sun. 2016. Deep Residual Learning for Image Recognition. In Proceedings of the IEEE Conference on Computer Vision and Pattern Recognition (CVPR), 770–778. DOI: </a:t>
            </a:r>
            <a:r>
              <a:rPr lang="en-GB" sz="180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https://doi.org/10.1109/CVPR.2016.90</a:t>
            </a:r>
            <a:endParaRPr lang="en-GB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A. Jain, P. Tyagi, and D. Kumar. 2021. Handling Gaussian Noise in Image Classification Using Convolutional Neural Networks. In International Journal of Image, Graphics and Signal Processing, 13(4), 1–10. DOI: </a:t>
            </a:r>
            <a:r>
              <a:rPr lang="en-GB" sz="1800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https://doi.org/10.5815/ijigsp.2021.04.01</a:t>
            </a:r>
            <a:endParaRPr lang="en-GB" sz="18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800">
                <a:ea typeface="+mn-lt"/>
                <a:cs typeface="+mn-lt"/>
              </a:rPr>
              <a:t>M. </a:t>
            </a:r>
            <a:r>
              <a:rPr lang="en-GB" sz="1800" err="1">
                <a:ea typeface="+mn-lt"/>
                <a:cs typeface="+mn-lt"/>
              </a:rPr>
              <a:t>Koklu</a:t>
            </a:r>
            <a:r>
              <a:rPr lang="en-GB" sz="1800">
                <a:ea typeface="+mn-lt"/>
                <a:cs typeface="+mn-lt"/>
              </a:rPr>
              <a:t> and S. Ozkan. 2020. Multiclass Classification of Dry Beans Using Computer Vision and Machine Learning Techniques. In Computers and Electronics in Agriculture, 174, 105507. DOI: </a:t>
            </a:r>
            <a:r>
              <a:rPr lang="en-GB" sz="180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https://doi.org/10.1016/j.compag.2020.105507</a:t>
            </a:r>
            <a:endParaRPr lang="en-GB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59" y="-28636"/>
            <a:ext cx="9779183" cy="1744415"/>
          </a:xfrm>
        </p:spPr>
        <p:txBody>
          <a:bodyPr/>
          <a:lstStyle/>
          <a:p>
            <a:r>
              <a:rPr lang="en-US"/>
              <a:t>Problem Statement and Background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78" y="1734265"/>
            <a:ext cx="8063421" cy="38008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CNN models like </a:t>
            </a:r>
            <a:r>
              <a:rPr lang="en-US" sz="1800" b="1">
                <a:ea typeface="+mn-lt"/>
                <a:cs typeface="+mn-lt"/>
              </a:rPr>
              <a:t>VGG16</a:t>
            </a:r>
            <a:r>
              <a:rPr lang="en-US" sz="1800">
                <a:ea typeface="+mn-lt"/>
                <a:cs typeface="+mn-lt"/>
              </a:rPr>
              <a:t> and </a:t>
            </a:r>
            <a:r>
              <a:rPr lang="en-US" sz="1800" b="1">
                <a:ea typeface="+mn-lt"/>
                <a:cs typeface="+mn-lt"/>
              </a:rPr>
              <a:t>ResNet50</a:t>
            </a:r>
            <a:r>
              <a:rPr lang="en-US" sz="1800">
                <a:ea typeface="+mn-lt"/>
                <a:cs typeface="+mn-lt"/>
              </a:rPr>
              <a:t> perform well on clean images.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Their accuracy </a:t>
            </a:r>
            <a:r>
              <a:rPr lang="en-US" sz="1800" b="1">
                <a:ea typeface="+mn-lt"/>
                <a:cs typeface="+mn-lt"/>
              </a:rPr>
              <a:t>drops significantly</a:t>
            </a:r>
            <a:r>
              <a:rPr lang="en-US" sz="1800">
                <a:ea typeface="+mn-lt"/>
                <a:cs typeface="+mn-lt"/>
              </a:rPr>
              <a:t> in the presence of </a:t>
            </a:r>
            <a:r>
              <a:rPr lang="en-US" sz="1800" b="1">
                <a:ea typeface="+mn-lt"/>
                <a:cs typeface="+mn-lt"/>
              </a:rPr>
              <a:t>Gaussian noise</a:t>
            </a:r>
            <a:r>
              <a:rPr lang="en-US" sz="1800">
                <a:ea typeface="+mn-lt"/>
                <a:cs typeface="+mn-lt"/>
              </a:rPr>
              <a:t>, common in real-world settings.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>
                <a:ea typeface="+mn-lt"/>
                <a:cs typeface="+mn-lt"/>
              </a:rPr>
              <a:t>This affects critical applications in </a:t>
            </a:r>
            <a:r>
              <a:rPr lang="en-US" sz="1800" b="1">
                <a:ea typeface="+mn-lt"/>
                <a:cs typeface="+mn-lt"/>
              </a:rPr>
              <a:t>agriculture, surveillance, autonomous systems, and healthcare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/>
              <a:t>The aim of this project is to improve the accuracy and reduce loss of these pretrained models.</a:t>
            </a:r>
          </a:p>
          <a:p>
            <a:pPr marL="285750" indent="-285750">
              <a:buFont typeface="Arial"/>
              <a:buChar char="•"/>
            </a:pP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/>
              <a:t>Background Material : The research paper</a:t>
            </a:r>
            <a:r>
              <a:rPr lang="en-US" sz="1800">
                <a:ea typeface="+mn-lt"/>
                <a:cs typeface="+mn-lt"/>
              </a:rPr>
              <a:t> '</a:t>
            </a:r>
            <a:r>
              <a:rPr lang="en-GB" sz="1800">
                <a:ea typeface="+mn-lt"/>
                <a:cs typeface="+mn-lt"/>
              </a:rPr>
              <a:t>Robust Convolutional Neural Network for Image Classification with Gaussian Noise. The dataset : The Rice Image Dataset .</a:t>
            </a:r>
          </a:p>
          <a:p>
            <a:endParaRPr lang="en-US" sz="1800">
              <a:ea typeface="+mn-lt"/>
              <a:cs typeface="+mn-lt"/>
            </a:endParaRPr>
          </a:p>
        </p:txBody>
      </p:sp>
      <p:pic>
        <p:nvPicPr>
          <p:cNvPr id="4" name="Picture 3" descr="A close-up of a white object&#10;&#10;AI-generated content may be incorrect.">
            <a:extLst>
              <a:ext uri="{FF2B5EF4-FFF2-40B4-BE49-F238E27FC236}">
                <a16:creationId xmlns:a16="http://schemas.microsoft.com/office/drawing/2014/main" id="{E2DEA81C-B17A-070F-0EAD-8E9D9684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62" y="1084754"/>
            <a:ext cx="1989151" cy="2143269"/>
          </a:xfrm>
          <a:prstGeom prst="rect">
            <a:avLst/>
          </a:prstGeom>
        </p:spPr>
      </p:pic>
      <p:pic>
        <p:nvPicPr>
          <p:cNvPr id="5" name="Picture 4" descr="A white object with black background&#10;&#10;AI-generated content may be incorrect.">
            <a:extLst>
              <a:ext uri="{FF2B5EF4-FFF2-40B4-BE49-F238E27FC236}">
                <a16:creationId xmlns:a16="http://schemas.microsoft.com/office/drawing/2014/main" id="{2E087BAD-307E-7CFC-54A8-89E33B88B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1616" y="3330418"/>
            <a:ext cx="2415341" cy="21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r>
              <a:rPr lang="en-US"/>
              <a:t>Proposed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5F478-38C6-5951-9EC3-64D426044770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rcRect r="2" b="2"/>
          <a:stretch/>
        </p:blipFill>
        <p:spPr>
          <a:xfrm>
            <a:off x="823108" y="640080"/>
            <a:ext cx="4297680" cy="4297680"/>
          </a:xfrm>
          <a:noFill/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C67B336-44C9-3EF8-ADE3-BF7910EE7612}"/>
              </a:ext>
            </a:extLst>
          </p:cNvPr>
          <p:cNvGraphicFramePr>
            <a:graphicFrameLocks noGrp="1"/>
          </p:cNvGraphicFramePr>
          <p:nvPr>
            <p:ph idx="15"/>
            <p:extLst>
              <p:ext uri="{D42A27DB-BD31-4B8C-83A1-F6EECF244321}">
                <p14:modId xmlns:p14="http://schemas.microsoft.com/office/powerpoint/2010/main" val="204546674"/>
              </p:ext>
            </p:extLst>
          </p:nvPr>
        </p:nvGraphicFramePr>
        <p:xfrm>
          <a:off x="5549900" y="2706688"/>
          <a:ext cx="5943600" cy="3382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0" y="-161209"/>
            <a:ext cx="5291612" cy="1653371"/>
          </a:xfrm>
        </p:spPr>
        <p:txBody>
          <a:bodyPr/>
          <a:lstStyle/>
          <a:p>
            <a:r>
              <a:rPr lang="en-US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37" y="1716156"/>
            <a:ext cx="4663440" cy="352459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/>
              <a:t>Data Processing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/>
              <a:t>Train – Validation –Test Val Split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/>
              <a:t>Initialization of Pretrained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/>
              <a:t>Training of Pretrained Model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/>
              <a:t>Evaluation using Accuracy and Loss Metrics using Cleaned Dataset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/>
              <a:t>Computing Accuracy and Loss Metrics with Added Gaussian Noise in different levels.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520" y="1494116"/>
            <a:ext cx="4784552" cy="41604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Data Processing</a:t>
            </a:r>
            <a:endParaRPr lang="en-US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Train – Validation – Test Split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Designing of U-Net Auto Encoder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Training U-Net </a:t>
            </a:r>
            <a:r>
              <a:rPr lang="en-US" sz="1800" err="1"/>
              <a:t>AutoEncoder</a:t>
            </a:r>
            <a:r>
              <a:rPr lang="en-US" sz="1800"/>
              <a:t> with Gaussian Noise in Images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Data </a:t>
            </a:r>
            <a:r>
              <a:rPr lang="en-US" sz="1800" err="1"/>
              <a:t>Augumentation</a:t>
            </a:r>
            <a:r>
              <a:rPr lang="en-US" sz="1800"/>
              <a:t> Injection in Training Samples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Training Pretrained Models on Denoised Data &amp; </a:t>
            </a:r>
            <a:r>
              <a:rPr lang="en-US" sz="1800" err="1"/>
              <a:t>Augumented</a:t>
            </a:r>
            <a:r>
              <a:rPr lang="en-US" sz="1800"/>
              <a:t> Data and L2-Regularization and Batch Normalization in Layers.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1800"/>
              <a:t>Evaluation of Performance</a:t>
            </a:r>
          </a:p>
          <a:p>
            <a:pPr marL="457200" indent="-457200">
              <a:buAutoNum type="arabicPeriod"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B1351-339A-4B9A-E1A5-FA72B42E9034}"/>
              </a:ext>
            </a:extLst>
          </p:cNvPr>
          <p:cNvSpPr txBox="1"/>
          <p:nvPr/>
        </p:nvSpPr>
        <p:spPr>
          <a:xfrm>
            <a:off x="6097009" y="106983"/>
            <a:ext cx="437821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200" b="1"/>
              <a:t>Enhancement Details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9F44F-05B1-87AA-C418-7E286BF4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97C65-CC4A-4C3B-E002-35E3A77B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11" y="-399311"/>
            <a:ext cx="7022636" cy="1206892"/>
          </a:xfrm>
        </p:spPr>
        <p:txBody>
          <a:bodyPr/>
          <a:lstStyle/>
          <a:p>
            <a:r>
              <a:rPr lang="en-US"/>
              <a:t>Implementation Details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A38516B-4659-6400-D42D-943861D10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782290"/>
              </p:ext>
            </p:extLst>
          </p:nvPr>
        </p:nvGraphicFramePr>
        <p:xfrm>
          <a:off x="1345528" y="206205"/>
          <a:ext cx="8158122" cy="2625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72" name="Picture 77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1101AF0-732C-CA6A-73F3-38CA031D4C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305" y="2298390"/>
            <a:ext cx="4305814" cy="3485333"/>
          </a:xfrm>
          <a:prstGeom prst="rect">
            <a:avLst/>
          </a:prstGeom>
        </p:spPr>
      </p:pic>
      <p:pic>
        <p:nvPicPr>
          <p:cNvPr id="777" name="Picture 77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854052A-E03C-8A9F-83D9-D95A0F532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6395" y="2234851"/>
            <a:ext cx="4458006" cy="36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DCB41-9E70-D17B-F735-AF0891585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C5FE04-8A7B-DF30-2E91-5AF75D88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525" y="274"/>
            <a:ext cx="5796247" cy="1093226"/>
          </a:xfrm>
        </p:spPr>
        <p:txBody>
          <a:bodyPr anchor="b">
            <a:normAutofit/>
          </a:bodyPr>
          <a:lstStyle/>
          <a:p>
            <a:r>
              <a:rPr lang="en-US"/>
              <a:t>Implementation Details</a:t>
            </a:r>
          </a:p>
        </p:txBody>
      </p:sp>
      <p:pic>
        <p:nvPicPr>
          <p:cNvPr id="21" name="Picture 20" descr="A collage of different types of white and pink objects&#10;&#10;AI-generated content may be incorrect.">
            <a:extLst>
              <a:ext uri="{FF2B5EF4-FFF2-40B4-BE49-F238E27FC236}">
                <a16:creationId xmlns:a16="http://schemas.microsoft.com/office/drawing/2014/main" id="{49EC12A4-92C4-D5BC-C987-21AF76C5F0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879" t="-118" r="2408" b="-33"/>
          <a:stretch/>
        </p:blipFill>
        <p:spPr>
          <a:xfrm>
            <a:off x="491281" y="2008845"/>
            <a:ext cx="4754275" cy="3332832"/>
          </a:xfrm>
          <a:prstGeom prst="rect">
            <a:avLst/>
          </a:prstGeom>
          <a:noFill/>
        </p:spPr>
      </p:pic>
      <p:pic>
        <p:nvPicPr>
          <p:cNvPr id="20" name="Content Placeholder 19" descr="A collage of different types of white and pink objects&#10;&#10;AI-generated content may be incorrect.">
            <a:extLst>
              <a:ext uri="{FF2B5EF4-FFF2-40B4-BE49-F238E27FC236}">
                <a16:creationId xmlns:a16="http://schemas.microsoft.com/office/drawing/2014/main" id="{D172FEF9-37CF-C4F6-8EDD-3CE4A8FB28E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4"/>
          <a:srcRect l="24680" r="18651"/>
          <a:stretch/>
        </p:blipFill>
        <p:spPr>
          <a:xfrm>
            <a:off x="6552908" y="2012784"/>
            <a:ext cx="4663440" cy="3332832"/>
          </a:xfr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1D1729-D68F-2A96-19E9-C91BB5194579}"/>
              </a:ext>
            </a:extLst>
          </p:cNvPr>
          <p:cNvSpPr txBox="1"/>
          <p:nvPr/>
        </p:nvSpPr>
        <p:spPr>
          <a:xfrm>
            <a:off x="1675392" y="1332238"/>
            <a:ext cx="2381880" cy="3835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VGG16 -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DDB69-DFAD-AA63-F361-84D14D1A3715}"/>
              </a:ext>
            </a:extLst>
          </p:cNvPr>
          <p:cNvSpPr txBox="1"/>
          <p:nvPr/>
        </p:nvSpPr>
        <p:spPr>
          <a:xfrm>
            <a:off x="7337405" y="1407933"/>
            <a:ext cx="2381880" cy="3835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RESNET50 - MODEL</a:t>
            </a:r>
          </a:p>
        </p:txBody>
      </p:sp>
    </p:spTree>
    <p:extLst>
      <p:ext uri="{BB962C8B-B14F-4D97-AF65-F5344CB8AC3E}">
        <p14:creationId xmlns:p14="http://schemas.microsoft.com/office/powerpoint/2010/main" val="14890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3ABAC-51C1-5F04-B673-FC0B3FE6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7AFE65-9A3F-56F8-D11E-61720E50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/>
              <a:t>Comparative Analysis of the Gaussian Noise on the Pretrained Models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A8E24D9-83C8-D5E0-2558-5D1283E1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98" y="2416734"/>
            <a:ext cx="9779182" cy="25425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2822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4A8E6-7612-874E-957B-041D7F23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F076C0-B415-0CC3-FB93-24D4BC67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Comparative Analysis of the Gaussian Noise on the Pretrained Models</a:t>
            </a:r>
          </a:p>
        </p:txBody>
      </p:sp>
      <p:pic>
        <p:nvPicPr>
          <p:cNvPr id="2" name="Picture 1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C2D4F177-9C65-84AE-B577-22C56B62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25" b="-2611"/>
          <a:stretch/>
        </p:blipFill>
        <p:spPr>
          <a:xfrm>
            <a:off x="1167493" y="2104195"/>
            <a:ext cx="4995878" cy="3828307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20FD12-2F1F-2690-367D-9B8F40A49C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2611" r="-12777"/>
          <a:stretch/>
        </p:blipFill>
        <p:spPr>
          <a:xfrm>
            <a:off x="6821791" y="1924196"/>
            <a:ext cx="5259422" cy="3923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11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BEC1-D23E-7134-11EA-103B8F2F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F023A5-04EF-2168-5DB1-2101499B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311" y="-399311"/>
            <a:ext cx="7022636" cy="1206892"/>
          </a:xfrm>
        </p:spPr>
        <p:txBody>
          <a:bodyPr/>
          <a:lstStyle/>
          <a:p>
            <a:r>
              <a:rPr lang="en-US"/>
              <a:t>Enhancement Details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EADDE2A-79D1-5936-85FC-9729CDF78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653990"/>
              </p:ext>
            </p:extLst>
          </p:nvPr>
        </p:nvGraphicFramePr>
        <p:xfrm>
          <a:off x="509187" y="196913"/>
          <a:ext cx="11299048" cy="37689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42" name="Picture 1641">
            <a:extLst>
              <a:ext uri="{FF2B5EF4-FFF2-40B4-BE49-F238E27FC236}">
                <a16:creationId xmlns:a16="http://schemas.microsoft.com/office/drawing/2014/main" id="{EA3BD30C-A59B-EB21-B0BD-458ED833D6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7785" y="2833338"/>
            <a:ext cx="8815040" cy="363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114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7188B1-CB43-4216-A332-EE7733BC221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Robust Image Classification with Gaussian Noise</vt:lpstr>
      <vt:lpstr>Problem Statement and Background Material</vt:lpstr>
      <vt:lpstr>Proposed Solution</vt:lpstr>
      <vt:lpstr>Implementation Details</vt:lpstr>
      <vt:lpstr>Implementation Details</vt:lpstr>
      <vt:lpstr>Implementation Details</vt:lpstr>
      <vt:lpstr>Comparative Analysis of the Gaussian Noise on the Pretrained Models</vt:lpstr>
      <vt:lpstr>Comparative Analysis of the Gaussian Noise on the Pretrained Models</vt:lpstr>
      <vt:lpstr>Enhancement Details</vt:lpstr>
      <vt:lpstr>Enhancement Details</vt:lpstr>
      <vt:lpstr>Comparative Analysis of VGG16 and ResNet50 Performance</vt:lpstr>
      <vt:lpstr>Results of Enhancement of Pretrained Models</vt:lpstr>
      <vt:lpstr>Analysis &amp; Limitations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2025-04-20T05:15:21Z</dcterms:created>
  <dcterms:modified xsi:type="dcterms:W3CDTF">2025-04-20T16:15:58Z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