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934200" cy="9220200"/>
  <p:embeddedFontLst>
    <p:embeddedFont>
      <p:font typeface="Arial Black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4" Type="http://schemas.openxmlformats.org/officeDocument/2006/relationships/font" Target="fonts/ArialBlack-regular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/>
          <p:nvPr>
            <p:ph idx="2" type="sldImg"/>
          </p:nvPr>
        </p:nvSpPr>
        <p:spPr>
          <a:xfrm>
            <a:off x="1111320" y="692280"/>
            <a:ext cx="4782960" cy="2688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p2:notes"/>
          <p:cNvSpPr txBox="1"/>
          <p:nvPr>
            <p:ph idx="1" type="body"/>
          </p:nvPr>
        </p:nvSpPr>
        <p:spPr>
          <a:xfrm>
            <a:off x="462240" y="3803400"/>
            <a:ext cx="6004440" cy="4489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:notes"/>
          <p:cNvSpPr/>
          <p:nvPr/>
        </p:nvSpPr>
        <p:spPr>
          <a:xfrm>
            <a:off x="4083480" y="8930880"/>
            <a:ext cx="3120120" cy="4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fld id="{00000000-1234-1234-1234-123412341234}" type="slidenum"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/>
          <p:nvPr>
            <p:ph idx="2" type="sldImg"/>
          </p:nvPr>
        </p:nvSpPr>
        <p:spPr>
          <a:xfrm>
            <a:off x="1111320" y="692280"/>
            <a:ext cx="4782960" cy="2688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p3:notes"/>
          <p:cNvSpPr txBox="1"/>
          <p:nvPr>
            <p:ph idx="1" type="body"/>
          </p:nvPr>
        </p:nvSpPr>
        <p:spPr>
          <a:xfrm>
            <a:off x="462240" y="3803400"/>
            <a:ext cx="6004440" cy="4489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:notes"/>
          <p:cNvSpPr/>
          <p:nvPr/>
        </p:nvSpPr>
        <p:spPr>
          <a:xfrm>
            <a:off x="4083480" y="8930880"/>
            <a:ext cx="3120120" cy="4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fld id="{00000000-1234-1234-1234-123412341234}" type="slidenum"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/>
          <p:nvPr>
            <p:ph idx="2" type="sldImg"/>
          </p:nvPr>
        </p:nvSpPr>
        <p:spPr>
          <a:xfrm>
            <a:off x="1111320" y="692280"/>
            <a:ext cx="4782960" cy="2688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462240" y="3803400"/>
            <a:ext cx="6004440" cy="4489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:notes"/>
          <p:cNvSpPr/>
          <p:nvPr/>
        </p:nvSpPr>
        <p:spPr>
          <a:xfrm>
            <a:off x="4083480" y="8930880"/>
            <a:ext cx="3120120" cy="4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fld id="{00000000-1234-1234-1234-123412341234}" type="slidenum"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/>
          <p:nvPr>
            <p:ph idx="2" type="sldImg"/>
          </p:nvPr>
        </p:nvSpPr>
        <p:spPr>
          <a:xfrm>
            <a:off x="1111320" y="692280"/>
            <a:ext cx="4782960" cy="2688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p5:notes"/>
          <p:cNvSpPr txBox="1"/>
          <p:nvPr>
            <p:ph idx="1" type="body"/>
          </p:nvPr>
        </p:nvSpPr>
        <p:spPr>
          <a:xfrm>
            <a:off x="462240" y="3803400"/>
            <a:ext cx="6004440" cy="4489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5:notes"/>
          <p:cNvSpPr/>
          <p:nvPr/>
        </p:nvSpPr>
        <p:spPr>
          <a:xfrm>
            <a:off x="4083480" y="8930880"/>
            <a:ext cx="3120120" cy="4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fld id="{00000000-1234-1234-1234-123412341234}" type="slidenum"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/>
          <p:nvPr>
            <p:ph idx="2" type="sldImg"/>
          </p:nvPr>
        </p:nvSpPr>
        <p:spPr>
          <a:xfrm>
            <a:off x="1111320" y="692280"/>
            <a:ext cx="4782960" cy="2688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6:notes"/>
          <p:cNvSpPr txBox="1"/>
          <p:nvPr>
            <p:ph idx="1" type="body"/>
          </p:nvPr>
        </p:nvSpPr>
        <p:spPr>
          <a:xfrm>
            <a:off x="462240" y="3803400"/>
            <a:ext cx="6004440" cy="4489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6:notes"/>
          <p:cNvSpPr/>
          <p:nvPr/>
        </p:nvSpPr>
        <p:spPr>
          <a:xfrm>
            <a:off x="4083480" y="8930880"/>
            <a:ext cx="3120120" cy="4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fld id="{00000000-1234-1234-1234-123412341234}" type="slidenum"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7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9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4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4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5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6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7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7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8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9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9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9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9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9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9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149040" y="5007600"/>
            <a:ext cx="348480" cy="81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6CE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4" name="Google Shape;114;p2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0C3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0"/>
          <p:cNvSpPr/>
          <p:nvPr/>
        </p:nvSpPr>
        <p:spPr>
          <a:xfrm>
            <a:off x="874080" y="2705400"/>
            <a:ext cx="7310160" cy="992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 Black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The Business of Technology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3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CSS|EE 371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 Black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Assignment A4-1 Presentation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0"/>
          <p:cNvSpPr/>
          <p:nvPr/>
        </p:nvSpPr>
        <p:spPr>
          <a:xfrm>
            <a:off x="2480250" y="3958200"/>
            <a:ext cx="41835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 Black"/>
              <a:buNone/>
            </a:pPr>
            <a:r>
              <a:rPr b="1" lang="en-US"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Team Healthcare-1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0"/>
          <p:cNvSpPr/>
          <p:nvPr/>
        </p:nvSpPr>
        <p:spPr>
          <a:xfrm>
            <a:off x="7705800" y="3958200"/>
            <a:ext cx="1023840" cy="27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4B4"/>
              </a:buClr>
              <a:buSzPts val="1800"/>
              <a:buFont typeface="Arial Black"/>
              <a:buNone/>
            </a:pPr>
            <a:r>
              <a:rPr b="0" i="0" lang="en-US" sz="1800" u="none" cap="none" strike="noStrike">
                <a:solidFill>
                  <a:srgbClr val="B4B4B4"/>
                </a:solidFill>
                <a:latin typeface="Arial Black"/>
                <a:ea typeface="Arial Black"/>
                <a:cs typeface="Arial Black"/>
                <a:sym typeface="Arial Black"/>
              </a:rPr>
              <a:t> Apr 2022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9440" y="228600"/>
            <a:ext cx="907200" cy="9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1"/>
          <p:cNvSpPr/>
          <p:nvPr/>
        </p:nvSpPr>
        <p:spPr>
          <a:xfrm>
            <a:off x="457200" y="0"/>
            <a:ext cx="8683500" cy="4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 b="1" sz="2500" u="sng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1" i="0" lang="en-US" sz="3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Summary:</a:t>
            </a:r>
            <a:endParaRPr b="1" i="0" sz="3200" u="sng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 b="1" u="sng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♦</a:t>
            </a: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>
                <a:solidFill>
                  <a:srgbClr val="FFFFFF"/>
                </a:solidFill>
              </a:rPr>
              <a:t>N</a:t>
            </a: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ew i</a:t>
            </a:r>
            <a:r>
              <a:rPr lang="en-US" sz="1700">
                <a:solidFill>
                  <a:srgbClr val="FFFFFF"/>
                </a:solidFill>
              </a:rPr>
              <a:t>nnovative technology in healthcare. Reaches the unreachable areas. </a:t>
            </a:r>
            <a:endParaRPr sz="17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♦ </a:t>
            </a:r>
            <a:r>
              <a:rPr lang="en-US" sz="1700">
                <a:solidFill>
                  <a:srgbClr val="FFFFFF"/>
                </a:solidFill>
              </a:rPr>
              <a:t>Provide essential medical supplies to remote areas during emergency situations.</a:t>
            </a:r>
            <a:endParaRPr sz="17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1700">
                <a:solidFill>
                  <a:schemeClr val="lt1"/>
                </a:solidFill>
              </a:rPr>
              <a:t>♦ </a:t>
            </a:r>
            <a:r>
              <a:rPr lang="en-US" sz="1700">
                <a:solidFill>
                  <a:srgbClr val="FFFFFF"/>
                </a:solidFill>
              </a:rPr>
              <a:t>Rwanda was the first country which has used drones and saved 1800 lives in four years by dropping blood to rural areas.</a:t>
            </a:r>
            <a:endParaRPr sz="17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2"/>
          <p:cNvSpPr/>
          <p:nvPr/>
        </p:nvSpPr>
        <p:spPr>
          <a:xfrm>
            <a:off x="459000" y="0"/>
            <a:ext cx="8683560" cy="417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1" i="0" lang="en-US" sz="3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Assumptions and Market: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1200">
                <a:solidFill>
                  <a:srgbClr val="595959"/>
                </a:solidFill>
                <a:highlight>
                  <a:srgbClr val="333333"/>
                </a:highlight>
              </a:rPr>
              <a:t>-</a:t>
            </a:r>
            <a:r>
              <a:rPr lang="en-US" sz="1500">
                <a:solidFill>
                  <a:schemeClr val="lt1"/>
                </a:solidFill>
                <a:highlight>
                  <a:srgbClr val="333333"/>
                </a:highlight>
              </a:rPr>
              <a:t>It is what healthcare providers use to transport medical items and interact with patients from a distance.</a:t>
            </a:r>
            <a:endParaRPr sz="1500">
              <a:solidFill>
                <a:schemeClr val="lt1"/>
              </a:solidFill>
              <a:highlight>
                <a:srgbClr val="333333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lt1"/>
                </a:solidFill>
                <a:highlight>
                  <a:srgbClr val="333333"/>
                </a:highlight>
              </a:rPr>
              <a:t>-Time benefit, since in several emergency cases drones arrived first (automated external defibrillators).</a:t>
            </a:r>
            <a:endParaRPr sz="1500">
              <a:solidFill>
                <a:schemeClr val="lt1"/>
              </a:solidFill>
              <a:highlight>
                <a:srgbClr val="333333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lt1"/>
                </a:solidFill>
                <a:highlight>
                  <a:srgbClr val="333333"/>
                </a:highlight>
              </a:rPr>
              <a:t>-There was already a case where drone saved 71-year old from out-of-hospital cardiac arrest.</a:t>
            </a:r>
            <a:endParaRPr sz="1500">
              <a:solidFill>
                <a:schemeClr val="lt1"/>
              </a:solidFill>
              <a:highlight>
                <a:srgbClr val="333333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lt1"/>
                </a:solidFill>
                <a:highlight>
                  <a:srgbClr val="333333"/>
                </a:highlight>
              </a:rPr>
              <a:t>-Amazon, Walmart and 7-Eleven already testing using drones for delivery. </a:t>
            </a:r>
            <a:endParaRPr sz="1500">
              <a:solidFill>
                <a:schemeClr val="lt1"/>
              </a:solidFill>
              <a:highlight>
                <a:srgbClr val="333333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lt1"/>
                </a:solidFill>
                <a:highlight>
                  <a:srgbClr val="333333"/>
                </a:highlight>
              </a:rPr>
              <a:t>Drones can be used for:</a:t>
            </a:r>
            <a:endParaRPr sz="1500">
              <a:solidFill>
                <a:schemeClr val="lt1"/>
              </a:solidFill>
              <a:highlight>
                <a:srgbClr val="333333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lt1"/>
                </a:solidFill>
                <a:highlight>
                  <a:srgbClr val="333333"/>
                </a:highlight>
              </a:rPr>
              <a:t>-(1)Prehospital Emergency Care, (2) Expediting Laboratory Diagnostic Testing and (3) Surveillance</a:t>
            </a:r>
            <a:endParaRPr sz="1500">
              <a:solidFill>
                <a:schemeClr val="lt1"/>
              </a:solidFill>
              <a:highlight>
                <a:srgbClr val="333333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lt1"/>
                </a:solidFill>
                <a:highlight>
                  <a:srgbClr val="333333"/>
                </a:highlight>
              </a:rPr>
              <a:t>Already is being used for deliver vaccines, haematological products and automated external defibrillators.</a:t>
            </a:r>
            <a:endParaRPr sz="1500">
              <a:solidFill>
                <a:schemeClr val="lt1"/>
              </a:solidFill>
              <a:highlight>
                <a:srgbClr val="333333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lt1"/>
                </a:solidFill>
                <a:highlight>
                  <a:srgbClr val="333333"/>
                </a:highlight>
              </a:rPr>
              <a:t>Assumption-</a:t>
            </a:r>
            <a:r>
              <a:rPr lang="en-US" sz="1500">
                <a:solidFill>
                  <a:schemeClr val="lt1"/>
                </a:solidFill>
                <a:highlight>
                  <a:srgbClr val="333333"/>
                </a:highlight>
              </a:rPr>
              <a:t>Will help to deliver medicine faster.</a:t>
            </a:r>
            <a:endParaRPr sz="1500">
              <a:solidFill>
                <a:schemeClr val="lt1"/>
              </a:solidFill>
              <a:highlight>
                <a:srgbClr val="333333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lt1"/>
                </a:solidFill>
                <a:highlight>
                  <a:srgbClr val="333333"/>
                </a:highlight>
              </a:rPr>
              <a:t>Market-</a:t>
            </a:r>
            <a:r>
              <a:rPr lang="en-US" sz="1500">
                <a:solidFill>
                  <a:schemeClr val="lt1"/>
                </a:solidFill>
                <a:highlight>
                  <a:srgbClr val="333333"/>
                </a:highlight>
              </a:rPr>
              <a:t>All the hospitals and deliveries companies. </a:t>
            </a:r>
            <a:endParaRPr sz="1500">
              <a:solidFill>
                <a:schemeClr val="lt1"/>
              </a:solidFill>
              <a:highlight>
                <a:srgbClr val="333333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2"/>
          <p:cNvSpPr/>
          <p:nvPr/>
        </p:nvSpPr>
        <p:spPr>
          <a:xfrm>
            <a:off x="914400" y="4455720"/>
            <a:ext cx="7315200" cy="34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3"/>
          <p:cNvSpPr/>
          <p:nvPr/>
        </p:nvSpPr>
        <p:spPr>
          <a:xfrm>
            <a:off x="209100" y="155450"/>
            <a:ext cx="8725800" cy="42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1" i="0" lang="en-US" sz="3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Product Idea: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♦ </a:t>
            </a:r>
            <a:r>
              <a:rPr b="1" i="0" lang="en-US" sz="1700" u="none" cap="none" strike="noStrike">
                <a:solidFill>
                  <a:srgbClr val="FFFFFF"/>
                </a:solidFill>
              </a:rPr>
              <a:t>Stage</a:t>
            </a:r>
            <a:r>
              <a:rPr b="1" lang="en-US" sz="1700">
                <a:solidFill>
                  <a:srgbClr val="FFFFFF"/>
                </a:solidFill>
              </a:rPr>
              <a:t> :</a:t>
            </a:r>
            <a:r>
              <a:rPr lang="en-US" sz="1700">
                <a:solidFill>
                  <a:srgbClr val="FFFFFF"/>
                </a:solidFill>
              </a:rPr>
              <a:t> Product ( Rental)  - specialized product built for medical supply.</a:t>
            </a:r>
            <a:endParaRPr sz="17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♦ </a:t>
            </a:r>
            <a:r>
              <a:rPr b="1" i="0" lang="en-US" sz="1700" u="none" cap="none" strike="noStrike">
                <a:solidFill>
                  <a:srgbClr val="FFFFFF"/>
                </a:solidFill>
              </a:rPr>
              <a:t>Who pay</a:t>
            </a:r>
            <a:r>
              <a:rPr b="1" lang="en-US" sz="1700">
                <a:solidFill>
                  <a:srgbClr val="FFFFFF"/>
                </a:solidFill>
              </a:rPr>
              <a:t>s for product:</a:t>
            </a:r>
            <a:r>
              <a:rPr lang="en-US" sz="1700">
                <a:solidFill>
                  <a:srgbClr val="FFFFFF"/>
                </a:solidFill>
              </a:rPr>
              <a:t> Customers or health insurances will pay for the products as the needs of medical supply</a:t>
            </a:r>
            <a:endParaRPr sz="17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♦ </a:t>
            </a:r>
            <a:r>
              <a:rPr b="1" lang="en-US" sz="1700">
                <a:solidFill>
                  <a:srgbClr val="FFFFFF"/>
                </a:solidFill>
              </a:rPr>
              <a:t>Value: </a:t>
            </a:r>
            <a:endParaRPr b="1" sz="17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1700">
                <a:solidFill>
                  <a:srgbClr val="FFFFFF"/>
                </a:solidFill>
              </a:rPr>
              <a:t>Visible: Drones are fully remote controlled and it deliveries supplies via parachute for a truly no-contact experience.</a:t>
            </a:r>
            <a:endParaRPr sz="17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1700">
                <a:solidFill>
                  <a:srgbClr val="FFFFFF"/>
                </a:solidFill>
              </a:rPr>
              <a:t>Invisible: Drones are a promising new innovative technology for improving patient survival, outcomes, and quality of life, especially in faraway locations where funding and infrastructure are limited. 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/>
          <p:nvPr/>
        </p:nvSpPr>
        <p:spPr>
          <a:xfrm>
            <a:off x="457200" y="8280"/>
            <a:ext cx="8683560" cy="417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1" i="0" lang="en-US" sz="3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Wardley Map: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735" y="714275"/>
            <a:ext cx="7378529" cy="417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5"/>
          <p:cNvSpPr/>
          <p:nvPr/>
        </p:nvSpPr>
        <p:spPr>
          <a:xfrm>
            <a:off x="513000" y="4761000"/>
            <a:ext cx="63738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4B4"/>
              </a:buClr>
              <a:buSzPts val="2200"/>
              <a:buFont typeface="Arial Black"/>
              <a:buNone/>
            </a:pPr>
            <a:r>
              <a:rPr b="1" i="0" lang="en-US" sz="2200" u="none" cap="none" strike="noStrike">
                <a:solidFill>
                  <a:srgbClr val="B4B4B4"/>
                </a:solidFill>
                <a:latin typeface="Arial Black"/>
                <a:ea typeface="Arial Black"/>
                <a:cs typeface="Arial Black"/>
                <a:sym typeface="Arial Black"/>
              </a:rPr>
              <a:t>Peer Review and Assignment Logistics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5"/>
          <p:cNvSpPr/>
          <p:nvPr/>
        </p:nvSpPr>
        <p:spPr>
          <a:xfrm>
            <a:off x="290520" y="15840"/>
            <a:ext cx="8166240" cy="3157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Peer Review Format: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FFFFFF"/>
                </a:solidFill>
              </a:rPr>
              <a:t>Team Healthcare One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{Vertical Group Name F-1, F-2, H-1, H-2, M-1} : {Score 1-5}, {one sentence summary critique}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(Five total scores per group review required, one each for F-1, F-2, H-1, H-2, M-1)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Grading based on actual presentation 3 points (by lecturer)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 peer-review (consolidated from 5 reviews) 2 points.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Total 5 points.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Peer Review for M-2, R-1, R-2, T-1, T-2 will be a separate assignment.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0C3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