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7" r:id="rId9"/>
    <p:sldId id="265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4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CADC8-B03F-BA49-9A66-753CC75858AF}" type="datetimeFigureOut">
              <a:rPr lang="en-US" smtClean="0"/>
              <a:t>6/20/17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71C1A-AA1F-CE44-B185-D1B95FDCA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72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ROC curve (AUC) – look</a:t>
            </a:r>
            <a:r>
              <a:rPr lang="en-US" baseline="0" dirty="0" smtClean="0"/>
              <a:t> at threshold for predict </a:t>
            </a:r>
            <a:r>
              <a:rPr lang="en-US" baseline="0" dirty="0" err="1" smtClean="0"/>
              <a:t>proba</a:t>
            </a:r>
            <a:endParaRPr lang="en-US" baseline="0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71C1A-AA1F-CE44-B185-D1B95FDCAD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75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Vectorize</a:t>
            </a:r>
            <a:r>
              <a:rPr lang="en-US" dirty="0" smtClean="0"/>
              <a:t> the tweet text using </a:t>
            </a:r>
            <a:r>
              <a:rPr lang="en-US" dirty="0" err="1" smtClean="0"/>
              <a:t>Tf-idf</a:t>
            </a:r>
            <a:r>
              <a:rPr lang="en-US" dirty="0" smtClean="0"/>
              <a:t> and SVD (LSA)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Train and test supervised models to predict gender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What are the features (words) that most strongly predict gender?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unsupervised model/s and clustering; can I use that to do feature engineering?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Topic modeling using LDA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71C1A-AA1F-CE44-B185-D1B95FDCAD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22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2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9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6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4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0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6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3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3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8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7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gender on Twitter</a:t>
            </a:r>
            <a:endParaRPr lang="en-US" dirty="0"/>
          </a:p>
        </p:txBody>
      </p:sp>
      <p:pic>
        <p:nvPicPr>
          <p:cNvPr id="6" name="Picture 5" descr="sex-education-gender-stereotype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68" y="1892705"/>
            <a:ext cx="7776140" cy="3887422"/>
          </a:xfrm>
          <a:prstGeom prst="rect">
            <a:avLst/>
          </a:prstGeom>
        </p:spPr>
      </p:pic>
      <p:pic>
        <p:nvPicPr>
          <p:cNvPr id="10" name="Picture 9" descr="Yd1Z53jW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826" y="2688794"/>
            <a:ext cx="669231" cy="559332"/>
          </a:xfrm>
          <a:prstGeom prst="rect">
            <a:avLst/>
          </a:prstGeom>
        </p:spPr>
      </p:pic>
      <p:pic>
        <p:nvPicPr>
          <p:cNvPr id="11" name="Picture 10" descr="Yd1Z53jW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80" y="2688794"/>
            <a:ext cx="669231" cy="55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55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Improve predictive model accuracy</a:t>
            </a:r>
          </a:p>
          <a:p>
            <a:r>
              <a:rPr lang="en-US" dirty="0" smtClean="0"/>
              <a:t>Organize and clean scripts</a:t>
            </a:r>
          </a:p>
          <a:p>
            <a:r>
              <a:rPr lang="en-US" dirty="0" smtClean="0"/>
              <a:t>Build a script that can take a Twitter </a:t>
            </a:r>
            <a:r>
              <a:rPr lang="en-US" dirty="0" smtClean="0"/>
              <a:t>user’s </a:t>
            </a:r>
            <a:r>
              <a:rPr lang="en-US" dirty="0" smtClean="0"/>
              <a:t>handle as input, and output the user’s gender</a:t>
            </a:r>
          </a:p>
          <a:p>
            <a:r>
              <a:rPr lang="en-US" dirty="0" smtClean="0"/>
              <a:t>LDA/topic modeling, </a:t>
            </a:r>
            <a:r>
              <a:rPr lang="en-US" dirty="0" err="1" smtClean="0"/>
              <a:t>LDAVis</a:t>
            </a:r>
            <a:endParaRPr lang="en-US" dirty="0" smtClean="0"/>
          </a:p>
          <a:p>
            <a:r>
              <a:rPr lang="en-US" dirty="0" smtClean="0"/>
              <a:t>Sentiment analysis: male vs. female tweets </a:t>
            </a:r>
            <a:endParaRPr lang="en-US" dirty="0"/>
          </a:p>
        </p:txBody>
      </p:sp>
      <p:pic>
        <p:nvPicPr>
          <p:cNvPr id="5" name="Content Placeholder 4" descr="Screen Shot 2017-06-15 at 4.28.16 PM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0" t="62438" r="62725" b="19583"/>
          <a:stretch/>
        </p:blipFill>
        <p:spPr>
          <a:xfrm>
            <a:off x="4671722" y="1653968"/>
            <a:ext cx="887827" cy="813713"/>
          </a:xfrm>
        </p:spPr>
      </p:pic>
      <p:pic>
        <p:nvPicPr>
          <p:cNvPr id="6" name="Content Placeholder 4" descr="Screen Shot 2017-06-15 at 4.28.16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65" r="27506" b="78521"/>
          <a:stretch/>
        </p:blipFill>
        <p:spPr>
          <a:xfrm>
            <a:off x="5880075" y="2467681"/>
            <a:ext cx="838419" cy="972107"/>
          </a:xfrm>
          <a:prstGeom prst="rect">
            <a:avLst/>
          </a:prstGeom>
        </p:spPr>
      </p:pic>
      <p:pic>
        <p:nvPicPr>
          <p:cNvPr id="7" name="Content Placeholder 4" descr="Screen Shot 2017-06-15 at 4.28.16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55" t="40448" r="27290" b="38304"/>
          <a:stretch/>
        </p:blipFill>
        <p:spPr>
          <a:xfrm>
            <a:off x="4907258" y="3439788"/>
            <a:ext cx="849566" cy="96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19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70892" y="10956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Can we classify Twitter users as male or female based on their tweets?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 men and women tweet differently?</a:t>
            </a:r>
            <a:endParaRPr lang="en-US" dirty="0"/>
          </a:p>
        </p:txBody>
      </p:sp>
      <p:pic>
        <p:nvPicPr>
          <p:cNvPr id="9" name="Content Placeholder 8" descr="gender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380" b="-34380"/>
          <a:stretch>
            <a:fillRect/>
          </a:stretch>
        </p:blipFill>
        <p:spPr>
          <a:xfrm>
            <a:off x="2457918" y="2891335"/>
            <a:ext cx="4038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03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00050" lvl="1" indent="0">
              <a:buNone/>
            </a:pPr>
            <a:r>
              <a:rPr lang="en-US" dirty="0" smtClean="0"/>
              <a:t>About 1 million tweets from 10,000 random users, categorized as male or female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Lots of noise on Twitter!</a:t>
            </a:r>
          </a:p>
          <a:p>
            <a:pPr marL="400050" lvl="1" indent="0">
              <a:buNone/>
            </a:pPr>
            <a:r>
              <a:rPr lang="en-US" dirty="0" smtClean="0"/>
              <a:t>		non-English, non-words, URLs, re-tweets, etc.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 err="1" smtClean="0"/>
              <a:t>Emojis</a:t>
            </a:r>
            <a:r>
              <a:rPr lang="en-US" dirty="0" smtClean="0"/>
              <a:t> are a big challenge!</a:t>
            </a:r>
          </a:p>
          <a:p>
            <a:endParaRPr lang="en-US" dirty="0"/>
          </a:p>
        </p:txBody>
      </p:sp>
      <p:pic>
        <p:nvPicPr>
          <p:cNvPr id="2" name="Picture 1" descr="Screen Shot 2017-06-15 at 4.28.16 PM.png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87" r="72114" b="58625"/>
          <a:stretch/>
        </p:blipFill>
        <p:spPr>
          <a:xfrm>
            <a:off x="5196961" y="5241504"/>
            <a:ext cx="1738485" cy="656464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data:</a:t>
            </a:r>
            <a:endParaRPr lang="en-US" dirty="0"/>
          </a:p>
        </p:txBody>
      </p:sp>
      <p:pic>
        <p:nvPicPr>
          <p:cNvPr id="5" name="Picture 4" descr="Screen Shot 2017-06-15 at 4.28.16 PM.png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53" t="60899" r="89391" b="19681"/>
          <a:stretch/>
        </p:blipFill>
        <p:spPr>
          <a:xfrm>
            <a:off x="6066204" y="2256205"/>
            <a:ext cx="764439" cy="616254"/>
          </a:xfrm>
          <a:prstGeom prst="rect">
            <a:avLst/>
          </a:prstGeom>
        </p:spPr>
      </p:pic>
      <p:pic>
        <p:nvPicPr>
          <p:cNvPr id="6" name="Picture 5" descr="Screen Shot 2017-06-15 at 4.28.16 PM.png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8" t="20485" r="10155" b="58227"/>
          <a:stretch/>
        </p:blipFill>
        <p:spPr>
          <a:xfrm>
            <a:off x="912396" y="4019249"/>
            <a:ext cx="2786509" cy="67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17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61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Collect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Clean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Emojis</a:t>
            </a:r>
            <a:r>
              <a:rPr lang="en-US" dirty="0" smtClean="0"/>
              <a:t>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Exploratory data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Natural Language Processing (NLP)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48034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25 </a:t>
            </a:r>
            <a:r>
              <a:rPr lang="en-US" dirty="0" err="1" smtClean="0"/>
              <a:t>emojis</a:t>
            </a:r>
            <a:r>
              <a:rPr lang="en-US" dirty="0" smtClean="0"/>
              <a:t> in </a:t>
            </a:r>
            <a:r>
              <a:rPr lang="en-US" i="1" dirty="0" smtClean="0"/>
              <a:t>all </a:t>
            </a:r>
            <a:r>
              <a:rPr lang="en-US" dirty="0" smtClean="0"/>
              <a:t>tweets</a:t>
            </a:r>
            <a:endParaRPr lang="en-US" dirty="0"/>
          </a:p>
        </p:txBody>
      </p:sp>
      <p:pic>
        <p:nvPicPr>
          <p:cNvPr id="4" name="Content Placeholder 3" descr="Screen Shot 2017-06-14 at 4.22.46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5" b="4100"/>
          <a:stretch/>
        </p:blipFill>
        <p:spPr>
          <a:xfrm>
            <a:off x="457200" y="1713377"/>
            <a:ext cx="8229600" cy="4412786"/>
          </a:xfrm>
        </p:spPr>
      </p:pic>
      <p:pic>
        <p:nvPicPr>
          <p:cNvPr id="5" name="Picture 4" descr="Screen Shot 2017-06-14 at 4.19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02" y="6081773"/>
            <a:ext cx="6697014" cy="29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497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</a:t>
            </a:r>
            <a:r>
              <a:rPr lang="en-US" dirty="0" err="1" smtClean="0"/>
              <a:t>emojis</a:t>
            </a:r>
            <a:r>
              <a:rPr lang="en-US" dirty="0" smtClean="0"/>
              <a:t>: females vs. males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144,480 </a:t>
            </a:r>
            <a:r>
              <a:rPr lang="en-US" dirty="0" err="1"/>
              <a:t>emojis</a:t>
            </a:r>
            <a:r>
              <a:rPr lang="en-US" dirty="0"/>
              <a:t> in </a:t>
            </a:r>
            <a:r>
              <a:rPr lang="en-US" dirty="0" smtClean="0"/>
              <a:t>female </a:t>
            </a:r>
            <a:r>
              <a:rPr lang="en-US" dirty="0"/>
              <a:t>tweets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75,218 </a:t>
            </a:r>
            <a:r>
              <a:rPr lang="en-US" dirty="0" err="1"/>
              <a:t>emojis</a:t>
            </a:r>
            <a:r>
              <a:rPr lang="en-US" dirty="0"/>
              <a:t> in all male </a:t>
            </a:r>
            <a:r>
              <a:rPr lang="en-US" dirty="0" smtClean="0"/>
              <a:t>tweets</a:t>
            </a:r>
            <a:endParaRPr lang="en-US" dirty="0"/>
          </a:p>
        </p:txBody>
      </p:sp>
      <p:pic>
        <p:nvPicPr>
          <p:cNvPr id="23" name="Content Placeholder 22" descr="Screen Shot 2017-06-15 at 4.18.31 PM.png"/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5" b="249"/>
          <a:stretch/>
        </p:blipFill>
        <p:spPr>
          <a:xfrm>
            <a:off x="4645025" y="2884983"/>
            <a:ext cx="4041775" cy="1749721"/>
          </a:xfrm>
        </p:spPr>
      </p:pic>
      <p:grpSp>
        <p:nvGrpSpPr>
          <p:cNvPr id="16" name="Group 15"/>
          <p:cNvGrpSpPr/>
          <p:nvPr/>
        </p:nvGrpSpPr>
        <p:grpSpPr>
          <a:xfrm>
            <a:off x="441325" y="2366042"/>
            <a:ext cx="4203700" cy="2438775"/>
            <a:chOff x="1401242" y="2503869"/>
            <a:chExt cx="4203700" cy="2511544"/>
          </a:xfrm>
        </p:grpSpPr>
        <p:pic>
          <p:nvPicPr>
            <p:cNvPr id="15" name="Picture 14" descr="Screen Shot 2017-06-14 at 4.53.06 P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99"/>
            <a:stretch/>
          </p:blipFill>
          <p:spPr>
            <a:xfrm>
              <a:off x="1401242" y="2503869"/>
              <a:ext cx="4203700" cy="2336354"/>
            </a:xfrm>
            <a:prstGeom prst="rect">
              <a:avLst/>
            </a:prstGeom>
          </p:spPr>
        </p:pic>
        <p:pic>
          <p:nvPicPr>
            <p:cNvPr id="9" name="Picture 8" descr="Screen Shot 2017-06-14 at 4.53.14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2100" y="4685683"/>
              <a:ext cx="3410638" cy="329730"/>
            </a:xfrm>
            <a:prstGeom prst="rect">
              <a:avLst/>
            </a:prstGeom>
          </p:spPr>
        </p:pic>
      </p:grpSp>
      <p:pic>
        <p:nvPicPr>
          <p:cNvPr id="17" name="Picture 16" descr="Screen Shot 2017-06-14 at 4.57.2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925" y="4474617"/>
            <a:ext cx="3209023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31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25 most tweeted ‘words’:</a:t>
            </a:r>
            <a:endParaRPr lang="en-US" dirty="0"/>
          </a:p>
        </p:txBody>
      </p:sp>
      <p:pic>
        <p:nvPicPr>
          <p:cNvPr id="5" name="Content Placeholder 4" descr="Screen Shot 2017-06-15 at 1.38.24 P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268" r="-121268"/>
          <a:stretch>
            <a:fillRect/>
          </a:stretch>
        </p:blipFill>
        <p:spPr/>
      </p:pic>
      <p:pic>
        <p:nvPicPr>
          <p:cNvPr id="6" name="Content Placeholder 5" descr="Screen Shot 2017-06-15 at 1.38.52 PM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955" r="-131955"/>
          <a:stretch>
            <a:fillRect/>
          </a:stretch>
        </p:blipFill>
        <p:spPr/>
      </p:pic>
      <p:cxnSp>
        <p:nvCxnSpPr>
          <p:cNvPr id="8" name="Straight Arrow Connector 7"/>
          <p:cNvCxnSpPr/>
          <p:nvPr/>
        </p:nvCxnSpPr>
        <p:spPr>
          <a:xfrm>
            <a:off x="922487" y="2851636"/>
            <a:ext cx="1078231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052362" y="4705430"/>
            <a:ext cx="1174074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22487" y="3147381"/>
            <a:ext cx="1078231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22487" y="3623286"/>
            <a:ext cx="1078231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22487" y="4099191"/>
            <a:ext cx="1078231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22487" y="5439672"/>
            <a:ext cx="1090211" cy="0"/>
          </a:xfrm>
          <a:prstGeom prst="straightConnector1">
            <a:avLst/>
          </a:prstGeom>
          <a:ln>
            <a:solidFill>
              <a:srgbClr val="FC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22487" y="5592072"/>
            <a:ext cx="1078231" cy="0"/>
          </a:xfrm>
          <a:prstGeom prst="straightConnector1">
            <a:avLst/>
          </a:prstGeom>
          <a:ln>
            <a:solidFill>
              <a:srgbClr val="FC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052362" y="5032295"/>
            <a:ext cx="117407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052362" y="5184696"/>
            <a:ext cx="117407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052362" y="5672580"/>
            <a:ext cx="117407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052362" y="5855667"/>
            <a:ext cx="117407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542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two principal components</a:t>
            </a:r>
            <a:endParaRPr lang="en-US" dirty="0"/>
          </a:p>
        </p:txBody>
      </p:sp>
      <p:pic>
        <p:nvPicPr>
          <p:cNvPr id="7" name="Content Placeholder 6" descr="Screen Shot 2017-06-15 at 6.33.51 P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930" r="-107930"/>
          <a:stretch>
            <a:fillRect/>
          </a:stretch>
        </p:blipFill>
        <p:spPr>
          <a:xfrm>
            <a:off x="457200" y="1600200"/>
            <a:ext cx="4191000" cy="4696754"/>
          </a:xfrm>
        </p:spPr>
      </p:pic>
      <p:pic>
        <p:nvPicPr>
          <p:cNvPr id="6" name="Content Placeholder 5" descr="Screen Shot 2017-06-15 at 6.34.00 PM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916" r="-106916"/>
          <a:stretch>
            <a:fillRect/>
          </a:stretch>
        </p:blipFill>
        <p:spPr>
          <a:xfrm>
            <a:off x="4549652" y="1600200"/>
            <a:ext cx="4137148" cy="4636403"/>
          </a:xfrm>
        </p:spPr>
      </p:pic>
    </p:spTree>
    <p:extLst>
      <p:ext uri="{BB962C8B-B14F-4D97-AF65-F5344CB8AC3E}">
        <p14:creationId xmlns:p14="http://schemas.microsoft.com/office/powerpoint/2010/main" val="2907465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Gender Prediction: initial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Logistic Regression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400" dirty="0" err="1" smtClean="0"/>
              <a:t>lr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/>
              <a:t>GridSearchCV</a:t>
            </a:r>
            <a:r>
              <a:rPr lang="en-US" sz="1400" dirty="0"/>
              <a:t>(</a:t>
            </a:r>
            <a:r>
              <a:rPr lang="en-US" sz="1400" dirty="0" err="1"/>
              <a:t>LogisticRegression</a:t>
            </a:r>
            <a:r>
              <a:rPr lang="en-US" sz="1400" dirty="0"/>
              <a:t>(),</a:t>
            </a:r>
          </a:p>
          <a:p>
            <a:pPr marL="0" indent="0">
              <a:buNone/>
            </a:pPr>
            <a:r>
              <a:rPr lang="en-US" sz="1400" dirty="0"/>
              <a:t>                    </a:t>
            </a:r>
            <a:r>
              <a:rPr lang="en-US" sz="1400" dirty="0" smtClean="0"/>
              <a:t> </a:t>
            </a:r>
            <a:r>
              <a:rPr lang="en-US" sz="1400" dirty="0" err="1"/>
              <a:t>param_grid</a:t>
            </a:r>
            <a:r>
              <a:rPr lang="en-US" sz="1400" dirty="0"/>
              <a:t>=</a:t>
            </a:r>
            <a:r>
              <a:rPr lang="en-US" sz="1400" dirty="0" err="1"/>
              <a:t>param_dict</a:t>
            </a:r>
            <a:r>
              <a:rPr lang="en-US" sz="1400" dirty="0"/>
              <a:t>['</a:t>
            </a:r>
            <a:r>
              <a:rPr lang="en-US" sz="1400" dirty="0" err="1"/>
              <a:t>lr</a:t>
            </a:r>
            <a:r>
              <a:rPr lang="en-US" sz="1400" dirty="0"/>
              <a:t>']</a:t>
            </a:r>
            <a:r>
              <a:rPr lang="en-US" sz="1400" dirty="0" smtClean="0"/>
              <a:t>,                      		cv</a:t>
            </a:r>
            <a:r>
              <a:rPr lang="en-US" sz="1400" dirty="0"/>
              <a:t>=</a:t>
            </a:r>
            <a:r>
              <a:rPr lang="en-US" sz="1400" dirty="0" err="1"/>
              <a:t>StratifiedShuffleSplit</a:t>
            </a:r>
            <a:r>
              <a:rPr lang="en-US" sz="1400" dirty="0"/>
              <a:t>(</a:t>
            </a:r>
            <a:r>
              <a:rPr lang="en-US" sz="1400" dirty="0" err="1"/>
              <a:t>n_splits</a:t>
            </a:r>
            <a:r>
              <a:rPr lang="en-US" sz="1400" dirty="0"/>
              <a:t>=5, </a:t>
            </a:r>
            <a:r>
              <a:rPr lang="en-US" sz="1400" dirty="0" smtClean="0"/>
              <a:t>		</a:t>
            </a:r>
            <a:r>
              <a:rPr lang="en-US" sz="1400" dirty="0" err="1" smtClean="0"/>
              <a:t>random_state</a:t>
            </a:r>
            <a:r>
              <a:rPr lang="en-US" sz="1400" dirty="0"/>
              <a:t>=42))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59% train score</a:t>
            </a:r>
          </a:p>
          <a:p>
            <a:pPr marL="457200" lvl="1" indent="0">
              <a:buNone/>
            </a:pPr>
            <a:r>
              <a:rPr lang="en-US" dirty="0" smtClean="0"/>
              <a:t>59% test score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Random Forest</a:t>
            </a:r>
          </a:p>
          <a:p>
            <a:endParaRPr lang="en-US" sz="1400" dirty="0" smtClean="0"/>
          </a:p>
          <a:p>
            <a:pPr marL="0" indent="0">
              <a:buNone/>
            </a:pPr>
            <a:r>
              <a:rPr lang="en-US" sz="1400" dirty="0" err="1" smtClean="0"/>
              <a:t>rf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/>
              <a:t>GridSearchCV</a:t>
            </a:r>
            <a:r>
              <a:rPr lang="en-US" sz="1400" dirty="0"/>
              <a:t>(</a:t>
            </a:r>
            <a:r>
              <a:rPr lang="en-US" sz="1400" dirty="0" err="1"/>
              <a:t>RandomForestClassifier</a:t>
            </a:r>
            <a:r>
              <a:rPr lang="en-US" sz="1400" dirty="0"/>
              <a:t>(),</a:t>
            </a:r>
          </a:p>
          <a:p>
            <a:pPr marL="0" indent="0">
              <a:buNone/>
            </a:pPr>
            <a:r>
              <a:rPr lang="en-US" sz="1400" dirty="0"/>
              <a:t>                  </a:t>
            </a:r>
            <a:r>
              <a:rPr lang="en-US" sz="1400" dirty="0" smtClean="0"/>
              <a:t>        </a:t>
            </a:r>
            <a:r>
              <a:rPr lang="en-US" sz="1400" dirty="0" err="1"/>
              <a:t>param_grid</a:t>
            </a:r>
            <a:r>
              <a:rPr lang="en-US" sz="1400" dirty="0"/>
              <a:t>=</a:t>
            </a:r>
            <a:r>
              <a:rPr lang="en-US" sz="1400" dirty="0" err="1"/>
              <a:t>param_dict</a:t>
            </a:r>
            <a:r>
              <a:rPr lang="en-US" sz="1400" dirty="0"/>
              <a:t>['</a:t>
            </a:r>
            <a:r>
              <a:rPr lang="en-US" sz="1400" dirty="0" err="1"/>
              <a:t>rf</a:t>
            </a:r>
            <a:r>
              <a:rPr lang="en-US" sz="1400" dirty="0"/>
              <a:t>'],</a:t>
            </a:r>
          </a:p>
          <a:p>
            <a:pPr marL="0" indent="0">
              <a:buNone/>
            </a:pPr>
            <a:r>
              <a:rPr lang="en-US" sz="1400" dirty="0"/>
              <a:t>                      cv=</a:t>
            </a:r>
            <a:r>
              <a:rPr lang="en-US" sz="1400" dirty="0" err="1"/>
              <a:t>StratifiedShuffleSplit</a:t>
            </a:r>
            <a:r>
              <a:rPr lang="en-US" sz="1400" dirty="0"/>
              <a:t>(</a:t>
            </a:r>
            <a:r>
              <a:rPr lang="en-US" sz="1400" dirty="0" err="1"/>
              <a:t>n_splits</a:t>
            </a:r>
            <a:r>
              <a:rPr lang="en-US" sz="1400" dirty="0"/>
              <a:t>=5, </a:t>
            </a:r>
            <a:r>
              <a:rPr lang="en-US" sz="1400" dirty="0" smtClean="0"/>
              <a:t>			</a:t>
            </a:r>
            <a:r>
              <a:rPr lang="en-US" sz="1400" dirty="0" err="1" smtClean="0"/>
              <a:t>random_state</a:t>
            </a:r>
            <a:r>
              <a:rPr lang="en-US" sz="1400" dirty="0"/>
              <a:t>=42))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94% train score</a:t>
            </a:r>
          </a:p>
          <a:p>
            <a:pPr marL="457200" lvl="1" indent="0">
              <a:buNone/>
            </a:pPr>
            <a:r>
              <a:rPr lang="en-US" dirty="0" smtClean="0"/>
              <a:t>59% test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187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4973</TotalTime>
  <Words>263</Words>
  <Application>Microsoft Macintosh PowerPoint</Application>
  <PresentationFormat>On-screen Show (4:3)</PresentationFormat>
  <Paragraphs>54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Predicting gender on Twitter</vt:lpstr>
      <vt:lpstr>Can we classify Twitter users as male or female based on their tweets?  Do men and women tweet differently?</vt:lpstr>
      <vt:lpstr>The data:</vt:lpstr>
      <vt:lpstr>Approach</vt:lpstr>
      <vt:lpstr>Top 25 emojis in all tweets</vt:lpstr>
      <vt:lpstr>Top 10 emojis: females vs. males</vt:lpstr>
      <vt:lpstr>Top 25 most tweeted ‘words’:</vt:lpstr>
      <vt:lpstr>First two principal components</vt:lpstr>
      <vt:lpstr>Gender Prediction: initial models</vt:lpstr>
      <vt:lpstr>Next steps:</vt:lpstr>
    </vt:vector>
  </TitlesOfParts>
  <Company>UCSB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Gender Prediction </dc:title>
  <dc:creator>Emma Freeman</dc:creator>
  <cp:lastModifiedBy>Emma Freeman</cp:lastModifiedBy>
  <cp:revision>36</cp:revision>
  <dcterms:created xsi:type="dcterms:W3CDTF">2017-05-25T15:52:12Z</dcterms:created>
  <dcterms:modified xsi:type="dcterms:W3CDTF">2017-06-21T23:59:53Z</dcterms:modified>
</cp:coreProperties>
</file>