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6" r:id="rId5"/>
    <p:sldId id="271" r:id="rId6"/>
    <p:sldId id="269" r:id="rId7"/>
    <p:sldId id="268" r:id="rId8"/>
    <p:sldId id="258" r:id="rId9"/>
    <p:sldId id="272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97FC-96FF-858A-E5D2-AA568F88D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762FA-CE89-7830-C14C-8761C653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D5D39-7C9B-D754-2B0B-60373098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F301-20E5-2333-F349-3F48532F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840B-0481-DB5C-120D-FF0C47B2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068C-DAA3-5DF5-8955-8D968BC1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5F3C0-92DB-C3AB-02EB-FF80944BE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86E7-2835-82BF-6E1E-851CF4B3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B4DD-5A80-0455-40EA-FEABA4C4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054D3-E2B8-138D-99FE-D1728500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DC6ED-54F4-43E2-DBB9-CFB7CE917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EBEEF-1500-290C-EE8D-DDCA7BA1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6268-C0F8-88A2-5110-14596957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81D55-7614-4F08-A6C2-E45ED631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DC36-7AFE-C067-935D-368790E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DCB9-CB9E-E657-340D-EDBAFAE7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E208-A69F-151A-B80D-14A1C632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6BD9-06F6-BDF1-FFAD-17621648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05EE-9F8D-9451-F837-E6E9D5FB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CF16-5AB1-C317-5446-3092D5AF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322-961C-2960-1DDA-29FA4AF3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4176-9020-274A-CCB1-FD2BA012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9D77-71C7-2060-B93B-EEC5A3BB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4739-9810-5B79-7091-EF41FDD9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494E-EDC8-6136-31BA-81927DB0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6B1C-8F67-C60F-40E7-13EAD6D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87D5-835E-892E-CDED-E5D635A5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E2319-D073-363F-033D-45DF4E05F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945F2-FD97-B2B8-938C-D644AB88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28848-5400-5E38-E117-D0CE5FB0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44D15-0AB7-3570-8200-7954AA29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1DE5-BBEE-FB80-9FA9-95CDA33F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7D6A-B10C-63CA-10F4-83A625FE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77E15-33C8-B31F-3A25-1B8BF775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7F7DD-CEB3-56E8-EF6F-84CD2A672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1AB86-3A6F-80D5-A1C5-04597217A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EE021-D7BE-1521-1B45-595A9112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A3B7-1ED5-E610-A993-09D67593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19D42-FE99-4D19-E660-4A1AA4C8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93FB-7493-7AA2-4BF4-78215CB1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E523-0187-160C-DD14-AE0B2EA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50F3A-74E8-E598-3555-87DB0F39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DC8E1-C159-ABF1-5AD3-8EA0553E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DA22A-87C6-FB8E-126E-C7B25257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4ECED-68AC-E8CE-B485-E3D7EDE0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64C6-807F-3844-9285-2E74B09E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9F1-F668-B1D9-B3A5-24F97154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290B-29D9-3568-1735-AAC85FF7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96CA6-E5FA-0E49-5C41-35BC209C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4DB97-B513-32EB-9CE6-C8BAAB6B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BCA4-5406-B7DD-FB31-21836012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AE62-5CC8-384B-7CF1-82FAAD26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FAC2-038A-A487-2CB2-1D1ED4CE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11509-3D65-386B-ED82-F1125AF58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68F6B-9F7B-5854-214F-CCCE8027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4755B-586A-BB73-9F8C-E162535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498A6-74D7-525A-1A41-6B33C0FA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4C9BD-8954-FD7F-06A6-AE11DBF0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9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D42F7-09C1-6D99-EF87-4E280EB4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D7F9-53EC-2246-3016-3D249085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AD1C-44FF-7902-DEED-D24C1BE66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8ED85-9C0D-4F79-BDDB-35D7FA73E5D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7383-8F3C-D8E1-2429-C35F8D9D8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46B0-2E27-9643-F4FE-CF53F96A1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2226D-BAFB-4DC0-A34B-5F71AE2A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s.gov/wsp/questions-and-answer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C6C6-B841-0AED-8077-DB1A33EB3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BLS Work Stoppage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B1F1B-CC31-6458-EDCB-1D1EB8A38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1993-2022</a:t>
            </a:r>
          </a:p>
        </p:txBody>
      </p:sp>
    </p:spTree>
    <p:extLst>
      <p:ext uri="{BB962C8B-B14F-4D97-AF65-F5344CB8AC3E}">
        <p14:creationId xmlns:p14="http://schemas.microsoft.com/office/powerpoint/2010/main" val="44677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C13F-CFC1-B57E-53F9-9ECCE364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1200"/>
          </a:xfrm>
        </p:spPr>
        <p:txBody>
          <a:bodyPr/>
          <a:lstStyle/>
          <a:p>
            <a:r>
              <a:rPr lang="en-US" dirty="0"/>
              <a:t>By industry</a:t>
            </a:r>
          </a:p>
        </p:txBody>
      </p:sp>
      <p:pic>
        <p:nvPicPr>
          <p:cNvPr id="6" name="Picture Placeholder 5" descr="A group of blue and white bars&#10;&#10;Description automatically generated">
            <a:extLst>
              <a:ext uri="{FF2B5EF4-FFF2-40B4-BE49-F238E27FC236}">
                <a16:creationId xmlns:a16="http://schemas.microsoft.com/office/drawing/2014/main" id="{75006171-6C2B-9CE5-21C9-3442B51112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139" r="-51" b="-66"/>
          <a:stretch/>
        </p:blipFill>
        <p:spPr>
          <a:xfrm>
            <a:off x="5129212" y="174624"/>
            <a:ext cx="7062788" cy="65087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D7960-EE66-C5E9-331F-A7013D38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68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Industries with &lt; 10 work stoppages total excluded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at the top industries in each graph, see where those industries rank in other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Ex: Manufacturing stops work most often, but are smaller and shorter than some other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(Media &amp; Telecommunications) stops infrequently, but involves more people</a:t>
            </a:r>
          </a:p>
        </p:txBody>
      </p:sp>
    </p:spTree>
    <p:extLst>
      <p:ext uri="{BB962C8B-B14F-4D97-AF65-F5344CB8AC3E}">
        <p14:creationId xmlns:p14="http://schemas.microsoft.com/office/powerpoint/2010/main" val="37458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AFA00-7F99-B575-336A-E4A53599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658812"/>
            <a:ext cx="3313112" cy="660400"/>
          </a:xfrm>
        </p:spPr>
        <p:txBody>
          <a:bodyPr/>
          <a:lstStyle/>
          <a:p>
            <a:r>
              <a:rPr lang="en-US" dirty="0"/>
              <a:t>Strikes over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90A938-4627-7F2B-A338-6DFE879F1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19237"/>
            <a:ext cx="331311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 = republican president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Blue = democratic president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Decreasing frequency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obvious correlation with party in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 and size vary wildly, but no clear trend</a:t>
            </a:r>
          </a:p>
        </p:txBody>
      </p:sp>
      <p:pic>
        <p:nvPicPr>
          <p:cNvPr id="9" name="Picture Placeholder 8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6E96556E-759D-1FEC-2CFF-81E63E56D5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" t="-33" r="-1778" b="33"/>
          <a:stretch/>
        </p:blipFill>
        <p:spPr>
          <a:xfrm>
            <a:off x="4152900" y="657225"/>
            <a:ext cx="80391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1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BF784-6221-1533-E630-711CF9EA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57200"/>
            <a:ext cx="3124201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By Ownership type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17F1F6A-C5C4-C570-8CBE-9DC0EBD3A5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19" t="-33" r="-238" b="33"/>
          <a:stretch/>
        </p:blipFill>
        <p:spPr>
          <a:xfrm>
            <a:off x="4000500" y="288925"/>
            <a:ext cx="8089900" cy="54641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2C886-5BC5-A461-A582-9E5DFCA6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000" y="1523206"/>
            <a:ext cx="31242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Private industry decreasing in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State &amp; Local government more consistent, similar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75925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B4AA-E810-DAD0-54FB-E73A9D36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work stoppage</a:t>
            </a:r>
            <a:br>
              <a:rPr lang="en-US" dirty="0"/>
            </a:br>
            <a:r>
              <a:rPr lang="en-US" sz="1800" dirty="0"/>
              <a:t>(quoted directly from BLS </a:t>
            </a:r>
            <a:r>
              <a:rPr lang="en-US" sz="1800" dirty="0">
                <a:hlinkClick r:id="rId2"/>
              </a:rPr>
              <a:t>FAQ</a:t>
            </a:r>
            <a:r>
              <a:rPr lang="en-US" sz="1800" dirty="0"/>
              <a:t> page)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D21B-FFB4-58F9-0BA0-EA71BC2F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work stoppage? </a:t>
            </a:r>
          </a:p>
          <a:p>
            <a:pPr lvl="1"/>
            <a:r>
              <a:rPr lang="en-US" dirty="0"/>
              <a:t>A work stoppage is a strike or a lockout. Because of the complexity of most labor-management disputes, the Work Stoppages program does not distinguish between strikes and lockouts in its statistics.</a:t>
            </a:r>
          </a:p>
          <a:p>
            <a:r>
              <a:rPr lang="en-US" dirty="0"/>
              <a:t>What is a strike? </a:t>
            </a:r>
          </a:p>
          <a:p>
            <a:pPr lvl="1"/>
            <a:r>
              <a:rPr lang="en-US" dirty="0"/>
              <a:t>A strike is a temporary stoppage of work by a group of workers (not necessarily union members) to express a grievance or enforce a demand. A strike is initiated by the workers of an establishment.</a:t>
            </a:r>
          </a:p>
          <a:p>
            <a:r>
              <a:rPr lang="en-US" dirty="0"/>
              <a:t>What is a lockout? </a:t>
            </a:r>
          </a:p>
          <a:p>
            <a:pPr lvl="1"/>
            <a:r>
              <a:rPr lang="en-US" dirty="0"/>
              <a:t>A lockout is a temporary withholding or denial of employment during a labor dispute in order to enforce terms of employment upon a group of employees. A lockout is initiated by the management of an establishment.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1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24D8-E4ED-9FF5-F7CE-7F68E36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76"/>
            <a:ext cx="10515600" cy="776288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F4AD5AF-5AA2-CCFD-6BA9-C80222F76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081" b="20005"/>
          <a:stretch/>
        </p:blipFill>
        <p:spPr>
          <a:xfrm>
            <a:off x="640954" y="800893"/>
            <a:ext cx="10910091" cy="5256213"/>
          </a:xfrm>
        </p:spPr>
      </p:pic>
    </p:spTree>
    <p:extLst>
      <p:ext uri="{BB962C8B-B14F-4D97-AF65-F5344CB8AC3E}">
        <p14:creationId xmlns:p14="http://schemas.microsoft.com/office/powerpoint/2010/main" val="53333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A95B-500F-41EE-F642-1ACE0C53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Fields of Interest</a:t>
            </a:r>
          </a:p>
        </p:txBody>
      </p:sp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561DD693-FCC8-40F9-24C3-36DD34AF4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1911"/>
          <a:stretch/>
        </p:blipFill>
        <p:spPr>
          <a:xfrm>
            <a:off x="520701" y="1143000"/>
            <a:ext cx="8345575" cy="50165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41864-33C1-FF02-ECC1-8CD43988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66276" y="1282700"/>
            <a:ext cx="2669203" cy="3766563"/>
          </a:xfrm>
        </p:spPr>
        <p:txBody>
          <a:bodyPr>
            <a:normAutofit/>
          </a:bodyPr>
          <a:lstStyle/>
          <a:p>
            <a:r>
              <a:rPr lang="en-US" sz="2000" dirty="0"/>
              <a:t>Ownership</a:t>
            </a:r>
          </a:p>
          <a:p>
            <a:r>
              <a:rPr lang="en-US" sz="2000" dirty="0"/>
              <a:t>Industry</a:t>
            </a:r>
          </a:p>
          <a:p>
            <a:r>
              <a:rPr lang="en-US" sz="2000" dirty="0"/>
              <a:t>Work stoppage start date</a:t>
            </a:r>
          </a:p>
          <a:p>
            <a:r>
              <a:rPr lang="en-US" sz="2000" dirty="0"/>
              <a:t>Work stoppage end date</a:t>
            </a:r>
          </a:p>
          <a:p>
            <a:r>
              <a:rPr lang="en-US" sz="2000" dirty="0"/>
              <a:t>Number of Workers</a:t>
            </a:r>
          </a:p>
          <a:p>
            <a:r>
              <a:rPr lang="en-US" sz="2000" dirty="0"/>
              <a:t>Days idle, cumulative</a:t>
            </a:r>
          </a:p>
        </p:txBody>
      </p:sp>
    </p:spTree>
    <p:extLst>
      <p:ext uri="{BB962C8B-B14F-4D97-AF65-F5344CB8AC3E}">
        <p14:creationId xmlns:p14="http://schemas.microsoft.com/office/powerpoint/2010/main" val="11367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A95B-500F-41EE-F642-1ACE0C53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Fields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41864-33C1-FF02-ECC1-8CD43988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93612" y="1920875"/>
            <a:ext cx="3187700" cy="3766563"/>
          </a:xfrm>
        </p:spPr>
        <p:txBody>
          <a:bodyPr>
            <a:normAutofit/>
          </a:bodyPr>
          <a:lstStyle/>
          <a:p>
            <a:r>
              <a:rPr lang="en-US" sz="2000" dirty="0"/>
              <a:t>Three possible values:</a:t>
            </a:r>
          </a:p>
          <a:p>
            <a:pPr lvl="1"/>
            <a:r>
              <a:rPr lang="en-US" sz="1800" dirty="0"/>
              <a:t>Private industry</a:t>
            </a:r>
          </a:p>
          <a:p>
            <a:pPr lvl="1"/>
            <a:r>
              <a:rPr lang="en-US" sz="1800" dirty="0"/>
              <a:t>State government</a:t>
            </a:r>
          </a:p>
          <a:p>
            <a:pPr lvl="1"/>
            <a:r>
              <a:rPr lang="en-US" sz="1800" dirty="0"/>
              <a:t>Local government</a:t>
            </a:r>
          </a:p>
          <a:p>
            <a:r>
              <a:rPr lang="en-US" sz="2000" dirty="0"/>
              <a:t>One work stoppage listed as “State and local government,” </a:t>
            </a:r>
          </a:p>
          <a:p>
            <a:pPr lvl="1"/>
            <a:r>
              <a:rPr lang="en-US" sz="1800" dirty="0"/>
              <a:t>will ignore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664F-CDC0-B3F0-3548-FCE46A0888F2}"/>
              </a:ext>
            </a:extLst>
          </p:cNvPr>
          <p:cNvSpPr txBox="1"/>
          <p:nvPr/>
        </p:nvSpPr>
        <p:spPr>
          <a:xfrm>
            <a:off x="8695891" y="1274544"/>
            <a:ext cx="328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Ownership</a:t>
            </a:r>
          </a:p>
        </p:txBody>
      </p:sp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B669CE6F-AB23-E35A-A369-E23B7E611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11"/>
          <a:stretch/>
        </p:blipFill>
        <p:spPr>
          <a:xfrm>
            <a:off x="350316" y="1143000"/>
            <a:ext cx="8345575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A95B-500F-41EE-F642-1ACE0C53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Fields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41864-33C1-FF02-ECC1-8CD43988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5623" y="1850770"/>
            <a:ext cx="3187700" cy="3766563"/>
          </a:xfrm>
        </p:spPr>
        <p:txBody>
          <a:bodyPr>
            <a:normAutofit/>
          </a:bodyPr>
          <a:lstStyle/>
          <a:p>
            <a:r>
              <a:rPr lang="en-US" sz="2400" dirty="0"/>
              <a:t>Will aggregate by year</a:t>
            </a:r>
          </a:p>
          <a:p>
            <a:r>
              <a:rPr lang="en-US" sz="2400" dirty="0"/>
              <a:t>Calculate duration</a:t>
            </a:r>
          </a:p>
          <a:p>
            <a:r>
              <a:rPr lang="en-US" sz="2400" dirty="0"/>
              <a:t>Most begin 1993 or later</a:t>
            </a:r>
          </a:p>
          <a:p>
            <a:pPr lvl="1"/>
            <a:r>
              <a:rPr lang="en-US" sz="2000" dirty="0"/>
              <a:t>One anomaly begins 1988</a:t>
            </a:r>
          </a:p>
          <a:p>
            <a:pPr lvl="1"/>
            <a:r>
              <a:rPr lang="en-US" sz="2000" dirty="0"/>
              <a:t>Will exclude from analysis by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664F-CDC0-B3F0-3548-FCE46A0888F2}"/>
              </a:ext>
            </a:extLst>
          </p:cNvPr>
          <p:cNvSpPr txBox="1"/>
          <p:nvPr/>
        </p:nvSpPr>
        <p:spPr>
          <a:xfrm>
            <a:off x="8695623" y="1137352"/>
            <a:ext cx="328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Start/end date</a:t>
            </a:r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68E44C44-7FEB-5FB0-1253-53ED0A072D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1911"/>
          <a:stretch/>
        </p:blipFill>
        <p:spPr>
          <a:xfrm>
            <a:off x="350048" y="1137352"/>
            <a:ext cx="8345575" cy="5016500"/>
          </a:xfrm>
        </p:spPr>
      </p:pic>
    </p:spTree>
    <p:extLst>
      <p:ext uri="{BB962C8B-B14F-4D97-AF65-F5344CB8AC3E}">
        <p14:creationId xmlns:p14="http://schemas.microsoft.com/office/powerpoint/2010/main" val="215223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A95B-500F-41EE-F642-1ACE0C53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Fields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41864-33C1-FF02-ECC1-8CD43988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97900" y="1730059"/>
            <a:ext cx="3187700" cy="3766563"/>
          </a:xfrm>
        </p:spPr>
        <p:txBody>
          <a:bodyPr>
            <a:normAutofit/>
          </a:bodyPr>
          <a:lstStyle/>
          <a:p>
            <a:r>
              <a:rPr lang="en-US" sz="2000" dirty="0"/>
              <a:t>Not currently human readable</a:t>
            </a:r>
          </a:p>
          <a:p>
            <a:r>
              <a:rPr lang="en-US" sz="2000" dirty="0"/>
              <a:t>200+ distinct codes</a:t>
            </a:r>
          </a:p>
          <a:p>
            <a:r>
              <a:rPr lang="en-US" sz="2000" dirty="0"/>
              <a:t>Impractical for graphing as-is</a:t>
            </a:r>
          </a:p>
          <a:p>
            <a:r>
              <a:rPr lang="en-US" sz="2000" dirty="0"/>
              <a:t>Come from North American Industry Classification System (NAICS)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664F-CDC0-B3F0-3548-FCE46A0888F2}"/>
              </a:ext>
            </a:extLst>
          </p:cNvPr>
          <p:cNvSpPr txBox="1"/>
          <p:nvPr/>
        </p:nvSpPr>
        <p:spPr>
          <a:xfrm>
            <a:off x="8597900" y="1083728"/>
            <a:ext cx="328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Industry code</a:t>
            </a:r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378786C2-0523-B11E-DB95-EEF16E50D0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1911"/>
          <a:stretch/>
        </p:blipFill>
        <p:spPr>
          <a:xfrm>
            <a:off x="154604" y="1143000"/>
            <a:ext cx="8345575" cy="5016500"/>
          </a:xfrm>
        </p:spPr>
      </p:pic>
    </p:spTree>
    <p:extLst>
      <p:ext uri="{BB962C8B-B14F-4D97-AF65-F5344CB8AC3E}">
        <p14:creationId xmlns:p14="http://schemas.microsoft.com/office/powerpoint/2010/main" val="263369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2FCB-3336-2681-1E12-A732111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469" y="192087"/>
            <a:ext cx="3932237" cy="1600200"/>
          </a:xfrm>
        </p:spPr>
        <p:txBody>
          <a:bodyPr/>
          <a:lstStyle/>
          <a:p>
            <a:r>
              <a:rPr lang="en-US" dirty="0"/>
              <a:t>NAICS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C19B-A06B-442F-BA02-D4D8B136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7163" y="1792287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2-6 digit hierarchical code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codes with the same first 2 digits belong to the same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17 top-level sectors in dataset – use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joining two </a:t>
            </a:r>
            <a:r>
              <a:rPr lang="en-US" sz="2000" dirty="0" err="1"/>
              <a:t>dataframe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Placeholder 13" descr="A white sheet with black text&#10;&#10;Description automatically generated">
            <a:extLst>
              <a:ext uri="{FF2B5EF4-FFF2-40B4-BE49-F238E27FC236}">
                <a16:creationId xmlns:a16="http://schemas.microsoft.com/office/drawing/2014/main" id="{AF5AEAF0-E6F6-FB30-249E-009723A824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" t="728" r="51" b="22056"/>
          <a:stretch/>
        </p:blipFill>
        <p:spPr>
          <a:xfrm>
            <a:off x="1052512" y="992187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187374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A95B-500F-41EE-F642-1ACE0C53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Fields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41864-33C1-FF02-ECC1-8CD43988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97900" y="2284057"/>
            <a:ext cx="3187700" cy="37665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Definition: </a:t>
            </a:r>
          </a:p>
          <a:p>
            <a:pPr lvl="1"/>
            <a:r>
              <a:rPr lang="en-US" sz="1600" dirty="0"/>
              <a:t>number of workers * workdays lost</a:t>
            </a:r>
          </a:p>
          <a:p>
            <a:r>
              <a:rPr lang="en-US" sz="2000" dirty="0"/>
              <a:t>Workday:</a:t>
            </a:r>
          </a:p>
          <a:p>
            <a:pPr lvl="1"/>
            <a:r>
              <a:rPr lang="en-US" sz="1600" dirty="0"/>
              <a:t>the weekdays Monday through Friday excluding Federal holidays.</a:t>
            </a:r>
          </a:p>
          <a:p>
            <a:r>
              <a:rPr lang="en-US" sz="2000" dirty="0"/>
              <a:t>Wildly variable range</a:t>
            </a:r>
          </a:p>
          <a:p>
            <a:pPr lvl="1"/>
            <a:r>
              <a:rPr lang="en-US" sz="1600" dirty="0"/>
              <a:t>One work stoppage has 17 mil days idle</a:t>
            </a:r>
          </a:p>
          <a:p>
            <a:pPr lvl="1"/>
            <a:r>
              <a:rPr lang="en-US" sz="1600" dirty="0"/>
              <a:t>Next largest has only 5.7</a:t>
            </a:r>
          </a:p>
          <a:p>
            <a:pPr lvl="1"/>
            <a:r>
              <a:rPr lang="en-US" sz="1600" dirty="0"/>
              <a:t>Will use medians to keep outliers from distorting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664F-CDC0-B3F0-3548-FCE46A0888F2}"/>
              </a:ext>
            </a:extLst>
          </p:cNvPr>
          <p:cNvSpPr txBox="1"/>
          <p:nvPr/>
        </p:nvSpPr>
        <p:spPr>
          <a:xfrm>
            <a:off x="8597900" y="1083728"/>
            <a:ext cx="3439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Days idle, cumulative</a:t>
            </a:r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378786C2-0523-B11E-DB95-EEF16E50D0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1911"/>
          <a:stretch/>
        </p:blipFill>
        <p:spPr>
          <a:xfrm>
            <a:off x="154604" y="1143000"/>
            <a:ext cx="8345575" cy="5016500"/>
          </a:xfrm>
        </p:spPr>
      </p:pic>
    </p:spTree>
    <p:extLst>
      <p:ext uri="{BB962C8B-B14F-4D97-AF65-F5344CB8AC3E}">
        <p14:creationId xmlns:p14="http://schemas.microsoft.com/office/powerpoint/2010/main" val="232171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440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BLS Work Stoppage Data</vt:lpstr>
      <vt:lpstr>Definition of work stoppage (quoted directly from BLS FAQ page)</vt:lpstr>
      <vt:lpstr>Raw Data</vt:lpstr>
      <vt:lpstr>Fields of Interest</vt:lpstr>
      <vt:lpstr>Fields of Interest</vt:lpstr>
      <vt:lpstr>Fields of Interest</vt:lpstr>
      <vt:lpstr>Fields of Interest</vt:lpstr>
      <vt:lpstr>NAICS</vt:lpstr>
      <vt:lpstr>Fields of Interest</vt:lpstr>
      <vt:lpstr>By industry</vt:lpstr>
      <vt:lpstr>Strikes over time</vt:lpstr>
      <vt:lpstr>By Ownership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BLS Work Stoppage Data</dc:title>
  <dc:creator>Furth, Emma J</dc:creator>
  <cp:lastModifiedBy>Furth, Emma J</cp:lastModifiedBy>
  <cp:revision>1</cp:revision>
  <dcterms:created xsi:type="dcterms:W3CDTF">2024-03-27T17:05:34Z</dcterms:created>
  <dcterms:modified xsi:type="dcterms:W3CDTF">2024-03-27T19:33:52Z</dcterms:modified>
</cp:coreProperties>
</file>