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79"/>
    <p:restoredTop sz="79984"/>
  </p:normalViewPr>
  <p:slideViewPr>
    <p:cSldViewPr snapToGrid="0" snapToObjects="1">
      <p:cViewPr varScale="1">
        <p:scale>
          <a:sx n="180" d="100"/>
          <a:sy n="180" d="100"/>
        </p:scale>
        <p:origin x="2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EF4FB-93FC-3A4C-8222-1148D462FBCA}" type="datetimeFigureOut">
              <a:rPr lang="en-US" smtClean="0"/>
              <a:t>5/24/21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B123F-A068-9D4F-AC99-1A81B523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76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(does not include transfers to hospice care)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B123F-A068-9D4F-AC99-1A81B5235D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55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B123F-A068-9D4F-AC99-1A81B5235D1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57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have not yet looked at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B123F-A068-9D4F-AC99-1A81B5235D1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15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B123F-A068-9D4F-AC99-1A81B5235D1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12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 axis is date of FIRST POSITIVE PCR TEST</a:t>
            </a:r>
          </a:p>
          <a:p>
            <a:r>
              <a:rPr lang="en-US" dirty="0"/>
              <a:t>I’d like to show you this over time, but this is what I’ve got so fart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B123F-A068-9D4F-AC99-1A81B5235D1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265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Decline: could have to do with care seeking being lower, or with improvements in management and treatment of covid, but doesn’t seem to have to do with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B123F-A068-9D4F-AC99-1A81B5235D1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268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DATE OF FIRST POSITIVE PCR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B123F-A068-9D4F-AC99-1A81B5235D1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49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B123F-A068-9D4F-AC99-1A81B5235D1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476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“covid admission” definitions will naturally exclude some subsequent admissions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B123F-A068-9D4F-AC99-1A81B5235D1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168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deceased and not deceased based on final outcome, NOT outcome after these two admissions, based on the information that we had about the patient.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B123F-A068-9D4F-AC99-1A81B5235D1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177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B123F-A068-9D4F-AC99-1A81B5235D1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09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date was in the future, subtracted one year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B123F-A068-9D4F-AC99-1A81B5235D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126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data do we have available for bacterial infections?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B123F-A068-9D4F-AC99-1A81B5235D1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99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(Does not include transfers to hospice care)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B123F-A068-9D4F-AC99-1A81B5235D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82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B123F-A068-9D4F-AC99-1A81B5235D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97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 exploration about testing for bacterial infections: Side questions that came up last time when we were talking about testing</a:t>
            </a:r>
          </a:p>
          <a:p>
            <a:endParaRPr lang="en-US" dirty="0"/>
          </a:p>
          <a:p>
            <a:r>
              <a:rPr lang="en-US" dirty="0"/>
              <a:t>Some overall questions about proportion of patients with bacterial infections – didn’t look into for now because we know we’re missing a whole bunch of info on them….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B123F-A068-9D4F-AC99-1A81B5235D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74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 for time in hospital for covid: how to define time in hospital?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B123F-A068-9D4F-AC99-1A81B5235D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65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haven’t yet looked into whether patients who were NOT admitted in that same encounter were then admitted subsequently. But, that might be of interest for outpatient and emergency visits, in particular.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B123F-A068-9D4F-AC99-1A81B5235D1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83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 in hospital: I assume we’re basically interested in the time in hospital of those patients who were admitted during that same “first covid visit”</a:t>
            </a:r>
          </a:p>
          <a:p>
            <a:endParaRPr lang="en-US" dirty="0"/>
          </a:p>
          <a:p>
            <a:r>
              <a:rPr lang="en-US" dirty="0"/>
              <a:t>Most are spending very little time, very few outliers are spending a lot of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B123F-A068-9D4F-AC99-1A81B5235D1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40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(by date of inpatient admission)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B123F-A068-9D4F-AC99-1A81B5235D1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43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EB039-25BB-1B43-9010-D751B56C3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FC371-C08B-8C4E-95E8-AE1D12EF5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39DDF-6DFD-034D-8DA7-D3EE18629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7215F-8214-8440-9D21-048BE0A89298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1FE25-FB53-5A4A-ADB1-8F0751382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2866F-D98B-3B44-A20D-85FDC2F8A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2479-E8C3-E049-8707-F26D44EA1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82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10B26-2BCF-5D45-91E5-76A51A06B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647A4-2F55-3845-BB06-0CB028A6E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CF6B2-7661-0644-B11C-4EB9F4FED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7215F-8214-8440-9D21-048BE0A89298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17160-BB1C-B946-A990-D6785D498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03FB7-1DDB-DE40-AA2E-9E9ED6281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2479-E8C3-E049-8707-F26D44EA1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38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8CD8E0-546A-224C-8BBD-578691A083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114D3B-8769-EA48-A1EF-22735E5A1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F58F0-FDD6-1B40-B709-45286551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7215F-8214-8440-9D21-048BE0A89298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45F07-CD03-4245-8327-A87830647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03109-6153-4D46-9229-380E5BAA2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2479-E8C3-E049-8707-F26D44EA1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84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57BE3-FD68-BF40-A2FF-3D136223F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A58B9-4339-9C4A-BFA3-7F3832C13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49C30-EDFE-C24D-B57F-F0BA9AE80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7215F-8214-8440-9D21-048BE0A89298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95081-39D7-3249-812A-CFDED859D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AAD98-D250-AF47-9C67-2080D7601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2479-E8C3-E049-8707-F26D44EA1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21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3FD11-F676-DB43-A1B6-6255D3CB9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2157B-732A-2743-A859-02E137FE7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E4348-4BBF-8747-BC7A-8375EF17A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7215F-8214-8440-9D21-048BE0A89298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3D2B9-9C3C-FC4C-8BF9-65FB64476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2BA77-2BF1-FA45-91F8-8CDB83B6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2479-E8C3-E049-8707-F26D44EA1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0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527FB-8E47-AE49-8B2B-859B0335D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84A62-386F-6B49-99C6-1620D5A5B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6894AF-C370-FE46-BE9A-BF426330E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1213C-4131-C04B-A3F6-55CFBE130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7215F-8214-8440-9D21-048BE0A89298}" type="datetimeFigureOut">
              <a:rPr lang="en-US" smtClean="0"/>
              <a:t>5/24/21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6E0BE-6D3B-514E-B1EC-4BECA8F33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EE7DF-56E0-284F-8849-999905D4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2479-E8C3-E049-8707-F26D44EA1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60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60E78-F260-B44D-86A7-C33E0FBE3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7C980-022B-5F46-B0BE-17B24C40B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DC949-4AAF-FE46-8539-A1502687E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1DAFF1-2CBA-A748-AD87-E67D1564F3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DDAE76-B053-5C45-BD22-46BC15C686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41DA9-C4CE-8B48-AE07-B9275DB83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7215F-8214-8440-9D21-048BE0A89298}" type="datetimeFigureOut">
              <a:rPr lang="en-US" smtClean="0"/>
              <a:t>5/24/21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CA2275-D8D9-ED48-A190-A86D2504A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A95C98-EA59-1C41-9ECE-D65A2DDF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2479-E8C3-E049-8707-F26D44EA1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64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DD438-3094-EA48-BA4E-A50941152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9310CF-1617-D047-B6BF-E69278D2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7215F-8214-8440-9D21-048BE0A89298}" type="datetimeFigureOut">
              <a:rPr lang="en-US" smtClean="0"/>
              <a:t>5/24/21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F2217F-62F9-7241-88C4-664DF5475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9C9027-36CD-0041-A478-D9E64AE77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2479-E8C3-E049-8707-F26D44EA1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40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AC5254-7729-764E-B850-73E3BED34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7215F-8214-8440-9D21-048BE0A89298}" type="datetimeFigureOut">
              <a:rPr lang="en-US" smtClean="0"/>
              <a:t>5/24/21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47A4FD-5901-7347-BB61-DBF3F97FD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91654C-51E7-4E4F-BF24-B9C2C48BD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2479-E8C3-E049-8707-F26D44EA1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85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7BEE-409D-1D49-951B-7175183BD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7A38C-DF92-CD48-8FE0-EF002488E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7ABF0-7C45-E84C-87DD-724062363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75061-4EB5-B64F-BCEA-2A57F043B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7215F-8214-8440-9D21-048BE0A89298}" type="datetimeFigureOut">
              <a:rPr lang="en-US" smtClean="0"/>
              <a:t>5/24/21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A1B80-8A66-864C-9039-90EF0E3DC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AE0EF-8C84-2C45-988E-8D9719DC4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2479-E8C3-E049-8707-F26D44EA1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80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BB138-D4D4-F54B-AB66-8F9C99929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046ACA-CD3C-094D-8051-DC975214D6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6D200-ED93-6840-8557-FA0462F49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2CAC6-E3CE-7E4A-8375-E497C5392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7215F-8214-8440-9D21-048BE0A89298}" type="datetimeFigureOut">
              <a:rPr lang="en-US" smtClean="0"/>
              <a:t>5/24/21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88B3F-226D-454A-AB29-2EEA587AF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0CB18-CCF8-6847-BCE4-EA46C9EC5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2479-E8C3-E049-8707-F26D44EA1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50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E77C54-835B-1443-BFE3-36285CC2D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A6198-5A17-974D-9B20-FF705FA09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75D07-7B9D-B545-A72E-4CC32BEFD9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7215F-8214-8440-9D21-048BE0A89298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C43CB-952D-4E43-B925-0FADB2310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158D1-9ED1-2543-8B4F-3FA1088D7E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B2479-E8C3-E049-8707-F26D44EA1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72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32601-C48A-9E49-80C7-F1A35BD673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MIND Study plots and tabulations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8564B-D4DD-BB42-B1F9-492E5C85A6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897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E8537-3239-E844-BCCE-5B3EB5150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141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Tabulations on bacterial infections among covid patients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060D7-65B6-2547-B738-1837D1618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did they occur? Before during or after covid related stay? Was there a substantial population of people who had bacterial infections and subsequently got covid, or did most go covid then bacterial infection?</a:t>
            </a:r>
          </a:p>
          <a:p>
            <a:r>
              <a:rPr lang="en-US" dirty="0"/>
              <a:t>Blood confirmed vs other specimens</a:t>
            </a:r>
          </a:p>
          <a:p>
            <a:r>
              <a:rPr lang="en-US" dirty="0"/>
              <a:t>Compare mortality btw covid patients with in patient stays with and without bacterial infection</a:t>
            </a:r>
          </a:p>
          <a:p>
            <a:r>
              <a:rPr lang="en-US" dirty="0"/>
              <a:t>What kind of bacterial infection</a:t>
            </a:r>
          </a:p>
          <a:p>
            <a:r>
              <a:rPr lang="en-US" dirty="0"/>
              <a:t>Look at percent of covid patients who get bacterial infection over time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273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FE014-C5C6-2246-B8EE-828888D1E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649"/>
            <a:ext cx="10515600" cy="1187451"/>
          </a:xfrm>
        </p:spPr>
        <p:txBody>
          <a:bodyPr>
            <a:noAutofit/>
          </a:bodyPr>
          <a:lstStyle/>
          <a:p>
            <a:r>
              <a:rPr lang="en-US" sz="3200" dirty="0"/>
              <a:t>Number of abnormal results (number of instance, not number of organisms) per patient who ever had a bacterial infection – to get at patterns in testing</a:t>
            </a:r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7C71C1D0-FBEC-D544-95AF-369DAC455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21" y="1606762"/>
            <a:ext cx="8893379" cy="525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108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0E271-9EAA-E141-8564-05174E48E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875"/>
          </a:xfrm>
        </p:spPr>
        <p:txBody>
          <a:bodyPr>
            <a:normAutofit fontScale="90000"/>
          </a:bodyPr>
          <a:lstStyle/>
          <a:p>
            <a:r>
              <a:rPr lang="en-US" dirty="0"/>
              <a:t>Background for “time in hospital” question</a:t>
            </a:r>
            <a:br>
              <a:rPr lang="en-US" dirty="0"/>
            </a:br>
            <a:r>
              <a:rPr lang="en-US" dirty="0"/>
              <a:t>How to define time in hospital?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A2DBB9-A786-A94A-8488-14AE0C1FBFA6}"/>
              </a:ext>
            </a:extLst>
          </p:cNvPr>
          <p:cNvSpPr txBox="1"/>
          <p:nvPr/>
        </p:nvSpPr>
        <p:spPr>
          <a:xfrm>
            <a:off x="875302" y="1795860"/>
            <a:ext cx="3905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ADT care level of first covid visit among </a:t>
            </a:r>
          </a:p>
          <a:p>
            <a:r>
              <a:rPr lang="en-US" dirty="0"/>
              <a:t>Patients who ever had a positive PCR</a:t>
            </a:r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56857777-5CF2-C144-968D-5B724A19A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302" y="2542560"/>
            <a:ext cx="5118100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544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85E1B-248A-3748-89EF-5164E7014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By </a:t>
            </a:r>
            <a:r>
              <a:rPr lang="en-US" dirty="0" err="1"/>
              <a:t>adt</a:t>
            </a:r>
            <a:r>
              <a:rPr lang="en-US" dirty="0"/>
              <a:t> care level of first covid visit, was the patient admitted in that same encounter?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A422B64B-FBCD-C744-BD7E-B7DD73D9EC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17829"/>
            <a:ext cx="9443904" cy="4675045"/>
          </a:xfrm>
        </p:spPr>
      </p:pic>
    </p:spTree>
    <p:extLst>
      <p:ext uri="{BB962C8B-B14F-4D97-AF65-F5344CB8AC3E}">
        <p14:creationId xmlns:p14="http://schemas.microsoft.com/office/powerpoint/2010/main" val="421000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0425-5AD8-1845-9E67-CE72E72C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1351" y="829820"/>
            <a:ext cx="5762467" cy="221318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Time in hospital for those who were admitted during the first covid encounter (days between inpatient admission and discharge)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8FE159E0-F9C7-D34E-830E-98AA32AE5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81" y="365125"/>
            <a:ext cx="5113075" cy="51062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19CD8B-CE10-9B4F-9DD6-A4E5F71D62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81" y="5669662"/>
            <a:ext cx="12192000" cy="94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78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BD1F163B-2962-E94D-9E3F-9271864DC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42" y="0"/>
            <a:ext cx="113295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096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Chart&#10;&#10;Description automatically generated">
            <a:extLst>
              <a:ext uri="{FF2B5EF4-FFF2-40B4-BE49-F238E27FC236}">
                <a16:creationId xmlns:a16="http://schemas.microsoft.com/office/drawing/2014/main" id="{6268C50B-999B-4B49-A7A0-E77B9838E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2683" y="295548"/>
            <a:ext cx="10929421" cy="6562452"/>
          </a:xfrm>
        </p:spPr>
      </p:pic>
    </p:spTree>
    <p:extLst>
      <p:ext uri="{BB962C8B-B14F-4D97-AF65-F5344CB8AC3E}">
        <p14:creationId xmlns:p14="http://schemas.microsoft.com/office/powerpoint/2010/main" val="3026818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1AE0-6753-0040-A426-4C844A62D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47B66602-02E9-514D-B80B-0F327BB66A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446" y="86740"/>
            <a:ext cx="11202451" cy="6771260"/>
          </a:xfrm>
        </p:spPr>
      </p:pic>
    </p:spTree>
    <p:extLst>
      <p:ext uri="{BB962C8B-B14F-4D97-AF65-F5344CB8AC3E}">
        <p14:creationId xmlns:p14="http://schemas.microsoft.com/office/powerpoint/2010/main" val="1404635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4D28FBC9-DC65-3C4A-8C7B-49BE67772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730" y="254833"/>
            <a:ext cx="11139787" cy="6603167"/>
          </a:xfrm>
        </p:spPr>
      </p:pic>
    </p:spTree>
    <p:extLst>
      <p:ext uri="{BB962C8B-B14F-4D97-AF65-F5344CB8AC3E}">
        <p14:creationId xmlns:p14="http://schemas.microsoft.com/office/powerpoint/2010/main" val="3431659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911E6-C7ED-D245-BE4E-A2D09C32F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4538"/>
            <a:ext cx="10515600" cy="5472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Present with covid </a:t>
            </a:r>
            <a:r>
              <a:rPr lang="en-US" sz="2400" dirty="0">
                <a:sym typeface="Wingdings" pitchFamily="2" charset="2"/>
              </a:rPr>
              <a:t> inpatient admission  discharge or death</a:t>
            </a:r>
          </a:p>
          <a:p>
            <a:pPr marL="0" indent="0">
              <a:buNone/>
            </a:pPr>
            <a:endParaRPr lang="en-US" sz="2400" dirty="0">
              <a:sym typeface="Wingdings" pitchFamily="2" charset="2"/>
            </a:endParaRPr>
          </a:p>
          <a:p>
            <a:pPr marL="0" indent="0">
              <a:buNone/>
            </a:pPr>
            <a:endParaRPr lang="en-US" sz="24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		 admission rate	mortality rate, time in hospital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A6582CEE-44EF-D64C-A691-F40DC2EA678D}"/>
              </a:ext>
            </a:extLst>
          </p:cNvPr>
          <p:cNvSpPr/>
          <p:nvPr/>
        </p:nvSpPr>
        <p:spPr>
          <a:xfrm rot="5400000">
            <a:off x="3498957" y="734528"/>
            <a:ext cx="344772" cy="1558977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E4C715EA-94B4-3944-83D2-DF1B693E1BE8}"/>
              </a:ext>
            </a:extLst>
          </p:cNvPr>
          <p:cNvSpPr/>
          <p:nvPr/>
        </p:nvSpPr>
        <p:spPr>
          <a:xfrm rot="5400000">
            <a:off x="6270886" y="734528"/>
            <a:ext cx="344772" cy="1558977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1D9A04F1-CF89-3E45-A616-FD48D0452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195" y="2865587"/>
            <a:ext cx="9015456" cy="157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432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E62DC1CE-F278-DD42-A257-AE0B9E552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7"/>
            <a:ext cx="10392345" cy="148794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25E0D36-9F7F-9346-8C02-24BDF9718EB9}"/>
              </a:ext>
            </a:extLst>
          </p:cNvPr>
          <p:cNvSpPr txBox="1">
            <a:spLocks/>
          </p:cNvSpPr>
          <p:nvPr/>
        </p:nvSpPr>
        <p:spPr>
          <a:xfrm>
            <a:off x="838199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Overall mortality among covid and non-covid patients (ever vs never positive </a:t>
            </a:r>
            <a:r>
              <a:rPr lang="en-US" sz="2800" dirty="0" err="1"/>
              <a:t>pcr</a:t>
            </a:r>
            <a:r>
              <a:rPr lang="en-US" sz="2800" dirty="0"/>
              <a:t> test) – through 2/24</a:t>
            </a:r>
          </a:p>
        </p:txBody>
      </p:sp>
    </p:spTree>
    <p:extLst>
      <p:ext uri="{BB962C8B-B14F-4D97-AF65-F5344CB8AC3E}">
        <p14:creationId xmlns:p14="http://schemas.microsoft.com/office/powerpoint/2010/main" val="247701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556AC-7000-2743-816C-AE50C602E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 positive PCR tests over time</a:t>
            </a:r>
          </a:p>
        </p:txBody>
      </p:sp>
      <p:pic>
        <p:nvPicPr>
          <p:cNvPr id="5" name="Content Placeholder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A2CCC734-8852-1D42-9D66-6C2B2D55AE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7902" y="1613491"/>
            <a:ext cx="8596354" cy="5263939"/>
          </a:xfrm>
        </p:spPr>
      </p:pic>
    </p:spTree>
    <p:extLst>
      <p:ext uri="{BB962C8B-B14F-4D97-AF65-F5344CB8AC3E}">
        <p14:creationId xmlns:p14="http://schemas.microsoft.com/office/powerpoint/2010/main" val="3511571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6CD5-BBF7-3349-9893-341CADE4B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 inpatient admissions by date of first positive </a:t>
            </a:r>
            <a:r>
              <a:rPr lang="en-US" dirty="0" err="1"/>
              <a:t>pcr</a:t>
            </a:r>
            <a:r>
              <a:rPr lang="en-US" dirty="0"/>
              <a:t> test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30B4F49D-637C-8B44-B16B-091404912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8582" y="1514127"/>
            <a:ext cx="8740586" cy="5343873"/>
          </a:xfrm>
        </p:spPr>
      </p:pic>
    </p:spTree>
    <p:extLst>
      <p:ext uri="{BB962C8B-B14F-4D97-AF65-F5344CB8AC3E}">
        <p14:creationId xmlns:p14="http://schemas.microsoft.com/office/powerpoint/2010/main" val="4149178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A1976-23E7-B748-959D-2834DCAE8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Admission Rate</a:t>
            </a:r>
          </a:p>
        </p:txBody>
      </p:sp>
      <p:pic>
        <p:nvPicPr>
          <p:cNvPr id="5" name="Content Placeholder 4" descr="Bar chart&#10;&#10;Description automatically generated">
            <a:extLst>
              <a:ext uri="{FF2B5EF4-FFF2-40B4-BE49-F238E27FC236}">
                <a16:creationId xmlns:a16="http://schemas.microsoft.com/office/drawing/2014/main" id="{6A168EA5-0833-1348-810B-D3A8BAF5D1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4616" y="1287429"/>
            <a:ext cx="8529404" cy="5205446"/>
          </a:xfrm>
        </p:spPr>
      </p:pic>
    </p:spTree>
    <p:extLst>
      <p:ext uri="{BB962C8B-B14F-4D97-AF65-F5344CB8AC3E}">
        <p14:creationId xmlns:p14="http://schemas.microsoft.com/office/powerpoint/2010/main" val="1330466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0AFF2-B5CF-BF4F-ACB3-79E32280A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F28D0511-498E-4246-AB2D-EAEDE88B94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901" y="365125"/>
            <a:ext cx="10603284" cy="6492875"/>
          </a:xfrm>
        </p:spPr>
      </p:pic>
    </p:spTree>
    <p:extLst>
      <p:ext uri="{BB962C8B-B14F-4D97-AF65-F5344CB8AC3E}">
        <p14:creationId xmlns:p14="http://schemas.microsoft.com/office/powerpoint/2010/main" val="3495833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F1EA7-0AE0-2242-8C7A-DC3263981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Mortality rate among inpatients with covid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B3F9CC98-5BEB-B346-BDA4-2217659ECF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6275" y="1268286"/>
            <a:ext cx="9067489" cy="5574827"/>
          </a:xfrm>
        </p:spPr>
      </p:pic>
    </p:spTree>
    <p:extLst>
      <p:ext uri="{BB962C8B-B14F-4D97-AF65-F5344CB8AC3E}">
        <p14:creationId xmlns:p14="http://schemas.microsoft.com/office/powerpoint/2010/main" val="2703599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D34F4-262E-1043-8349-A707A88FD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4068"/>
          </a:xfrm>
        </p:spPr>
        <p:txBody>
          <a:bodyPr/>
          <a:lstStyle/>
          <a:p>
            <a:r>
              <a:rPr lang="en-US" dirty="0"/>
              <a:t>Questions about time in hospital: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A0F1E-360C-E541-870F-53D01B21D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9194"/>
            <a:ext cx="10515600" cy="4947769"/>
          </a:xfrm>
        </p:spPr>
        <p:txBody>
          <a:bodyPr/>
          <a:lstStyle/>
          <a:p>
            <a:r>
              <a:rPr lang="en-US" dirty="0"/>
              <a:t>Continue to look at time in hospital for covid patients?</a:t>
            </a:r>
          </a:p>
          <a:p>
            <a:pPr lvl="1"/>
            <a:r>
              <a:rPr lang="en-US" dirty="0"/>
              <a:t>How has time in hospital changed over time</a:t>
            </a:r>
          </a:p>
          <a:p>
            <a:pPr lvl="1"/>
            <a:r>
              <a:rPr lang="en-US" dirty="0"/>
              <a:t>What are predictors of time in hospital (consider bacterial infections)</a:t>
            </a:r>
          </a:p>
          <a:p>
            <a:pPr lvl="1"/>
            <a:r>
              <a:rPr lang="en-US" dirty="0"/>
              <a:t>Do we want to consider just the first admission for each patient, or all “covid admissions” based on the definition of an admission starting within 2 days prior – 7 days after first positive covid </a:t>
            </a:r>
            <a:r>
              <a:rPr lang="en-US" dirty="0" err="1"/>
              <a:t>pcr</a:t>
            </a:r>
            <a:r>
              <a:rPr lang="en-US" dirty="0"/>
              <a:t> test?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Time in hospital for patients with bacterial infections</a:t>
            </a:r>
          </a:p>
          <a:p>
            <a:pPr lvl="1"/>
            <a:r>
              <a:rPr lang="en-US" dirty="0"/>
              <a:t>Similar questions, look at covid as a predictor</a:t>
            </a:r>
          </a:p>
          <a:p>
            <a:pPr lvl="1"/>
            <a:r>
              <a:rPr lang="en-US" dirty="0"/>
              <a:t>Are we interested in total time in hospital, or time in hospital </a:t>
            </a:r>
          </a:p>
        </p:txBody>
      </p:sp>
    </p:spTree>
    <p:extLst>
      <p:ext uri="{BB962C8B-B14F-4D97-AF65-F5344CB8AC3E}">
        <p14:creationId xmlns:p14="http://schemas.microsoft.com/office/powerpoint/2010/main" val="2047234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F21F6-0DB6-C445-AABC-F645C293B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4127"/>
          </a:xfrm>
        </p:spPr>
        <p:txBody>
          <a:bodyPr>
            <a:normAutofit/>
          </a:bodyPr>
          <a:lstStyle/>
          <a:p>
            <a:r>
              <a:rPr lang="en-US" sz="4000" dirty="0"/>
              <a:t>Various tabulations: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8E0B7-2225-8A43-B037-6F6787506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252"/>
            <a:ext cx="10515600" cy="50377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Number of covid admissions per patient among all patients in </a:t>
            </a:r>
            <a:r>
              <a:rPr lang="en-US" dirty="0" err="1"/>
              <a:t>adt</a:t>
            </a:r>
            <a:r>
              <a:rPr lang="en-US" dirty="0"/>
              <a:t> dataset: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A64FF747-0C3F-044C-AAAB-2144FBDF2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08707"/>
            <a:ext cx="29718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0987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diagram, bar chart&#10;&#10;Description automatically generated">
            <a:extLst>
              <a:ext uri="{FF2B5EF4-FFF2-40B4-BE49-F238E27FC236}">
                <a16:creationId xmlns:a16="http://schemas.microsoft.com/office/drawing/2014/main" id="{4962265B-6429-EE44-84F2-9A1CFBB4E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17829" y="0"/>
            <a:ext cx="9356342" cy="6858000"/>
          </a:xfrm>
        </p:spPr>
      </p:pic>
    </p:spTree>
    <p:extLst>
      <p:ext uri="{BB962C8B-B14F-4D97-AF65-F5344CB8AC3E}">
        <p14:creationId xmlns:p14="http://schemas.microsoft.com/office/powerpoint/2010/main" val="39082500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52002-C1A0-3344-B47B-85B353B12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601" y="185243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Disaggregated by deceased/not deceased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AA237825-E387-2645-B100-685C7A5B8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4225" y="1118070"/>
            <a:ext cx="6348374" cy="4633506"/>
          </a:xfrm>
        </p:spPr>
      </p:pic>
      <p:pic>
        <p:nvPicPr>
          <p:cNvPr id="7" name="Picture 6" descr="Chart, diagram, bar chart, histogram&#10;&#10;Description automatically generated">
            <a:extLst>
              <a:ext uri="{FF2B5EF4-FFF2-40B4-BE49-F238E27FC236}">
                <a16:creationId xmlns:a16="http://schemas.microsoft.com/office/drawing/2014/main" id="{E8F6F981-AB6A-3C46-BB7D-EDFAAB8C61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9401" y="1106424"/>
            <a:ext cx="6348374" cy="464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5909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4F709-F8DC-3F40-8760-4FAEBC994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59649" cy="939019"/>
          </a:xfrm>
        </p:spPr>
        <p:txBody>
          <a:bodyPr>
            <a:noAutofit/>
          </a:bodyPr>
          <a:lstStyle/>
          <a:p>
            <a:r>
              <a:rPr lang="en-US" sz="3600" dirty="0"/>
              <a:t>Overview of available data in ADT, covid and micro datasets (by </a:t>
            </a:r>
            <a:r>
              <a:rPr lang="en-US" sz="3600" dirty="0" err="1"/>
              <a:t>mrn</a:t>
            </a:r>
            <a:r>
              <a:rPr lang="en-US" sz="3600" dirty="0"/>
              <a:t>) – As of February 2021 data update</a:t>
            </a:r>
          </a:p>
        </p:txBody>
      </p:sp>
      <p:sp>
        <p:nvSpPr>
          <p:cNvPr id="4" name="Donut 3">
            <a:extLst>
              <a:ext uri="{FF2B5EF4-FFF2-40B4-BE49-F238E27FC236}">
                <a16:creationId xmlns:a16="http://schemas.microsoft.com/office/drawing/2014/main" id="{A12BF198-C242-674F-9085-16B0934DED2E}"/>
              </a:ext>
            </a:extLst>
          </p:cNvPr>
          <p:cNvSpPr/>
          <p:nvPr/>
        </p:nvSpPr>
        <p:spPr>
          <a:xfrm>
            <a:off x="1169233" y="1720382"/>
            <a:ext cx="4107305" cy="3181662"/>
          </a:xfrm>
          <a:prstGeom prst="donut">
            <a:avLst>
              <a:gd name="adj" fmla="val 1954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Donut 6">
            <a:extLst>
              <a:ext uri="{FF2B5EF4-FFF2-40B4-BE49-F238E27FC236}">
                <a16:creationId xmlns:a16="http://schemas.microsoft.com/office/drawing/2014/main" id="{8A9A73DF-A632-AD4A-A8BE-9CB061C0C4F8}"/>
              </a:ext>
            </a:extLst>
          </p:cNvPr>
          <p:cNvSpPr/>
          <p:nvPr/>
        </p:nvSpPr>
        <p:spPr>
          <a:xfrm>
            <a:off x="3222885" y="1720382"/>
            <a:ext cx="4107305" cy="3181662"/>
          </a:xfrm>
          <a:prstGeom prst="donut">
            <a:avLst>
              <a:gd name="adj" fmla="val 19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Donut 7">
            <a:extLst>
              <a:ext uri="{FF2B5EF4-FFF2-40B4-BE49-F238E27FC236}">
                <a16:creationId xmlns:a16="http://schemas.microsoft.com/office/drawing/2014/main" id="{FA21D91A-52CA-8B48-B972-7E3DC1B33AE3}"/>
              </a:ext>
            </a:extLst>
          </p:cNvPr>
          <p:cNvSpPr/>
          <p:nvPr/>
        </p:nvSpPr>
        <p:spPr>
          <a:xfrm>
            <a:off x="2196059" y="3191917"/>
            <a:ext cx="4107305" cy="3181662"/>
          </a:xfrm>
          <a:prstGeom prst="donut">
            <a:avLst>
              <a:gd name="adj" fmla="val 1954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651D8C-0492-0444-8A6F-48C25B5A94D0}"/>
              </a:ext>
            </a:extLst>
          </p:cNvPr>
          <p:cNvSpPr txBox="1"/>
          <p:nvPr/>
        </p:nvSpPr>
        <p:spPr>
          <a:xfrm>
            <a:off x="303550" y="1766411"/>
            <a:ext cx="15289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ADT</a:t>
            </a:r>
          </a:p>
          <a:p>
            <a:r>
              <a:rPr lang="en-US" sz="2800" dirty="0"/>
              <a:t>91,265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6BD9C4-1B14-CF45-A952-C9FD9D934BEF}"/>
              </a:ext>
            </a:extLst>
          </p:cNvPr>
          <p:cNvSpPr txBox="1"/>
          <p:nvPr/>
        </p:nvSpPr>
        <p:spPr>
          <a:xfrm>
            <a:off x="7249621" y="1806922"/>
            <a:ext cx="15795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Covid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112,106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CB6A5F-1448-4245-9F1B-D0C055A64436}"/>
              </a:ext>
            </a:extLst>
          </p:cNvPr>
          <p:cNvSpPr txBox="1"/>
          <p:nvPr/>
        </p:nvSpPr>
        <p:spPr>
          <a:xfrm>
            <a:off x="6082259" y="5658574"/>
            <a:ext cx="12479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Micro</a:t>
            </a:r>
          </a:p>
          <a:p>
            <a:r>
              <a:rPr lang="en-US" sz="2800" dirty="0">
                <a:solidFill>
                  <a:schemeClr val="accent6"/>
                </a:solidFill>
              </a:rPr>
              <a:t>25,428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4E8183-0C00-EF4C-BCF6-DA5B7327146B}"/>
              </a:ext>
            </a:extLst>
          </p:cNvPr>
          <p:cNvSpPr txBox="1"/>
          <p:nvPr/>
        </p:nvSpPr>
        <p:spPr>
          <a:xfrm>
            <a:off x="3698822" y="3588682"/>
            <a:ext cx="1247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18,293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BEC8C7-EE37-5749-B393-0FD429C8B5F9}"/>
              </a:ext>
            </a:extLst>
          </p:cNvPr>
          <p:cNvSpPr txBox="1"/>
          <p:nvPr/>
        </p:nvSpPr>
        <p:spPr>
          <a:xfrm>
            <a:off x="3625745" y="2439037"/>
            <a:ext cx="1247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72,972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5287F5-76D0-BE47-819A-C53911F7F72B}"/>
              </a:ext>
            </a:extLst>
          </p:cNvPr>
          <p:cNvSpPr txBox="1"/>
          <p:nvPr/>
        </p:nvSpPr>
        <p:spPr>
          <a:xfrm>
            <a:off x="5141623" y="4048353"/>
            <a:ext cx="732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724471-1D0B-FC41-B1DC-B0574D7A90AD}"/>
              </a:ext>
            </a:extLst>
          </p:cNvPr>
          <p:cNvSpPr txBox="1"/>
          <p:nvPr/>
        </p:nvSpPr>
        <p:spPr>
          <a:xfrm>
            <a:off x="2823770" y="4062839"/>
            <a:ext cx="1247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CCFAFF-13C6-CB4B-BFDD-B97418E5EE9B}"/>
              </a:ext>
            </a:extLst>
          </p:cNvPr>
          <p:cNvSpPr txBox="1"/>
          <p:nvPr/>
        </p:nvSpPr>
        <p:spPr>
          <a:xfrm>
            <a:off x="2083631" y="2893936"/>
            <a:ext cx="1247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76082A-419E-924D-B076-01E315625E78}"/>
              </a:ext>
            </a:extLst>
          </p:cNvPr>
          <p:cNvSpPr txBox="1"/>
          <p:nvPr/>
        </p:nvSpPr>
        <p:spPr>
          <a:xfrm>
            <a:off x="5608196" y="2775679"/>
            <a:ext cx="1247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20,805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BC4AF5-6710-AD45-9058-B15F43C8D546}"/>
              </a:ext>
            </a:extLst>
          </p:cNvPr>
          <p:cNvSpPr txBox="1"/>
          <p:nvPr/>
        </p:nvSpPr>
        <p:spPr>
          <a:xfrm>
            <a:off x="3893692" y="5235260"/>
            <a:ext cx="1247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7099</a:t>
            </a:r>
          </a:p>
        </p:txBody>
      </p:sp>
    </p:spTree>
    <p:extLst>
      <p:ext uri="{BB962C8B-B14F-4D97-AF65-F5344CB8AC3E}">
        <p14:creationId xmlns:p14="http://schemas.microsoft.com/office/powerpoint/2010/main" val="3210370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AB50A94C-ED63-6C43-8F90-DD6622DF6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0" y="398462"/>
            <a:ext cx="10037536" cy="626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111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16262-4E46-474B-84FE-937FD7859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organism – specimen combos</a:t>
            </a:r>
          </a:p>
        </p:txBody>
      </p:sp>
      <p:pic>
        <p:nvPicPr>
          <p:cNvPr id="4" name="Content Placeholder 3" descr="Table&#10;&#10;Description automatically generated">
            <a:extLst>
              <a:ext uri="{FF2B5EF4-FFF2-40B4-BE49-F238E27FC236}">
                <a16:creationId xmlns:a16="http://schemas.microsoft.com/office/drawing/2014/main" id="{C709A8C9-271E-BC4F-94DA-9E206D73DF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772152"/>
            <a:ext cx="8199867" cy="324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4186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7860C-74AC-FC47-848A-FB5A037AA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 definition for “time in hospital” for bacterial infections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D50C9-5559-2E43-9694-F5A19469B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981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C6402-4282-264E-9203-5544C99BA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80280F88-B355-3E49-AB80-A614962AB7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4210" y="206284"/>
            <a:ext cx="10042790" cy="6203367"/>
          </a:xfrm>
        </p:spPr>
      </p:pic>
    </p:spTree>
    <p:extLst>
      <p:ext uri="{BB962C8B-B14F-4D97-AF65-F5344CB8AC3E}">
        <p14:creationId xmlns:p14="http://schemas.microsoft.com/office/powerpoint/2010/main" val="2551571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E392B817-8BF0-F046-A397-67A596F6C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1" y="268701"/>
            <a:ext cx="10555514" cy="594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60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C56BBE1C-E493-CC4B-9E0B-5B5D0D3B9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92" y="181428"/>
            <a:ext cx="11189994" cy="629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046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28FB9CC-6540-8448-A84B-5DCC13CC2498}"/>
              </a:ext>
            </a:extLst>
          </p:cNvPr>
          <p:cNvSpPr txBox="1">
            <a:spLocks/>
          </p:cNvSpPr>
          <p:nvPr/>
        </p:nvSpPr>
        <p:spPr>
          <a:xfrm>
            <a:off x="694893" y="1156892"/>
            <a:ext cx="10515600" cy="1010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Overall mortality disaggregated by ever had a bacterial infection vs never had a bacterial infection, based on all specimens: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9B68D08A-6F58-1A47-8F3C-F66DA7219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93" y="2353468"/>
            <a:ext cx="10228991" cy="215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325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ECBC5-ECD2-754B-8ADC-F8441A16D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Did bacterial infections among covid patients take place before or after start of covid visits?</a:t>
            </a:r>
          </a:p>
        </p:txBody>
      </p:sp>
      <p:pic>
        <p:nvPicPr>
          <p:cNvPr id="6" name="Picture 5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081213A2-07C1-FB40-89E5-F6E003323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873249"/>
            <a:ext cx="9967545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069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20F1-BB61-5C4F-BFAE-3A41BEA21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D2300E4-9CBD-C342-81F3-0FB598EE8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485" y="1608137"/>
            <a:ext cx="11076315" cy="1427957"/>
          </a:xfrm>
        </p:spPr>
      </p:pic>
    </p:spTree>
    <p:extLst>
      <p:ext uri="{BB962C8B-B14F-4D97-AF65-F5344CB8AC3E}">
        <p14:creationId xmlns:p14="http://schemas.microsoft.com/office/powerpoint/2010/main" val="1647192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17597</TotalTime>
  <Words>792</Words>
  <Application>Microsoft Macintosh PowerPoint</Application>
  <PresentationFormat>Widescreen</PresentationFormat>
  <Paragraphs>95</Paragraphs>
  <Slides>31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MIND Study plots and tabulations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Did bacterial infections among covid patients take place before or after start of covid visits?</vt:lpstr>
      <vt:lpstr>PowerPoint Presentation</vt:lpstr>
      <vt:lpstr>Tabulations on bacterial infections among covid patients to consider</vt:lpstr>
      <vt:lpstr>Number of abnormal results (number of instance, not number of organisms) per patient who ever had a bacterial infection – to get at patterns in testing</vt:lpstr>
      <vt:lpstr>Background for “time in hospital” question How to define time in hospital?</vt:lpstr>
      <vt:lpstr>By adt care level of first covid visit, was the patient admitted in that same encounter?</vt:lpstr>
      <vt:lpstr>Time in hospital for those who were admitted during the first covid encounter (days between inpatient admission and discharge)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Covid positive PCR tests over time</vt:lpstr>
      <vt:lpstr>Covid inpatient admissions by date of first positive pcr test</vt:lpstr>
      <vt:lpstr>Admission Rate</vt:lpstr>
      <vt:lpstr>PowerPoint Presentation</vt:lpstr>
      <vt:lpstr>Mortality rate among inpatients with covid</vt:lpstr>
      <vt:lpstr>Questions about time in hospital:</vt:lpstr>
      <vt:lpstr>Various tabulations:</vt:lpstr>
      <vt:lpstr>PowerPoint Presentation</vt:lpstr>
      <vt:lpstr>Disaggregated by deceased/not deceased</vt:lpstr>
      <vt:lpstr>Overview of available data in ADT, covid and micro datasets (by mrn) – As of February 2021 data update</vt:lpstr>
      <vt:lpstr>Most common organism – specimen combos</vt:lpstr>
      <vt:lpstr>Outcome definition for “time in hospital” for bacterial infections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MIND Study plots and tabulations</dc:title>
  <dc:creator>Emma Gorin</dc:creator>
  <cp:lastModifiedBy>Gorin, Emma M.</cp:lastModifiedBy>
  <cp:revision>46</cp:revision>
  <dcterms:created xsi:type="dcterms:W3CDTF">2021-03-15T14:00:16Z</dcterms:created>
  <dcterms:modified xsi:type="dcterms:W3CDTF">2021-05-24T21:07:39Z</dcterms:modified>
</cp:coreProperties>
</file>