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8"/>
  </p:notesMasterIdLst>
  <p:handoutMasterIdLst>
    <p:handoutMasterId r:id="rId9"/>
  </p:handoutMasterIdLst>
  <p:sldIdLst>
    <p:sldId id="298" r:id="rId5"/>
    <p:sldId id="299"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Harvey, Emma" initials="HE" lastIdx="2" clrIdx="3">
    <p:extLst>
      <p:ext uri="{19B8F6BF-5375-455C-9EA6-DF929625EA0E}">
        <p15:presenceInfo xmlns:p15="http://schemas.microsoft.com/office/powerpoint/2012/main" userId="S::emharvey@deloitte.com::972a09c5-59f7-4fc3-8b22-4a669c3828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5B1B90-823E-4371-9432-6EACE77753C7}" v="63" dt="2022-09-27T22:40:54.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063" autoAdjust="0"/>
  </p:normalViewPr>
  <p:slideViewPr>
    <p:cSldViewPr snapToGrid="0">
      <p:cViewPr varScale="1">
        <p:scale>
          <a:sx n="94" d="100"/>
          <a:sy n="94" d="100"/>
        </p:scale>
        <p:origin x="1176"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vey, Emma" userId="972a09c5-59f7-4fc3-8b22-4a669c3828f7" providerId="ADAL" clId="{39AAF781-3133-401C-B273-ED9ED956B366}"/>
    <pc:docChg chg="custSel delSld">
      <pc:chgData name="Harvey, Emma" userId="972a09c5-59f7-4fc3-8b22-4a669c3828f7" providerId="ADAL" clId="{39AAF781-3133-401C-B273-ED9ED956B366}" dt="2022-09-27T22:45:01.347" v="9" actId="2696"/>
      <pc:docMkLst>
        <pc:docMk/>
      </pc:docMkLst>
      <pc:sldChg chg="del">
        <pc:chgData name="Harvey, Emma" userId="972a09c5-59f7-4fc3-8b22-4a669c3828f7" providerId="ADAL" clId="{39AAF781-3133-401C-B273-ED9ED956B366}" dt="2022-09-27T22:45:01.347" v="9" actId="2696"/>
        <pc:sldMkLst>
          <pc:docMk/>
          <pc:sldMk cId="1642425379" sldId="256"/>
        </pc:sldMkLst>
      </pc:sldChg>
      <pc:sldChg chg="del">
        <pc:chgData name="Harvey, Emma" userId="972a09c5-59f7-4fc3-8b22-4a669c3828f7" providerId="ADAL" clId="{39AAF781-3133-401C-B273-ED9ED956B366}" dt="2022-09-27T22:45:01.332" v="4" actId="2696"/>
        <pc:sldMkLst>
          <pc:docMk/>
          <pc:sldMk cId="707789176" sldId="258"/>
        </pc:sldMkLst>
      </pc:sldChg>
      <pc:sldChg chg="del">
        <pc:chgData name="Harvey, Emma" userId="972a09c5-59f7-4fc3-8b22-4a669c3828f7" providerId="ADAL" clId="{39AAF781-3133-401C-B273-ED9ED956B366}" dt="2022-09-27T22:45:01.337" v="7" actId="2696"/>
        <pc:sldMkLst>
          <pc:docMk/>
          <pc:sldMk cId="566997565" sldId="260"/>
        </pc:sldMkLst>
      </pc:sldChg>
      <pc:sldChg chg="del">
        <pc:chgData name="Harvey, Emma" userId="972a09c5-59f7-4fc3-8b22-4a669c3828f7" providerId="ADAL" clId="{39AAF781-3133-401C-B273-ED9ED956B366}" dt="2022-09-27T22:45:01.325" v="1" actId="2696"/>
        <pc:sldMkLst>
          <pc:docMk/>
          <pc:sldMk cId="1472106130" sldId="270"/>
        </pc:sldMkLst>
      </pc:sldChg>
      <pc:sldChg chg="del">
        <pc:chgData name="Harvey, Emma" userId="972a09c5-59f7-4fc3-8b22-4a669c3828f7" providerId="ADAL" clId="{39AAF781-3133-401C-B273-ED9ED956B366}" dt="2022-09-27T22:45:01.340" v="8" actId="2696"/>
        <pc:sldMkLst>
          <pc:docMk/>
          <pc:sldMk cId="375326177" sldId="295"/>
        </pc:sldMkLst>
      </pc:sldChg>
      <pc:sldChg chg="del">
        <pc:chgData name="Harvey, Emma" userId="972a09c5-59f7-4fc3-8b22-4a669c3828f7" providerId="ADAL" clId="{39AAF781-3133-401C-B273-ED9ED956B366}" dt="2022-09-27T22:45:01.336" v="6" actId="2696"/>
        <pc:sldMkLst>
          <pc:docMk/>
          <pc:sldMk cId="3717705499" sldId="296"/>
        </pc:sldMkLst>
      </pc:sldChg>
      <pc:sldChg chg="del">
        <pc:chgData name="Harvey, Emma" userId="972a09c5-59f7-4fc3-8b22-4a669c3828f7" providerId="ADAL" clId="{39AAF781-3133-401C-B273-ED9ED956B366}" dt="2022-09-27T22:45:01.324" v="0" actId="2696"/>
        <pc:sldMkLst>
          <pc:docMk/>
          <pc:sldMk cId="1172169124" sldId="297"/>
        </pc:sldMkLst>
      </pc:sldChg>
      <pc:sldChg chg="del">
        <pc:chgData name="Harvey, Emma" userId="972a09c5-59f7-4fc3-8b22-4a669c3828f7" providerId="ADAL" clId="{39AAF781-3133-401C-B273-ED9ED956B366}" dt="2022-09-27T22:45:01.329" v="3" actId="2696"/>
        <pc:sldMkLst>
          <pc:docMk/>
          <pc:sldMk cId="2788873328" sldId="301"/>
        </pc:sldMkLst>
      </pc:sldChg>
      <pc:sldChg chg="del">
        <pc:chgData name="Harvey, Emma" userId="972a09c5-59f7-4fc3-8b22-4a669c3828f7" providerId="ADAL" clId="{39AAF781-3133-401C-B273-ED9ED956B366}" dt="2022-09-27T22:45:01.327" v="2" actId="2696"/>
        <pc:sldMkLst>
          <pc:docMk/>
          <pc:sldMk cId="3058341547" sldId="302"/>
        </pc:sldMkLst>
      </pc:sldChg>
      <pc:sldChg chg="del">
        <pc:chgData name="Harvey, Emma" userId="972a09c5-59f7-4fc3-8b22-4a669c3828f7" providerId="ADAL" clId="{39AAF781-3133-401C-B273-ED9ED956B366}" dt="2022-09-27T22:45:01.334" v="5" actId="2696"/>
        <pc:sldMkLst>
          <pc:docMk/>
          <pc:sldMk cId="1165407500" sldId="3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9/27/2022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am Slide 4 People">
    <p:bg>
      <p:bgRef idx="1001">
        <a:schemeClr val="bg1"/>
      </p:bgRef>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35E331D2-7C22-4DB3-AB72-E3701E6A7EAD}"/>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21" name="Picture Placeholder 10">
            <a:extLst>
              <a:ext uri="{FF2B5EF4-FFF2-40B4-BE49-F238E27FC236}">
                <a16:creationId xmlns:a16="http://schemas.microsoft.com/office/drawing/2014/main" id="{CDCB4386-6BD0-4815-85AF-DE479D13CE50}"/>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2" name="Text Placeholder 2">
            <a:extLst>
              <a:ext uri="{FF2B5EF4-FFF2-40B4-BE49-F238E27FC236}">
                <a16:creationId xmlns:a16="http://schemas.microsoft.com/office/drawing/2014/main" id="{491973C2-3E0C-4054-B662-F6700175FD9C}"/>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0" name="Text Placeholder 2">
            <a:extLst>
              <a:ext uri="{FF2B5EF4-FFF2-40B4-BE49-F238E27FC236}">
                <a16:creationId xmlns:a16="http://schemas.microsoft.com/office/drawing/2014/main" id="{0D693BF4-D4ED-4CEB-B6B0-BA87287E17C4}"/>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1" name="Picture Placeholder 10">
            <a:extLst>
              <a:ext uri="{FF2B5EF4-FFF2-40B4-BE49-F238E27FC236}">
                <a16:creationId xmlns:a16="http://schemas.microsoft.com/office/drawing/2014/main" id="{3BF0DDB2-7F1F-4002-9A43-F52CB336AE97}"/>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2" name="Text Placeholder 2">
            <a:extLst>
              <a:ext uri="{FF2B5EF4-FFF2-40B4-BE49-F238E27FC236}">
                <a16:creationId xmlns:a16="http://schemas.microsoft.com/office/drawing/2014/main" id="{6E3F8C88-FC41-4CF1-BA73-31903AF3E4C0}"/>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Text Placeholder 2">
            <a:extLst>
              <a:ext uri="{FF2B5EF4-FFF2-40B4-BE49-F238E27FC236}">
                <a16:creationId xmlns:a16="http://schemas.microsoft.com/office/drawing/2014/main" id="{99886B9C-6B11-4A70-922A-8444C559B317}"/>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4" name="Picture Placeholder 10">
            <a:extLst>
              <a:ext uri="{FF2B5EF4-FFF2-40B4-BE49-F238E27FC236}">
                <a16:creationId xmlns:a16="http://schemas.microsoft.com/office/drawing/2014/main" id="{B9D5648F-E88D-48FE-A7D7-96CD27B8056C}"/>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35" name="Text Placeholder 2">
            <a:extLst>
              <a:ext uri="{FF2B5EF4-FFF2-40B4-BE49-F238E27FC236}">
                <a16:creationId xmlns:a16="http://schemas.microsoft.com/office/drawing/2014/main" id="{6E1F2A38-C08A-4294-BBA7-2935733C4FBA}"/>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6" name="Text Placeholder 2">
            <a:extLst>
              <a:ext uri="{FF2B5EF4-FFF2-40B4-BE49-F238E27FC236}">
                <a16:creationId xmlns:a16="http://schemas.microsoft.com/office/drawing/2014/main" id="{E890DD51-B3E9-450E-A8AD-C1FE3E1AC047}"/>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7" name="Picture Placeholder 10">
            <a:extLst>
              <a:ext uri="{FF2B5EF4-FFF2-40B4-BE49-F238E27FC236}">
                <a16:creationId xmlns:a16="http://schemas.microsoft.com/office/drawing/2014/main" id="{E6581BCA-C02C-4272-B093-C29F733BB8B4}"/>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8" name="Text Placeholder 2">
            <a:extLst>
              <a:ext uri="{FF2B5EF4-FFF2-40B4-BE49-F238E27FC236}">
                <a16:creationId xmlns:a16="http://schemas.microsoft.com/office/drawing/2014/main" id="{946D19BB-DD0E-421D-87B4-6EA9BE33977A}"/>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9" name="Text Placeholder 2">
            <a:extLst>
              <a:ext uri="{FF2B5EF4-FFF2-40B4-BE49-F238E27FC236}">
                <a16:creationId xmlns:a16="http://schemas.microsoft.com/office/drawing/2014/main" id="{B9D443B9-E4AA-462B-8C0C-DBCF43C55F7B}"/>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0" name="Picture Placeholder 10">
            <a:extLst>
              <a:ext uri="{FF2B5EF4-FFF2-40B4-BE49-F238E27FC236}">
                <a16:creationId xmlns:a16="http://schemas.microsoft.com/office/drawing/2014/main" id="{2DCB550B-4ACB-43D5-A276-44245C8A9C34}"/>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41" name="Text Placeholder 2">
            <a:extLst>
              <a:ext uri="{FF2B5EF4-FFF2-40B4-BE49-F238E27FC236}">
                <a16:creationId xmlns:a16="http://schemas.microsoft.com/office/drawing/2014/main" id="{79DBCFDA-5CAE-4C81-9F68-7F897BD57BD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2" name="Text Placeholder 2">
            <a:extLst>
              <a:ext uri="{FF2B5EF4-FFF2-40B4-BE49-F238E27FC236}">
                <a16:creationId xmlns:a16="http://schemas.microsoft.com/office/drawing/2014/main" id="{394FD7E2-688A-4189-BC28-D1DBF663DE97}"/>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3" name="Picture Placeholder 10">
            <a:extLst>
              <a:ext uri="{FF2B5EF4-FFF2-40B4-BE49-F238E27FC236}">
                <a16:creationId xmlns:a16="http://schemas.microsoft.com/office/drawing/2014/main" id="{7C0B17E3-3E26-4FB2-8576-F3EF123FBCCB}"/>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44" name="Text Placeholder 2">
            <a:extLst>
              <a:ext uri="{FF2B5EF4-FFF2-40B4-BE49-F238E27FC236}">
                <a16:creationId xmlns:a16="http://schemas.microsoft.com/office/drawing/2014/main" id="{7287E406-627D-498E-B791-BB6845383025}"/>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5" name="Text Placeholder 2">
            <a:extLst>
              <a:ext uri="{FF2B5EF4-FFF2-40B4-BE49-F238E27FC236}">
                <a16:creationId xmlns:a16="http://schemas.microsoft.com/office/drawing/2014/main" id="{E0CA2750-702A-4E95-B29A-CDFDABA83314}"/>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6" name="Picture Placeholder 10">
            <a:extLst>
              <a:ext uri="{FF2B5EF4-FFF2-40B4-BE49-F238E27FC236}">
                <a16:creationId xmlns:a16="http://schemas.microsoft.com/office/drawing/2014/main" id="{7CAC08D4-2CE4-4CC0-96B7-60B5467837DD}"/>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47" name="Text Placeholder 2">
            <a:extLst>
              <a:ext uri="{FF2B5EF4-FFF2-40B4-BE49-F238E27FC236}">
                <a16:creationId xmlns:a16="http://schemas.microsoft.com/office/drawing/2014/main" id="{E474B56D-2F0D-47B3-8DAA-F62C68248EA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8" name="Text Placeholder 2">
            <a:extLst>
              <a:ext uri="{FF2B5EF4-FFF2-40B4-BE49-F238E27FC236}">
                <a16:creationId xmlns:a16="http://schemas.microsoft.com/office/drawing/2014/main" id="{62A5BB15-3297-4A80-B11F-DD425E83708E}"/>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9" name="Picture Placeholder 10">
            <a:extLst>
              <a:ext uri="{FF2B5EF4-FFF2-40B4-BE49-F238E27FC236}">
                <a16:creationId xmlns:a16="http://schemas.microsoft.com/office/drawing/2014/main" id="{29BDFFA3-88E1-4493-957B-8EEDEB3226A5}"/>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0" name="Text Placeholder 2">
            <a:extLst>
              <a:ext uri="{FF2B5EF4-FFF2-40B4-BE49-F238E27FC236}">
                <a16:creationId xmlns:a16="http://schemas.microsoft.com/office/drawing/2014/main" id="{28D0ACC6-4D3B-45FE-B0B4-9C287F0DDCED}"/>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1" name="Text Placeholder 2">
            <a:extLst>
              <a:ext uri="{FF2B5EF4-FFF2-40B4-BE49-F238E27FC236}">
                <a16:creationId xmlns:a16="http://schemas.microsoft.com/office/drawing/2014/main" id="{EF504387-DA84-4672-A9FE-EEEE0378560B}"/>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2" name="Date Placeholder 6">
            <a:extLst>
              <a:ext uri="{FF2B5EF4-FFF2-40B4-BE49-F238E27FC236}">
                <a16:creationId xmlns:a16="http://schemas.microsoft.com/office/drawing/2014/main" id="{A69BC47F-EBB3-4590-A42B-2F121D9C988E}"/>
              </a:ext>
            </a:extLst>
          </p:cNvPr>
          <p:cNvSpPr>
            <a:spLocks noGrp="1"/>
          </p:cNvSpPr>
          <p:nvPr>
            <p:ph type="dt" sz="half" idx="10"/>
          </p:nvPr>
        </p:nvSpPr>
        <p:spPr>
          <a:xfrm>
            <a:off x="838200" y="6356350"/>
            <a:ext cx="2743200" cy="365125"/>
          </a:xfrm>
        </p:spPr>
        <p:txBody>
          <a:bodyPr/>
          <a:lstStyle>
            <a:lvl1pPr>
              <a:defRPr sz="900">
                <a:solidFill>
                  <a:srgbClr val="898989"/>
                </a:solidFill>
              </a:defRPr>
            </a:lvl1pPr>
          </a:lstStyle>
          <a:p>
            <a:r>
              <a:rPr lang="en-US" dirty="0"/>
              <a:t>20XX</a:t>
            </a:r>
          </a:p>
        </p:txBody>
      </p:sp>
      <p:sp>
        <p:nvSpPr>
          <p:cNvPr id="53" name="Footer Placeholder 7">
            <a:extLst>
              <a:ext uri="{FF2B5EF4-FFF2-40B4-BE49-F238E27FC236}">
                <a16:creationId xmlns:a16="http://schemas.microsoft.com/office/drawing/2014/main" id="{CE13FCB6-E233-4CEC-832A-D5759AF01E91}"/>
              </a:ext>
            </a:extLst>
          </p:cNvPr>
          <p:cNvSpPr>
            <a:spLocks noGrp="1"/>
          </p:cNvSpPr>
          <p:nvPr>
            <p:ph type="ftr" sz="quarter" idx="11"/>
          </p:nvPr>
        </p:nvSpPr>
        <p:spPr>
          <a:xfrm>
            <a:off x="4038600" y="6356350"/>
            <a:ext cx="4114800" cy="365125"/>
          </a:xfrm>
        </p:spPr>
        <p:txBody>
          <a:bodyPr/>
          <a:lstStyle>
            <a:lvl1pPr>
              <a:defRPr sz="900">
                <a:solidFill>
                  <a:srgbClr val="898989"/>
                </a:solidFill>
              </a:defRPr>
            </a:lvl1pPr>
          </a:lstStyle>
          <a:p>
            <a:r>
              <a:rPr lang="en-US" dirty="0"/>
              <a:t>Pitch Deck</a:t>
            </a:r>
          </a:p>
        </p:txBody>
      </p:sp>
      <p:sp>
        <p:nvSpPr>
          <p:cNvPr id="54" name="Slide Number Placeholder 8">
            <a:extLst>
              <a:ext uri="{FF2B5EF4-FFF2-40B4-BE49-F238E27FC236}">
                <a16:creationId xmlns:a16="http://schemas.microsoft.com/office/drawing/2014/main" id="{B7F2444F-62D2-4D3E-A730-5124855E62D1}"/>
              </a:ext>
            </a:extLst>
          </p:cNvPr>
          <p:cNvSpPr>
            <a:spLocks noGrp="1"/>
          </p:cNvSpPr>
          <p:nvPr>
            <p:ph type="sldNum" sz="quarter" idx="12"/>
          </p:nvPr>
        </p:nvSpPr>
        <p:spPr>
          <a:xfrm>
            <a:off x="8610600" y="6356350"/>
            <a:ext cx="2743200" cy="365125"/>
          </a:xfrm>
        </p:spPr>
        <p:txBody>
          <a:bodyPr/>
          <a:lstStyle>
            <a:lvl1pPr>
              <a:defRPr sz="900">
                <a:solidFill>
                  <a:srgbClr val="898989"/>
                </a:solidFill>
              </a:defRPr>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8745562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701"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p:txBody>
          <a:bodyPr anchor="ctr">
            <a:normAutofit/>
          </a:bodyPr>
          <a:lstStyle/>
          <a:p>
            <a:r>
              <a:rPr lang="en-US" dirty="0"/>
              <a:t>SCENARIO 1</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p:txBody>
          <a:bodyPr/>
          <a:lstStyle/>
          <a:p>
            <a:r>
              <a:rPr lang="en-US" dirty="0"/>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p:txBody>
          <a:bodyPr/>
          <a:lstStyle/>
          <a:p>
            <a:fld id="{B5CEABB6-07DC-46E8-9B57-56EC44A396E5}" type="slidenum">
              <a:rPr lang="en-US" smtClean="0"/>
              <a:pPr/>
              <a:t>1</a:t>
            </a:fld>
            <a:endParaRPr lang="en-US" dirty="0"/>
          </a:p>
        </p:txBody>
      </p:sp>
      <p:sp>
        <p:nvSpPr>
          <p:cNvPr id="6" name="TextBox 5">
            <a:extLst>
              <a:ext uri="{FF2B5EF4-FFF2-40B4-BE49-F238E27FC236}">
                <a16:creationId xmlns:a16="http://schemas.microsoft.com/office/drawing/2014/main" id="{47ADDCA8-5D07-43C6-9195-2904A3ACBD47}"/>
              </a:ext>
            </a:extLst>
          </p:cNvPr>
          <p:cNvSpPr txBox="1"/>
          <p:nvPr/>
        </p:nvSpPr>
        <p:spPr>
          <a:xfrm>
            <a:off x="678343" y="1499096"/>
            <a:ext cx="10835315" cy="4200445"/>
          </a:xfrm>
          <a:prstGeom prst="rect">
            <a:avLst/>
          </a:prstGeom>
          <a:noFill/>
        </p:spPr>
        <p:txBody>
          <a:bodyPr wrap="square" rtlCol="0">
            <a:spAutoFit/>
          </a:bodyPr>
          <a:lstStyle/>
          <a:p>
            <a:pPr>
              <a:lnSpc>
                <a:spcPct val="150000"/>
              </a:lnSpc>
            </a:pPr>
            <a:r>
              <a:rPr lang="en-US" dirty="0"/>
              <a:t>You are an AI practitioner working on the HR team for a tech startup. Your company wants to make their hiring process faster and less prone to human bias, so they ask you to build an automatic resume-screening tool. You decide to train this tool on the resumes of individuals who have been successful at your company, so it will identify similar individuals in the future. Since you only have a few employees, you also search LinkedIn for individuals with the same job at different companies and scrape their resume information. With this larger dataset, you build a resume-screening model. Your company deploys this model as the first step in your new hiring process; individuals who make it past the resume screen are then interviewed by humans on your team.</a:t>
            </a:r>
          </a:p>
          <a:p>
            <a:pPr>
              <a:lnSpc>
                <a:spcPct val="150000"/>
              </a:lnSpc>
            </a:pPr>
            <a:endParaRPr lang="en-US" dirty="0"/>
          </a:p>
          <a:p>
            <a:pPr algn="ctr">
              <a:lnSpc>
                <a:spcPct val="150000"/>
              </a:lnSpc>
            </a:pPr>
            <a:r>
              <a:rPr lang="en-US" b="1" dirty="0"/>
              <a:t>What ethical considerations can you think of related to building and deploying the AI tool in this scenario?</a:t>
            </a:r>
          </a:p>
        </p:txBody>
      </p:sp>
    </p:spTree>
    <p:extLst>
      <p:ext uri="{BB962C8B-B14F-4D97-AF65-F5344CB8AC3E}">
        <p14:creationId xmlns:p14="http://schemas.microsoft.com/office/powerpoint/2010/main" val="335717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p:txBody>
          <a:bodyPr anchor="ctr">
            <a:normAutofit/>
          </a:bodyPr>
          <a:lstStyle/>
          <a:p>
            <a:r>
              <a:rPr lang="en-US" dirty="0"/>
              <a:t>SCENARIO 2</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p:txBody>
          <a:bodyPr/>
          <a:lstStyle/>
          <a:p>
            <a:r>
              <a:rPr lang="en-US" dirty="0"/>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6" name="TextBox 5">
            <a:extLst>
              <a:ext uri="{FF2B5EF4-FFF2-40B4-BE49-F238E27FC236}">
                <a16:creationId xmlns:a16="http://schemas.microsoft.com/office/drawing/2014/main" id="{47ADDCA8-5D07-43C6-9195-2904A3ACBD47}"/>
              </a:ext>
            </a:extLst>
          </p:cNvPr>
          <p:cNvSpPr txBox="1"/>
          <p:nvPr/>
        </p:nvSpPr>
        <p:spPr>
          <a:xfrm>
            <a:off x="678343" y="1499096"/>
            <a:ext cx="10835315" cy="3784947"/>
          </a:xfrm>
          <a:prstGeom prst="rect">
            <a:avLst/>
          </a:prstGeom>
          <a:noFill/>
        </p:spPr>
        <p:txBody>
          <a:bodyPr wrap="square" rtlCol="0">
            <a:spAutoFit/>
          </a:bodyPr>
          <a:lstStyle/>
          <a:p>
            <a:pPr>
              <a:lnSpc>
                <a:spcPct val="150000"/>
              </a:lnSpc>
            </a:pPr>
            <a:r>
              <a:rPr lang="en-US" dirty="0"/>
              <a:t>You are an AI practitioner working for a large healthcare system. Due to a recent pandemic, the hospitals in your system are overwhelmed and doctors are struggling to triage, diagnose, and treat patients. You are asked to build an AI tool to help take some of the burden off healthcare workers by reading in patient chest X-rays, determining whether they have the virus causing the pandemic, and triaging them according to how severe their case is. You ask the hospitals in your network (including large, small, rural, urban, pediatric, non-pediatric, etc.) to send you chest X-rays for patients who had and patients who did not have the virus. You build a model with this data and send it to all of the hospitals in your system to use as they see fit. </a:t>
            </a:r>
          </a:p>
          <a:p>
            <a:pPr>
              <a:lnSpc>
                <a:spcPct val="150000"/>
              </a:lnSpc>
            </a:pPr>
            <a:endParaRPr lang="en-US" dirty="0"/>
          </a:p>
          <a:p>
            <a:pPr algn="ctr">
              <a:lnSpc>
                <a:spcPct val="150000"/>
              </a:lnSpc>
            </a:pPr>
            <a:r>
              <a:rPr lang="en-US" b="1" dirty="0"/>
              <a:t>What ethical considerations can you think of related to building and deploying the AI tool in this scenario?</a:t>
            </a:r>
          </a:p>
        </p:txBody>
      </p:sp>
    </p:spTree>
    <p:extLst>
      <p:ext uri="{BB962C8B-B14F-4D97-AF65-F5344CB8AC3E}">
        <p14:creationId xmlns:p14="http://schemas.microsoft.com/office/powerpoint/2010/main" val="54814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p:txBody>
          <a:bodyPr anchor="ctr">
            <a:normAutofit/>
          </a:bodyPr>
          <a:lstStyle/>
          <a:p>
            <a:r>
              <a:rPr lang="en-US" dirty="0"/>
              <a:t>SCENARIO 3</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p:txBody>
          <a:bodyPr/>
          <a:lstStyle/>
          <a:p>
            <a:r>
              <a:rPr lang="en-US" dirty="0"/>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TextBox 5">
            <a:extLst>
              <a:ext uri="{FF2B5EF4-FFF2-40B4-BE49-F238E27FC236}">
                <a16:creationId xmlns:a16="http://schemas.microsoft.com/office/drawing/2014/main" id="{47ADDCA8-5D07-43C6-9195-2904A3ACBD47}"/>
              </a:ext>
            </a:extLst>
          </p:cNvPr>
          <p:cNvSpPr txBox="1"/>
          <p:nvPr/>
        </p:nvSpPr>
        <p:spPr>
          <a:xfrm>
            <a:off x="678343" y="1499096"/>
            <a:ext cx="10835315" cy="3784947"/>
          </a:xfrm>
          <a:prstGeom prst="rect">
            <a:avLst/>
          </a:prstGeom>
          <a:noFill/>
        </p:spPr>
        <p:txBody>
          <a:bodyPr wrap="square" rtlCol="0">
            <a:spAutoFit/>
          </a:bodyPr>
          <a:lstStyle/>
          <a:p>
            <a:pPr>
              <a:lnSpc>
                <a:spcPct val="150000"/>
              </a:lnSpc>
            </a:pPr>
            <a:r>
              <a:rPr lang="en-US" dirty="0"/>
              <a:t>You are a landlord in a large city. Tenants at one of your high-rise properties have been complaining that their packages are frequently being stolen from the building’s common areas. To address this, you decide to purchase facial recognition software from an external vendor. You plan to install face scanners outside of the building’s entrances that are trained to recognize your tenants and refuse entry to anyone else. To set up your system, you ask your tenants to upload a well-lit picture of their face to the AI vendor’s website. The vendor will save the tenant photos as approved building residents, and the system will scan the faces of everyone who tries to enter the building against that list going forward.</a:t>
            </a:r>
          </a:p>
          <a:p>
            <a:pPr>
              <a:lnSpc>
                <a:spcPct val="150000"/>
              </a:lnSpc>
            </a:pPr>
            <a:r>
              <a:rPr lang="en-US" dirty="0"/>
              <a:t> </a:t>
            </a:r>
          </a:p>
          <a:p>
            <a:pPr algn="ctr">
              <a:lnSpc>
                <a:spcPct val="150000"/>
              </a:lnSpc>
            </a:pPr>
            <a:r>
              <a:rPr lang="en-US" b="1" dirty="0"/>
              <a:t>What ethical considerations can you think of related to building and deploying the AI tool in this scenario?</a:t>
            </a:r>
          </a:p>
        </p:txBody>
      </p:sp>
    </p:spTree>
    <p:extLst>
      <p:ext uri="{BB962C8B-B14F-4D97-AF65-F5344CB8AC3E}">
        <p14:creationId xmlns:p14="http://schemas.microsoft.com/office/powerpoint/2010/main" val="2673434353"/>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26D95C22D1704EBF485AB2A08FADD2" ma:contentTypeVersion="11" ma:contentTypeDescription="Create a new document." ma:contentTypeScope="" ma:versionID="42d4346b3530ff77329a1bbc6b3bf762">
  <xsd:schema xmlns:xsd="http://www.w3.org/2001/XMLSchema" xmlns:xs="http://www.w3.org/2001/XMLSchema" xmlns:p="http://schemas.microsoft.com/office/2006/metadata/properties" xmlns:ns2="f1b73229-5063-4e37-ac8b-dc5034c32be7" xmlns:ns3="62b1acdf-c4df-462c-9052-5f21cffc2df0" targetNamespace="http://schemas.microsoft.com/office/2006/metadata/properties" ma:root="true" ma:fieldsID="f6443248b5f64d0d1589a4ee274e67b4" ns2:_="" ns3:_="">
    <xsd:import namespace="f1b73229-5063-4e37-ac8b-dc5034c32be7"/>
    <xsd:import namespace="62b1acdf-c4df-462c-9052-5f21cffc2df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b73229-5063-4e37-ac8b-dc5034c32b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b1acdf-c4df-462c-9052-5f21cffc2df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afc7c91f-efa7-4b32-ba4b-67aa9c6103a5}" ma:internalName="TaxCatchAll" ma:showField="CatchAllData" ma:web="62b1acdf-c4df-462c-9052-5f21cffc2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2b1acdf-c4df-462c-9052-5f21cffc2df0" xsi:nil="true"/>
    <lcf76f155ced4ddcb4097134ff3c332f xmlns="f1b73229-5063-4e37-ac8b-dc5034c32be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E37F5085-B552-46F1-AB34-565800D3B9A1}">
  <ds:schemaRefs>
    <ds:schemaRef ds:uri="62b1acdf-c4df-462c-9052-5f21cffc2df0"/>
    <ds:schemaRef ds:uri="f1b73229-5063-4e37-ac8b-dc5034c32b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5BA3906-9696-4247-AC0D-DD5C26B2A70A}">
  <ds:schemaRefs>
    <ds:schemaRef ds:uri="230e9df3-be65-4c73-a93b-d1236ebd677e"/>
    <ds:schemaRef ds:uri="62b1acdf-c4df-462c-9052-5f21cffc2df0"/>
    <ds:schemaRef ds:uri="71af3243-3dd4-4a8d-8c0d-dd76da1f02a5"/>
    <ds:schemaRef ds:uri="f1b73229-5063-4e37-ac8b-dc5034c32be7"/>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259</TotalTime>
  <Words>503</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Tenorite</vt:lpstr>
      <vt:lpstr>Monoline</vt:lpstr>
      <vt:lpstr>SCENARIO 1</vt:lpstr>
      <vt:lpstr>SCENARIO 2</vt:lpstr>
      <vt:lpstr>SCENARIO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AI</dc:title>
  <dc:creator>Harvey, Emma</dc:creator>
  <cp:lastModifiedBy>Harvey, Emma</cp:lastModifiedBy>
  <cp:revision>8</cp:revision>
  <dcterms:created xsi:type="dcterms:W3CDTF">2022-09-27T17:21:41Z</dcterms:created>
  <dcterms:modified xsi:type="dcterms:W3CDTF">2022-09-27T22:45:01Z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2022-09-27T17:21:41Z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de4716c4-af79-471c-8791-8d7044f0658b</vt:lpwstr>
  </property>
  <property fmtid="{D5CDD505-2E9C-101B-9397-08002B2CF9AE}" pid="8" name="MSIP_Label_ea60d57e-af5b-4752-ac57-3e4f28ca11dc_ContentBits">
    <vt:lpwstr>0</vt:lpwstr>
  </property>
  <property fmtid="{D5CDD505-2E9C-101B-9397-08002B2CF9AE}" pid="9" name="ContentTypeId">
    <vt:lpwstr>0x010100AF26D95C22D1704EBF485AB2A08FADD2</vt:lpwstr>
  </property>
  <property fmtid="{D5CDD505-2E9C-101B-9397-08002B2CF9AE}" pid="10" name="MediaServiceImageTags">
    <vt:lpwstr/>
  </property>
</Properties>
</file>