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95" r:id="rId6"/>
    <p:sldId id="260" r:id="rId7"/>
    <p:sldId id="296" r:id="rId8"/>
    <p:sldId id="304" r:id="rId9"/>
    <p:sldId id="303" r:id="rId10"/>
    <p:sldId id="258" r:id="rId11"/>
    <p:sldId id="301" r:id="rId12"/>
    <p:sldId id="302" r:id="rId13"/>
    <p:sldId id="270" r:id="rId14"/>
    <p:sldId id="298" r:id="rId15"/>
    <p:sldId id="299" r:id="rId16"/>
    <p:sldId id="300" r:id="rId17"/>
    <p:sldId id="29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Harvey, Emma" initials="HE" lastIdx="2" clrIdx="3">
    <p:extLst>
      <p:ext uri="{19B8F6BF-5375-455C-9EA6-DF929625EA0E}">
        <p15:presenceInfo xmlns:p15="http://schemas.microsoft.com/office/powerpoint/2012/main" userId="S::emharvey@deloitte.com::972a09c5-59f7-4fc3-8b22-4a669c3828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5B1B90-823E-4371-9432-6EACE77753C7}" v="132" dt="2022-09-30T18:28:37.097"/>
    <p1510:client id="{D30835EB-73FC-408C-95A4-12DDA1C0C0A8}" v="2" dt="2022-09-30T17:18:55.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14" y="39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man, Nandita" userId="ac6088ce-f6b3-4db3-ae10-5edb4fcd3fd9" providerId="ADAL" clId="{D30835EB-73FC-408C-95A4-12DDA1C0C0A8}"/>
    <pc:docChg chg="undo custSel modSld">
      <pc:chgData name="Rahman, Nandita" userId="ac6088ce-f6b3-4db3-ae10-5edb4fcd3fd9" providerId="ADAL" clId="{D30835EB-73FC-408C-95A4-12DDA1C0C0A8}" dt="2022-09-30T17:18:55.495" v="1" actId="1076"/>
      <pc:docMkLst>
        <pc:docMk/>
      </pc:docMkLst>
      <pc:sldChg chg="modSp mod">
        <pc:chgData name="Rahman, Nandita" userId="ac6088ce-f6b3-4db3-ae10-5edb4fcd3fd9" providerId="ADAL" clId="{D30835EB-73FC-408C-95A4-12DDA1C0C0A8}" dt="2022-09-30T17:18:55.495" v="1" actId="1076"/>
        <pc:sldMkLst>
          <pc:docMk/>
          <pc:sldMk cId="3717705499" sldId="296"/>
        </pc:sldMkLst>
        <pc:spChg chg="mod">
          <ac:chgData name="Rahman, Nandita" userId="ac6088ce-f6b3-4db3-ae10-5edb4fcd3fd9" providerId="ADAL" clId="{D30835EB-73FC-408C-95A4-12DDA1C0C0A8}" dt="2022-09-30T17:18:55.495" v="1" actId="1076"/>
          <ac:spMkLst>
            <pc:docMk/>
            <pc:sldMk cId="3717705499" sldId="296"/>
            <ac:spMk id="10" creationId="{5F38BCCC-3BD4-4184-B194-11788D4527D9}"/>
          </ac:spMkLst>
        </pc:spChg>
      </pc:sldChg>
    </pc:docChg>
  </pc:docChgLst>
  <pc:docChgLst>
    <pc:chgData name="Gilbert, Meira" userId="S::megilbert@deloitte.com::b9963b96-2a27-46d8-b1b1-d273fb22cec9" providerId="AD" clId="Web-{1B18F0D9-9173-C9EF-C953-8CBF9F42A49C}"/>
    <pc:docChg chg="modSld">
      <pc:chgData name="Gilbert, Meira" userId="S::megilbert@deloitte.com::b9963b96-2a27-46d8-b1b1-d273fb22cec9" providerId="AD" clId="Web-{1B18F0D9-9173-C9EF-C953-8CBF9F42A49C}" dt="2022-09-28T15:32:53.245" v="18" actId="1076"/>
      <pc:docMkLst>
        <pc:docMk/>
      </pc:docMkLst>
      <pc:sldChg chg="addSp modSp">
        <pc:chgData name="Gilbert, Meira" userId="S::megilbert@deloitte.com::b9963b96-2a27-46d8-b1b1-d273fb22cec9" providerId="AD" clId="Web-{1B18F0D9-9173-C9EF-C953-8CBF9F42A49C}" dt="2022-09-28T15:32:53.245" v="18" actId="1076"/>
        <pc:sldMkLst>
          <pc:docMk/>
          <pc:sldMk cId="375326177" sldId="295"/>
        </pc:sldMkLst>
        <pc:picChg chg="add mod modCrop">
          <ac:chgData name="Gilbert, Meira" userId="S::megilbert@deloitte.com::b9963b96-2a27-46d8-b1b1-d273fb22cec9" providerId="AD" clId="Web-{1B18F0D9-9173-C9EF-C953-8CBF9F42A49C}" dt="2022-09-28T15:32:53.245" v="18" actId="1076"/>
          <ac:picMkLst>
            <pc:docMk/>
            <pc:sldMk cId="375326177" sldId="295"/>
            <ac:picMk id="3" creationId="{97C615CC-E4FA-5207-70C6-3835ED618B4D}"/>
          </ac:picMkLst>
        </pc:picChg>
      </pc:sldChg>
    </pc:docChg>
  </pc:docChgLst>
  <pc:docChgLst>
    <pc:chgData name="Harvey, Emma" userId="972a09c5-59f7-4fc3-8b22-4a669c3828f7" providerId="ADAL" clId="{845B1B90-823E-4371-9432-6EACE77753C7}"/>
    <pc:docChg chg="undo custSel addSld delSld modSld">
      <pc:chgData name="Harvey, Emma" userId="972a09c5-59f7-4fc3-8b22-4a669c3828f7" providerId="ADAL" clId="{845B1B90-823E-4371-9432-6EACE77753C7}" dt="2022-09-30T18:28:37.097" v="3926" actId="47"/>
      <pc:docMkLst>
        <pc:docMk/>
      </pc:docMkLst>
      <pc:sldChg chg="modSp mod delCm modNotesTx">
        <pc:chgData name="Harvey, Emma" userId="972a09c5-59f7-4fc3-8b22-4a669c3828f7" providerId="ADAL" clId="{845B1B90-823E-4371-9432-6EACE77753C7}" dt="2022-09-30T18:26:23.257" v="3881" actId="20577"/>
        <pc:sldMkLst>
          <pc:docMk/>
          <pc:sldMk cId="1642425379" sldId="256"/>
        </pc:sldMkLst>
        <pc:spChg chg="mod">
          <ac:chgData name="Harvey, Emma" userId="972a09c5-59f7-4fc3-8b22-4a669c3828f7" providerId="ADAL" clId="{845B1B90-823E-4371-9432-6EACE77753C7}" dt="2022-09-30T16:43:25.685" v="3880" actId="20577"/>
          <ac:spMkLst>
            <pc:docMk/>
            <pc:sldMk cId="1642425379" sldId="256"/>
            <ac:spMk id="3" creationId="{1901B20D-4C28-4DA3-ABBD-718C22A5E58B}"/>
          </ac:spMkLst>
        </pc:spChg>
      </pc:sldChg>
      <pc:sldChg chg="modNotesTx">
        <pc:chgData name="Harvey, Emma" userId="972a09c5-59f7-4fc3-8b22-4a669c3828f7" providerId="ADAL" clId="{845B1B90-823E-4371-9432-6EACE77753C7}" dt="2022-09-30T18:28:25.201" v="3923" actId="20577"/>
        <pc:sldMkLst>
          <pc:docMk/>
          <pc:sldMk cId="707789176" sldId="258"/>
        </pc:sldMkLst>
      </pc:sldChg>
      <pc:sldChg chg="modSp mod modNotesTx">
        <pc:chgData name="Harvey, Emma" userId="972a09c5-59f7-4fc3-8b22-4a669c3828f7" providerId="ADAL" clId="{845B1B90-823E-4371-9432-6EACE77753C7}" dt="2022-09-30T18:26:27.352" v="3883" actId="20577"/>
        <pc:sldMkLst>
          <pc:docMk/>
          <pc:sldMk cId="566997565" sldId="260"/>
        </pc:sldMkLst>
        <pc:spChg chg="mod">
          <ac:chgData name="Harvey, Emma" userId="972a09c5-59f7-4fc3-8b22-4a669c3828f7" providerId="ADAL" clId="{845B1B90-823E-4371-9432-6EACE77753C7}" dt="2022-09-29T19:39:10.468" v="3631" actId="21"/>
          <ac:spMkLst>
            <pc:docMk/>
            <pc:sldMk cId="566997565" sldId="260"/>
            <ac:spMk id="7" creationId="{D4F21CFD-269C-4A69-830A-A31683357B38}"/>
          </ac:spMkLst>
        </pc:spChg>
      </pc:sldChg>
      <pc:sldChg chg="modNotesTx">
        <pc:chgData name="Harvey, Emma" userId="972a09c5-59f7-4fc3-8b22-4a669c3828f7" providerId="ADAL" clId="{845B1B90-823E-4371-9432-6EACE77753C7}" dt="2022-09-30T18:28:12.601" v="3919" actId="20577"/>
        <pc:sldMkLst>
          <pc:docMk/>
          <pc:sldMk cId="1472106130" sldId="270"/>
        </pc:sldMkLst>
      </pc:sldChg>
      <pc:sldChg chg="addSp delSp modSp mod delCm modCm modNotesTx">
        <pc:chgData name="Harvey, Emma" userId="972a09c5-59f7-4fc3-8b22-4a669c3828f7" providerId="ADAL" clId="{845B1B90-823E-4371-9432-6EACE77753C7}" dt="2022-09-30T18:26:25.381" v="3882" actId="20577"/>
        <pc:sldMkLst>
          <pc:docMk/>
          <pc:sldMk cId="375326177" sldId="295"/>
        </pc:sldMkLst>
        <pc:spChg chg="mod">
          <ac:chgData name="Harvey, Emma" userId="972a09c5-59f7-4fc3-8b22-4a669c3828f7" providerId="ADAL" clId="{845B1B90-823E-4371-9432-6EACE77753C7}" dt="2022-09-28T17:39:00.651" v="3628" actId="12788"/>
          <ac:spMkLst>
            <pc:docMk/>
            <pc:sldMk cId="375326177" sldId="295"/>
            <ac:spMk id="20" creationId="{CC16FAB0-5A64-48D3-A277-01BC457BF3FE}"/>
          </ac:spMkLst>
        </pc:spChg>
        <pc:spChg chg="mod">
          <ac:chgData name="Harvey, Emma" userId="972a09c5-59f7-4fc3-8b22-4a669c3828f7" providerId="ADAL" clId="{845B1B90-823E-4371-9432-6EACE77753C7}" dt="2022-09-28T17:39:05.132" v="3629" actId="12788"/>
          <ac:spMkLst>
            <pc:docMk/>
            <pc:sldMk cId="375326177" sldId="295"/>
            <ac:spMk id="23" creationId="{0693FCA2-F68D-4262-A7CC-C8FF2FAC6C71}"/>
          </ac:spMkLst>
        </pc:spChg>
        <pc:spChg chg="add del">
          <ac:chgData name="Harvey, Emma" userId="972a09c5-59f7-4fc3-8b22-4a669c3828f7" providerId="ADAL" clId="{845B1B90-823E-4371-9432-6EACE77753C7}" dt="2022-09-28T17:39:10.073" v="3630" actId="478"/>
          <ac:spMkLst>
            <pc:docMk/>
            <pc:sldMk cId="375326177" sldId="295"/>
            <ac:spMk id="33" creationId="{38B647BD-348B-42DF-9786-28B78E99D000}"/>
          </ac:spMkLst>
        </pc:spChg>
        <pc:spChg chg="add del">
          <ac:chgData name="Harvey, Emma" userId="972a09c5-59f7-4fc3-8b22-4a669c3828f7" providerId="ADAL" clId="{845B1B90-823E-4371-9432-6EACE77753C7}" dt="2022-09-28T17:39:10.073" v="3630" actId="478"/>
          <ac:spMkLst>
            <pc:docMk/>
            <pc:sldMk cId="375326177" sldId="295"/>
            <ac:spMk id="34" creationId="{080BD08E-B92F-4C35-8C9A-709792988C33}"/>
          </ac:spMkLst>
        </pc:spChg>
        <pc:picChg chg="mod">
          <ac:chgData name="Harvey, Emma" userId="972a09c5-59f7-4fc3-8b22-4a669c3828f7" providerId="ADAL" clId="{845B1B90-823E-4371-9432-6EACE77753C7}" dt="2022-09-28T17:39:05.132" v="3629" actId="12788"/>
          <ac:picMkLst>
            <pc:docMk/>
            <pc:sldMk cId="375326177" sldId="295"/>
            <ac:picMk id="3" creationId="{97C615CC-E4FA-5207-70C6-3835ED618B4D}"/>
          </ac:picMkLst>
        </pc:picChg>
        <pc:picChg chg="add mod modCrop">
          <ac:chgData name="Harvey, Emma" userId="972a09c5-59f7-4fc3-8b22-4a669c3828f7" providerId="ADAL" clId="{845B1B90-823E-4371-9432-6EACE77753C7}" dt="2022-09-28T17:39:00.651" v="3628" actId="12788"/>
          <ac:picMkLst>
            <pc:docMk/>
            <pc:sldMk cId="375326177" sldId="295"/>
            <ac:picMk id="9" creationId="{0A393670-D178-49AB-B19C-98B71698BB98}"/>
          </ac:picMkLst>
        </pc:picChg>
        <pc:picChg chg="mod">
          <ac:chgData name="Harvey, Emma" userId="972a09c5-59f7-4fc3-8b22-4a669c3828f7" providerId="ADAL" clId="{845B1B90-823E-4371-9432-6EACE77753C7}" dt="2022-09-28T17:38:54.682" v="3627" actId="555"/>
          <ac:picMkLst>
            <pc:docMk/>
            <pc:sldMk cId="375326177" sldId="295"/>
            <ac:picMk id="1034" creationId="{797C7237-7CCC-4ADA-947E-AFCC32DC98EF}"/>
          </ac:picMkLst>
        </pc:picChg>
      </pc:sldChg>
      <pc:sldChg chg="addSp delSp modSp mod modNotesTx">
        <pc:chgData name="Harvey, Emma" userId="972a09c5-59f7-4fc3-8b22-4a669c3828f7" providerId="ADAL" clId="{845B1B90-823E-4371-9432-6EACE77753C7}" dt="2022-09-30T18:26:30.345" v="3884" actId="20577"/>
        <pc:sldMkLst>
          <pc:docMk/>
          <pc:sldMk cId="3717705499" sldId="296"/>
        </pc:sldMkLst>
        <pc:spChg chg="del mod">
          <ac:chgData name="Harvey, Emma" userId="972a09c5-59f7-4fc3-8b22-4a669c3828f7" providerId="ADAL" clId="{845B1B90-823E-4371-9432-6EACE77753C7}" dt="2022-09-29T20:03:03.900" v="3703" actId="478"/>
          <ac:spMkLst>
            <pc:docMk/>
            <pc:sldMk cId="3717705499" sldId="296"/>
            <ac:spMk id="9" creationId="{15A13D75-A64E-4434-8280-598DA7CC0D8D}"/>
          </ac:spMkLst>
        </pc:spChg>
        <pc:spChg chg="add mod">
          <ac:chgData name="Harvey, Emma" userId="972a09c5-59f7-4fc3-8b22-4a669c3828f7" providerId="ADAL" clId="{845B1B90-823E-4371-9432-6EACE77753C7}" dt="2022-09-29T19:57:19.312" v="3702" actId="113"/>
          <ac:spMkLst>
            <pc:docMk/>
            <pc:sldMk cId="3717705499" sldId="296"/>
            <ac:spMk id="10" creationId="{5F38BCCC-3BD4-4184-B194-11788D4527D9}"/>
          </ac:spMkLst>
        </pc:spChg>
        <pc:spChg chg="add del mod">
          <ac:chgData name="Harvey, Emma" userId="972a09c5-59f7-4fc3-8b22-4a669c3828f7" providerId="ADAL" clId="{845B1B90-823E-4371-9432-6EACE77753C7}" dt="2022-09-27T22:51:11.576" v="958"/>
          <ac:spMkLst>
            <pc:docMk/>
            <pc:sldMk cId="3717705499" sldId="296"/>
            <ac:spMk id="12" creationId="{6C0CBE8C-7DC4-4D64-A481-B8C5F5E542AE}"/>
          </ac:spMkLst>
        </pc:spChg>
        <pc:spChg chg="add mod">
          <ac:chgData name="Harvey, Emma" userId="972a09c5-59f7-4fc3-8b22-4a669c3828f7" providerId="ADAL" clId="{845B1B90-823E-4371-9432-6EACE77753C7}" dt="2022-09-27T22:57:59.911" v="1431" actId="1036"/>
          <ac:spMkLst>
            <pc:docMk/>
            <pc:sldMk cId="3717705499" sldId="296"/>
            <ac:spMk id="13" creationId="{D6D6D357-8269-4189-ACCF-FAE0D271A59B}"/>
          </ac:spMkLst>
        </pc:spChg>
      </pc:sldChg>
      <pc:sldChg chg="addSp modSp mod modNotesTx">
        <pc:chgData name="Harvey, Emma" userId="972a09c5-59f7-4fc3-8b22-4a669c3828f7" providerId="ADAL" clId="{845B1B90-823E-4371-9432-6EACE77753C7}" dt="2022-09-30T18:28:08.058" v="3918" actId="20577"/>
        <pc:sldMkLst>
          <pc:docMk/>
          <pc:sldMk cId="1172169124" sldId="297"/>
        </pc:sldMkLst>
        <pc:spChg chg="add mod">
          <ac:chgData name="Harvey, Emma" userId="972a09c5-59f7-4fc3-8b22-4a669c3828f7" providerId="ADAL" clId="{845B1B90-823E-4371-9432-6EACE77753C7}" dt="2022-09-28T14:02:01.247" v="3575" actId="20577"/>
          <ac:spMkLst>
            <pc:docMk/>
            <pc:sldMk cId="1172169124" sldId="297"/>
            <ac:spMk id="6" creationId="{84F80088-D401-4F44-983C-1BBBCAA95E38}"/>
          </ac:spMkLst>
        </pc:spChg>
        <pc:spChg chg="mod">
          <ac:chgData name="Harvey, Emma" userId="972a09c5-59f7-4fc3-8b22-4a669c3828f7" providerId="ADAL" clId="{845B1B90-823E-4371-9432-6EACE77753C7}" dt="2022-09-27T23:12:03.723" v="3278" actId="20577"/>
          <ac:spMkLst>
            <pc:docMk/>
            <pc:sldMk cId="1172169124" sldId="297"/>
            <ac:spMk id="11" creationId="{B1B29E87-9C2C-400B-834D-4E4BD6E944D0}"/>
          </ac:spMkLst>
        </pc:spChg>
      </pc:sldChg>
      <pc:sldChg chg="addSp delSp modSp add del mod">
        <pc:chgData name="Harvey, Emma" userId="972a09c5-59f7-4fc3-8b22-4a669c3828f7" providerId="ADAL" clId="{845B1B90-823E-4371-9432-6EACE77753C7}" dt="2022-09-29T20:21:50.818" v="3758" actId="114"/>
        <pc:sldMkLst>
          <pc:docMk/>
          <pc:sldMk cId="3357172557" sldId="298"/>
        </pc:sldMkLst>
        <pc:spChg chg="add del mod">
          <ac:chgData name="Harvey, Emma" userId="972a09c5-59f7-4fc3-8b22-4a669c3828f7" providerId="ADAL" clId="{845B1B90-823E-4371-9432-6EACE77753C7}" dt="2022-09-29T20:19:22.302" v="3705" actId="478"/>
          <ac:spMkLst>
            <pc:docMk/>
            <pc:sldMk cId="3357172557" sldId="298"/>
            <ac:spMk id="5" creationId="{45D614DD-AD31-4F6F-B6C3-11D25D0B33EF}"/>
          </ac:spMkLst>
        </pc:spChg>
        <pc:spChg chg="add mod">
          <ac:chgData name="Harvey, Emma" userId="972a09c5-59f7-4fc3-8b22-4a669c3828f7" providerId="ADAL" clId="{845B1B90-823E-4371-9432-6EACE77753C7}" dt="2022-09-29T20:21:50.818" v="3758" actId="114"/>
          <ac:spMkLst>
            <pc:docMk/>
            <pc:sldMk cId="3357172557" sldId="298"/>
            <ac:spMk id="8" creationId="{C7B037BD-E4C4-4472-B5ED-40A13628FFF3}"/>
          </ac:spMkLst>
        </pc:spChg>
      </pc:sldChg>
      <pc:sldChg chg="addSp modSp add del mod">
        <pc:chgData name="Harvey, Emma" userId="972a09c5-59f7-4fc3-8b22-4a669c3828f7" providerId="ADAL" clId="{845B1B90-823E-4371-9432-6EACE77753C7}" dt="2022-09-29T20:21:29.993" v="3755" actId="20577"/>
        <pc:sldMkLst>
          <pc:docMk/>
          <pc:sldMk cId="548147622" sldId="299"/>
        </pc:sldMkLst>
        <pc:spChg chg="add mod">
          <ac:chgData name="Harvey, Emma" userId="972a09c5-59f7-4fc3-8b22-4a669c3828f7" providerId="ADAL" clId="{845B1B90-823E-4371-9432-6EACE77753C7}" dt="2022-09-29T20:21:29.993" v="3755" actId="20577"/>
          <ac:spMkLst>
            <pc:docMk/>
            <pc:sldMk cId="548147622" sldId="299"/>
            <ac:spMk id="7" creationId="{1437B4E1-06D0-4F6E-9013-7F82323AD06C}"/>
          </ac:spMkLst>
        </pc:spChg>
      </pc:sldChg>
      <pc:sldChg chg="addSp modSp add del mod">
        <pc:chgData name="Harvey, Emma" userId="972a09c5-59f7-4fc3-8b22-4a669c3828f7" providerId="ADAL" clId="{845B1B90-823E-4371-9432-6EACE77753C7}" dt="2022-09-29T20:22:33.898" v="3766" actId="20577"/>
        <pc:sldMkLst>
          <pc:docMk/>
          <pc:sldMk cId="2673434353" sldId="300"/>
        </pc:sldMkLst>
        <pc:spChg chg="add mod">
          <ac:chgData name="Harvey, Emma" userId="972a09c5-59f7-4fc3-8b22-4a669c3828f7" providerId="ADAL" clId="{845B1B90-823E-4371-9432-6EACE77753C7}" dt="2022-09-29T20:22:33.898" v="3766" actId="20577"/>
          <ac:spMkLst>
            <pc:docMk/>
            <pc:sldMk cId="2673434353" sldId="300"/>
            <ac:spMk id="7" creationId="{100F8E48-4B0C-4684-94AE-32973F568910}"/>
          </ac:spMkLst>
        </pc:spChg>
      </pc:sldChg>
      <pc:sldChg chg="modNotesTx">
        <pc:chgData name="Harvey, Emma" userId="972a09c5-59f7-4fc3-8b22-4a669c3828f7" providerId="ADAL" clId="{845B1B90-823E-4371-9432-6EACE77753C7}" dt="2022-09-30T18:28:22.321" v="3922" actId="20577"/>
        <pc:sldMkLst>
          <pc:docMk/>
          <pc:sldMk cId="2788873328" sldId="301"/>
        </pc:sldMkLst>
      </pc:sldChg>
      <pc:sldChg chg="modNotesTx">
        <pc:chgData name="Harvey, Emma" userId="972a09c5-59f7-4fc3-8b22-4a669c3828f7" providerId="ADAL" clId="{845B1B90-823E-4371-9432-6EACE77753C7}" dt="2022-09-30T18:28:19.714" v="3921" actId="20577"/>
        <pc:sldMkLst>
          <pc:docMk/>
          <pc:sldMk cId="3058341547" sldId="302"/>
        </pc:sldMkLst>
      </pc:sldChg>
      <pc:sldChg chg="modSp mod modNotesTx">
        <pc:chgData name="Harvey, Emma" userId="972a09c5-59f7-4fc3-8b22-4a669c3828f7" providerId="ADAL" clId="{845B1B90-823E-4371-9432-6EACE77753C7}" dt="2022-09-30T18:28:27.652" v="3924" actId="20577"/>
        <pc:sldMkLst>
          <pc:docMk/>
          <pc:sldMk cId="1165407500" sldId="303"/>
        </pc:sldMkLst>
        <pc:spChg chg="mod">
          <ac:chgData name="Harvey, Emma" userId="972a09c5-59f7-4fc3-8b22-4a669c3828f7" providerId="ADAL" clId="{845B1B90-823E-4371-9432-6EACE77753C7}" dt="2022-09-30T18:27:48.689" v="3917" actId="20577"/>
          <ac:spMkLst>
            <pc:docMk/>
            <pc:sldMk cId="1165407500" sldId="303"/>
            <ac:spMk id="6" creationId="{1AEE313A-680A-47D2-8A24-1F78EB6FCECA}"/>
          </ac:spMkLst>
        </pc:spChg>
      </pc:sldChg>
      <pc:sldChg chg="delSp modSp add mod modNotesTx">
        <pc:chgData name="Harvey, Emma" userId="972a09c5-59f7-4fc3-8b22-4a669c3828f7" providerId="ADAL" clId="{845B1B90-823E-4371-9432-6EACE77753C7}" dt="2022-09-30T18:28:29.842" v="3925" actId="20577"/>
        <pc:sldMkLst>
          <pc:docMk/>
          <pc:sldMk cId="2579910318" sldId="304"/>
        </pc:sldMkLst>
        <pc:spChg chg="del mod">
          <ac:chgData name="Harvey, Emma" userId="972a09c5-59f7-4fc3-8b22-4a669c3828f7" providerId="ADAL" clId="{845B1B90-823E-4371-9432-6EACE77753C7}" dt="2022-09-27T22:58:15.166" v="1446" actId="478"/>
          <ac:spMkLst>
            <pc:docMk/>
            <pc:sldMk cId="2579910318" sldId="304"/>
            <ac:spMk id="9" creationId="{15A13D75-A64E-4434-8280-598DA7CC0D8D}"/>
          </ac:spMkLst>
        </pc:spChg>
        <pc:spChg chg="mod">
          <ac:chgData name="Harvey, Emma" userId="972a09c5-59f7-4fc3-8b22-4a669c3828f7" providerId="ADAL" clId="{845B1B90-823E-4371-9432-6EACE77753C7}" dt="2022-09-27T23:00:05.667" v="1584" actId="20577"/>
          <ac:spMkLst>
            <pc:docMk/>
            <pc:sldMk cId="2579910318" sldId="304"/>
            <ac:spMk id="10" creationId="{5F38BCCC-3BD4-4184-B194-11788D4527D9}"/>
          </ac:spMkLst>
        </pc:spChg>
        <pc:spChg chg="mod">
          <ac:chgData name="Harvey, Emma" userId="972a09c5-59f7-4fc3-8b22-4a669c3828f7" providerId="ADAL" clId="{845B1B90-823E-4371-9432-6EACE77753C7}" dt="2022-09-27T22:58:11.339" v="1445" actId="1035"/>
          <ac:spMkLst>
            <pc:docMk/>
            <pc:sldMk cId="2579910318" sldId="304"/>
            <ac:spMk id="13" creationId="{D6D6D357-8269-4189-ACCF-FAE0D271A59B}"/>
          </ac:spMkLst>
        </pc:spChg>
      </pc:sldChg>
      <pc:sldChg chg="delSp add del mod modNotesTx">
        <pc:chgData name="Harvey, Emma" userId="972a09c5-59f7-4fc3-8b22-4a669c3828f7" providerId="ADAL" clId="{845B1B90-823E-4371-9432-6EACE77753C7}" dt="2022-09-30T18:28:37.097" v="3926" actId="47"/>
        <pc:sldMkLst>
          <pc:docMk/>
          <pc:sldMk cId="684211500" sldId="305"/>
        </pc:sldMkLst>
        <pc:spChg chg="del">
          <ac:chgData name="Harvey, Emma" userId="972a09c5-59f7-4fc3-8b22-4a669c3828f7" providerId="ADAL" clId="{845B1B90-823E-4371-9432-6EACE77753C7}" dt="2022-09-27T23:01:17.531" v="1845" actId="478"/>
          <ac:spMkLst>
            <pc:docMk/>
            <pc:sldMk cId="684211500" sldId="305"/>
            <ac:spMk id="7" creationId="{C8D625A5-6672-4E97-95A6-AFD2513AF30A}"/>
          </ac:spMkLst>
        </pc:spChg>
        <pc:spChg chg="del">
          <ac:chgData name="Harvey, Emma" userId="972a09c5-59f7-4fc3-8b22-4a669c3828f7" providerId="ADAL" clId="{845B1B90-823E-4371-9432-6EACE77753C7}" dt="2022-09-27T23:01:17.531" v="1845" actId="478"/>
          <ac:spMkLst>
            <pc:docMk/>
            <pc:sldMk cId="684211500" sldId="305"/>
            <ac:spMk id="9" creationId="{BF4FF94D-8A2A-4653-817B-E867E18F0F00}"/>
          </ac:spMkLst>
        </pc:spChg>
        <pc:spChg chg="del">
          <ac:chgData name="Harvey, Emma" userId="972a09c5-59f7-4fc3-8b22-4a669c3828f7" providerId="ADAL" clId="{845B1B90-823E-4371-9432-6EACE77753C7}" dt="2022-09-27T23:01:17.531" v="1845" actId="478"/>
          <ac:spMkLst>
            <pc:docMk/>
            <pc:sldMk cId="684211500" sldId="305"/>
            <ac:spMk id="24" creationId="{C2D00C35-20A1-4231-B688-B3D1414C23BA}"/>
          </ac:spMkLst>
        </pc:spChg>
        <pc:grpChg chg="del">
          <ac:chgData name="Harvey, Emma" userId="972a09c5-59f7-4fc3-8b22-4a669c3828f7" providerId="ADAL" clId="{845B1B90-823E-4371-9432-6EACE77753C7}" dt="2022-09-27T23:01:17.531" v="1845" actId="478"/>
          <ac:grpSpMkLst>
            <pc:docMk/>
            <pc:sldMk cId="684211500" sldId="305"/>
            <ac:grpSpMk id="8" creationId="{25363160-A5F1-4C74-B55F-B5B9A5D88405}"/>
          </ac:grpSpMkLst>
        </pc:grpChg>
        <pc:grpChg chg="del">
          <ac:chgData name="Harvey, Emma" userId="972a09c5-59f7-4fc3-8b22-4a669c3828f7" providerId="ADAL" clId="{845B1B90-823E-4371-9432-6EACE77753C7}" dt="2022-09-27T23:01:17.531" v="1845" actId="478"/>
          <ac:grpSpMkLst>
            <pc:docMk/>
            <pc:sldMk cId="684211500" sldId="305"/>
            <ac:grpSpMk id="27" creationId="{DAC13995-F0C1-4294-95E1-CA795B5D995B}"/>
          </ac:grpSpMkLst>
        </pc:grpChg>
        <pc:picChg chg="del">
          <ac:chgData name="Harvey, Emma" userId="972a09c5-59f7-4fc3-8b22-4a669c3828f7" providerId="ADAL" clId="{845B1B90-823E-4371-9432-6EACE77753C7}" dt="2022-09-27T23:01:17.531" v="1845" actId="478"/>
          <ac:picMkLst>
            <pc:docMk/>
            <pc:sldMk cId="684211500" sldId="305"/>
            <ac:picMk id="22" creationId="{00568776-3DA1-435D-BD81-8735A295F2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9/30/2022</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a:p>
        </p:txBody>
      </p:sp>
    </p:spTree>
    <p:extLst>
      <p:ext uri="{BB962C8B-B14F-4D97-AF65-F5344CB8AC3E}">
        <p14:creationId xmlns:p14="http://schemas.microsoft.com/office/powerpoint/2010/main" val="1956707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a:p>
        </p:txBody>
      </p:sp>
    </p:spTree>
    <p:extLst>
      <p:ext uri="{BB962C8B-B14F-4D97-AF65-F5344CB8AC3E}">
        <p14:creationId xmlns:p14="http://schemas.microsoft.com/office/powerpoint/2010/main" val="12346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a:p>
        </p:txBody>
      </p:sp>
    </p:spTree>
    <p:extLst>
      <p:ext uri="{BB962C8B-B14F-4D97-AF65-F5344CB8AC3E}">
        <p14:creationId xmlns:p14="http://schemas.microsoft.com/office/powerpoint/2010/main" val="73139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a:p>
        </p:txBody>
      </p:sp>
    </p:spTree>
    <p:extLst>
      <p:ext uri="{BB962C8B-B14F-4D97-AF65-F5344CB8AC3E}">
        <p14:creationId xmlns:p14="http://schemas.microsoft.com/office/powerpoint/2010/main" val="281940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a:p>
        </p:txBody>
      </p:sp>
    </p:spTree>
    <p:extLst>
      <p:ext uri="{BB962C8B-B14F-4D97-AF65-F5344CB8AC3E}">
        <p14:creationId xmlns:p14="http://schemas.microsoft.com/office/powerpoint/2010/main" val="4224191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a:p>
        </p:txBody>
      </p:sp>
    </p:spTree>
    <p:extLst>
      <p:ext uri="{BB962C8B-B14F-4D97-AF65-F5344CB8AC3E}">
        <p14:creationId xmlns:p14="http://schemas.microsoft.com/office/powerpoint/2010/main" val="292854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a:p>
        </p:txBody>
      </p:sp>
    </p:spTree>
    <p:extLst>
      <p:ext uri="{BB962C8B-B14F-4D97-AF65-F5344CB8AC3E}">
        <p14:creationId xmlns:p14="http://schemas.microsoft.com/office/powerpoint/2010/main" val="2482145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a:p>
        </p:txBody>
      </p:sp>
    </p:spTree>
    <p:extLst>
      <p:ext uri="{BB962C8B-B14F-4D97-AF65-F5344CB8AC3E}">
        <p14:creationId xmlns:p14="http://schemas.microsoft.com/office/powerpoint/2010/main" val="124279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a:p>
        </p:txBody>
      </p:sp>
    </p:spTree>
    <p:extLst>
      <p:ext uri="{BB962C8B-B14F-4D97-AF65-F5344CB8AC3E}">
        <p14:creationId xmlns:p14="http://schemas.microsoft.com/office/powerpoint/2010/main" val="183550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a:p>
        </p:txBody>
      </p:sp>
    </p:spTree>
    <p:extLst>
      <p:ext uri="{BB962C8B-B14F-4D97-AF65-F5344CB8AC3E}">
        <p14:creationId xmlns:p14="http://schemas.microsoft.com/office/powerpoint/2010/main" val="348810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a:p>
        </p:txBody>
      </p:sp>
    </p:spTree>
    <p:extLst>
      <p:ext uri="{BB962C8B-B14F-4D97-AF65-F5344CB8AC3E}">
        <p14:creationId xmlns:p14="http://schemas.microsoft.com/office/powerpoint/2010/main" val="1292197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am Slide 4 People">
    <p:bg>
      <p:bgRef idx="1001">
        <a:schemeClr val="bg1"/>
      </p:bgRef>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35E331D2-7C22-4DB3-AB72-E3701E6A7EAD}"/>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21" name="Picture Placeholder 10">
            <a:extLst>
              <a:ext uri="{FF2B5EF4-FFF2-40B4-BE49-F238E27FC236}">
                <a16:creationId xmlns:a16="http://schemas.microsoft.com/office/drawing/2014/main" id="{CDCB4386-6BD0-4815-85AF-DE479D13CE50}"/>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2" name="Text Placeholder 2">
            <a:extLst>
              <a:ext uri="{FF2B5EF4-FFF2-40B4-BE49-F238E27FC236}">
                <a16:creationId xmlns:a16="http://schemas.microsoft.com/office/drawing/2014/main" id="{491973C2-3E0C-4054-B662-F6700175FD9C}"/>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0" name="Text Placeholder 2">
            <a:extLst>
              <a:ext uri="{FF2B5EF4-FFF2-40B4-BE49-F238E27FC236}">
                <a16:creationId xmlns:a16="http://schemas.microsoft.com/office/drawing/2014/main" id="{0D693BF4-D4ED-4CEB-B6B0-BA87287E17C4}"/>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1" name="Picture Placeholder 10">
            <a:extLst>
              <a:ext uri="{FF2B5EF4-FFF2-40B4-BE49-F238E27FC236}">
                <a16:creationId xmlns:a16="http://schemas.microsoft.com/office/drawing/2014/main" id="{3BF0DDB2-7F1F-4002-9A43-F52CB336AE97}"/>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2" name="Text Placeholder 2">
            <a:extLst>
              <a:ext uri="{FF2B5EF4-FFF2-40B4-BE49-F238E27FC236}">
                <a16:creationId xmlns:a16="http://schemas.microsoft.com/office/drawing/2014/main" id="{6E3F8C88-FC41-4CF1-BA73-31903AF3E4C0}"/>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Text Placeholder 2">
            <a:extLst>
              <a:ext uri="{FF2B5EF4-FFF2-40B4-BE49-F238E27FC236}">
                <a16:creationId xmlns:a16="http://schemas.microsoft.com/office/drawing/2014/main" id="{99886B9C-6B11-4A70-922A-8444C559B317}"/>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4" name="Picture Placeholder 10">
            <a:extLst>
              <a:ext uri="{FF2B5EF4-FFF2-40B4-BE49-F238E27FC236}">
                <a16:creationId xmlns:a16="http://schemas.microsoft.com/office/drawing/2014/main" id="{B9D5648F-E88D-48FE-A7D7-96CD27B8056C}"/>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35" name="Text Placeholder 2">
            <a:extLst>
              <a:ext uri="{FF2B5EF4-FFF2-40B4-BE49-F238E27FC236}">
                <a16:creationId xmlns:a16="http://schemas.microsoft.com/office/drawing/2014/main" id="{6E1F2A38-C08A-4294-BBA7-2935733C4FBA}"/>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6" name="Text Placeholder 2">
            <a:extLst>
              <a:ext uri="{FF2B5EF4-FFF2-40B4-BE49-F238E27FC236}">
                <a16:creationId xmlns:a16="http://schemas.microsoft.com/office/drawing/2014/main" id="{E890DD51-B3E9-450E-A8AD-C1FE3E1AC047}"/>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7" name="Picture Placeholder 10">
            <a:extLst>
              <a:ext uri="{FF2B5EF4-FFF2-40B4-BE49-F238E27FC236}">
                <a16:creationId xmlns:a16="http://schemas.microsoft.com/office/drawing/2014/main" id="{E6581BCA-C02C-4272-B093-C29F733BB8B4}"/>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8" name="Text Placeholder 2">
            <a:extLst>
              <a:ext uri="{FF2B5EF4-FFF2-40B4-BE49-F238E27FC236}">
                <a16:creationId xmlns:a16="http://schemas.microsoft.com/office/drawing/2014/main" id="{946D19BB-DD0E-421D-87B4-6EA9BE33977A}"/>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9" name="Text Placeholder 2">
            <a:extLst>
              <a:ext uri="{FF2B5EF4-FFF2-40B4-BE49-F238E27FC236}">
                <a16:creationId xmlns:a16="http://schemas.microsoft.com/office/drawing/2014/main" id="{B9D443B9-E4AA-462B-8C0C-DBCF43C55F7B}"/>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0" name="Picture Placeholder 10">
            <a:extLst>
              <a:ext uri="{FF2B5EF4-FFF2-40B4-BE49-F238E27FC236}">
                <a16:creationId xmlns:a16="http://schemas.microsoft.com/office/drawing/2014/main" id="{2DCB550B-4ACB-43D5-A276-44245C8A9C34}"/>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41" name="Text Placeholder 2">
            <a:extLst>
              <a:ext uri="{FF2B5EF4-FFF2-40B4-BE49-F238E27FC236}">
                <a16:creationId xmlns:a16="http://schemas.microsoft.com/office/drawing/2014/main" id="{79DBCFDA-5CAE-4C81-9F68-7F897BD57BD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2" name="Text Placeholder 2">
            <a:extLst>
              <a:ext uri="{FF2B5EF4-FFF2-40B4-BE49-F238E27FC236}">
                <a16:creationId xmlns:a16="http://schemas.microsoft.com/office/drawing/2014/main" id="{394FD7E2-688A-4189-BC28-D1DBF663DE97}"/>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3" name="Picture Placeholder 10">
            <a:extLst>
              <a:ext uri="{FF2B5EF4-FFF2-40B4-BE49-F238E27FC236}">
                <a16:creationId xmlns:a16="http://schemas.microsoft.com/office/drawing/2014/main" id="{7C0B17E3-3E26-4FB2-8576-F3EF123FBCCB}"/>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44" name="Text Placeholder 2">
            <a:extLst>
              <a:ext uri="{FF2B5EF4-FFF2-40B4-BE49-F238E27FC236}">
                <a16:creationId xmlns:a16="http://schemas.microsoft.com/office/drawing/2014/main" id="{7287E406-627D-498E-B791-BB6845383025}"/>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5" name="Text Placeholder 2">
            <a:extLst>
              <a:ext uri="{FF2B5EF4-FFF2-40B4-BE49-F238E27FC236}">
                <a16:creationId xmlns:a16="http://schemas.microsoft.com/office/drawing/2014/main" id="{E0CA2750-702A-4E95-B29A-CDFDABA83314}"/>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6" name="Picture Placeholder 10">
            <a:extLst>
              <a:ext uri="{FF2B5EF4-FFF2-40B4-BE49-F238E27FC236}">
                <a16:creationId xmlns:a16="http://schemas.microsoft.com/office/drawing/2014/main" id="{7CAC08D4-2CE4-4CC0-96B7-60B5467837DD}"/>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47" name="Text Placeholder 2">
            <a:extLst>
              <a:ext uri="{FF2B5EF4-FFF2-40B4-BE49-F238E27FC236}">
                <a16:creationId xmlns:a16="http://schemas.microsoft.com/office/drawing/2014/main" id="{E474B56D-2F0D-47B3-8DAA-F62C68248EA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8" name="Text Placeholder 2">
            <a:extLst>
              <a:ext uri="{FF2B5EF4-FFF2-40B4-BE49-F238E27FC236}">
                <a16:creationId xmlns:a16="http://schemas.microsoft.com/office/drawing/2014/main" id="{62A5BB15-3297-4A80-B11F-DD425E83708E}"/>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9" name="Picture Placeholder 10">
            <a:extLst>
              <a:ext uri="{FF2B5EF4-FFF2-40B4-BE49-F238E27FC236}">
                <a16:creationId xmlns:a16="http://schemas.microsoft.com/office/drawing/2014/main" id="{29BDFFA3-88E1-4493-957B-8EEDEB3226A5}"/>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0" name="Text Placeholder 2">
            <a:extLst>
              <a:ext uri="{FF2B5EF4-FFF2-40B4-BE49-F238E27FC236}">
                <a16:creationId xmlns:a16="http://schemas.microsoft.com/office/drawing/2014/main" id="{28D0ACC6-4D3B-45FE-B0B4-9C287F0DDCED}"/>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1" name="Text Placeholder 2">
            <a:extLst>
              <a:ext uri="{FF2B5EF4-FFF2-40B4-BE49-F238E27FC236}">
                <a16:creationId xmlns:a16="http://schemas.microsoft.com/office/drawing/2014/main" id="{EF504387-DA84-4672-A9FE-EEEE0378560B}"/>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2" name="Date Placeholder 6">
            <a:extLst>
              <a:ext uri="{FF2B5EF4-FFF2-40B4-BE49-F238E27FC236}">
                <a16:creationId xmlns:a16="http://schemas.microsoft.com/office/drawing/2014/main" id="{A69BC47F-EBB3-4590-A42B-2F121D9C988E}"/>
              </a:ext>
            </a:extLst>
          </p:cNvPr>
          <p:cNvSpPr>
            <a:spLocks noGrp="1"/>
          </p:cNvSpPr>
          <p:nvPr>
            <p:ph type="dt" sz="half" idx="10"/>
          </p:nvPr>
        </p:nvSpPr>
        <p:spPr>
          <a:xfrm>
            <a:off x="838200" y="6356350"/>
            <a:ext cx="2743200" cy="365125"/>
          </a:xfrm>
        </p:spPr>
        <p:txBody>
          <a:bodyPr/>
          <a:lstStyle>
            <a:lvl1pPr>
              <a:defRPr sz="900">
                <a:solidFill>
                  <a:srgbClr val="898989"/>
                </a:solidFill>
              </a:defRPr>
            </a:lvl1pPr>
          </a:lstStyle>
          <a:p>
            <a:r>
              <a:rPr lang="en-US"/>
              <a:t>20XX</a:t>
            </a:r>
          </a:p>
        </p:txBody>
      </p:sp>
      <p:sp>
        <p:nvSpPr>
          <p:cNvPr id="53" name="Footer Placeholder 7">
            <a:extLst>
              <a:ext uri="{FF2B5EF4-FFF2-40B4-BE49-F238E27FC236}">
                <a16:creationId xmlns:a16="http://schemas.microsoft.com/office/drawing/2014/main" id="{CE13FCB6-E233-4CEC-832A-D5759AF01E91}"/>
              </a:ext>
            </a:extLst>
          </p:cNvPr>
          <p:cNvSpPr>
            <a:spLocks noGrp="1"/>
          </p:cNvSpPr>
          <p:nvPr>
            <p:ph type="ftr" sz="quarter" idx="11"/>
          </p:nvPr>
        </p:nvSpPr>
        <p:spPr>
          <a:xfrm>
            <a:off x="4038600" y="6356350"/>
            <a:ext cx="4114800" cy="365125"/>
          </a:xfrm>
        </p:spPr>
        <p:txBody>
          <a:bodyPr/>
          <a:lstStyle>
            <a:lvl1pPr>
              <a:defRPr sz="900">
                <a:solidFill>
                  <a:srgbClr val="898989"/>
                </a:solidFill>
              </a:defRPr>
            </a:lvl1pPr>
          </a:lstStyle>
          <a:p>
            <a:r>
              <a:rPr lang="en-US"/>
              <a:t>Pitch Deck</a:t>
            </a:r>
          </a:p>
        </p:txBody>
      </p:sp>
      <p:sp>
        <p:nvSpPr>
          <p:cNvPr id="54" name="Slide Number Placeholder 8">
            <a:extLst>
              <a:ext uri="{FF2B5EF4-FFF2-40B4-BE49-F238E27FC236}">
                <a16:creationId xmlns:a16="http://schemas.microsoft.com/office/drawing/2014/main" id="{B7F2444F-62D2-4D3E-A730-5124855E62D1}"/>
              </a:ext>
            </a:extLst>
          </p:cNvPr>
          <p:cNvSpPr>
            <a:spLocks noGrp="1"/>
          </p:cNvSpPr>
          <p:nvPr>
            <p:ph type="sldNum" sz="quarter" idx="12"/>
          </p:nvPr>
        </p:nvSpPr>
        <p:spPr>
          <a:xfrm>
            <a:off x="8610600" y="6356350"/>
            <a:ext cx="2743200" cy="365125"/>
          </a:xfrm>
        </p:spPr>
        <p:txBody>
          <a:bodyPr/>
          <a:lstStyle>
            <a:lvl1pPr>
              <a:defRPr sz="900">
                <a:solidFill>
                  <a:srgbClr val="898989"/>
                </a:solidFill>
              </a:defRPr>
            </a:lvl1pPr>
          </a:lstStyle>
          <a:p>
            <a:fld id="{B5CEABB6-07DC-46E8-9B57-56EC44A396E5}" type="slidenum">
              <a:rPr lang="en-US" smtClean="0"/>
              <a:t>‹#›</a:t>
            </a:fld>
            <a:endParaRPr lang="en-US"/>
          </a:p>
        </p:txBody>
      </p:sp>
    </p:spTree>
    <p:extLst>
      <p:ext uri="{BB962C8B-B14F-4D97-AF65-F5344CB8AC3E}">
        <p14:creationId xmlns:p14="http://schemas.microsoft.com/office/powerpoint/2010/main" val="18745562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701"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hbr.org/2019/05/all-the-ways-hiring-algorithms-can-introduce-bias" TargetMode="External"/><Relationship Id="rId2" Type="http://schemas.openxmlformats.org/officeDocument/2006/relationships/hyperlink" Target="https://www.reuters.com/article/us-amazon-com-jobs-automation-insight/amazon-scraps-secret-ai-recruiting-tool-that-showed-bias-against-women-idUSKCN1MK08G"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chnologyreview.com/2021/07/30/1030329/machine-learning-ai-failed-covid-hospital-diagnosis-pandemic/"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s://www.nytimes.com/2019/03/28/nyregion/rent-stabilized-buildings-facial-recognition.html"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DNA4mQLQmbhFEtm74PEPsUDTEGx0pK_BFzlQcltFaMg/edit?usp=sharing"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dsc-capstone.github.io/syllabus/"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dsc-capstone.github.io/assignments/projects/q2-proposal/"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hyperlink" Target="https://dsc-capstone.github.io/syllabu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nanrahman.github.io/capstone-responsible-ai/"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hyperlink" Target="mailto:ddanks@ucsd.edu"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federalregister.gov/documents/2020/12/08/2020-27065/promoting-the-use-of-trustworthy-artificial-intelligence-in-the-federal-government"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digital-strategy.ec.europa.eu/en/library/ethics-guidelines-trustworthy-ai"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s://www2.deloitte.com/us/en/pages/deloitte-analytics/solutions/ethics-of-ai-framework.html" TargetMode="External"/><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hyperlink" Target="https://ai.google/principles/" TargetMode="External"/><Relationship Id="rId4" Type="http://schemas.openxmlformats.org/officeDocument/2006/relationships/hyperlink" Target="https://www.ibm.com/cloud/learn/ai-eth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a:t>Responsible AI</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a:t>Week 1: Introduction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a:t>DISCUSSION</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063931"/>
            <a:ext cx="5431971" cy="2098766"/>
          </a:xfrm>
        </p:spPr>
        <p:txBody>
          <a:bodyPr>
            <a:normAutofit/>
          </a:bodyPr>
          <a:lstStyle/>
          <a:p>
            <a:r>
              <a:rPr lang="en-US" sz="1600"/>
              <a:t>Each breakout room will receive a short description of an AI scenario. Take </a:t>
            </a:r>
            <a:r>
              <a:rPr lang="en-US" sz="1600" b="1"/>
              <a:t>five minutes </a:t>
            </a:r>
            <a:r>
              <a:rPr lang="en-US" sz="1600"/>
              <a:t>to discuss the use case, focusing on potential ethical considerations and impacts.</a:t>
            </a:r>
          </a:p>
          <a:p>
            <a:r>
              <a:rPr lang="en-US" sz="1600"/>
              <a:t>Select one member of your group to </a:t>
            </a:r>
            <a:r>
              <a:rPr lang="en-US" sz="1600" b="1"/>
              <a:t>share your team’s scenario </a:t>
            </a:r>
            <a:r>
              <a:rPr lang="en-US" sz="1600"/>
              <a:t>and some of the ethical considerations you identified with the larger group.</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a:t>2022</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a:t>DSC180A: Responsible AI</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p:txBody>
          <a:bodyPr anchor="ctr">
            <a:normAutofit/>
          </a:bodyPr>
          <a:lstStyle/>
          <a:p>
            <a:r>
              <a:rPr lang="en-US"/>
              <a:t>SCENARIO 1</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p:txBody>
          <a:bodyPr/>
          <a:lstStyle/>
          <a:p>
            <a:fld id="{B5CEABB6-07DC-46E8-9B57-56EC44A396E5}" type="slidenum">
              <a:rPr lang="en-US" smtClean="0"/>
              <a:pPr/>
              <a:t>11</a:t>
            </a:fld>
            <a:endParaRPr lang="en-US"/>
          </a:p>
        </p:txBody>
      </p:sp>
      <p:sp>
        <p:nvSpPr>
          <p:cNvPr id="6" name="TextBox 5">
            <a:extLst>
              <a:ext uri="{FF2B5EF4-FFF2-40B4-BE49-F238E27FC236}">
                <a16:creationId xmlns:a16="http://schemas.microsoft.com/office/drawing/2014/main" id="{47ADDCA8-5D07-43C6-9195-2904A3ACBD47}"/>
              </a:ext>
            </a:extLst>
          </p:cNvPr>
          <p:cNvSpPr txBox="1"/>
          <p:nvPr/>
        </p:nvSpPr>
        <p:spPr>
          <a:xfrm>
            <a:off x="678343" y="1499096"/>
            <a:ext cx="10835315" cy="4200445"/>
          </a:xfrm>
          <a:prstGeom prst="rect">
            <a:avLst/>
          </a:prstGeom>
          <a:noFill/>
        </p:spPr>
        <p:txBody>
          <a:bodyPr wrap="square" rtlCol="0">
            <a:spAutoFit/>
          </a:bodyPr>
          <a:lstStyle/>
          <a:p>
            <a:pPr>
              <a:lnSpc>
                <a:spcPct val="150000"/>
              </a:lnSpc>
            </a:pPr>
            <a:r>
              <a:rPr lang="en-US"/>
              <a:t>You are an AI practitioner working on the HR team for a tech startup. Your company wants to make their hiring process faster and less prone to human bias, so they ask you to build an automatic resume-screening tool. You decide to train this tool on the resumes of individuals who have been successful at your company, so it will identify similar individuals in the future. Since you only have a few employees, you also search LinkedIn for individuals with the same job at different companies and scrape their resume information. With this larger dataset, you build a resume-screening model. Your company deploys this model as the first step in your new hiring process; individuals who make it past the resume screen are then interviewed by humans on your team.</a:t>
            </a:r>
          </a:p>
          <a:p>
            <a:pPr>
              <a:lnSpc>
                <a:spcPct val="150000"/>
              </a:lnSpc>
            </a:pPr>
            <a:endParaRPr lang="en-US"/>
          </a:p>
          <a:p>
            <a:pPr algn="ctr">
              <a:lnSpc>
                <a:spcPct val="150000"/>
              </a:lnSpc>
            </a:pPr>
            <a:r>
              <a:rPr lang="en-US" b="1"/>
              <a:t>What ethical considerations can you think of related to building and deploying the AI tool in this scenario?</a:t>
            </a:r>
          </a:p>
        </p:txBody>
      </p:sp>
      <p:sp>
        <p:nvSpPr>
          <p:cNvPr id="8" name="TextBox 7">
            <a:extLst>
              <a:ext uri="{FF2B5EF4-FFF2-40B4-BE49-F238E27FC236}">
                <a16:creationId xmlns:a16="http://schemas.microsoft.com/office/drawing/2014/main" id="{C7B037BD-E4C4-4472-B5ED-40A13628FFF3}"/>
              </a:ext>
            </a:extLst>
          </p:cNvPr>
          <p:cNvSpPr txBox="1"/>
          <p:nvPr/>
        </p:nvSpPr>
        <p:spPr>
          <a:xfrm>
            <a:off x="838198" y="5904369"/>
            <a:ext cx="10515601" cy="507831"/>
          </a:xfrm>
          <a:prstGeom prst="rect">
            <a:avLst/>
          </a:prstGeom>
          <a:solidFill>
            <a:schemeClr val="bg1"/>
          </a:solidFill>
        </p:spPr>
        <p:txBody>
          <a:bodyPr wrap="square" rtlCol="0">
            <a:spAutoFit/>
          </a:bodyPr>
          <a:lstStyle/>
          <a:p>
            <a:r>
              <a:rPr lang="en-US" sz="900"/>
              <a:t>Inspired by:</a:t>
            </a:r>
          </a:p>
          <a:p>
            <a:r>
              <a:rPr lang="en-US" sz="900">
                <a:hlinkClick r:id="rId2"/>
              </a:rPr>
              <a:t>https://www.reuters.com/article/us-amazon-com-jobs-automation-insight/amazon-scraps-secret-ai-recruiting-tool-that-showed-bias-against-women-idUSKCN1MK08G</a:t>
            </a:r>
            <a:r>
              <a:rPr lang="en-US" sz="900"/>
              <a:t> </a:t>
            </a:r>
          </a:p>
          <a:p>
            <a:r>
              <a:rPr lang="en-US" sz="900">
                <a:solidFill>
                  <a:srgbClr val="313131"/>
                </a:solidFill>
                <a:hlinkClick r:id="rId3"/>
              </a:rPr>
              <a:t>https://hbr.org/2019/05/all-the-ways-hiring-algorithms-can-introduce-bias</a:t>
            </a:r>
            <a:r>
              <a:rPr lang="en-US" sz="900"/>
              <a:t> </a:t>
            </a:r>
          </a:p>
        </p:txBody>
      </p:sp>
    </p:spTree>
    <p:extLst>
      <p:ext uri="{BB962C8B-B14F-4D97-AF65-F5344CB8AC3E}">
        <p14:creationId xmlns:p14="http://schemas.microsoft.com/office/powerpoint/2010/main" val="335717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p:txBody>
          <a:bodyPr anchor="ctr">
            <a:normAutofit/>
          </a:bodyPr>
          <a:lstStyle/>
          <a:p>
            <a:r>
              <a:rPr lang="en-US"/>
              <a:t>SCENARIO 2</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p:txBody>
          <a:bodyPr/>
          <a:lstStyle/>
          <a:p>
            <a:fld id="{B5CEABB6-07DC-46E8-9B57-56EC44A396E5}" type="slidenum">
              <a:rPr lang="en-US" smtClean="0"/>
              <a:pPr/>
              <a:t>12</a:t>
            </a:fld>
            <a:endParaRPr lang="en-US"/>
          </a:p>
        </p:txBody>
      </p:sp>
      <p:sp>
        <p:nvSpPr>
          <p:cNvPr id="6" name="TextBox 5">
            <a:extLst>
              <a:ext uri="{FF2B5EF4-FFF2-40B4-BE49-F238E27FC236}">
                <a16:creationId xmlns:a16="http://schemas.microsoft.com/office/drawing/2014/main" id="{47ADDCA8-5D07-43C6-9195-2904A3ACBD47}"/>
              </a:ext>
            </a:extLst>
          </p:cNvPr>
          <p:cNvSpPr txBox="1"/>
          <p:nvPr/>
        </p:nvSpPr>
        <p:spPr>
          <a:xfrm>
            <a:off x="678343" y="1499096"/>
            <a:ext cx="10835315" cy="3784947"/>
          </a:xfrm>
          <a:prstGeom prst="rect">
            <a:avLst/>
          </a:prstGeom>
          <a:noFill/>
        </p:spPr>
        <p:txBody>
          <a:bodyPr wrap="square" rtlCol="0">
            <a:spAutoFit/>
          </a:bodyPr>
          <a:lstStyle/>
          <a:p>
            <a:pPr>
              <a:lnSpc>
                <a:spcPct val="150000"/>
              </a:lnSpc>
            </a:pPr>
            <a:r>
              <a:rPr lang="en-US"/>
              <a:t>You are an AI practitioner working for a large healthcare system. Due to a recent pandemic, the hospitals in your system are overwhelmed and doctors are struggling to triage, diagnose, and treat patients. You are asked to build an AI tool to help take some of the burden off healthcare workers by reading in patient chest X-rays, determining whether they have the virus causing the pandemic, and triaging them according to how severe their case is. You ask the hospitals in your network (including large, small, rural, urban, pediatric, non-pediatric, etc.) to send you chest X-rays for patients who had and patients who did not have the virus. You build a model with this data and send it to all of the hospitals in your system to use as they see fit. </a:t>
            </a:r>
          </a:p>
          <a:p>
            <a:pPr>
              <a:lnSpc>
                <a:spcPct val="150000"/>
              </a:lnSpc>
            </a:pPr>
            <a:endParaRPr lang="en-US"/>
          </a:p>
          <a:p>
            <a:pPr algn="ctr">
              <a:lnSpc>
                <a:spcPct val="150000"/>
              </a:lnSpc>
            </a:pPr>
            <a:r>
              <a:rPr lang="en-US" b="1"/>
              <a:t>What ethical considerations can you think of related to building and deploying the AI tool in this scenario?</a:t>
            </a:r>
          </a:p>
        </p:txBody>
      </p:sp>
      <p:sp>
        <p:nvSpPr>
          <p:cNvPr id="7" name="TextBox 6">
            <a:extLst>
              <a:ext uri="{FF2B5EF4-FFF2-40B4-BE49-F238E27FC236}">
                <a16:creationId xmlns:a16="http://schemas.microsoft.com/office/drawing/2014/main" id="{1437B4E1-06D0-4F6E-9013-7F82323AD06C}"/>
              </a:ext>
            </a:extLst>
          </p:cNvPr>
          <p:cNvSpPr txBox="1"/>
          <p:nvPr/>
        </p:nvSpPr>
        <p:spPr>
          <a:xfrm>
            <a:off x="838198" y="5904369"/>
            <a:ext cx="10515601" cy="369332"/>
          </a:xfrm>
          <a:prstGeom prst="rect">
            <a:avLst/>
          </a:prstGeom>
          <a:solidFill>
            <a:schemeClr val="bg1"/>
          </a:solidFill>
        </p:spPr>
        <p:txBody>
          <a:bodyPr wrap="square" rtlCol="0">
            <a:spAutoFit/>
          </a:bodyPr>
          <a:lstStyle/>
          <a:p>
            <a:r>
              <a:rPr lang="en-US" sz="900"/>
              <a:t>Inspired by:</a:t>
            </a:r>
          </a:p>
          <a:p>
            <a:r>
              <a:rPr lang="en-US" sz="900">
                <a:hlinkClick r:id="rId2"/>
              </a:rPr>
              <a:t>https://www.technologyreview.com/2021/07/30/1030329/machine-learning-ai-failed-covid-hospital-diagnosis-pandemic/</a:t>
            </a:r>
            <a:r>
              <a:rPr lang="en-US" sz="900"/>
              <a:t> </a:t>
            </a:r>
          </a:p>
        </p:txBody>
      </p:sp>
    </p:spTree>
    <p:extLst>
      <p:ext uri="{BB962C8B-B14F-4D97-AF65-F5344CB8AC3E}">
        <p14:creationId xmlns:p14="http://schemas.microsoft.com/office/powerpoint/2010/main" val="548147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p:txBody>
          <a:bodyPr anchor="ctr">
            <a:normAutofit/>
          </a:bodyPr>
          <a:lstStyle/>
          <a:p>
            <a:r>
              <a:rPr lang="en-US"/>
              <a:t>SCENARIO 3</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p:txBody>
          <a:bodyPr/>
          <a:lstStyle/>
          <a:p>
            <a:fld id="{B5CEABB6-07DC-46E8-9B57-56EC44A396E5}" type="slidenum">
              <a:rPr lang="en-US" smtClean="0"/>
              <a:pPr/>
              <a:t>13</a:t>
            </a:fld>
            <a:endParaRPr lang="en-US"/>
          </a:p>
        </p:txBody>
      </p:sp>
      <p:sp>
        <p:nvSpPr>
          <p:cNvPr id="6" name="TextBox 5">
            <a:extLst>
              <a:ext uri="{FF2B5EF4-FFF2-40B4-BE49-F238E27FC236}">
                <a16:creationId xmlns:a16="http://schemas.microsoft.com/office/drawing/2014/main" id="{47ADDCA8-5D07-43C6-9195-2904A3ACBD47}"/>
              </a:ext>
            </a:extLst>
          </p:cNvPr>
          <p:cNvSpPr txBox="1"/>
          <p:nvPr/>
        </p:nvSpPr>
        <p:spPr>
          <a:xfrm>
            <a:off x="678343" y="1499096"/>
            <a:ext cx="10835315" cy="3784947"/>
          </a:xfrm>
          <a:prstGeom prst="rect">
            <a:avLst/>
          </a:prstGeom>
          <a:noFill/>
        </p:spPr>
        <p:txBody>
          <a:bodyPr wrap="square" rtlCol="0">
            <a:spAutoFit/>
          </a:bodyPr>
          <a:lstStyle/>
          <a:p>
            <a:pPr>
              <a:lnSpc>
                <a:spcPct val="150000"/>
              </a:lnSpc>
            </a:pPr>
            <a:r>
              <a:rPr lang="en-US"/>
              <a:t>You are a landlord in a large city. Tenants at one of your high-rise properties have been complaining that their packages are frequently being stolen from the building’s common areas. To address this, you decide to purchase facial recognition software from an external vendor. You plan to install face scanners outside of the building’s entrances that are trained to recognize your tenants and refuse entry to anyone else. To set up your system, you ask your tenants to upload a well-lit picture of their face to the AI vendor’s website. The vendor will save the tenant photos as approved building residents, and the system will scan the faces of everyone who tries to enter the building against that list going forward.</a:t>
            </a:r>
          </a:p>
          <a:p>
            <a:pPr>
              <a:lnSpc>
                <a:spcPct val="150000"/>
              </a:lnSpc>
            </a:pPr>
            <a:r>
              <a:rPr lang="en-US"/>
              <a:t> </a:t>
            </a:r>
          </a:p>
          <a:p>
            <a:pPr algn="ctr">
              <a:lnSpc>
                <a:spcPct val="150000"/>
              </a:lnSpc>
            </a:pPr>
            <a:r>
              <a:rPr lang="en-US" b="1"/>
              <a:t>What ethical considerations can you think of related to building and deploying the AI tool in this scenario?</a:t>
            </a:r>
          </a:p>
        </p:txBody>
      </p:sp>
      <p:sp>
        <p:nvSpPr>
          <p:cNvPr id="7" name="TextBox 6">
            <a:extLst>
              <a:ext uri="{FF2B5EF4-FFF2-40B4-BE49-F238E27FC236}">
                <a16:creationId xmlns:a16="http://schemas.microsoft.com/office/drawing/2014/main" id="{100F8E48-4B0C-4684-94AE-32973F568910}"/>
              </a:ext>
            </a:extLst>
          </p:cNvPr>
          <p:cNvSpPr txBox="1"/>
          <p:nvPr/>
        </p:nvSpPr>
        <p:spPr>
          <a:xfrm>
            <a:off x="838198" y="5904369"/>
            <a:ext cx="10515601" cy="369332"/>
          </a:xfrm>
          <a:prstGeom prst="rect">
            <a:avLst/>
          </a:prstGeom>
          <a:solidFill>
            <a:schemeClr val="bg1"/>
          </a:solidFill>
        </p:spPr>
        <p:txBody>
          <a:bodyPr wrap="square" rtlCol="0">
            <a:spAutoFit/>
          </a:bodyPr>
          <a:lstStyle/>
          <a:p>
            <a:r>
              <a:rPr lang="en-US" sz="900"/>
              <a:t>Inspired by:</a:t>
            </a:r>
          </a:p>
          <a:p>
            <a:r>
              <a:rPr lang="en-US" sz="900">
                <a:hlinkClick r:id="rId2"/>
              </a:rPr>
              <a:t>https://www.nytimes.com/2019/03/28/nyregion/rent-stabilized-buildings-facial-recognition.html</a:t>
            </a:r>
            <a:r>
              <a:rPr lang="en-US" sz="900"/>
              <a:t> </a:t>
            </a:r>
          </a:p>
        </p:txBody>
      </p:sp>
    </p:spTree>
    <p:extLst>
      <p:ext uri="{BB962C8B-B14F-4D97-AF65-F5344CB8AC3E}">
        <p14:creationId xmlns:p14="http://schemas.microsoft.com/office/powerpoint/2010/main" val="267343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a:t>FOR NEXT WEEK</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a:p>
        </p:txBody>
      </p:sp>
      <p:sp>
        <p:nvSpPr>
          <p:cNvPr id="6" name="TextBox 5">
            <a:extLst>
              <a:ext uri="{FF2B5EF4-FFF2-40B4-BE49-F238E27FC236}">
                <a16:creationId xmlns:a16="http://schemas.microsoft.com/office/drawing/2014/main" id="{84F80088-D401-4F44-983C-1BBBCAA95E38}"/>
              </a:ext>
            </a:extLst>
          </p:cNvPr>
          <p:cNvSpPr txBox="1"/>
          <p:nvPr/>
        </p:nvSpPr>
        <p:spPr>
          <a:xfrm>
            <a:off x="838201" y="1316167"/>
            <a:ext cx="10515600" cy="2904513"/>
          </a:xfrm>
          <a:prstGeom prst="rect">
            <a:avLst/>
          </a:prstGeom>
          <a:noFill/>
        </p:spPr>
        <p:txBody>
          <a:bodyPr wrap="square" rtlCol="0">
            <a:spAutoFit/>
          </a:bodyPr>
          <a:lstStyle/>
          <a:p>
            <a:pPr marL="342900" indent="-342900">
              <a:lnSpc>
                <a:spcPct val="114000"/>
              </a:lnSpc>
              <a:spcAft>
                <a:spcPts val="600"/>
              </a:spcAft>
              <a:buFont typeface="Arial" panose="020B0604020202020204" pitchFamily="34" charset="0"/>
              <a:buChar char="•"/>
            </a:pPr>
            <a:r>
              <a:rPr lang="en-US" dirty="0">
                <a:hlinkClick r:id="rId3"/>
              </a:rPr>
              <a:t>Sign up for an </a:t>
            </a:r>
            <a:r>
              <a:rPr lang="en-US" b="1" dirty="0">
                <a:hlinkClick r:id="rId3"/>
              </a:rPr>
              <a:t>in-class brief</a:t>
            </a:r>
            <a:r>
              <a:rPr lang="en-US" b="1" dirty="0"/>
              <a:t> </a:t>
            </a:r>
            <a:r>
              <a:rPr lang="en-US" dirty="0"/>
              <a:t>by 10AM on Monday, October 3</a:t>
            </a:r>
            <a:endParaRPr lang="en-US" b="1" dirty="0"/>
          </a:p>
          <a:p>
            <a:pPr marL="342900" indent="-342900">
              <a:lnSpc>
                <a:spcPct val="114000"/>
              </a:lnSpc>
              <a:spcAft>
                <a:spcPts val="600"/>
              </a:spcAft>
              <a:buFont typeface="Arial" panose="020B0604020202020204" pitchFamily="34" charset="0"/>
              <a:buChar char="•"/>
            </a:pPr>
            <a:r>
              <a:rPr lang="en-US" dirty="0"/>
              <a:t>Complete next week’s </a:t>
            </a:r>
            <a:r>
              <a:rPr lang="en-US" b="1" dirty="0"/>
              <a:t>readings</a:t>
            </a:r>
          </a:p>
          <a:p>
            <a:pPr marL="800100" lvl="1" indent="-342900">
              <a:lnSpc>
                <a:spcPct val="114000"/>
              </a:lnSpc>
              <a:spcAft>
                <a:spcPts val="600"/>
              </a:spcAft>
              <a:buFont typeface="Arial" panose="020B0604020202020204" pitchFamily="34" charset="0"/>
              <a:buChar char="•"/>
            </a:pPr>
            <a:r>
              <a:rPr lang="en-US" dirty="0"/>
              <a:t>If you sign up to present on </a:t>
            </a:r>
            <a:r>
              <a:rPr lang="en-US" i="1" dirty="0"/>
              <a:t>Inherent Trade-Offs in the Fair Determination of Risk Scores </a:t>
            </a:r>
            <a:r>
              <a:rPr lang="en-US" dirty="0"/>
              <a:t>or </a:t>
            </a:r>
            <a:r>
              <a:rPr lang="en-US" i="1" dirty="0"/>
              <a:t>Who Audits the Auditors?</a:t>
            </a:r>
            <a:r>
              <a:rPr lang="en-US" dirty="0"/>
              <a:t>, come prepared to present next week and submit your presentation on </a:t>
            </a:r>
            <a:r>
              <a:rPr lang="en-US" dirty="0" err="1"/>
              <a:t>Gradescope</a:t>
            </a:r>
            <a:r>
              <a:rPr lang="en-US" dirty="0"/>
              <a:t> by 10AM PT on Friday, October 7</a:t>
            </a:r>
          </a:p>
          <a:p>
            <a:pPr marL="342900" indent="-342900">
              <a:lnSpc>
                <a:spcPct val="114000"/>
              </a:lnSpc>
              <a:spcAft>
                <a:spcPts val="600"/>
              </a:spcAft>
              <a:buFont typeface="Arial" panose="020B0604020202020204" pitchFamily="34" charset="0"/>
              <a:buChar char="•"/>
            </a:pPr>
            <a:r>
              <a:rPr lang="en-US" dirty="0"/>
              <a:t>Submit your answers to next week’s </a:t>
            </a:r>
            <a:r>
              <a:rPr lang="en-US" b="1" dirty="0"/>
              <a:t>participation questions</a:t>
            </a:r>
            <a:r>
              <a:rPr lang="en-US" dirty="0"/>
              <a:t> to </a:t>
            </a:r>
            <a:r>
              <a:rPr lang="en-US" dirty="0" err="1"/>
              <a:t>Gradescope</a:t>
            </a:r>
            <a:r>
              <a:rPr lang="en-US" dirty="0"/>
              <a:t> by 10AM PT on Thursday, October 6</a:t>
            </a:r>
          </a:p>
          <a:p>
            <a:pPr marL="342900" indent="-342900">
              <a:lnSpc>
                <a:spcPct val="114000"/>
              </a:lnSpc>
              <a:spcAft>
                <a:spcPts val="600"/>
              </a:spcAft>
              <a:buFont typeface="Arial" panose="020B0604020202020204" pitchFamily="34" charset="0"/>
              <a:buChar char="•"/>
            </a:pPr>
            <a:r>
              <a:rPr lang="en-US" dirty="0"/>
              <a:t>Submit your response to </a:t>
            </a:r>
            <a:r>
              <a:rPr lang="en-US" b="1" dirty="0"/>
              <a:t>Writeup #1 </a:t>
            </a:r>
            <a:r>
              <a:rPr lang="en-US" dirty="0"/>
              <a:t>to </a:t>
            </a:r>
            <a:r>
              <a:rPr lang="en-US" dirty="0" err="1"/>
              <a:t>Gradescope</a:t>
            </a:r>
            <a:r>
              <a:rPr lang="en-US" dirty="0"/>
              <a:t> by 10AM PT on Friday, October 7</a:t>
            </a:r>
          </a:p>
        </p:txBody>
      </p:sp>
    </p:spTree>
    <p:extLst>
      <p:ext uri="{BB962C8B-B14F-4D97-AF65-F5344CB8AC3E}">
        <p14:creationId xmlns:p14="http://schemas.microsoft.com/office/powerpoint/2010/main" val="11721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vid Danks">
            <a:extLst>
              <a:ext uri="{FF2B5EF4-FFF2-40B4-BE49-F238E27FC236}">
                <a16:creationId xmlns:a16="http://schemas.microsoft.com/office/drawing/2014/main" id="{9F88D57A-5D27-4B24-87BC-0C874FA9BE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2" r="12402"/>
          <a:stretch/>
        </p:blipFill>
        <p:spPr bwMode="auto">
          <a:xfrm>
            <a:off x="1728768" y="2303295"/>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24773C-5316-41A5-AC1E-06BBA8194A08}"/>
              </a:ext>
            </a:extLst>
          </p:cNvPr>
          <p:cNvSpPr>
            <a:spLocks noGrp="1"/>
          </p:cNvSpPr>
          <p:nvPr>
            <p:ph type="title"/>
          </p:nvPr>
        </p:nvSpPr>
        <p:spPr/>
        <p:txBody>
          <a:bodyPr/>
          <a:lstStyle/>
          <a:p>
            <a:r>
              <a:rPr lang="en-US"/>
              <a:t>Course instructors</a:t>
            </a:r>
          </a:p>
        </p:txBody>
      </p:sp>
      <p:sp>
        <p:nvSpPr>
          <p:cNvPr id="4" name="Text Placeholder 3">
            <a:extLst>
              <a:ext uri="{FF2B5EF4-FFF2-40B4-BE49-F238E27FC236}">
                <a16:creationId xmlns:a16="http://schemas.microsoft.com/office/drawing/2014/main" id="{C53BA5C3-15C3-4954-A1F4-949C99BBE9A3}"/>
              </a:ext>
            </a:extLst>
          </p:cNvPr>
          <p:cNvSpPr>
            <a:spLocks noGrp="1"/>
          </p:cNvSpPr>
          <p:nvPr>
            <p:ph type="body" idx="1"/>
          </p:nvPr>
        </p:nvSpPr>
        <p:spPr>
          <a:xfrm>
            <a:off x="1500168" y="3724047"/>
            <a:ext cx="1828800" cy="343061"/>
          </a:xfrm>
        </p:spPr>
        <p:txBody>
          <a:bodyPr/>
          <a:lstStyle/>
          <a:p>
            <a:r>
              <a:rPr lang="en-US"/>
              <a:t>David Danks</a:t>
            </a:r>
          </a:p>
        </p:txBody>
      </p:sp>
      <p:sp>
        <p:nvSpPr>
          <p:cNvPr id="5" name="Text Placeholder 4">
            <a:extLst>
              <a:ext uri="{FF2B5EF4-FFF2-40B4-BE49-F238E27FC236}">
                <a16:creationId xmlns:a16="http://schemas.microsoft.com/office/drawing/2014/main" id="{BE7437C1-381C-48A9-9FF6-1FB9D0EB9EE7}"/>
              </a:ext>
            </a:extLst>
          </p:cNvPr>
          <p:cNvSpPr>
            <a:spLocks noGrp="1"/>
          </p:cNvSpPr>
          <p:nvPr>
            <p:ph type="body" idx="21"/>
          </p:nvPr>
        </p:nvSpPr>
        <p:spPr>
          <a:xfrm>
            <a:off x="1390120" y="3851708"/>
            <a:ext cx="2057400" cy="343061"/>
          </a:xfrm>
        </p:spPr>
        <p:txBody>
          <a:bodyPr/>
          <a:lstStyle/>
          <a:p>
            <a:r>
              <a:rPr lang="en-US">
                <a:solidFill>
                  <a:schemeClr val="tx2"/>
                </a:solidFill>
              </a:rPr>
              <a:t>UCSD</a:t>
            </a:r>
          </a:p>
        </p:txBody>
      </p:sp>
      <p:sp>
        <p:nvSpPr>
          <p:cNvPr id="7" name="Text Placeholder 6">
            <a:extLst>
              <a:ext uri="{FF2B5EF4-FFF2-40B4-BE49-F238E27FC236}">
                <a16:creationId xmlns:a16="http://schemas.microsoft.com/office/drawing/2014/main" id="{44201682-1E8E-4A5E-903C-6F4C2E60C0AF}"/>
              </a:ext>
            </a:extLst>
          </p:cNvPr>
          <p:cNvSpPr>
            <a:spLocks noGrp="1"/>
          </p:cNvSpPr>
          <p:nvPr>
            <p:ph type="body" idx="18"/>
          </p:nvPr>
        </p:nvSpPr>
        <p:spPr>
          <a:xfrm>
            <a:off x="3849262" y="3738729"/>
            <a:ext cx="1828800" cy="343061"/>
          </a:xfrm>
        </p:spPr>
        <p:txBody>
          <a:bodyPr/>
          <a:lstStyle/>
          <a:p>
            <a:r>
              <a:rPr lang="en-US"/>
              <a:t>Rasmus Nielsen</a:t>
            </a:r>
          </a:p>
        </p:txBody>
      </p:sp>
      <p:sp>
        <p:nvSpPr>
          <p:cNvPr id="8" name="Text Placeholder 7">
            <a:extLst>
              <a:ext uri="{FF2B5EF4-FFF2-40B4-BE49-F238E27FC236}">
                <a16:creationId xmlns:a16="http://schemas.microsoft.com/office/drawing/2014/main" id="{FD0E260A-99C6-4ACD-AC24-DCFF6B5882CF}"/>
              </a:ext>
            </a:extLst>
          </p:cNvPr>
          <p:cNvSpPr>
            <a:spLocks noGrp="1"/>
          </p:cNvSpPr>
          <p:nvPr>
            <p:ph type="body" idx="22"/>
          </p:nvPr>
        </p:nvSpPr>
        <p:spPr>
          <a:xfrm>
            <a:off x="3739214" y="3866390"/>
            <a:ext cx="2057400" cy="343061"/>
          </a:xfrm>
        </p:spPr>
        <p:txBody>
          <a:bodyPr/>
          <a:lstStyle/>
          <a:p>
            <a:r>
              <a:rPr lang="en-US">
                <a:solidFill>
                  <a:schemeClr val="tx2"/>
                </a:solidFill>
              </a:rPr>
              <a:t>Deloitte</a:t>
            </a:r>
          </a:p>
        </p:txBody>
      </p:sp>
      <p:sp>
        <p:nvSpPr>
          <p:cNvPr id="10" name="Text Placeholder 9">
            <a:extLst>
              <a:ext uri="{FF2B5EF4-FFF2-40B4-BE49-F238E27FC236}">
                <a16:creationId xmlns:a16="http://schemas.microsoft.com/office/drawing/2014/main" id="{E299D087-97A1-4642-AB71-3F949169C8B5}"/>
              </a:ext>
            </a:extLst>
          </p:cNvPr>
          <p:cNvSpPr>
            <a:spLocks noGrp="1"/>
          </p:cNvSpPr>
          <p:nvPr>
            <p:ph type="body" idx="19"/>
          </p:nvPr>
        </p:nvSpPr>
        <p:spPr>
          <a:xfrm>
            <a:off x="6339926" y="3738729"/>
            <a:ext cx="1828800" cy="343061"/>
          </a:xfrm>
        </p:spPr>
        <p:txBody>
          <a:bodyPr/>
          <a:lstStyle/>
          <a:p>
            <a:r>
              <a:rPr lang="en-US"/>
              <a:t>Emma Harvey</a:t>
            </a:r>
          </a:p>
        </p:txBody>
      </p:sp>
      <p:sp>
        <p:nvSpPr>
          <p:cNvPr id="11" name="Text Placeholder 10">
            <a:extLst>
              <a:ext uri="{FF2B5EF4-FFF2-40B4-BE49-F238E27FC236}">
                <a16:creationId xmlns:a16="http://schemas.microsoft.com/office/drawing/2014/main" id="{6CBF1826-9478-418F-AC64-3D85A868E20D}"/>
              </a:ext>
            </a:extLst>
          </p:cNvPr>
          <p:cNvSpPr>
            <a:spLocks noGrp="1"/>
          </p:cNvSpPr>
          <p:nvPr>
            <p:ph type="body" idx="23"/>
          </p:nvPr>
        </p:nvSpPr>
        <p:spPr>
          <a:xfrm>
            <a:off x="6217963" y="3866390"/>
            <a:ext cx="2057400" cy="343061"/>
          </a:xfrm>
        </p:spPr>
        <p:txBody>
          <a:bodyPr/>
          <a:lstStyle/>
          <a:p>
            <a:r>
              <a:rPr lang="en-US">
                <a:solidFill>
                  <a:schemeClr val="tx2"/>
                </a:solidFill>
              </a:rPr>
              <a:t>Deloitte</a:t>
            </a:r>
          </a:p>
        </p:txBody>
      </p:sp>
      <p:sp>
        <p:nvSpPr>
          <p:cNvPr id="13" name="Text Placeholder 12">
            <a:extLst>
              <a:ext uri="{FF2B5EF4-FFF2-40B4-BE49-F238E27FC236}">
                <a16:creationId xmlns:a16="http://schemas.microsoft.com/office/drawing/2014/main" id="{620CEF6E-6A26-405A-86F5-62E76CBA9FBF}"/>
              </a:ext>
            </a:extLst>
          </p:cNvPr>
          <p:cNvSpPr>
            <a:spLocks noGrp="1"/>
          </p:cNvSpPr>
          <p:nvPr>
            <p:ph type="body" idx="20"/>
          </p:nvPr>
        </p:nvSpPr>
        <p:spPr>
          <a:xfrm>
            <a:off x="8759806" y="3724047"/>
            <a:ext cx="1828800" cy="343061"/>
          </a:xfrm>
        </p:spPr>
        <p:txBody>
          <a:bodyPr/>
          <a:lstStyle/>
          <a:p>
            <a:r>
              <a:rPr lang="en-US"/>
              <a:t>Jeffry Liu</a:t>
            </a:r>
          </a:p>
        </p:txBody>
      </p:sp>
      <p:sp>
        <p:nvSpPr>
          <p:cNvPr id="14" name="Text Placeholder 13">
            <a:extLst>
              <a:ext uri="{FF2B5EF4-FFF2-40B4-BE49-F238E27FC236}">
                <a16:creationId xmlns:a16="http://schemas.microsoft.com/office/drawing/2014/main" id="{EC39B561-17A3-43B4-AB0C-281A24CE2D53}"/>
              </a:ext>
            </a:extLst>
          </p:cNvPr>
          <p:cNvSpPr>
            <a:spLocks noGrp="1"/>
          </p:cNvSpPr>
          <p:nvPr>
            <p:ph type="body" idx="24"/>
          </p:nvPr>
        </p:nvSpPr>
        <p:spPr>
          <a:xfrm>
            <a:off x="8634432" y="3851708"/>
            <a:ext cx="2057400" cy="343061"/>
          </a:xfrm>
        </p:spPr>
        <p:txBody>
          <a:bodyPr/>
          <a:lstStyle/>
          <a:p>
            <a:r>
              <a:rPr lang="en-US">
                <a:solidFill>
                  <a:schemeClr val="tx2"/>
                </a:solidFill>
              </a:rPr>
              <a:t>Deloitte</a:t>
            </a:r>
          </a:p>
        </p:txBody>
      </p:sp>
      <p:sp>
        <p:nvSpPr>
          <p:cNvPr id="16" name="Text Placeholder 15">
            <a:extLst>
              <a:ext uri="{FF2B5EF4-FFF2-40B4-BE49-F238E27FC236}">
                <a16:creationId xmlns:a16="http://schemas.microsoft.com/office/drawing/2014/main" id="{3FABD382-FFB0-49CF-A9A6-C24B4C5B9457}"/>
              </a:ext>
            </a:extLst>
          </p:cNvPr>
          <p:cNvSpPr>
            <a:spLocks noGrp="1"/>
          </p:cNvSpPr>
          <p:nvPr>
            <p:ph type="body" idx="25"/>
          </p:nvPr>
        </p:nvSpPr>
        <p:spPr>
          <a:xfrm>
            <a:off x="2836963" y="5725640"/>
            <a:ext cx="1828800" cy="343061"/>
          </a:xfrm>
        </p:spPr>
        <p:txBody>
          <a:bodyPr/>
          <a:lstStyle/>
          <a:p>
            <a:r>
              <a:rPr lang="en-US"/>
              <a:t>Nandita Rahman</a:t>
            </a:r>
          </a:p>
        </p:txBody>
      </p:sp>
      <p:sp>
        <p:nvSpPr>
          <p:cNvPr id="17" name="Text Placeholder 16">
            <a:extLst>
              <a:ext uri="{FF2B5EF4-FFF2-40B4-BE49-F238E27FC236}">
                <a16:creationId xmlns:a16="http://schemas.microsoft.com/office/drawing/2014/main" id="{8A64F8FD-78AC-487F-9164-A811A4021D9A}"/>
              </a:ext>
            </a:extLst>
          </p:cNvPr>
          <p:cNvSpPr>
            <a:spLocks noGrp="1"/>
          </p:cNvSpPr>
          <p:nvPr>
            <p:ph type="body" idx="33"/>
          </p:nvPr>
        </p:nvSpPr>
        <p:spPr>
          <a:xfrm>
            <a:off x="2726915" y="5853301"/>
            <a:ext cx="2057400" cy="343061"/>
          </a:xfrm>
        </p:spPr>
        <p:txBody>
          <a:bodyPr/>
          <a:lstStyle/>
          <a:p>
            <a:r>
              <a:rPr lang="en-US">
                <a:solidFill>
                  <a:schemeClr val="tx2"/>
                </a:solidFill>
              </a:rPr>
              <a:t>Deloitte</a:t>
            </a:r>
          </a:p>
        </p:txBody>
      </p:sp>
      <p:sp>
        <p:nvSpPr>
          <p:cNvPr id="19" name="Text Placeholder 18">
            <a:extLst>
              <a:ext uri="{FF2B5EF4-FFF2-40B4-BE49-F238E27FC236}">
                <a16:creationId xmlns:a16="http://schemas.microsoft.com/office/drawing/2014/main" id="{6B0C0B68-E645-4BE6-B11F-C99268B3AB65}"/>
              </a:ext>
            </a:extLst>
          </p:cNvPr>
          <p:cNvSpPr>
            <a:spLocks noGrp="1"/>
          </p:cNvSpPr>
          <p:nvPr>
            <p:ph type="body" idx="30"/>
          </p:nvPr>
        </p:nvSpPr>
        <p:spPr>
          <a:xfrm>
            <a:off x="5186057" y="5740322"/>
            <a:ext cx="1828800" cy="343061"/>
          </a:xfrm>
        </p:spPr>
        <p:txBody>
          <a:bodyPr/>
          <a:lstStyle/>
          <a:p>
            <a:r>
              <a:rPr lang="en-US"/>
              <a:t>Aritra Nath</a:t>
            </a:r>
          </a:p>
        </p:txBody>
      </p:sp>
      <p:sp>
        <p:nvSpPr>
          <p:cNvPr id="20" name="Text Placeholder 19">
            <a:extLst>
              <a:ext uri="{FF2B5EF4-FFF2-40B4-BE49-F238E27FC236}">
                <a16:creationId xmlns:a16="http://schemas.microsoft.com/office/drawing/2014/main" id="{CC16FAB0-5A64-48D3-A277-01BC457BF3FE}"/>
              </a:ext>
            </a:extLst>
          </p:cNvPr>
          <p:cNvSpPr>
            <a:spLocks noGrp="1"/>
          </p:cNvSpPr>
          <p:nvPr>
            <p:ph type="body" idx="34"/>
          </p:nvPr>
        </p:nvSpPr>
        <p:spPr>
          <a:xfrm>
            <a:off x="5076009" y="5867983"/>
            <a:ext cx="2057400" cy="343061"/>
          </a:xfrm>
        </p:spPr>
        <p:txBody>
          <a:bodyPr/>
          <a:lstStyle/>
          <a:p>
            <a:r>
              <a:rPr lang="en-US">
                <a:solidFill>
                  <a:schemeClr val="tx2"/>
                </a:solidFill>
              </a:rPr>
              <a:t>Deloitte</a:t>
            </a:r>
          </a:p>
        </p:txBody>
      </p:sp>
      <p:sp>
        <p:nvSpPr>
          <p:cNvPr id="22" name="Text Placeholder 21">
            <a:extLst>
              <a:ext uri="{FF2B5EF4-FFF2-40B4-BE49-F238E27FC236}">
                <a16:creationId xmlns:a16="http://schemas.microsoft.com/office/drawing/2014/main" id="{3D1E8948-875C-4AEF-8FF9-18957431AC5A}"/>
              </a:ext>
            </a:extLst>
          </p:cNvPr>
          <p:cNvSpPr>
            <a:spLocks noGrp="1"/>
          </p:cNvSpPr>
          <p:nvPr>
            <p:ph type="body" idx="31"/>
          </p:nvPr>
        </p:nvSpPr>
        <p:spPr>
          <a:xfrm>
            <a:off x="7676721" y="5740322"/>
            <a:ext cx="1828800" cy="343061"/>
          </a:xfrm>
        </p:spPr>
        <p:txBody>
          <a:bodyPr/>
          <a:lstStyle/>
          <a:p>
            <a:r>
              <a:rPr lang="en-US"/>
              <a:t>Meira Gilbert</a:t>
            </a:r>
          </a:p>
        </p:txBody>
      </p:sp>
      <p:sp>
        <p:nvSpPr>
          <p:cNvPr id="23" name="Text Placeholder 22">
            <a:extLst>
              <a:ext uri="{FF2B5EF4-FFF2-40B4-BE49-F238E27FC236}">
                <a16:creationId xmlns:a16="http://schemas.microsoft.com/office/drawing/2014/main" id="{0693FCA2-F68D-4262-A7CC-C8FF2FAC6C71}"/>
              </a:ext>
            </a:extLst>
          </p:cNvPr>
          <p:cNvSpPr>
            <a:spLocks noGrp="1"/>
          </p:cNvSpPr>
          <p:nvPr>
            <p:ph type="body" idx="35"/>
          </p:nvPr>
        </p:nvSpPr>
        <p:spPr>
          <a:xfrm>
            <a:off x="7566673" y="5867983"/>
            <a:ext cx="2057400" cy="343061"/>
          </a:xfrm>
        </p:spPr>
        <p:txBody>
          <a:bodyPr/>
          <a:lstStyle/>
          <a:p>
            <a:r>
              <a:rPr lang="en-US">
                <a:solidFill>
                  <a:schemeClr val="tx2"/>
                </a:solidFill>
              </a:rPr>
              <a:t>Deloitte</a:t>
            </a:r>
          </a:p>
        </p:txBody>
      </p:sp>
      <p:sp>
        <p:nvSpPr>
          <p:cNvPr id="27" name="Date Placeholder 26">
            <a:extLst>
              <a:ext uri="{FF2B5EF4-FFF2-40B4-BE49-F238E27FC236}">
                <a16:creationId xmlns:a16="http://schemas.microsoft.com/office/drawing/2014/main" id="{23845BBB-90CF-49F1-906F-20F20D0F460D}"/>
              </a:ext>
            </a:extLst>
          </p:cNvPr>
          <p:cNvSpPr>
            <a:spLocks noGrp="1"/>
          </p:cNvSpPr>
          <p:nvPr>
            <p:ph type="dt" sz="half" idx="10"/>
          </p:nvPr>
        </p:nvSpPr>
        <p:spPr/>
        <p:txBody>
          <a:bodyPr/>
          <a:lstStyle/>
          <a:p>
            <a:r>
              <a:rPr lang="en-US"/>
              <a:t>2022</a:t>
            </a:r>
          </a:p>
        </p:txBody>
      </p:sp>
      <p:sp>
        <p:nvSpPr>
          <p:cNvPr id="28" name="Footer Placeholder 27">
            <a:extLst>
              <a:ext uri="{FF2B5EF4-FFF2-40B4-BE49-F238E27FC236}">
                <a16:creationId xmlns:a16="http://schemas.microsoft.com/office/drawing/2014/main" id="{8718EAEE-1D7B-4D5A-8AA8-FDC997A5531F}"/>
              </a:ext>
            </a:extLst>
          </p:cNvPr>
          <p:cNvSpPr>
            <a:spLocks noGrp="1"/>
          </p:cNvSpPr>
          <p:nvPr>
            <p:ph type="ftr" sz="quarter" idx="11"/>
          </p:nvPr>
        </p:nvSpPr>
        <p:spPr/>
        <p:txBody>
          <a:bodyPr/>
          <a:lstStyle/>
          <a:p>
            <a:r>
              <a:rPr lang="en-US"/>
              <a:t>DSC180A: Responsible AI</a:t>
            </a:r>
          </a:p>
        </p:txBody>
      </p:sp>
      <p:sp>
        <p:nvSpPr>
          <p:cNvPr id="29" name="Slide Number Placeholder 28">
            <a:extLst>
              <a:ext uri="{FF2B5EF4-FFF2-40B4-BE49-F238E27FC236}">
                <a16:creationId xmlns:a16="http://schemas.microsoft.com/office/drawing/2014/main" id="{90FF91AF-144D-45BB-9052-263A7F651FF8}"/>
              </a:ext>
            </a:extLst>
          </p:cNvPr>
          <p:cNvSpPr>
            <a:spLocks noGrp="1"/>
          </p:cNvSpPr>
          <p:nvPr>
            <p:ph type="sldNum" sz="quarter" idx="12"/>
          </p:nvPr>
        </p:nvSpPr>
        <p:spPr/>
        <p:txBody>
          <a:bodyPr/>
          <a:lstStyle/>
          <a:p>
            <a:fld id="{B5CEABB6-07DC-46E8-9B57-56EC44A396E5}" type="slidenum">
              <a:rPr lang="en-US" smtClean="0"/>
              <a:t>2</a:t>
            </a:fld>
            <a:endParaRPr lang="en-US"/>
          </a:p>
        </p:txBody>
      </p:sp>
      <p:pic>
        <p:nvPicPr>
          <p:cNvPr id="1028" name="Picture 4">
            <a:extLst>
              <a:ext uri="{FF2B5EF4-FFF2-40B4-BE49-F238E27FC236}">
                <a16:creationId xmlns:a16="http://schemas.microsoft.com/office/drawing/2014/main" id="{BAD90923-A864-4D71-8A66-64B949B13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2114" y="2303295"/>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E27504E-CDDB-4971-B1AA-91FBEEEBF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8406" y="2303295"/>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A7CE372-7F3D-4096-90B7-522234A51F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0863" y="2303295"/>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97C7237-7CCC-4ADA-947E-AFCC32DC98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5563" y="430517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a:extLst>
              <a:ext uri="{FF2B5EF4-FFF2-40B4-BE49-F238E27FC236}">
                <a16:creationId xmlns:a16="http://schemas.microsoft.com/office/drawing/2014/main" id="{97C615CC-E4FA-5207-70C6-3835ED618B4D}"/>
              </a:ext>
            </a:extLst>
          </p:cNvPr>
          <p:cNvPicPr>
            <a:picLocks/>
          </p:cNvPicPr>
          <p:nvPr/>
        </p:nvPicPr>
        <p:blipFill rotWithShape="1">
          <a:blip r:embed="rId8"/>
          <a:srcRect r="613" b="17551"/>
          <a:stretch/>
        </p:blipFill>
        <p:spPr>
          <a:xfrm>
            <a:off x="7910922" y="4305170"/>
            <a:ext cx="1368903" cy="1371600"/>
          </a:xfrm>
          <a:prstGeom prst="rect">
            <a:avLst/>
          </a:prstGeom>
        </p:spPr>
      </p:pic>
      <p:pic>
        <p:nvPicPr>
          <p:cNvPr id="9" name="Picture 8" descr="A person smiling for the camera&#10;&#10;Description automatically generated with medium confidence">
            <a:extLst>
              <a:ext uri="{FF2B5EF4-FFF2-40B4-BE49-F238E27FC236}">
                <a16:creationId xmlns:a16="http://schemas.microsoft.com/office/drawing/2014/main" id="{0A393670-D178-49AB-B19C-98B71698BB98}"/>
              </a:ext>
            </a:extLst>
          </p:cNvPr>
          <p:cNvPicPr>
            <a:picLocks noChangeAspect="1"/>
          </p:cNvPicPr>
          <p:nvPr/>
        </p:nvPicPr>
        <p:blipFill rotWithShape="1">
          <a:blip r:embed="rId9"/>
          <a:srcRect l="-542" t="9032" r="542" b="10394"/>
          <a:stretch/>
        </p:blipFill>
        <p:spPr>
          <a:xfrm>
            <a:off x="5418909" y="4305170"/>
            <a:ext cx="1371600" cy="1371600"/>
          </a:xfrm>
          <a:prstGeom prst="rect">
            <a:avLst/>
          </a:prstGeom>
        </p:spPr>
      </p:pic>
    </p:spTree>
    <p:extLst>
      <p:ext uri="{BB962C8B-B14F-4D97-AF65-F5344CB8AC3E}">
        <p14:creationId xmlns:p14="http://schemas.microsoft.com/office/powerpoint/2010/main" val="37532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a:t>Course objectives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a:p>
        </p:txBody>
      </p:sp>
      <p:sp>
        <p:nvSpPr>
          <p:cNvPr id="7" name="TextBox 6">
            <a:extLst>
              <a:ext uri="{FF2B5EF4-FFF2-40B4-BE49-F238E27FC236}">
                <a16:creationId xmlns:a16="http://schemas.microsoft.com/office/drawing/2014/main" id="{D4F21CFD-269C-4A69-830A-A31683357B38}"/>
              </a:ext>
            </a:extLst>
          </p:cNvPr>
          <p:cNvSpPr txBox="1"/>
          <p:nvPr/>
        </p:nvSpPr>
        <p:spPr>
          <a:xfrm>
            <a:off x="838200" y="1690688"/>
            <a:ext cx="10515600" cy="2457596"/>
          </a:xfrm>
          <a:prstGeom prst="rect">
            <a:avLst/>
          </a:prstGeom>
          <a:noFill/>
        </p:spPr>
        <p:txBody>
          <a:bodyPr wrap="square">
            <a:spAutoFit/>
          </a:bodyPr>
          <a:lstStyle/>
          <a:p>
            <a:pPr>
              <a:lnSpc>
                <a:spcPct val="107000"/>
              </a:lnSpc>
              <a:spcAft>
                <a:spcPts val="600"/>
              </a:spcAft>
            </a:pPr>
            <a:r>
              <a:rPr lang="en-US"/>
              <a:t>The goal of this course is to help students understand and develop points of view on the answers to questions like:</a:t>
            </a:r>
          </a:p>
          <a:p>
            <a:pPr marL="342900" indent="-342900">
              <a:lnSpc>
                <a:spcPct val="107000"/>
              </a:lnSpc>
              <a:spcAft>
                <a:spcPts val="600"/>
              </a:spcAft>
              <a:buFont typeface="Symbol" panose="05050102010706020507" pitchFamily="18" charset="2"/>
              <a:buChar char=""/>
            </a:pPr>
            <a:r>
              <a:rPr lang="en-US"/>
              <a:t>What are the ways to think about whether a model is fair?</a:t>
            </a:r>
          </a:p>
          <a:p>
            <a:pPr marL="342900" marR="0" lvl="0" indent="-342900">
              <a:lnSpc>
                <a:spcPct val="107000"/>
              </a:lnSpc>
              <a:spcBef>
                <a:spcPts val="0"/>
              </a:spcBef>
              <a:spcAft>
                <a:spcPts val="600"/>
              </a:spcAft>
              <a:buFont typeface="Symbol" panose="05050102010706020507" pitchFamily="18" charset="2"/>
              <a:buChar char=""/>
            </a:pPr>
            <a:r>
              <a:rPr lang="en-US"/>
              <a:t>What does responsible AI mean for different stakeholders?</a:t>
            </a:r>
          </a:p>
          <a:p>
            <a:pPr marL="342900" indent="-342900">
              <a:lnSpc>
                <a:spcPct val="107000"/>
              </a:lnSpc>
              <a:spcAft>
                <a:spcPts val="600"/>
              </a:spcAft>
              <a:buFont typeface="Symbol" panose="05050102010706020507" pitchFamily="18" charset="2"/>
              <a:buChar char=""/>
            </a:pPr>
            <a:r>
              <a:rPr lang="en-US"/>
              <a:t>How do ethical problems in AI models affect human beings?  </a:t>
            </a:r>
          </a:p>
          <a:p>
            <a:pPr marL="342900" marR="0" lvl="0" indent="-342900">
              <a:lnSpc>
                <a:spcPct val="107000"/>
              </a:lnSpc>
              <a:spcBef>
                <a:spcPts val="0"/>
              </a:spcBef>
              <a:spcAft>
                <a:spcPts val="600"/>
              </a:spcAft>
              <a:buFont typeface="Symbol" panose="05050102010706020507" pitchFamily="18" charset="2"/>
              <a:buChar char=""/>
            </a:pPr>
            <a:r>
              <a:rPr lang="en-US"/>
              <a:t>What are the risks of ‘black box’ algorithms, and how do we mitigate them? How is AI explainability related to fairness?</a:t>
            </a:r>
          </a:p>
        </p:txBody>
      </p:sp>
    </p:spTree>
    <p:extLst>
      <p:ext uri="{BB962C8B-B14F-4D97-AF65-F5344CB8AC3E}">
        <p14:creationId xmlns:p14="http://schemas.microsoft.com/office/powerpoint/2010/main" val="56699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a:t>Course expectations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a:p>
        </p:txBody>
      </p:sp>
      <p:sp>
        <p:nvSpPr>
          <p:cNvPr id="10" name="TextBox 9">
            <a:extLst>
              <a:ext uri="{FF2B5EF4-FFF2-40B4-BE49-F238E27FC236}">
                <a16:creationId xmlns:a16="http://schemas.microsoft.com/office/drawing/2014/main" id="{5F38BCCC-3BD4-4184-B194-11788D4527D9}"/>
              </a:ext>
            </a:extLst>
          </p:cNvPr>
          <p:cNvSpPr txBox="1"/>
          <p:nvPr/>
        </p:nvSpPr>
        <p:spPr>
          <a:xfrm>
            <a:off x="838201" y="1552140"/>
            <a:ext cx="10515600" cy="3973332"/>
          </a:xfrm>
          <a:prstGeom prst="rect">
            <a:avLst/>
          </a:prstGeom>
          <a:noFill/>
        </p:spPr>
        <p:txBody>
          <a:bodyPr wrap="square" rtlCol="0">
            <a:spAutoFit/>
          </a:bodyPr>
          <a:lstStyle/>
          <a:p>
            <a:pPr>
              <a:lnSpc>
                <a:spcPct val="114000"/>
              </a:lnSpc>
              <a:spcAft>
                <a:spcPts val="600"/>
              </a:spcAft>
            </a:pPr>
            <a:r>
              <a:rPr lang="en-US" b="1" dirty="0"/>
              <a:t>Participation Questions </a:t>
            </a:r>
            <a:r>
              <a:rPr lang="en-US" dirty="0"/>
              <a:t>(5%)</a:t>
            </a:r>
          </a:p>
          <a:p>
            <a:pPr marL="342900" indent="-342900">
              <a:lnSpc>
                <a:spcPct val="114000"/>
              </a:lnSpc>
              <a:spcAft>
                <a:spcPts val="600"/>
              </a:spcAft>
              <a:buFont typeface="Arial" panose="020B0604020202020204" pitchFamily="34" charset="0"/>
              <a:buChar char="•"/>
            </a:pPr>
            <a:r>
              <a:rPr lang="en-US" sz="1600" dirty="0"/>
              <a:t>Students must post responses to </a:t>
            </a:r>
            <a:r>
              <a:rPr lang="en-US" sz="1600" b="1" dirty="0"/>
              <a:t>participation questions </a:t>
            </a:r>
            <a:r>
              <a:rPr lang="en-US" sz="1600" dirty="0"/>
              <a:t>(available on the course website) on </a:t>
            </a:r>
            <a:r>
              <a:rPr lang="en-US" sz="1600" dirty="0" err="1"/>
              <a:t>Gradescope</a:t>
            </a:r>
            <a:r>
              <a:rPr lang="en-US" sz="1600" dirty="0"/>
              <a:t> 24 hours prior to the start of each class session</a:t>
            </a:r>
          </a:p>
          <a:p>
            <a:pPr>
              <a:lnSpc>
                <a:spcPct val="114000"/>
              </a:lnSpc>
              <a:spcAft>
                <a:spcPts val="600"/>
              </a:spcAft>
            </a:pPr>
            <a:endParaRPr lang="en-US" sz="1600" b="1" dirty="0"/>
          </a:p>
          <a:p>
            <a:pPr>
              <a:lnSpc>
                <a:spcPct val="114000"/>
              </a:lnSpc>
              <a:spcAft>
                <a:spcPts val="600"/>
              </a:spcAft>
            </a:pPr>
            <a:r>
              <a:rPr lang="en-US" b="1" dirty="0"/>
              <a:t>Overall Participation </a:t>
            </a:r>
            <a:r>
              <a:rPr lang="en-US" dirty="0"/>
              <a:t>(5%)</a:t>
            </a:r>
            <a:endParaRPr lang="en-US" b="1" dirty="0"/>
          </a:p>
          <a:p>
            <a:pPr marL="285750" indent="-285750">
              <a:lnSpc>
                <a:spcPct val="114000"/>
              </a:lnSpc>
              <a:spcAft>
                <a:spcPts val="600"/>
              </a:spcAft>
              <a:buFont typeface="Arial" panose="020B0604020202020204" pitchFamily="34" charset="0"/>
              <a:buChar char="•"/>
            </a:pPr>
            <a:r>
              <a:rPr lang="en-US" sz="1600" dirty="0"/>
              <a:t>Students are responsible for </a:t>
            </a:r>
            <a:r>
              <a:rPr lang="en-US" sz="1600" b="1" dirty="0"/>
              <a:t>completing the readings </a:t>
            </a:r>
            <a:r>
              <a:rPr lang="en-US" sz="1600" dirty="0"/>
              <a:t>in full prior to the start of each week’s session in order to facilitate productive </a:t>
            </a:r>
            <a:r>
              <a:rPr lang="en-US" sz="1600" b="1" dirty="0"/>
              <a:t>class discussion</a:t>
            </a:r>
            <a:r>
              <a:rPr lang="en-US" sz="1600" dirty="0"/>
              <a:t>. All readings will be freely available and linked in the course website</a:t>
            </a:r>
          </a:p>
          <a:p>
            <a:pPr marL="285750" indent="-285750">
              <a:lnSpc>
                <a:spcPct val="114000"/>
              </a:lnSpc>
              <a:spcAft>
                <a:spcPts val="600"/>
              </a:spcAft>
              <a:buFont typeface="Arial" panose="020B0604020202020204" pitchFamily="34" charset="0"/>
              <a:buChar char="•"/>
            </a:pPr>
            <a:r>
              <a:rPr lang="en-US" sz="1600" dirty="0"/>
              <a:t>Each student is responsible for preparing one five-minute </a:t>
            </a:r>
            <a:r>
              <a:rPr lang="en-US" sz="1600" b="1" dirty="0"/>
              <a:t>in-class brief </a:t>
            </a:r>
            <a:r>
              <a:rPr lang="en-US" sz="1600" dirty="0"/>
              <a:t>on one of the academic papers assigned as readings (more on this at the end of class)</a:t>
            </a:r>
          </a:p>
          <a:p>
            <a:pPr marL="285750" marR="0" lvl="0" indent="-285750">
              <a:lnSpc>
                <a:spcPct val="114000"/>
              </a:lnSpc>
              <a:spcBef>
                <a:spcPts val="0"/>
              </a:spcBef>
              <a:spcAft>
                <a:spcPts val="600"/>
              </a:spcAft>
              <a:buFont typeface="Arial" panose="020B0604020202020204" pitchFamily="34" charset="0"/>
              <a:buChar char="•"/>
            </a:pPr>
            <a:r>
              <a:rPr lang="en-US" sz="1600" dirty="0"/>
              <a:t>For each </a:t>
            </a:r>
            <a:r>
              <a:rPr lang="en-US" sz="1600" b="1" dirty="0"/>
              <a:t>writeup prompt </a:t>
            </a:r>
            <a:r>
              <a:rPr lang="en-US" sz="1600" dirty="0"/>
              <a:t>(available on the course website), students are responsible for responding in at least 500 words (one single-spaced page). Writeups are due via </a:t>
            </a:r>
            <a:r>
              <a:rPr lang="en-US" sz="1600" dirty="0" err="1"/>
              <a:t>Gradescope</a:t>
            </a:r>
            <a:r>
              <a:rPr lang="en-US" sz="1600" dirty="0"/>
              <a:t> before the start of the session in which they are due. The use case informing each writeup will be available on the course website</a:t>
            </a:r>
          </a:p>
        </p:txBody>
      </p:sp>
      <p:sp>
        <p:nvSpPr>
          <p:cNvPr id="13" name="TextBox 12">
            <a:extLst>
              <a:ext uri="{FF2B5EF4-FFF2-40B4-BE49-F238E27FC236}">
                <a16:creationId xmlns:a16="http://schemas.microsoft.com/office/drawing/2014/main" id="{D6D6D357-8269-4189-ACCF-FAE0D271A59B}"/>
              </a:ext>
            </a:extLst>
          </p:cNvPr>
          <p:cNvSpPr txBox="1"/>
          <p:nvPr/>
        </p:nvSpPr>
        <p:spPr>
          <a:xfrm>
            <a:off x="838199" y="6126964"/>
            <a:ext cx="10114935" cy="312650"/>
          </a:xfrm>
          <a:prstGeom prst="rect">
            <a:avLst/>
          </a:prstGeom>
          <a:noFill/>
        </p:spPr>
        <p:txBody>
          <a:bodyPr wrap="square">
            <a:spAutoFit/>
          </a:bodyPr>
          <a:lstStyle/>
          <a:p>
            <a:pPr marL="0" marR="0">
              <a:lnSpc>
                <a:spcPct val="107000"/>
              </a:lnSpc>
              <a:spcBef>
                <a:spcPts val="0"/>
              </a:spcBef>
              <a:spcAft>
                <a:spcPts val="800"/>
              </a:spcAft>
            </a:pPr>
            <a:r>
              <a:rPr lang="en-US" sz="1400" i="1" dirty="0">
                <a:effectLst/>
                <a:latin typeface="Calibri" panose="020F0502020204030204" pitchFamily="34" charset="0"/>
                <a:ea typeface="Calibri" panose="020F0502020204030204" pitchFamily="34" charset="0"/>
                <a:cs typeface="Arial" panose="020B0604020202020204" pitchFamily="34" charset="0"/>
              </a:rPr>
              <a:t>Please see the </a:t>
            </a:r>
            <a:r>
              <a:rPr lang="en-US" sz="1400" i="1"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Capstone Program Syllabus</a:t>
            </a:r>
            <a:r>
              <a:rPr lang="en-US" sz="1400" i="1" dirty="0">
                <a:effectLst/>
                <a:latin typeface="Calibri" panose="020F0502020204030204" pitchFamily="34" charset="0"/>
                <a:ea typeface="Calibri" panose="020F0502020204030204" pitchFamily="34" charset="0"/>
                <a:cs typeface="Arial" panose="020B0604020202020204" pitchFamily="34" charset="0"/>
              </a:rPr>
              <a:t> for a detailed description of the assignment weights and rubric. </a:t>
            </a:r>
          </a:p>
        </p:txBody>
      </p:sp>
    </p:spTree>
    <p:extLst>
      <p:ext uri="{BB962C8B-B14F-4D97-AF65-F5344CB8AC3E}">
        <p14:creationId xmlns:p14="http://schemas.microsoft.com/office/powerpoint/2010/main" val="37177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a:t>Course expectations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a:p>
        </p:txBody>
      </p:sp>
      <p:sp>
        <p:nvSpPr>
          <p:cNvPr id="10" name="TextBox 9">
            <a:extLst>
              <a:ext uri="{FF2B5EF4-FFF2-40B4-BE49-F238E27FC236}">
                <a16:creationId xmlns:a16="http://schemas.microsoft.com/office/drawing/2014/main" id="{5F38BCCC-3BD4-4184-B194-11788D4527D9}"/>
              </a:ext>
            </a:extLst>
          </p:cNvPr>
          <p:cNvSpPr txBox="1"/>
          <p:nvPr/>
        </p:nvSpPr>
        <p:spPr>
          <a:xfrm>
            <a:off x="838201" y="1434156"/>
            <a:ext cx="10515600" cy="3760132"/>
          </a:xfrm>
          <a:prstGeom prst="rect">
            <a:avLst/>
          </a:prstGeom>
          <a:noFill/>
        </p:spPr>
        <p:txBody>
          <a:bodyPr wrap="square" rtlCol="0">
            <a:spAutoFit/>
          </a:bodyPr>
          <a:lstStyle/>
          <a:p>
            <a:pPr>
              <a:lnSpc>
                <a:spcPct val="114000"/>
              </a:lnSpc>
              <a:spcAft>
                <a:spcPts val="600"/>
              </a:spcAft>
            </a:pPr>
            <a:r>
              <a:rPr lang="en-US" sz="2000" b="1" dirty="0"/>
              <a:t>Quarter One Project </a:t>
            </a:r>
            <a:r>
              <a:rPr lang="en-US" sz="2000" dirty="0"/>
              <a:t>(70%)</a:t>
            </a:r>
          </a:p>
          <a:p>
            <a:pPr marL="342900" indent="-342900">
              <a:lnSpc>
                <a:spcPct val="114000"/>
              </a:lnSpc>
              <a:spcAft>
                <a:spcPts val="600"/>
              </a:spcAft>
              <a:buFont typeface="Arial" panose="020B0604020202020204" pitchFamily="34" charset="0"/>
              <a:buChar char="•"/>
            </a:pPr>
            <a:r>
              <a:rPr lang="en-US" dirty="0"/>
              <a:t>Students will complete coding tasks related to the replication project and are also responsible for creating a final writeup</a:t>
            </a:r>
          </a:p>
          <a:p>
            <a:pPr marL="342900" indent="-342900">
              <a:lnSpc>
                <a:spcPct val="114000"/>
              </a:lnSpc>
              <a:spcAft>
                <a:spcPts val="600"/>
              </a:spcAft>
              <a:buFont typeface="Arial" panose="020B0604020202020204" pitchFamily="34" charset="0"/>
              <a:buChar char="•"/>
            </a:pPr>
            <a:r>
              <a:rPr lang="en-US" dirty="0"/>
              <a:t>Full details of the requirements for the Q1 project can be found in the </a:t>
            </a:r>
            <a:r>
              <a:rPr lang="en-US" dirty="0">
                <a:hlinkClick r:id="rId3"/>
              </a:rPr>
              <a:t>Capstone Program Syllabus</a:t>
            </a:r>
            <a:endParaRPr lang="en-US" dirty="0"/>
          </a:p>
          <a:p>
            <a:pPr>
              <a:lnSpc>
                <a:spcPct val="114000"/>
              </a:lnSpc>
              <a:spcAft>
                <a:spcPts val="600"/>
              </a:spcAft>
            </a:pPr>
            <a:endParaRPr lang="en-US" b="1" dirty="0"/>
          </a:p>
          <a:p>
            <a:pPr>
              <a:lnSpc>
                <a:spcPct val="114000"/>
              </a:lnSpc>
              <a:spcAft>
                <a:spcPts val="600"/>
              </a:spcAft>
            </a:pPr>
            <a:r>
              <a:rPr lang="en-US" sz="2000" b="1" dirty="0"/>
              <a:t>Quarter Two Project Proposal </a:t>
            </a:r>
            <a:r>
              <a:rPr lang="en-US" sz="2000" dirty="0"/>
              <a:t>(15%)</a:t>
            </a:r>
            <a:endParaRPr lang="en-US" sz="2000" b="1" dirty="0"/>
          </a:p>
          <a:p>
            <a:pPr marL="285750" marR="0" lvl="0" indent="-285750">
              <a:lnSpc>
                <a:spcPct val="114000"/>
              </a:lnSpc>
              <a:spcBef>
                <a:spcPts val="0"/>
              </a:spcBef>
              <a:spcAft>
                <a:spcPts val="600"/>
              </a:spcAft>
              <a:buFont typeface="Arial" panose="020B0604020202020204" pitchFamily="34" charset="0"/>
              <a:buChar char="•"/>
            </a:pPr>
            <a:r>
              <a:rPr lang="en-US" dirty="0"/>
              <a:t>Students will develop a project proposal for Q2 based on their learnings and interests from the course readings and the replication project</a:t>
            </a:r>
          </a:p>
          <a:p>
            <a:pPr marL="285750" marR="0" lvl="0" indent="-285750">
              <a:lnSpc>
                <a:spcPct val="114000"/>
              </a:lnSpc>
              <a:spcBef>
                <a:spcPts val="0"/>
              </a:spcBef>
              <a:spcAft>
                <a:spcPts val="600"/>
              </a:spcAft>
              <a:buFont typeface="Arial" panose="020B0604020202020204" pitchFamily="34" charset="0"/>
              <a:buChar char="•"/>
            </a:pPr>
            <a:r>
              <a:rPr lang="en-US" dirty="0"/>
              <a:t>Full details of the requirements for the project proposal can be found in the </a:t>
            </a:r>
            <a:r>
              <a:rPr lang="en-US" dirty="0">
                <a:hlinkClick r:id="rId3"/>
              </a:rPr>
              <a:t>Capstone Program Syllabus</a:t>
            </a:r>
            <a:endParaRPr lang="en-US" dirty="0"/>
          </a:p>
        </p:txBody>
      </p:sp>
      <p:sp>
        <p:nvSpPr>
          <p:cNvPr id="13" name="TextBox 12">
            <a:extLst>
              <a:ext uri="{FF2B5EF4-FFF2-40B4-BE49-F238E27FC236}">
                <a16:creationId xmlns:a16="http://schemas.microsoft.com/office/drawing/2014/main" id="{D6D6D357-8269-4189-ACCF-FAE0D271A59B}"/>
              </a:ext>
            </a:extLst>
          </p:cNvPr>
          <p:cNvSpPr txBox="1"/>
          <p:nvPr/>
        </p:nvSpPr>
        <p:spPr>
          <a:xfrm>
            <a:off x="838199" y="5999145"/>
            <a:ext cx="10114935" cy="312650"/>
          </a:xfrm>
          <a:prstGeom prst="rect">
            <a:avLst/>
          </a:prstGeom>
          <a:noFill/>
        </p:spPr>
        <p:txBody>
          <a:bodyPr wrap="square">
            <a:spAutoFit/>
          </a:bodyPr>
          <a:lstStyle/>
          <a:p>
            <a:pPr marL="0" marR="0">
              <a:lnSpc>
                <a:spcPct val="107000"/>
              </a:lnSpc>
              <a:spcBef>
                <a:spcPts val="0"/>
              </a:spcBef>
              <a:spcAft>
                <a:spcPts val="800"/>
              </a:spcAft>
            </a:pPr>
            <a:r>
              <a:rPr lang="en-US" sz="1400" i="1">
                <a:effectLst/>
                <a:latin typeface="Calibri" panose="020F0502020204030204" pitchFamily="34" charset="0"/>
                <a:ea typeface="Calibri" panose="020F0502020204030204" pitchFamily="34" charset="0"/>
                <a:cs typeface="Arial" panose="020B0604020202020204" pitchFamily="34" charset="0"/>
              </a:rPr>
              <a:t>Please see the </a:t>
            </a:r>
            <a:r>
              <a:rPr lang="en-US" sz="1400" i="1" u="sng">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4"/>
              </a:rPr>
              <a:t>Capstone Program Syllabus</a:t>
            </a:r>
            <a:r>
              <a:rPr lang="en-US" sz="1400" i="1">
                <a:effectLst/>
                <a:latin typeface="Calibri" panose="020F0502020204030204" pitchFamily="34" charset="0"/>
                <a:ea typeface="Calibri" panose="020F0502020204030204" pitchFamily="34" charset="0"/>
                <a:cs typeface="Arial" panose="020B0604020202020204" pitchFamily="34" charset="0"/>
              </a:rPr>
              <a:t> for a detailed description of the assignment weights and rubric. </a:t>
            </a:r>
          </a:p>
        </p:txBody>
      </p:sp>
    </p:spTree>
    <p:extLst>
      <p:ext uri="{BB962C8B-B14F-4D97-AF65-F5344CB8AC3E}">
        <p14:creationId xmlns:p14="http://schemas.microsoft.com/office/powerpoint/2010/main" val="257991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a:t>Course RESOURCES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a:p>
        </p:txBody>
      </p:sp>
      <p:sp>
        <p:nvSpPr>
          <p:cNvPr id="6" name="TextBox 5">
            <a:extLst>
              <a:ext uri="{FF2B5EF4-FFF2-40B4-BE49-F238E27FC236}">
                <a16:creationId xmlns:a16="http://schemas.microsoft.com/office/drawing/2014/main" id="{1AEE313A-680A-47D2-8A24-1F78EB6FCECA}"/>
              </a:ext>
            </a:extLst>
          </p:cNvPr>
          <p:cNvSpPr txBox="1"/>
          <p:nvPr/>
        </p:nvSpPr>
        <p:spPr>
          <a:xfrm>
            <a:off x="838201" y="1434156"/>
            <a:ext cx="10515600" cy="4657622"/>
          </a:xfrm>
          <a:prstGeom prst="rect">
            <a:avLst/>
          </a:prstGeom>
          <a:noFill/>
        </p:spPr>
        <p:txBody>
          <a:bodyPr wrap="square" rtlCol="0">
            <a:spAutoFit/>
          </a:bodyPr>
          <a:lstStyle/>
          <a:p>
            <a:pPr>
              <a:lnSpc>
                <a:spcPct val="114000"/>
              </a:lnSpc>
              <a:spcAft>
                <a:spcPts val="600"/>
              </a:spcAft>
            </a:pPr>
            <a:r>
              <a:rPr lang="en-US" sz="2000" b="1"/>
              <a:t>Course Website</a:t>
            </a:r>
          </a:p>
          <a:p>
            <a:pPr marL="342900" indent="-342900">
              <a:lnSpc>
                <a:spcPct val="114000"/>
              </a:lnSpc>
              <a:spcAft>
                <a:spcPts val="600"/>
              </a:spcAft>
              <a:buFont typeface="Arial" panose="020B0604020202020204" pitchFamily="34" charset="0"/>
              <a:buChar char="•"/>
            </a:pPr>
            <a:r>
              <a:rPr lang="en-US"/>
              <a:t>A course website containing our weekly class schedule, assignment timelines, participation questions, and other resources is available at: </a:t>
            </a:r>
            <a:r>
              <a:rPr lang="en-US">
                <a:hlinkClick r:id="rId3"/>
              </a:rPr>
              <a:t>https://nanrahman.github.io/capstone-responsible-ai/</a:t>
            </a:r>
            <a:r>
              <a:rPr lang="en-US"/>
              <a:t> </a:t>
            </a:r>
          </a:p>
          <a:p>
            <a:pPr>
              <a:lnSpc>
                <a:spcPct val="114000"/>
              </a:lnSpc>
              <a:spcAft>
                <a:spcPts val="600"/>
              </a:spcAft>
            </a:pPr>
            <a:endParaRPr lang="en-US" b="1"/>
          </a:p>
          <a:p>
            <a:pPr>
              <a:lnSpc>
                <a:spcPct val="114000"/>
              </a:lnSpc>
              <a:spcAft>
                <a:spcPts val="600"/>
              </a:spcAft>
            </a:pPr>
            <a:r>
              <a:rPr lang="en-US" sz="2000" b="1"/>
              <a:t>Office Hours</a:t>
            </a:r>
          </a:p>
          <a:p>
            <a:pPr marL="285750" marR="0" lvl="0" indent="-285750">
              <a:lnSpc>
                <a:spcPct val="114000"/>
              </a:lnSpc>
              <a:spcBef>
                <a:spcPts val="0"/>
              </a:spcBef>
              <a:spcAft>
                <a:spcPts val="600"/>
              </a:spcAft>
              <a:buFont typeface="Arial" panose="020B0604020202020204" pitchFamily="34" charset="0"/>
              <a:buChar char="•"/>
            </a:pPr>
            <a:r>
              <a:rPr lang="en-US"/>
              <a:t>David will hold office hours Wednesdays 3-4PM in UC 302, Room 101 </a:t>
            </a:r>
          </a:p>
          <a:p>
            <a:pPr marL="285750" marR="0" lvl="0" indent="-285750">
              <a:lnSpc>
                <a:spcPct val="114000"/>
              </a:lnSpc>
              <a:spcBef>
                <a:spcPts val="0"/>
              </a:spcBef>
              <a:spcAft>
                <a:spcPts val="600"/>
              </a:spcAft>
              <a:buFont typeface="Arial" panose="020B0604020202020204" pitchFamily="34" charset="0"/>
              <a:buChar char="•"/>
            </a:pPr>
            <a:r>
              <a:rPr lang="en-US"/>
              <a:t>Deloitte will hold additional office hours, to be scheduled as needed after we start the Q1 Project</a:t>
            </a:r>
          </a:p>
          <a:p>
            <a:pPr marR="0" lvl="0">
              <a:lnSpc>
                <a:spcPct val="114000"/>
              </a:lnSpc>
              <a:spcBef>
                <a:spcPts val="0"/>
              </a:spcBef>
              <a:spcAft>
                <a:spcPts val="600"/>
              </a:spcAft>
            </a:pPr>
            <a:endParaRPr lang="en-US"/>
          </a:p>
          <a:p>
            <a:pPr marR="0" lvl="0">
              <a:lnSpc>
                <a:spcPct val="114000"/>
              </a:lnSpc>
              <a:spcBef>
                <a:spcPts val="0"/>
              </a:spcBef>
              <a:spcAft>
                <a:spcPts val="600"/>
              </a:spcAft>
            </a:pPr>
            <a:r>
              <a:rPr lang="en-US" sz="2000" b="1"/>
              <a:t>Questions and Communications</a:t>
            </a:r>
          </a:p>
          <a:p>
            <a:pPr marL="285750" indent="-285750">
              <a:lnSpc>
                <a:spcPct val="114000"/>
              </a:lnSpc>
              <a:spcAft>
                <a:spcPts val="600"/>
              </a:spcAft>
              <a:buFont typeface="Arial" panose="020B0604020202020204" pitchFamily="34" charset="0"/>
              <a:buChar char="•"/>
            </a:pPr>
            <a:r>
              <a:rPr lang="en-US"/>
              <a:t>We will set up a Slack</a:t>
            </a:r>
          </a:p>
          <a:p>
            <a:pPr marL="285750" indent="-285750">
              <a:lnSpc>
                <a:spcPct val="114000"/>
              </a:lnSpc>
              <a:spcAft>
                <a:spcPts val="600"/>
              </a:spcAft>
              <a:buFont typeface="Arial" panose="020B0604020202020204" pitchFamily="34" charset="0"/>
              <a:buChar char="•"/>
            </a:pPr>
            <a:r>
              <a:rPr lang="en-US"/>
              <a:t>Although we encourage public questions (if you have the question, someone else probably does too!), for private or personal questions, you can reach out to David (</a:t>
            </a:r>
            <a:r>
              <a:rPr lang="nl-NL">
                <a:hlinkClick r:id="rId4"/>
              </a:rPr>
              <a:t>ddanks@ucsd.edu</a:t>
            </a:r>
            <a:r>
              <a:rPr lang="nl-NL"/>
              <a:t>)</a:t>
            </a:r>
            <a:r>
              <a:rPr lang="en-US"/>
              <a:t> directly via email</a:t>
            </a:r>
          </a:p>
        </p:txBody>
      </p:sp>
    </p:spTree>
    <p:extLst>
      <p:ext uri="{BB962C8B-B14F-4D97-AF65-F5344CB8AC3E}">
        <p14:creationId xmlns:p14="http://schemas.microsoft.com/office/powerpoint/2010/main" val="116540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a:t>Student introductions</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a:t>What is responsible* AI?</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a:p>
        </p:txBody>
      </p:sp>
      <p:sp>
        <p:nvSpPr>
          <p:cNvPr id="7" name="TextBox 6">
            <a:extLst>
              <a:ext uri="{FF2B5EF4-FFF2-40B4-BE49-F238E27FC236}">
                <a16:creationId xmlns:a16="http://schemas.microsoft.com/office/drawing/2014/main" id="{C8D625A5-6672-4E97-95A6-AFD2513AF30A}"/>
              </a:ext>
            </a:extLst>
          </p:cNvPr>
          <p:cNvSpPr txBox="1"/>
          <p:nvPr/>
        </p:nvSpPr>
        <p:spPr>
          <a:xfrm>
            <a:off x="1366883" y="3170493"/>
            <a:ext cx="4449488" cy="292387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1600"/>
              <a:t>Accountable</a:t>
            </a:r>
          </a:p>
          <a:p>
            <a:pPr marL="342900" indent="-342900">
              <a:spcAft>
                <a:spcPts val="600"/>
              </a:spcAft>
              <a:buFont typeface="Arial" panose="020B0604020202020204" pitchFamily="34" charset="0"/>
              <a:buChar char="•"/>
            </a:pPr>
            <a:r>
              <a:rPr lang="en-US" sz="1600"/>
              <a:t>Transparent</a:t>
            </a:r>
          </a:p>
          <a:p>
            <a:pPr marL="342900" indent="-342900">
              <a:spcAft>
                <a:spcPts val="600"/>
              </a:spcAft>
              <a:buFont typeface="Arial" panose="020B0604020202020204" pitchFamily="34" charset="0"/>
              <a:buChar char="•"/>
            </a:pPr>
            <a:r>
              <a:rPr lang="en-US" sz="1600"/>
              <a:t>Understandable</a:t>
            </a:r>
          </a:p>
          <a:p>
            <a:pPr marL="342900" indent="-342900">
              <a:spcAft>
                <a:spcPts val="600"/>
              </a:spcAft>
              <a:buFont typeface="Arial" panose="020B0604020202020204" pitchFamily="34" charset="0"/>
              <a:buChar char="•"/>
            </a:pPr>
            <a:r>
              <a:rPr lang="en-US" sz="1600"/>
              <a:t>Regularly monitored</a:t>
            </a:r>
          </a:p>
          <a:p>
            <a:pPr marL="342900" indent="-342900">
              <a:spcAft>
                <a:spcPts val="600"/>
              </a:spcAft>
              <a:buFont typeface="Arial" panose="020B0604020202020204" pitchFamily="34" charset="0"/>
              <a:buChar char="•"/>
            </a:pPr>
            <a:r>
              <a:rPr lang="en-US" sz="1600"/>
              <a:t>Responsible and traceable</a:t>
            </a:r>
          </a:p>
          <a:p>
            <a:pPr marL="342900" indent="-342900">
              <a:spcAft>
                <a:spcPts val="600"/>
              </a:spcAft>
              <a:buFont typeface="Arial" panose="020B0604020202020204" pitchFamily="34" charset="0"/>
              <a:buChar char="•"/>
            </a:pPr>
            <a:r>
              <a:rPr lang="en-US" sz="1600"/>
              <a:t>Safe, secure, and resilient</a:t>
            </a:r>
          </a:p>
          <a:p>
            <a:pPr marL="342900" indent="-342900">
              <a:spcAft>
                <a:spcPts val="600"/>
              </a:spcAft>
              <a:buFont typeface="Arial" panose="020B0604020202020204" pitchFamily="34" charset="0"/>
              <a:buChar char="•"/>
            </a:pPr>
            <a:r>
              <a:rPr lang="en-US" sz="1600"/>
              <a:t>Accurate, reliable, and effective</a:t>
            </a:r>
          </a:p>
          <a:p>
            <a:pPr marL="342900" indent="-342900">
              <a:spcAft>
                <a:spcPts val="600"/>
              </a:spcAft>
              <a:buFont typeface="Arial" panose="020B0604020202020204" pitchFamily="34" charset="0"/>
              <a:buChar char="•"/>
            </a:pPr>
            <a:r>
              <a:rPr lang="en-US" sz="1600"/>
              <a:t>Purposeful and performance-driven</a:t>
            </a:r>
          </a:p>
          <a:p>
            <a:pPr marL="342900" indent="-342900">
              <a:spcAft>
                <a:spcPts val="600"/>
              </a:spcAft>
              <a:buFont typeface="Arial" panose="020B0604020202020204" pitchFamily="34" charset="0"/>
              <a:buChar char="•"/>
            </a:pPr>
            <a:r>
              <a:rPr lang="en-US" sz="1600"/>
              <a:t>Lawful and respectful of our Nation's values</a:t>
            </a:r>
          </a:p>
        </p:txBody>
      </p:sp>
      <p:sp>
        <p:nvSpPr>
          <p:cNvPr id="9" name="TextBox 8">
            <a:extLst>
              <a:ext uri="{FF2B5EF4-FFF2-40B4-BE49-F238E27FC236}">
                <a16:creationId xmlns:a16="http://schemas.microsoft.com/office/drawing/2014/main" id="{BF4FF94D-8A2A-4653-817B-E867E18F0F00}"/>
              </a:ext>
            </a:extLst>
          </p:cNvPr>
          <p:cNvSpPr txBox="1"/>
          <p:nvPr/>
        </p:nvSpPr>
        <p:spPr>
          <a:xfrm>
            <a:off x="838199" y="6109645"/>
            <a:ext cx="8234780" cy="369332"/>
          </a:xfrm>
          <a:prstGeom prst="rect">
            <a:avLst/>
          </a:prstGeom>
          <a:solidFill>
            <a:schemeClr val="bg1"/>
          </a:solidFill>
        </p:spPr>
        <p:txBody>
          <a:bodyPr wrap="square" rtlCol="0">
            <a:spAutoFit/>
          </a:bodyPr>
          <a:lstStyle/>
          <a:p>
            <a:r>
              <a:rPr lang="en-US" sz="900">
                <a:hlinkClick r:id="rId3"/>
              </a:rPr>
              <a:t>https://www.federalregister.gov/documents/2020/12/08/2020-27065/promoting-the-use-of-trustworthy-artificial-intelligence-in-the-federal-government</a:t>
            </a:r>
            <a:endParaRPr lang="en-US" sz="900"/>
          </a:p>
          <a:p>
            <a:r>
              <a:rPr lang="en-US" sz="900">
                <a:hlinkClick r:id="rId4"/>
              </a:rPr>
              <a:t>https://digital-strategy.ec.europa.eu/en/library/ethics-guidelines-trustworthy-ai</a:t>
            </a:r>
            <a:r>
              <a:rPr lang="en-US" sz="900"/>
              <a:t>  </a:t>
            </a:r>
          </a:p>
        </p:txBody>
      </p:sp>
      <p:pic>
        <p:nvPicPr>
          <p:cNvPr id="6" name="Picture 5">
            <a:extLst>
              <a:ext uri="{FF2B5EF4-FFF2-40B4-BE49-F238E27FC236}">
                <a16:creationId xmlns:a16="http://schemas.microsoft.com/office/drawing/2014/main" id="{AFDE95AF-18DE-489A-9ED5-F10DDDE06A72}"/>
              </a:ext>
            </a:extLst>
          </p:cNvPr>
          <p:cNvPicPr>
            <a:picLocks noChangeAspect="1"/>
          </p:cNvPicPr>
          <p:nvPr/>
        </p:nvPicPr>
        <p:blipFill>
          <a:blip r:embed="rId5"/>
          <a:stretch>
            <a:fillRect/>
          </a:stretch>
        </p:blipFill>
        <p:spPr>
          <a:xfrm>
            <a:off x="1366883" y="1733878"/>
            <a:ext cx="4453833" cy="1492079"/>
          </a:xfrm>
          <a:prstGeom prst="rect">
            <a:avLst/>
          </a:prstGeom>
        </p:spPr>
      </p:pic>
      <p:grpSp>
        <p:nvGrpSpPr>
          <p:cNvPr id="17" name="Group 16">
            <a:extLst>
              <a:ext uri="{FF2B5EF4-FFF2-40B4-BE49-F238E27FC236}">
                <a16:creationId xmlns:a16="http://schemas.microsoft.com/office/drawing/2014/main" id="{5AD38BD4-7653-4335-ADAD-E059CD8E76F8}"/>
              </a:ext>
            </a:extLst>
          </p:cNvPr>
          <p:cNvGrpSpPr>
            <a:grpSpLocks noChangeAspect="1"/>
          </p:cNvGrpSpPr>
          <p:nvPr/>
        </p:nvGrpSpPr>
        <p:grpSpPr>
          <a:xfrm>
            <a:off x="6371489" y="1733823"/>
            <a:ext cx="4453628" cy="1492079"/>
            <a:chOff x="4378339" y="277480"/>
            <a:chExt cx="4517134" cy="1513354"/>
          </a:xfrm>
        </p:grpSpPr>
        <p:pic>
          <p:nvPicPr>
            <p:cNvPr id="12" name="Picture 11">
              <a:extLst>
                <a:ext uri="{FF2B5EF4-FFF2-40B4-BE49-F238E27FC236}">
                  <a16:creationId xmlns:a16="http://schemas.microsoft.com/office/drawing/2014/main" id="{B96A0D5C-91A3-4B57-80A7-76AB0B920CDA}"/>
                </a:ext>
              </a:extLst>
            </p:cNvPr>
            <p:cNvPicPr>
              <a:picLocks noChangeAspect="1"/>
            </p:cNvPicPr>
            <p:nvPr/>
          </p:nvPicPr>
          <p:blipFill rotWithShape="1">
            <a:blip r:embed="rId6"/>
            <a:srcRect l="1" r="35242" b="72442"/>
            <a:stretch/>
          </p:blipFill>
          <p:spPr>
            <a:xfrm>
              <a:off x="4378340" y="277480"/>
              <a:ext cx="4517133" cy="707942"/>
            </a:xfrm>
            <a:prstGeom prst="rect">
              <a:avLst/>
            </a:prstGeom>
          </p:spPr>
        </p:pic>
        <p:pic>
          <p:nvPicPr>
            <p:cNvPr id="15" name="Picture 14">
              <a:extLst>
                <a:ext uri="{FF2B5EF4-FFF2-40B4-BE49-F238E27FC236}">
                  <a16:creationId xmlns:a16="http://schemas.microsoft.com/office/drawing/2014/main" id="{9694BD4F-A53F-4177-A339-8E6CD68C7345}"/>
                </a:ext>
              </a:extLst>
            </p:cNvPr>
            <p:cNvPicPr>
              <a:picLocks noChangeAspect="1"/>
            </p:cNvPicPr>
            <p:nvPr/>
          </p:nvPicPr>
          <p:blipFill rotWithShape="1">
            <a:blip r:embed="rId6"/>
            <a:srcRect l="1" t="68648" r="35242"/>
            <a:stretch/>
          </p:blipFill>
          <p:spPr>
            <a:xfrm>
              <a:off x="4378339" y="985422"/>
              <a:ext cx="4517134" cy="805412"/>
            </a:xfrm>
            <a:prstGeom prst="rect">
              <a:avLst/>
            </a:prstGeom>
          </p:spPr>
        </p:pic>
        <p:sp>
          <p:nvSpPr>
            <p:cNvPr id="16" name="Rectangle 15">
              <a:extLst>
                <a:ext uri="{FF2B5EF4-FFF2-40B4-BE49-F238E27FC236}">
                  <a16:creationId xmlns:a16="http://schemas.microsoft.com/office/drawing/2014/main" id="{5FF907BD-A900-42AB-8FA3-89396C757B1E}"/>
                </a:ext>
              </a:extLst>
            </p:cNvPr>
            <p:cNvSpPr/>
            <p:nvPr/>
          </p:nvSpPr>
          <p:spPr>
            <a:xfrm>
              <a:off x="7359590" y="421505"/>
              <a:ext cx="1535883" cy="341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62718DC4-ED72-4A86-BF17-55DB33E9AD81}"/>
              </a:ext>
            </a:extLst>
          </p:cNvPr>
          <p:cNvSpPr txBox="1"/>
          <p:nvPr/>
        </p:nvSpPr>
        <p:spPr>
          <a:xfrm>
            <a:off x="6371489" y="3168081"/>
            <a:ext cx="4449488" cy="227754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1600"/>
              <a:t>Accountability</a:t>
            </a:r>
          </a:p>
          <a:p>
            <a:pPr marL="342900" indent="-342900">
              <a:spcAft>
                <a:spcPts val="600"/>
              </a:spcAft>
              <a:buFont typeface="Arial" panose="020B0604020202020204" pitchFamily="34" charset="0"/>
              <a:buChar char="•"/>
            </a:pPr>
            <a:r>
              <a:rPr lang="en-US" sz="1600"/>
              <a:t>Transparency</a:t>
            </a:r>
          </a:p>
          <a:p>
            <a:pPr marL="342900" indent="-342900">
              <a:spcAft>
                <a:spcPts val="600"/>
              </a:spcAft>
              <a:buFont typeface="Arial" panose="020B0604020202020204" pitchFamily="34" charset="0"/>
              <a:buChar char="•"/>
            </a:pPr>
            <a:r>
              <a:rPr lang="en-US" sz="1600"/>
              <a:t>Human agency and oversight</a:t>
            </a:r>
          </a:p>
          <a:p>
            <a:pPr marL="342900" indent="-342900">
              <a:spcAft>
                <a:spcPts val="600"/>
              </a:spcAft>
              <a:buFont typeface="Arial" panose="020B0604020202020204" pitchFamily="34" charset="0"/>
              <a:buChar char="•"/>
            </a:pPr>
            <a:r>
              <a:rPr lang="en-US" sz="1600"/>
              <a:t>Privacy and data governance</a:t>
            </a:r>
          </a:p>
          <a:p>
            <a:pPr marL="342900" indent="-342900">
              <a:spcAft>
                <a:spcPts val="600"/>
              </a:spcAft>
              <a:buFont typeface="Arial" panose="020B0604020202020204" pitchFamily="34" charset="0"/>
              <a:buChar char="•"/>
            </a:pPr>
            <a:r>
              <a:rPr lang="en-US" sz="1600"/>
              <a:t>Technical robustness and safety</a:t>
            </a:r>
          </a:p>
          <a:p>
            <a:pPr marL="342900" indent="-342900">
              <a:spcAft>
                <a:spcPts val="600"/>
              </a:spcAft>
              <a:buFont typeface="Arial" panose="020B0604020202020204" pitchFamily="34" charset="0"/>
              <a:buChar char="•"/>
            </a:pPr>
            <a:r>
              <a:rPr lang="en-US" sz="1600"/>
              <a:t>Societal and environmental well-being</a:t>
            </a:r>
          </a:p>
          <a:p>
            <a:pPr marL="342900" indent="-342900">
              <a:spcAft>
                <a:spcPts val="600"/>
              </a:spcAft>
              <a:buFont typeface="Arial" panose="020B0604020202020204" pitchFamily="34" charset="0"/>
              <a:buChar char="•"/>
            </a:pPr>
            <a:r>
              <a:rPr lang="en-US" sz="1600"/>
              <a:t>Diversity, non-discrimination, and fairness</a:t>
            </a:r>
          </a:p>
        </p:txBody>
      </p:sp>
      <p:sp>
        <p:nvSpPr>
          <p:cNvPr id="22" name="TextBox 21">
            <a:extLst>
              <a:ext uri="{FF2B5EF4-FFF2-40B4-BE49-F238E27FC236}">
                <a16:creationId xmlns:a16="http://schemas.microsoft.com/office/drawing/2014/main" id="{30C6AD4B-81FF-4B84-9CB8-DE538C495555}"/>
              </a:ext>
            </a:extLst>
          </p:cNvPr>
          <p:cNvSpPr txBox="1"/>
          <p:nvPr/>
        </p:nvSpPr>
        <p:spPr>
          <a:xfrm>
            <a:off x="3871256" y="1166403"/>
            <a:ext cx="4449488" cy="307777"/>
          </a:xfrm>
          <a:prstGeom prst="rect">
            <a:avLst/>
          </a:prstGeom>
          <a:noFill/>
        </p:spPr>
        <p:txBody>
          <a:bodyPr wrap="square" rtlCol="0">
            <a:spAutoFit/>
          </a:bodyPr>
          <a:lstStyle/>
          <a:p>
            <a:pPr algn="ctr">
              <a:spcAft>
                <a:spcPts val="600"/>
              </a:spcAft>
            </a:pPr>
            <a:r>
              <a:rPr lang="en-US" sz="1400" i="1"/>
              <a:t>*Also called: ethical AI, trustworthy AI</a:t>
            </a:r>
          </a:p>
        </p:txBody>
      </p:sp>
    </p:spTree>
    <p:extLst>
      <p:ext uri="{BB962C8B-B14F-4D97-AF65-F5344CB8AC3E}">
        <p14:creationId xmlns:p14="http://schemas.microsoft.com/office/powerpoint/2010/main" val="278887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a:t>What is responsible AI?</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DSC180A: Responsible AI</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a:p>
        </p:txBody>
      </p:sp>
      <p:sp>
        <p:nvSpPr>
          <p:cNvPr id="9" name="TextBox 8">
            <a:extLst>
              <a:ext uri="{FF2B5EF4-FFF2-40B4-BE49-F238E27FC236}">
                <a16:creationId xmlns:a16="http://schemas.microsoft.com/office/drawing/2014/main" id="{BF4FF94D-8A2A-4653-817B-E867E18F0F00}"/>
              </a:ext>
            </a:extLst>
          </p:cNvPr>
          <p:cNvSpPr txBox="1"/>
          <p:nvPr/>
        </p:nvSpPr>
        <p:spPr>
          <a:xfrm>
            <a:off x="838199" y="5904369"/>
            <a:ext cx="8234780" cy="507831"/>
          </a:xfrm>
          <a:prstGeom prst="rect">
            <a:avLst/>
          </a:prstGeom>
          <a:solidFill>
            <a:schemeClr val="bg1"/>
          </a:solidFill>
        </p:spPr>
        <p:txBody>
          <a:bodyPr wrap="square" rtlCol="0">
            <a:spAutoFit/>
          </a:bodyPr>
          <a:lstStyle/>
          <a:p>
            <a:r>
              <a:rPr lang="en-US" sz="900">
                <a:hlinkClick r:id="rId3"/>
              </a:rPr>
              <a:t>https://www2.deloitte.com/us/en/pages/deloitte-analytics/solutions/ethics-of-ai-framework.html</a:t>
            </a:r>
            <a:endParaRPr lang="en-US" sz="900"/>
          </a:p>
          <a:p>
            <a:r>
              <a:rPr lang="en-US" sz="900">
                <a:hlinkClick r:id="rId4"/>
              </a:rPr>
              <a:t>https://www.ibm.com/cloud/learn/ai-ethics</a:t>
            </a:r>
            <a:r>
              <a:rPr lang="en-US" sz="900"/>
              <a:t>  </a:t>
            </a:r>
          </a:p>
          <a:p>
            <a:r>
              <a:rPr lang="en-US" sz="900">
                <a:hlinkClick r:id="rId5"/>
              </a:rPr>
              <a:t>https://ai.google/principles/</a:t>
            </a:r>
            <a:r>
              <a:rPr lang="en-US" sz="900"/>
              <a:t> </a:t>
            </a:r>
          </a:p>
        </p:txBody>
      </p:sp>
      <p:grpSp>
        <p:nvGrpSpPr>
          <p:cNvPr id="8" name="Group 7">
            <a:extLst>
              <a:ext uri="{FF2B5EF4-FFF2-40B4-BE49-F238E27FC236}">
                <a16:creationId xmlns:a16="http://schemas.microsoft.com/office/drawing/2014/main" id="{25363160-A5F1-4C74-B55F-B5B9A5D88405}"/>
              </a:ext>
            </a:extLst>
          </p:cNvPr>
          <p:cNvGrpSpPr/>
          <p:nvPr/>
        </p:nvGrpSpPr>
        <p:grpSpPr>
          <a:xfrm>
            <a:off x="830051" y="1538291"/>
            <a:ext cx="3251772" cy="400462"/>
            <a:chOff x="2662237" y="2909354"/>
            <a:chExt cx="4223570" cy="520140"/>
          </a:xfrm>
        </p:grpSpPr>
        <p:pic>
          <p:nvPicPr>
            <p:cNvPr id="21" name="Picture 20">
              <a:extLst>
                <a:ext uri="{FF2B5EF4-FFF2-40B4-BE49-F238E27FC236}">
                  <a16:creationId xmlns:a16="http://schemas.microsoft.com/office/drawing/2014/main" id="{7582D5C9-13E5-4B00-8087-6AC740BBC08D}"/>
                </a:ext>
              </a:extLst>
            </p:cNvPr>
            <p:cNvPicPr>
              <a:picLocks noChangeAspect="1"/>
            </p:cNvPicPr>
            <p:nvPr/>
          </p:nvPicPr>
          <p:blipFill rotWithShape="1">
            <a:blip r:embed="rId6"/>
            <a:srcRect t="-51" r="38499" b="49951"/>
            <a:stretch/>
          </p:blipFill>
          <p:spPr>
            <a:xfrm>
              <a:off x="2662237" y="2909354"/>
              <a:ext cx="4223570" cy="520140"/>
            </a:xfrm>
            <a:prstGeom prst="rect">
              <a:avLst/>
            </a:prstGeom>
          </p:spPr>
        </p:pic>
        <p:sp>
          <p:nvSpPr>
            <p:cNvPr id="5" name="Rectangle 4">
              <a:extLst>
                <a:ext uri="{FF2B5EF4-FFF2-40B4-BE49-F238E27FC236}">
                  <a16:creationId xmlns:a16="http://schemas.microsoft.com/office/drawing/2014/main" id="{DA21451E-2E08-4364-A27C-87426FBF6C98}"/>
                </a:ext>
              </a:extLst>
            </p:cNvPr>
            <p:cNvSpPr/>
            <p:nvPr/>
          </p:nvSpPr>
          <p:spPr>
            <a:xfrm>
              <a:off x="4363416" y="2996592"/>
              <a:ext cx="2522391" cy="4080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a:extLst>
              <a:ext uri="{FF2B5EF4-FFF2-40B4-BE49-F238E27FC236}">
                <a16:creationId xmlns:a16="http://schemas.microsoft.com/office/drawing/2014/main" id="{00568776-3DA1-435D-BD81-8735A295F2FB}"/>
              </a:ext>
            </a:extLst>
          </p:cNvPr>
          <p:cNvPicPr>
            <a:picLocks noChangeAspect="1"/>
          </p:cNvPicPr>
          <p:nvPr/>
        </p:nvPicPr>
        <p:blipFill>
          <a:blip r:embed="rId7"/>
          <a:stretch>
            <a:fillRect/>
          </a:stretch>
        </p:blipFill>
        <p:spPr>
          <a:xfrm>
            <a:off x="8106686" y="1471578"/>
            <a:ext cx="2195714" cy="572795"/>
          </a:xfrm>
          <a:prstGeom prst="rect">
            <a:avLst/>
          </a:prstGeom>
        </p:spPr>
      </p:pic>
      <p:sp>
        <p:nvSpPr>
          <p:cNvPr id="7" name="TextBox 6">
            <a:extLst>
              <a:ext uri="{FF2B5EF4-FFF2-40B4-BE49-F238E27FC236}">
                <a16:creationId xmlns:a16="http://schemas.microsoft.com/office/drawing/2014/main" id="{C8D625A5-6672-4E97-95A6-AFD2513AF30A}"/>
              </a:ext>
            </a:extLst>
          </p:cNvPr>
          <p:cNvSpPr txBox="1"/>
          <p:nvPr/>
        </p:nvSpPr>
        <p:spPr>
          <a:xfrm>
            <a:off x="830051" y="2063865"/>
            <a:ext cx="3251772" cy="195438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1600"/>
              <a:t>Fair and impartial</a:t>
            </a:r>
          </a:p>
          <a:p>
            <a:pPr marL="342900" indent="-342900">
              <a:spcAft>
                <a:spcPts val="600"/>
              </a:spcAft>
              <a:buFont typeface="Arial" panose="020B0604020202020204" pitchFamily="34" charset="0"/>
              <a:buChar char="•"/>
            </a:pPr>
            <a:r>
              <a:rPr lang="en-US" sz="1600"/>
              <a:t>Transparent and explainable</a:t>
            </a:r>
          </a:p>
          <a:p>
            <a:pPr marL="342900" indent="-342900">
              <a:spcAft>
                <a:spcPts val="600"/>
              </a:spcAft>
              <a:buFont typeface="Arial" panose="020B0604020202020204" pitchFamily="34" charset="0"/>
              <a:buChar char="•"/>
            </a:pPr>
            <a:r>
              <a:rPr lang="en-US" sz="1600"/>
              <a:t>Responsible and accountable</a:t>
            </a:r>
          </a:p>
          <a:p>
            <a:pPr marL="342900" indent="-342900">
              <a:spcAft>
                <a:spcPts val="600"/>
              </a:spcAft>
              <a:buFont typeface="Arial" panose="020B0604020202020204" pitchFamily="34" charset="0"/>
              <a:buChar char="•"/>
            </a:pPr>
            <a:r>
              <a:rPr lang="en-US" sz="1600"/>
              <a:t>Robust and reliable</a:t>
            </a:r>
          </a:p>
          <a:p>
            <a:pPr marL="342900" indent="-342900">
              <a:spcAft>
                <a:spcPts val="600"/>
              </a:spcAft>
              <a:buFont typeface="Arial" panose="020B0604020202020204" pitchFamily="34" charset="0"/>
              <a:buChar char="•"/>
            </a:pPr>
            <a:r>
              <a:rPr lang="en-US" sz="1600"/>
              <a:t>Respectful of privacy</a:t>
            </a:r>
          </a:p>
          <a:p>
            <a:pPr marL="342900" indent="-342900">
              <a:spcAft>
                <a:spcPts val="600"/>
              </a:spcAft>
              <a:buFont typeface="Arial" panose="020B0604020202020204" pitchFamily="34" charset="0"/>
              <a:buChar char="•"/>
            </a:pPr>
            <a:r>
              <a:rPr lang="en-US" sz="1600"/>
              <a:t>Safe and secure</a:t>
            </a:r>
          </a:p>
        </p:txBody>
      </p:sp>
      <p:sp>
        <p:nvSpPr>
          <p:cNvPr id="24" name="TextBox 23">
            <a:extLst>
              <a:ext uri="{FF2B5EF4-FFF2-40B4-BE49-F238E27FC236}">
                <a16:creationId xmlns:a16="http://schemas.microsoft.com/office/drawing/2014/main" id="{C2D00C35-20A1-4231-B688-B3D1414C23BA}"/>
              </a:ext>
            </a:extLst>
          </p:cNvPr>
          <p:cNvSpPr txBox="1"/>
          <p:nvPr/>
        </p:nvSpPr>
        <p:spPr>
          <a:xfrm>
            <a:off x="8106686" y="2044373"/>
            <a:ext cx="3255264" cy="3508653"/>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a:t>Avoid creating or reinforcing unfair bias</a:t>
            </a:r>
          </a:p>
          <a:p>
            <a:pPr marL="285750" indent="-285750" algn="l">
              <a:spcAft>
                <a:spcPts val="600"/>
              </a:spcAft>
              <a:buFont typeface="Arial" panose="020B0604020202020204" pitchFamily="34" charset="0"/>
              <a:buChar char="•"/>
            </a:pPr>
            <a:r>
              <a:rPr lang="en-US" sz="1600"/>
              <a:t>Be accountable to people</a:t>
            </a:r>
          </a:p>
          <a:p>
            <a:pPr marL="285750" indent="-285750" algn="l">
              <a:spcAft>
                <a:spcPts val="600"/>
              </a:spcAft>
              <a:buFont typeface="Arial" panose="020B0604020202020204" pitchFamily="34" charset="0"/>
              <a:buChar char="•"/>
            </a:pPr>
            <a:r>
              <a:rPr lang="en-US" sz="1600"/>
              <a:t>Incorporate privacy design principles</a:t>
            </a:r>
          </a:p>
          <a:p>
            <a:pPr marL="285750" indent="-285750">
              <a:spcAft>
                <a:spcPts val="600"/>
              </a:spcAft>
              <a:buFont typeface="Arial" panose="020B0604020202020204" pitchFamily="34" charset="0"/>
              <a:buChar char="•"/>
            </a:pPr>
            <a:r>
              <a:rPr lang="en-US" sz="1600"/>
              <a:t>Be built and tested for safety</a:t>
            </a:r>
          </a:p>
          <a:p>
            <a:pPr marL="285750" indent="-285750">
              <a:spcAft>
                <a:spcPts val="600"/>
              </a:spcAft>
              <a:buFont typeface="Arial" panose="020B0604020202020204" pitchFamily="34" charset="0"/>
              <a:buChar char="•"/>
            </a:pPr>
            <a:r>
              <a:rPr lang="en-US" sz="1600"/>
              <a:t>Be socially beneficial</a:t>
            </a:r>
          </a:p>
          <a:p>
            <a:pPr marL="285750" indent="-285750" algn="l">
              <a:spcAft>
                <a:spcPts val="600"/>
              </a:spcAft>
              <a:buFont typeface="Arial" panose="020B0604020202020204" pitchFamily="34" charset="0"/>
              <a:buChar char="•"/>
            </a:pPr>
            <a:r>
              <a:rPr lang="en-US" sz="1600"/>
              <a:t>Uphold high standards of scientific excellence</a:t>
            </a:r>
          </a:p>
          <a:p>
            <a:pPr marL="285750" indent="-285750" algn="l">
              <a:spcAft>
                <a:spcPts val="600"/>
              </a:spcAft>
              <a:buFont typeface="Arial" panose="020B0604020202020204" pitchFamily="34" charset="0"/>
              <a:buChar char="•"/>
            </a:pPr>
            <a:r>
              <a:rPr lang="en-US" sz="1600"/>
              <a:t>Be made available for uses that accord with these principles</a:t>
            </a:r>
          </a:p>
        </p:txBody>
      </p:sp>
      <p:grpSp>
        <p:nvGrpSpPr>
          <p:cNvPr id="27" name="Group 26">
            <a:extLst>
              <a:ext uri="{FF2B5EF4-FFF2-40B4-BE49-F238E27FC236}">
                <a16:creationId xmlns:a16="http://schemas.microsoft.com/office/drawing/2014/main" id="{DAC13995-F0C1-4294-95E1-CA795B5D995B}"/>
              </a:ext>
            </a:extLst>
          </p:cNvPr>
          <p:cNvGrpSpPr/>
          <p:nvPr/>
        </p:nvGrpSpPr>
        <p:grpSpPr>
          <a:xfrm>
            <a:off x="4467650" y="1538702"/>
            <a:ext cx="3253209" cy="2156379"/>
            <a:chOff x="5209066" y="1538702"/>
            <a:chExt cx="3253209" cy="2156379"/>
          </a:xfrm>
        </p:grpSpPr>
        <p:sp>
          <p:nvSpPr>
            <p:cNvPr id="18" name="TextBox 17">
              <a:extLst>
                <a:ext uri="{FF2B5EF4-FFF2-40B4-BE49-F238E27FC236}">
                  <a16:creationId xmlns:a16="http://schemas.microsoft.com/office/drawing/2014/main" id="{62718DC4-ED72-4A86-BF17-55DB33E9AD81}"/>
                </a:ext>
              </a:extLst>
            </p:cNvPr>
            <p:cNvSpPr txBox="1"/>
            <p:nvPr/>
          </p:nvSpPr>
          <p:spPr>
            <a:xfrm>
              <a:off x="5209066" y="2063865"/>
              <a:ext cx="3251772" cy="1631216"/>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1600"/>
                <a:t>Fairness</a:t>
              </a:r>
            </a:p>
            <a:p>
              <a:pPr marL="342900" indent="-342900">
                <a:spcAft>
                  <a:spcPts val="600"/>
                </a:spcAft>
                <a:buFont typeface="Arial" panose="020B0604020202020204" pitchFamily="34" charset="0"/>
                <a:buChar char="•"/>
              </a:pPr>
              <a:r>
                <a:rPr lang="en-US" sz="1600"/>
                <a:t>Explainability</a:t>
              </a:r>
            </a:p>
            <a:p>
              <a:pPr marL="342900" indent="-342900">
                <a:spcAft>
                  <a:spcPts val="600"/>
                </a:spcAft>
                <a:buFont typeface="Arial" panose="020B0604020202020204" pitchFamily="34" charset="0"/>
                <a:buChar char="•"/>
              </a:pPr>
              <a:r>
                <a:rPr lang="en-US" sz="1600"/>
                <a:t>Transparency </a:t>
              </a:r>
            </a:p>
            <a:p>
              <a:pPr marL="342900" indent="-342900">
                <a:spcAft>
                  <a:spcPts val="600"/>
                </a:spcAft>
                <a:buFont typeface="Arial" panose="020B0604020202020204" pitchFamily="34" charset="0"/>
                <a:buChar char="•"/>
              </a:pPr>
              <a:r>
                <a:rPr lang="en-US" sz="1600"/>
                <a:t>Robustness</a:t>
              </a:r>
            </a:p>
            <a:p>
              <a:pPr marL="342900" indent="-342900">
                <a:spcAft>
                  <a:spcPts val="600"/>
                </a:spcAft>
                <a:buFont typeface="Arial" panose="020B0604020202020204" pitchFamily="34" charset="0"/>
                <a:buChar char="•"/>
              </a:pPr>
              <a:r>
                <a:rPr lang="en-US" sz="1600"/>
                <a:t>Privacy</a:t>
              </a:r>
            </a:p>
          </p:txBody>
        </p:sp>
        <p:grpSp>
          <p:nvGrpSpPr>
            <p:cNvPr id="26" name="Group 25">
              <a:extLst>
                <a:ext uri="{FF2B5EF4-FFF2-40B4-BE49-F238E27FC236}">
                  <a16:creationId xmlns:a16="http://schemas.microsoft.com/office/drawing/2014/main" id="{636DBE54-D907-437E-ACBE-9D776C3739CA}"/>
                </a:ext>
              </a:extLst>
            </p:cNvPr>
            <p:cNvGrpSpPr/>
            <p:nvPr/>
          </p:nvGrpSpPr>
          <p:grpSpPr>
            <a:xfrm>
              <a:off x="5209066" y="1538702"/>
              <a:ext cx="3253209" cy="400050"/>
              <a:chOff x="6171503" y="1538700"/>
              <a:chExt cx="3253209" cy="400050"/>
            </a:xfrm>
          </p:grpSpPr>
          <p:pic>
            <p:nvPicPr>
              <p:cNvPr id="13" name="Picture 12">
                <a:extLst>
                  <a:ext uri="{FF2B5EF4-FFF2-40B4-BE49-F238E27FC236}">
                    <a16:creationId xmlns:a16="http://schemas.microsoft.com/office/drawing/2014/main" id="{5335AFED-14DB-4C37-98A2-87536FA7755E}"/>
                  </a:ext>
                </a:extLst>
              </p:cNvPr>
              <p:cNvPicPr>
                <a:picLocks noChangeAspect="1"/>
              </p:cNvPicPr>
              <p:nvPr/>
            </p:nvPicPr>
            <p:blipFill>
              <a:blip r:embed="rId8"/>
              <a:stretch>
                <a:fillRect/>
              </a:stretch>
            </p:blipFill>
            <p:spPr>
              <a:xfrm>
                <a:off x="6171503" y="1538700"/>
                <a:ext cx="1066800" cy="400050"/>
              </a:xfrm>
              <a:prstGeom prst="rect">
                <a:avLst/>
              </a:prstGeom>
            </p:spPr>
          </p:pic>
          <p:pic>
            <p:nvPicPr>
              <p:cNvPr id="25" name="Picture 24">
                <a:extLst>
                  <a:ext uri="{FF2B5EF4-FFF2-40B4-BE49-F238E27FC236}">
                    <a16:creationId xmlns:a16="http://schemas.microsoft.com/office/drawing/2014/main" id="{E9813D36-0C1D-42E1-898C-1FF39A35DCA7}"/>
                  </a:ext>
                </a:extLst>
              </p:cNvPr>
              <p:cNvPicPr>
                <a:picLocks noChangeAspect="1"/>
              </p:cNvPicPr>
              <p:nvPr/>
            </p:nvPicPr>
            <p:blipFill rotWithShape="1">
              <a:blip r:embed="rId8"/>
              <a:srcRect l="72806" t="-102"/>
              <a:stretch/>
            </p:blipFill>
            <p:spPr>
              <a:xfrm>
                <a:off x="6983264" y="1538879"/>
                <a:ext cx="2441448" cy="399871"/>
              </a:xfrm>
              <a:prstGeom prst="rect">
                <a:avLst/>
              </a:prstGeom>
            </p:spPr>
          </p:pic>
        </p:grpSp>
      </p:grpSp>
    </p:spTree>
    <p:extLst>
      <p:ext uri="{BB962C8B-B14F-4D97-AF65-F5344CB8AC3E}">
        <p14:creationId xmlns:p14="http://schemas.microsoft.com/office/powerpoint/2010/main" val="3058341547"/>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2b1acdf-c4df-462c-9052-5f21cffc2df0" xsi:nil="true"/>
    <lcf76f155ced4ddcb4097134ff3c332f xmlns="f1b73229-5063-4e37-ac8b-dc5034c32be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26D95C22D1704EBF485AB2A08FADD2" ma:contentTypeVersion="11" ma:contentTypeDescription="Create a new document." ma:contentTypeScope="" ma:versionID="42d4346b3530ff77329a1bbc6b3bf762">
  <xsd:schema xmlns:xsd="http://www.w3.org/2001/XMLSchema" xmlns:xs="http://www.w3.org/2001/XMLSchema" xmlns:p="http://schemas.microsoft.com/office/2006/metadata/properties" xmlns:ns2="f1b73229-5063-4e37-ac8b-dc5034c32be7" xmlns:ns3="62b1acdf-c4df-462c-9052-5f21cffc2df0" targetNamespace="http://schemas.microsoft.com/office/2006/metadata/properties" ma:root="true" ma:fieldsID="f6443248b5f64d0d1589a4ee274e67b4" ns2:_="" ns3:_="">
    <xsd:import namespace="f1b73229-5063-4e37-ac8b-dc5034c32be7"/>
    <xsd:import namespace="62b1acdf-c4df-462c-9052-5f21cffc2df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b73229-5063-4e37-ac8b-dc5034c32b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b1acdf-c4df-462c-9052-5f21cffc2df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afc7c91f-efa7-4b32-ba4b-67aa9c6103a5}" ma:internalName="TaxCatchAll" ma:showField="CatchAllData" ma:web="62b1acdf-c4df-462c-9052-5f21cffc2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230e9df3-be65-4c73-a93b-d1236ebd677e"/>
    <ds:schemaRef ds:uri="62b1acdf-c4df-462c-9052-5f21cffc2df0"/>
    <ds:schemaRef ds:uri="71af3243-3dd4-4a8d-8c0d-dd76da1f02a5"/>
    <ds:schemaRef ds:uri="f1b73229-5063-4e37-ac8b-dc5034c32be7"/>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37F5085-B552-46F1-AB34-565800D3B9A1}">
  <ds:schemaRefs>
    <ds:schemaRef ds:uri="62b1acdf-c4df-462c-9052-5f21cffc2df0"/>
    <ds:schemaRef ds:uri="f1b73229-5063-4e37-ac8b-dc5034c32b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0</TotalTime>
  <Words>1500</Words>
  <Application>Microsoft Office PowerPoint</Application>
  <PresentationFormat>Widescreen</PresentationFormat>
  <Paragraphs>170</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Symbol</vt:lpstr>
      <vt:lpstr>Tenorite</vt:lpstr>
      <vt:lpstr>Monoline</vt:lpstr>
      <vt:lpstr>Responsible AI</vt:lpstr>
      <vt:lpstr>Course instructors</vt:lpstr>
      <vt:lpstr>Course objectives</vt:lpstr>
      <vt:lpstr>Course expectations</vt:lpstr>
      <vt:lpstr>Course expectations</vt:lpstr>
      <vt:lpstr>Course RESOURCES</vt:lpstr>
      <vt:lpstr>Student introductions</vt:lpstr>
      <vt:lpstr>What is responsible* AI?</vt:lpstr>
      <vt:lpstr>What is responsible AI?</vt:lpstr>
      <vt:lpstr>DISCUSSION</vt:lpstr>
      <vt:lpstr>SCENARIO 1</vt:lpstr>
      <vt:lpstr>SCENARIO 2</vt:lpstr>
      <vt:lpstr>SCENARIO 3</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AI</dc:title>
  <dc:creator>Harvey, Emma</dc:creator>
  <cp:lastModifiedBy>Rahman, Nandita</cp:lastModifiedBy>
  <cp:revision>1</cp:revision>
  <dcterms:created xsi:type="dcterms:W3CDTF">2022-09-27T17:21:41Z</dcterms:created>
  <dcterms:modified xsi:type="dcterms:W3CDTF">2022-09-30T18:28:38Z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2022-09-27T17:21:41Z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de4716c4-af79-471c-8791-8d7044f0658b</vt:lpwstr>
  </property>
  <property fmtid="{D5CDD505-2E9C-101B-9397-08002B2CF9AE}" pid="8" name="MSIP_Label_ea60d57e-af5b-4752-ac57-3e4f28ca11dc_ContentBits">
    <vt:lpwstr>0</vt:lpwstr>
  </property>
  <property fmtid="{D5CDD505-2E9C-101B-9397-08002B2CF9AE}" pid="9" name="ContentTypeId">
    <vt:lpwstr>0x010100AF26D95C22D1704EBF485AB2A08FADD2</vt:lpwstr>
  </property>
  <property fmtid="{D5CDD505-2E9C-101B-9397-08002B2CF9AE}" pid="10" name="MediaServiceImageTags">
    <vt:lpwstr/>
  </property>
</Properties>
</file>