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Nuni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0e4103d68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0e4103d68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14c329beb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14c329beb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0e4103d68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0e4103d68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0e4103d6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0e4103d6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e4103d68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e4103d68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e4103d68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e4103d68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e4103d68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e4103d68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e4103d68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0e4103d68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e4103d68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0e4103d68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e4103d68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0e4103d68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14c329beb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14c329beb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sciencedirect.com/topics/medicine-and-dentistry/sickle-cell-disease" TargetMode="External"/><Relationship Id="rId4" Type="http://schemas.openxmlformats.org/officeDocument/2006/relationships/hyperlink" Target="https://www.sciencedirect.com/topics/medicine-and-dentistry/toddle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t>PREDICTING</a:t>
            </a:r>
            <a:r>
              <a:rPr lang="en-GB"/>
              <a:t> FREQUENCY OF BLOOD TRANSFUSION IN SCD PATIENTS</a:t>
            </a:r>
            <a:endParaRPr/>
          </a:p>
        </p:txBody>
      </p:sp>
      <p:sp>
        <p:nvSpPr>
          <p:cNvPr id="129" name="Google Shape;129;p13"/>
          <p:cNvSpPr txBox="1"/>
          <p:nvPr>
            <p:ph idx="1" type="subTitle"/>
          </p:nvPr>
        </p:nvSpPr>
        <p:spPr>
          <a:xfrm>
            <a:off x="311700" y="4313900"/>
            <a:ext cx="8520600" cy="539400"/>
          </a:xfrm>
          <a:prstGeom prst="rect">
            <a:avLst/>
          </a:prstGeom>
        </p:spPr>
        <p:txBody>
          <a:bodyPr anchorCtr="0" anchor="t" bIns="91425" lIns="91425" spcFirstLastPara="1" rIns="91425" wrap="square" tIns="91425">
            <a:normAutofit fontScale="85000" lnSpcReduction="20000"/>
          </a:bodyPr>
          <a:lstStyle/>
          <a:p>
            <a:pPr indent="457200" lvl="0" marL="2286000" rtl="0" algn="l">
              <a:spcBef>
                <a:spcPts val="0"/>
              </a:spcBef>
              <a:spcAft>
                <a:spcPts val="0"/>
              </a:spcAft>
              <a:buNone/>
            </a:pPr>
            <a:r>
              <a:rPr lang="en-GB"/>
              <a:t>ILAKUT EMMANUEL  </a:t>
            </a:r>
            <a:endParaRPr/>
          </a:p>
          <a:p>
            <a:pPr indent="0" lvl="0" marL="0" rtl="0" algn="l">
              <a:spcBef>
                <a:spcPts val="0"/>
              </a:spcBef>
              <a:spcAft>
                <a:spcPts val="0"/>
              </a:spcAft>
              <a:buNone/>
            </a:pPr>
            <a:r>
              <a:rPr lang="en-GB"/>
              <a:t>						KASULE JOHN TREVOR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RESULTS</a:t>
            </a:r>
            <a:endParaRPr/>
          </a:p>
        </p:txBody>
      </p:sp>
      <p:sp>
        <p:nvSpPr>
          <p:cNvPr id="188" name="Google Shape;188;p22"/>
          <p:cNvSpPr txBox="1"/>
          <p:nvPr/>
        </p:nvSpPr>
        <p:spPr>
          <a:xfrm>
            <a:off x="964400" y="1234025"/>
            <a:ext cx="5661900" cy="424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sz="1100"/>
              <a:t>Decision Tree Regressor:</a:t>
            </a:r>
            <a:endParaRPr b="1" sz="1100"/>
          </a:p>
          <a:p>
            <a:pPr indent="-298450" lvl="0" marL="457200" rtl="0" algn="l">
              <a:lnSpc>
                <a:spcPct val="115000"/>
              </a:lnSpc>
              <a:spcBef>
                <a:spcPts val="1200"/>
              </a:spcBef>
              <a:spcAft>
                <a:spcPts val="0"/>
              </a:spcAft>
              <a:buSzPts val="1100"/>
              <a:buChar char="●"/>
            </a:pPr>
            <a:r>
              <a:rPr lang="en-GB" sz="1100"/>
              <a:t>The R-squared value of 1.0 indicates the model perfectly fits the training data. However, this is a strong sign of </a:t>
            </a:r>
            <a:r>
              <a:rPr b="1" lang="en-GB" sz="1100"/>
              <a:t>overfitting</a:t>
            </a:r>
            <a:r>
              <a:rPr lang="en-GB" sz="1100"/>
              <a:t>..</a:t>
            </a:r>
            <a:endParaRPr sz="1100"/>
          </a:p>
          <a:p>
            <a:pPr indent="0" lvl="0" marL="0" rtl="0" algn="l">
              <a:lnSpc>
                <a:spcPct val="115000"/>
              </a:lnSpc>
              <a:spcBef>
                <a:spcPts val="1200"/>
              </a:spcBef>
              <a:spcAft>
                <a:spcPts val="0"/>
              </a:spcAft>
              <a:buNone/>
            </a:pPr>
            <a:r>
              <a:rPr b="1" lang="en-GB" sz="1100"/>
              <a:t>Random Forest Regressor:</a:t>
            </a:r>
            <a:endParaRPr b="1" sz="1100"/>
          </a:p>
          <a:p>
            <a:pPr indent="-298450" lvl="0" marL="457200" rtl="0" algn="l">
              <a:lnSpc>
                <a:spcPct val="115000"/>
              </a:lnSpc>
              <a:spcBef>
                <a:spcPts val="1200"/>
              </a:spcBef>
              <a:spcAft>
                <a:spcPts val="0"/>
              </a:spcAft>
              <a:buSzPts val="1100"/>
              <a:buChar char="●"/>
            </a:pPr>
            <a:r>
              <a:rPr lang="en-GB" sz="1100"/>
              <a:t>The R-squared of 0.9050 suggests a </a:t>
            </a:r>
            <a:r>
              <a:rPr b="1" lang="en-GB" sz="1100"/>
              <a:t>good fit</a:t>
            </a:r>
            <a:r>
              <a:rPr lang="en-GB" sz="1100"/>
              <a:t> between the model and the training data. The model can explain 90.5% of the variance in blood transfusion frequency based on the provided features.</a:t>
            </a:r>
            <a:endParaRPr sz="1100"/>
          </a:p>
          <a:p>
            <a:pPr indent="-298450" lvl="0" marL="457200" rtl="0" algn="l">
              <a:lnSpc>
                <a:spcPct val="115000"/>
              </a:lnSpc>
              <a:spcBef>
                <a:spcPts val="0"/>
              </a:spcBef>
              <a:spcAft>
                <a:spcPts val="0"/>
              </a:spcAft>
              <a:buSzPts val="1100"/>
              <a:buChar char="●"/>
            </a:pPr>
            <a:r>
              <a:rPr lang="en-GB" sz="1100"/>
              <a:t>The RMSE of 0.4362 indicates a </a:t>
            </a:r>
            <a:r>
              <a:rPr b="1" lang="en-GB" sz="1100"/>
              <a:t>moderate error</a:t>
            </a:r>
            <a:r>
              <a:rPr lang="en-GB" sz="1100"/>
              <a:t> in predicting blood transfusion frequency.</a:t>
            </a:r>
            <a:endParaRPr sz="1100"/>
          </a:p>
          <a:p>
            <a:pPr indent="0" lvl="0" marL="0" rtl="0" algn="l">
              <a:lnSpc>
                <a:spcPct val="115000"/>
              </a:lnSpc>
              <a:spcBef>
                <a:spcPts val="1200"/>
              </a:spcBef>
              <a:spcAft>
                <a:spcPts val="0"/>
              </a:spcAft>
              <a:buNone/>
            </a:pPr>
            <a:r>
              <a:rPr b="1" lang="en-GB" sz="1100"/>
              <a:t>Gradient Boosting Regressor:</a:t>
            </a:r>
            <a:endParaRPr b="1" sz="1100"/>
          </a:p>
          <a:p>
            <a:pPr indent="-298450" lvl="0" marL="457200" rtl="0" algn="l">
              <a:lnSpc>
                <a:spcPct val="115000"/>
              </a:lnSpc>
              <a:spcBef>
                <a:spcPts val="1200"/>
              </a:spcBef>
              <a:spcAft>
                <a:spcPts val="0"/>
              </a:spcAft>
              <a:buSzPts val="1100"/>
              <a:buChar char="●"/>
            </a:pPr>
            <a:r>
              <a:rPr lang="en-GB" sz="1100"/>
              <a:t>The R-squared of 0.2416 suggests a </a:t>
            </a:r>
            <a:r>
              <a:rPr b="1" lang="en-GB" sz="1100"/>
              <a:t>weak fit</a:t>
            </a:r>
            <a:r>
              <a:rPr lang="en-GB" sz="1100"/>
              <a:t> between the model and the training data. The model only explains 32.16% of the variance in blood transfusion frequency.</a:t>
            </a:r>
            <a:endParaRPr sz="1100"/>
          </a:p>
          <a:p>
            <a:pPr indent="-298450" lvl="0" marL="457200" rtl="0" algn="l">
              <a:lnSpc>
                <a:spcPct val="115000"/>
              </a:lnSpc>
              <a:spcBef>
                <a:spcPts val="0"/>
              </a:spcBef>
              <a:spcAft>
                <a:spcPts val="0"/>
              </a:spcAft>
              <a:buSzPts val="1100"/>
              <a:buChar char="●"/>
            </a:pPr>
            <a:r>
              <a:rPr lang="en-GB" sz="1100"/>
              <a:t>The RMSE of 1.0540 indicates a </a:t>
            </a:r>
            <a:r>
              <a:rPr b="1" lang="en-GB" sz="1100"/>
              <a:t>high error</a:t>
            </a:r>
            <a:r>
              <a:rPr lang="en-GB" sz="1100"/>
              <a:t> in predicting blood transfusion frequency.</a:t>
            </a:r>
            <a:endParaRPr sz="1100"/>
          </a:p>
          <a:p>
            <a:pPr indent="0" lvl="0" marL="0" rtl="0" algn="l">
              <a:spcBef>
                <a:spcPts val="12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Feature importance</a:t>
            </a:r>
            <a:endParaRPr/>
          </a:p>
        </p:txBody>
      </p:sp>
      <p:sp>
        <p:nvSpPr>
          <p:cNvPr id="194" name="Google Shape;194;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5" name="Google Shape;195;p23"/>
          <p:cNvPicPr preferRelativeResize="0"/>
          <p:nvPr/>
        </p:nvPicPr>
        <p:blipFill>
          <a:blip r:embed="rId3">
            <a:alphaModFix/>
          </a:blip>
          <a:stretch>
            <a:fillRect/>
          </a:stretch>
        </p:blipFill>
        <p:spPr>
          <a:xfrm>
            <a:off x="819150" y="1800200"/>
            <a:ext cx="7648575" cy="2992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 AND FUTURE WORK</a:t>
            </a:r>
            <a:endParaRPr/>
          </a:p>
        </p:txBody>
      </p:sp>
      <p:sp>
        <p:nvSpPr>
          <p:cNvPr id="201" name="Google Shape;201;p24"/>
          <p:cNvSpPr txBox="1"/>
          <p:nvPr/>
        </p:nvSpPr>
        <p:spPr>
          <a:xfrm>
            <a:off x="663675" y="1525050"/>
            <a:ext cx="6543600" cy="2609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GB" sz="1100">
                <a:latin typeface="Times New Roman"/>
                <a:ea typeface="Times New Roman"/>
                <a:cs typeface="Times New Roman"/>
                <a:sym typeface="Times New Roman"/>
              </a:rPr>
              <a:t>Additional Features</a:t>
            </a:r>
            <a:r>
              <a:rPr lang="en-GB"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100">
                <a:latin typeface="Times New Roman"/>
                <a:ea typeface="Times New Roman"/>
                <a:cs typeface="Times New Roman"/>
                <a:sym typeface="Times New Roman"/>
              </a:rPr>
              <a:t>   To gain deeper insights, future models can incorporate additional factors such as</a:t>
            </a:r>
            <a:r>
              <a:rPr b="1" lang="en-GB" sz="1100">
                <a:latin typeface="Times New Roman"/>
                <a:ea typeface="Times New Roman"/>
                <a:cs typeface="Times New Roman"/>
                <a:sym typeface="Times New Roman"/>
              </a:rPr>
              <a:t> genotype, comorbidities, and socioeconomic status</a:t>
            </a:r>
            <a:r>
              <a:rPr lang="en-GB" sz="1100">
                <a:latin typeface="Times New Roman"/>
                <a:ea typeface="Times New Roman"/>
                <a:cs typeface="Times New Roman"/>
                <a:sym typeface="Times New Roman"/>
              </a:rPr>
              <a:t>. These features may provide a more comprehensive understanding of transfusion frequency and help identify disparities in transfusion requirements across different patient populations.</a:t>
            </a:r>
            <a:endParaRPr sz="11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GB" sz="1100">
                <a:latin typeface="Times New Roman"/>
                <a:ea typeface="Times New Roman"/>
                <a:cs typeface="Times New Roman"/>
                <a:sym typeface="Times New Roman"/>
              </a:rPr>
              <a:t>Time Series Analysis</a:t>
            </a:r>
            <a:r>
              <a:rPr lang="en-GB"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100">
                <a:latin typeface="Times New Roman"/>
                <a:ea typeface="Times New Roman"/>
                <a:cs typeface="Times New Roman"/>
                <a:sym typeface="Times New Roman"/>
              </a:rPr>
              <a:t>   Including a time component (e.g., dates of transfusions), analyzing trends and seasonal patterns can yield valuable insights. This could help predict when patients are more likely to require transfusions, enabling better planning and resource allocation.</a:t>
            </a:r>
            <a:endParaRPr sz="11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GB" sz="1100">
                <a:latin typeface="Times New Roman"/>
                <a:ea typeface="Times New Roman"/>
                <a:cs typeface="Times New Roman"/>
                <a:sym typeface="Times New Roman"/>
              </a:rPr>
              <a:t>Model Deployment</a:t>
            </a:r>
            <a:r>
              <a:rPr lang="en-GB" sz="1100">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a:p>
            <a:pPr indent="0" lvl="0" marL="0" rtl="0" algn="just">
              <a:lnSpc>
                <a:spcPct val="115000"/>
              </a:lnSpc>
              <a:spcBef>
                <a:spcPts val="0"/>
              </a:spcBef>
              <a:spcAft>
                <a:spcPts val="1200"/>
              </a:spcAft>
              <a:buNone/>
            </a:pPr>
            <a:r>
              <a:rPr lang="en-GB" sz="1100">
                <a:latin typeface="Times New Roman"/>
                <a:ea typeface="Times New Roman"/>
                <a:cs typeface="Times New Roman"/>
                <a:sym typeface="Times New Roman"/>
              </a:rPr>
              <a:t>   Develop and deploy a web-based or mobile application that integrates the Random Forest model to assist clinicians in predicting transfusion needs and optimizing patient care.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 </a:t>
            </a:r>
            <a:endParaRPr/>
          </a:p>
        </p:txBody>
      </p:sp>
      <p:sp>
        <p:nvSpPr>
          <p:cNvPr id="135" name="Google Shape;135;p14"/>
          <p:cNvSpPr txBox="1"/>
          <p:nvPr>
            <p:ph idx="1" type="body"/>
          </p:nvPr>
        </p:nvSpPr>
        <p:spPr>
          <a:xfrm>
            <a:off x="819150" y="1990725"/>
            <a:ext cx="7505700" cy="2655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1200">
                <a:solidFill>
                  <a:srgbClr val="1F1F1F"/>
                </a:solidFill>
                <a:highlight>
                  <a:schemeClr val="dk1"/>
                </a:highlight>
                <a:latin typeface="Roboto"/>
                <a:ea typeface="Roboto"/>
                <a:cs typeface="Roboto"/>
                <a:sym typeface="Roboto"/>
              </a:rPr>
              <a:t>Sickle cell disease (SCD) is a group of inherited red blood cell disorders characterized by abnormal hemoglobin, called hemoglobin S or sickle hemoglobin, in the red blood cells. One of the most serious complications of SCD is anemia, a condition where the body does not have enough healthy red blood cells to carry adequate oxygen.</a:t>
            </a:r>
            <a:endParaRPr/>
          </a:p>
          <a:p>
            <a:pPr indent="0" lvl="0" marL="0" rtl="0" algn="l">
              <a:spcBef>
                <a:spcPts val="1200"/>
              </a:spcBef>
              <a:spcAft>
                <a:spcPts val="1200"/>
              </a:spcAft>
              <a:buNone/>
            </a:pPr>
            <a:r>
              <a:rPr lang="en-GB" sz="1200" u="sng">
                <a:solidFill>
                  <a:srgbClr val="1F1F1F"/>
                </a:solidFill>
                <a:latin typeface="Georgia"/>
                <a:ea typeface="Georgia"/>
                <a:cs typeface="Georgia"/>
                <a:sym typeface="Georgia"/>
                <a:hlinkClick r:id="rId3">
                  <a:extLst>
                    <a:ext uri="{A12FA001-AC4F-418D-AE19-62706E023703}">
                      <ahyp:hlinkClr val="tx"/>
                    </a:ext>
                  </a:extLst>
                </a:hlinkClick>
              </a:rPr>
              <a:t>Sickle cell disease</a:t>
            </a:r>
            <a:r>
              <a:rPr lang="en-GB" sz="1200">
                <a:solidFill>
                  <a:srgbClr val="1F1F1F"/>
                </a:solidFill>
                <a:latin typeface="Georgia"/>
                <a:ea typeface="Georgia"/>
                <a:cs typeface="Georgia"/>
                <a:sym typeface="Georgia"/>
              </a:rPr>
              <a:t> contributes substantially to mortality in </a:t>
            </a:r>
            <a:r>
              <a:rPr lang="en-GB" sz="1200" u="sng">
                <a:solidFill>
                  <a:srgbClr val="1F1F1F"/>
                </a:solidFill>
                <a:latin typeface="Georgia"/>
                <a:ea typeface="Georgia"/>
                <a:cs typeface="Georgia"/>
                <a:sym typeface="Georgia"/>
                <a:hlinkClick r:id="rId4">
                  <a:extLst>
                    <a:ext uri="{A12FA001-AC4F-418D-AE19-62706E023703}">
                      <ahyp:hlinkClr val="tx"/>
                    </a:ext>
                  </a:extLst>
                </a:hlinkClick>
              </a:rPr>
              <a:t>children younger</a:t>
            </a:r>
            <a:r>
              <a:rPr lang="en-GB" sz="1200">
                <a:solidFill>
                  <a:srgbClr val="1F1F1F"/>
                </a:solidFill>
                <a:latin typeface="Georgia"/>
                <a:ea typeface="Georgia"/>
                <a:cs typeface="Georgia"/>
                <a:sym typeface="Georgia"/>
              </a:rPr>
              <a:t> than 5 years in sub-Saharan Africa. In Uganda, 20 000 babies per year are thought to be born with sickle cell disease, but accurate data is not largely  available. </a:t>
            </a:r>
            <a:endParaRPr sz="1050">
              <a:solidFill>
                <a:srgbClr val="3C40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LITERATURE REVIEW </a:t>
            </a:r>
            <a:r>
              <a:rPr lang="en-GB"/>
              <a:t> </a:t>
            </a:r>
            <a:endParaRPr/>
          </a:p>
          <a:p>
            <a:pPr indent="0" lvl="0" marL="0" rtl="0" algn="l">
              <a:spcBef>
                <a:spcPts val="0"/>
              </a:spcBef>
              <a:spcAft>
                <a:spcPts val="0"/>
              </a:spcAft>
              <a:buNone/>
            </a:pPr>
            <a:r>
              <a:t/>
            </a:r>
            <a:endParaRPr b="1" sz="1050">
              <a:solidFill>
                <a:srgbClr val="3C4043"/>
              </a:solidFill>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050">
              <a:solidFill>
                <a:srgbClr val="3C4043"/>
              </a:solidFill>
            </a:endParaRPr>
          </a:p>
          <a:p>
            <a:pPr indent="0" lvl="0" marL="0" rtl="0" algn="l">
              <a:spcBef>
                <a:spcPts val="1200"/>
              </a:spcBef>
              <a:spcAft>
                <a:spcPts val="1200"/>
              </a:spcAft>
              <a:buClr>
                <a:schemeClr val="dk1"/>
              </a:buClr>
              <a:buSzPts val="1100"/>
              <a:buFont typeface="Arial"/>
              <a:buNone/>
            </a:pPr>
            <a:r>
              <a:rPr b="1" lang="en-GB" sz="1250">
                <a:solidFill>
                  <a:srgbClr val="3C4043"/>
                </a:solidFill>
              </a:rPr>
              <a:t>Current </a:t>
            </a:r>
            <a:r>
              <a:rPr lang="en-GB" sz="1250">
                <a:solidFill>
                  <a:srgbClr val="3C4043"/>
                </a:solidFill>
              </a:rPr>
              <a:t>Studies have focused  on  the </a:t>
            </a:r>
            <a:r>
              <a:rPr lang="en-GB" sz="1250">
                <a:solidFill>
                  <a:srgbClr val="3C4043"/>
                </a:solidFill>
              </a:rPr>
              <a:t>prevalence</a:t>
            </a:r>
            <a:r>
              <a:rPr lang="en-GB" sz="1250">
                <a:solidFill>
                  <a:srgbClr val="3C4043"/>
                </a:solidFill>
              </a:rPr>
              <a:t> of the </a:t>
            </a:r>
            <a:r>
              <a:rPr lang="en-GB" sz="1250">
                <a:solidFill>
                  <a:srgbClr val="3C4043"/>
                </a:solidFill>
              </a:rPr>
              <a:t>sickle</a:t>
            </a:r>
            <a:r>
              <a:rPr lang="en-GB" sz="1250">
                <a:solidFill>
                  <a:srgbClr val="3C4043"/>
                </a:solidFill>
              </a:rPr>
              <a:t> cell trait and disease and not on prediction of Frequency of blood transfusion requirements using technology. </a:t>
            </a:r>
            <a:r>
              <a:rPr lang="en-GB" sz="1200">
                <a:solidFill>
                  <a:srgbClr val="1F1F1F"/>
                </a:solidFill>
                <a:latin typeface="Georgia"/>
                <a:ea typeface="Georgia"/>
                <a:cs typeface="Georgia"/>
                <a:sym typeface="Georgia"/>
              </a:rPr>
              <a:t>Sickle cell disease is less common in children older than 12 months or who were HIV positive,</a:t>
            </a:r>
            <a:endParaRPr sz="1250">
              <a:solidFill>
                <a:srgbClr val="3C40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BACKGROUND AND SIGNIFICANCE</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GB" sz="1500">
                <a:highlight>
                  <a:srgbClr val="FFFFFF"/>
                </a:highlight>
                <a:latin typeface="Roboto"/>
                <a:ea typeface="Roboto"/>
                <a:cs typeface="Roboto"/>
                <a:sym typeface="Roboto"/>
              </a:rPr>
              <a:t>Sickle cell disease (SCD) is a genetic blood disorder causing red blood cells to become misshapen and fragile. This abnormal shape can lead to severe anemia, characterized by a shortage of healthy red blood cells.</a:t>
            </a:r>
            <a:endParaRPr sz="1500">
              <a:highlight>
                <a:srgbClr val="FFFFFF"/>
              </a:highlight>
              <a:latin typeface="Roboto"/>
              <a:ea typeface="Roboto"/>
              <a:cs typeface="Roboto"/>
              <a:sym typeface="Roboto"/>
            </a:endParaRPr>
          </a:p>
          <a:p>
            <a:pPr indent="0" lvl="0" marL="0" rtl="0" algn="l">
              <a:spcBef>
                <a:spcPts val="1200"/>
              </a:spcBef>
              <a:spcAft>
                <a:spcPts val="0"/>
              </a:spcAft>
              <a:buNone/>
            </a:pPr>
            <a:r>
              <a:rPr lang="en-GB" sz="1500">
                <a:highlight>
                  <a:srgbClr val="FFFFFF"/>
                </a:highlight>
                <a:latin typeface="Roboto"/>
                <a:ea typeface="Roboto"/>
                <a:cs typeface="Roboto"/>
                <a:sym typeface="Roboto"/>
              </a:rPr>
              <a:t>To manage this condition, many SCD patients rely on frequent blood transfusions to replace damaged cells and improve oxygen-carrying capacity.</a:t>
            </a:r>
            <a:endParaRPr sz="1500">
              <a:highlight>
                <a:srgbClr val="FFFFFF"/>
              </a:highlight>
              <a:latin typeface="Roboto"/>
              <a:ea typeface="Roboto"/>
              <a:cs typeface="Roboto"/>
              <a:sym typeface="Roboto"/>
            </a:endParaRPr>
          </a:p>
          <a:p>
            <a:pPr indent="0" lvl="0" marL="0" rtl="0" algn="l">
              <a:spcBef>
                <a:spcPts val="1200"/>
              </a:spcBef>
              <a:spcAft>
                <a:spcPts val="1200"/>
              </a:spcAft>
              <a:buNone/>
            </a:pPr>
            <a:r>
              <a:rPr lang="en-GB" sz="1200">
                <a:solidFill>
                  <a:srgbClr val="1F1F1F"/>
                </a:solidFill>
                <a:highlight>
                  <a:srgbClr val="FFFFFF"/>
                </a:highlight>
                <a:latin typeface="Roboto"/>
                <a:ea typeface="Roboto"/>
                <a:cs typeface="Roboto"/>
                <a:sym typeface="Roboto"/>
              </a:rPr>
              <a:t>The dataset for this project was obtained from the Haematology department of Le-Memorial Hospital in Entebbe.The data was collected from 100 SCD patients over a period of 3 years.This source is significant as it provides a direct insight into clinical parameters relevant to sickle cell disease (SCD) and its complications, particularly frequency of Blood transfusion</a:t>
            </a:r>
            <a:endParaRPr b="1" sz="1050">
              <a:solidFill>
                <a:srgbClr val="3C40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0"/>
              </a:spcAft>
              <a:buClr>
                <a:schemeClr val="dk1"/>
              </a:buClr>
              <a:buSzPts val="1100"/>
              <a:buFont typeface="Arial"/>
              <a:buNone/>
            </a:pPr>
            <a:r>
              <a:rPr b="1" lang="en-GB" sz="1300">
                <a:solidFill>
                  <a:srgbClr val="3C4043"/>
                </a:solidFill>
              </a:rPr>
              <a:t>PROJECT</a:t>
            </a:r>
            <a:r>
              <a:rPr b="1" lang="en-GB" sz="1300">
                <a:solidFill>
                  <a:srgbClr val="3C4043"/>
                </a:solidFill>
              </a:rPr>
              <a:t> SCOPE</a:t>
            </a:r>
            <a:endParaRPr b="1" sz="1300">
              <a:solidFill>
                <a:srgbClr val="3C4043"/>
              </a:solidFill>
            </a:endParaRPr>
          </a:p>
          <a:p>
            <a:pPr indent="0" lvl="0" marL="0" rtl="0" algn="l">
              <a:spcBef>
                <a:spcPts val="400"/>
              </a:spcBef>
              <a:spcAft>
                <a:spcPts val="0"/>
              </a:spcAft>
              <a:buNone/>
            </a:pPr>
            <a:r>
              <a:t/>
            </a:r>
            <a:endParaRPr/>
          </a:p>
        </p:txBody>
      </p:sp>
      <p:sp>
        <p:nvSpPr>
          <p:cNvPr id="153" name="Google Shape;153;p17"/>
          <p:cNvSpPr txBox="1"/>
          <p:nvPr>
            <p:ph idx="1" type="body"/>
          </p:nvPr>
        </p:nvSpPr>
        <p:spPr>
          <a:xfrm>
            <a:off x="819150" y="1099225"/>
            <a:ext cx="7505700" cy="3339600"/>
          </a:xfrm>
          <a:prstGeom prst="rect">
            <a:avLst/>
          </a:prstGeom>
        </p:spPr>
        <p:txBody>
          <a:bodyPr anchorCtr="0" anchor="t" bIns="91425" lIns="91425" spcFirstLastPara="1" rIns="91425" wrap="square" tIns="91425">
            <a:normAutofit fontScale="62500" lnSpcReduction="20000"/>
          </a:bodyPr>
          <a:lstStyle/>
          <a:p>
            <a:pPr indent="-323850" lvl="0" marL="457200" rtl="0" algn="l">
              <a:spcBef>
                <a:spcPts val="1200"/>
              </a:spcBef>
              <a:spcAft>
                <a:spcPts val="0"/>
              </a:spcAft>
              <a:buClr>
                <a:srgbClr val="3C4043"/>
              </a:buClr>
              <a:buSzPct val="100000"/>
              <a:buAutoNum type="arabicPeriod"/>
            </a:pPr>
            <a:r>
              <a:rPr lang="en-GB" sz="2400">
                <a:solidFill>
                  <a:srgbClr val="3C4043"/>
                </a:solidFill>
              </a:rPr>
              <a:t>Data Cleaning and Preprocessing:</a:t>
            </a:r>
            <a:endParaRPr sz="2400">
              <a:solidFill>
                <a:srgbClr val="3C4043"/>
              </a:solidFill>
            </a:endParaRPr>
          </a:p>
          <a:p>
            <a:pPr indent="-323850" lvl="1" marL="914400" rtl="0" algn="l">
              <a:spcBef>
                <a:spcPts val="0"/>
              </a:spcBef>
              <a:spcAft>
                <a:spcPts val="0"/>
              </a:spcAft>
              <a:buClr>
                <a:srgbClr val="3C4043"/>
              </a:buClr>
              <a:buSzPct val="100000"/>
              <a:buChar char="○"/>
            </a:pPr>
            <a:r>
              <a:rPr lang="en-GB" sz="2400">
                <a:solidFill>
                  <a:srgbClr val="3C4043"/>
                </a:solidFill>
              </a:rPr>
              <a:t>Clean and Address missing values</a:t>
            </a:r>
            <a:endParaRPr sz="2400">
              <a:solidFill>
                <a:srgbClr val="3C4043"/>
              </a:solidFill>
            </a:endParaRPr>
          </a:p>
          <a:p>
            <a:pPr indent="-323850" lvl="0" marL="457200" rtl="0" algn="l">
              <a:spcBef>
                <a:spcPts val="0"/>
              </a:spcBef>
              <a:spcAft>
                <a:spcPts val="0"/>
              </a:spcAft>
              <a:buClr>
                <a:srgbClr val="3C4043"/>
              </a:buClr>
              <a:buSzPct val="100000"/>
              <a:buAutoNum type="arabicPeriod"/>
            </a:pPr>
            <a:r>
              <a:rPr lang="en-GB" sz="2400">
                <a:solidFill>
                  <a:srgbClr val="3C4043"/>
                </a:solidFill>
              </a:rPr>
              <a:t>Exploratory Data Analysis (EDA):</a:t>
            </a:r>
            <a:endParaRPr sz="2400">
              <a:solidFill>
                <a:srgbClr val="3C4043"/>
              </a:solidFill>
            </a:endParaRPr>
          </a:p>
          <a:p>
            <a:pPr indent="-323850" lvl="1" marL="914400" rtl="0" algn="l">
              <a:spcBef>
                <a:spcPts val="0"/>
              </a:spcBef>
              <a:spcAft>
                <a:spcPts val="0"/>
              </a:spcAft>
              <a:buClr>
                <a:srgbClr val="3C4043"/>
              </a:buClr>
              <a:buSzPct val="100000"/>
              <a:buChar char="○"/>
            </a:pPr>
            <a:r>
              <a:rPr lang="en-GB" sz="2400">
                <a:solidFill>
                  <a:srgbClr val="3C4043"/>
                </a:solidFill>
              </a:rPr>
              <a:t>Conduct an in-depth analysis of the dataset to visualise and summarise key variables related to frequency of blood transfusion, including frequency of anaemia</a:t>
            </a:r>
            <a:endParaRPr sz="2400">
              <a:solidFill>
                <a:srgbClr val="3C4043"/>
              </a:solidFill>
            </a:endParaRPr>
          </a:p>
          <a:p>
            <a:pPr indent="-323850" lvl="0" marL="457200" rtl="0" algn="l">
              <a:spcBef>
                <a:spcPts val="0"/>
              </a:spcBef>
              <a:spcAft>
                <a:spcPts val="0"/>
              </a:spcAft>
              <a:buClr>
                <a:srgbClr val="3C4043"/>
              </a:buClr>
              <a:buSzPct val="100000"/>
              <a:buAutoNum type="arabicPeriod"/>
            </a:pPr>
            <a:r>
              <a:rPr lang="en-GB" sz="2400">
                <a:solidFill>
                  <a:srgbClr val="3C4043"/>
                </a:solidFill>
              </a:rPr>
              <a:t>Statistical Analysis:</a:t>
            </a:r>
            <a:endParaRPr sz="2400">
              <a:solidFill>
                <a:srgbClr val="3C4043"/>
              </a:solidFill>
            </a:endParaRPr>
          </a:p>
          <a:p>
            <a:pPr indent="-323850" lvl="1" marL="914400" rtl="0" algn="l">
              <a:spcBef>
                <a:spcPts val="0"/>
              </a:spcBef>
              <a:spcAft>
                <a:spcPts val="0"/>
              </a:spcAft>
              <a:buClr>
                <a:srgbClr val="3C4043"/>
              </a:buClr>
              <a:buSzPct val="100000"/>
              <a:buChar char="○"/>
            </a:pPr>
            <a:r>
              <a:rPr lang="en-GB" sz="2400">
                <a:solidFill>
                  <a:srgbClr val="3C4043"/>
                </a:solidFill>
              </a:rPr>
              <a:t>Utilise statistical techniques to identify correlations between frequency of blood transfusion  and Age, Gender, Temperature</a:t>
            </a:r>
            <a:endParaRPr sz="2400">
              <a:solidFill>
                <a:srgbClr val="3C4043"/>
              </a:solidFill>
            </a:endParaRPr>
          </a:p>
          <a:p>
            <a:pPr indent="-323850" lvl="0" marL="457200" rtl="0" algn="l">
              <a:spcBef>
                <a:spcPts val="0"/>
              </a:spcBef>
              <a:spcAft>
                <a:spcPts val="0"/>
              </a:spcAft>
              <a:buClr>
                <a:srgbClr val="3C4043"/>
              </a:buClr>
              <a:buSzPct val="100000"/>
              <a:buAutoNum type="arabicPeriod"/>
            </a:pPr>
            <a:r>
              <a:rPr lang="en-GB" sz="2400">
                <a:solidFill>
                  <a:srgbClr val="3C4043"/>
                </a:solidFill>
              </a:rPr>
              <a:t>Machine Learning Models:</a:t>
            </a:r>
            <a:endParaRPr sz="2400">
              <a:solidFill>
                <a:srgbClr val="3C4043"/>
              </a:solidFill>
            </a:endParaRPr>
          </a:p>
          <a:p>
            <a:pPr indent="-323850" lvl="1" marL="914400" rtl="0" algn="l">
              <a:spcBef>
                <a:spcPts val="0"/>
              </a:spcBef>
              <a:spcAft>
                <a:spcPts val="0"/>
              </a:spcAft>
              <a:buClr>
                <a:srgbClr val="3C4043"/>
              </a:buClr>
              <a:buSzPct val="100000"/>
              <a:buChar char="○"/>
            </a:pPr>
            <a:r>
              <a:rPr lang="en-GB" sz="2400">
                <a:solidFill>
                  <a:srgbClr val="3C4043"/>
                </a:solidFill>
              </a:rPr>
              <a:t>I</a:t>
            </a:r>
            <a:r>
              <a:rPr lang="en-GB" sz="2400">
                <a:solidFill>
                  <a:srgbClr val="3C4043"/>
                </a:solidFill>
              </a:rPr>
              <a:t>mplement predictive models to assess the impact of various features on frequency of  blood transfusion models such as logistic regression, decision trees, and linear regression.</a:t>
            </a:r>
            <a:endParaRPr sz="2400">
              <a:solidFill>
                <a:srgbClr val="3C4043"/>
              </a:solidFill>
            </a:endParaRPr>
          </a:p>
          <a:p>
            <a:pPr indent="-323850" lvl="0" marL="457200" rtl="0" algn="l">
              <a:spcBef>
                <a:spcPts val="0"/>
              </a:spcBef>
              <a:spcAft>
                <a:spcPts val="0"/>
              </a:spcAft>
              <a:buClr>
                <a:srgbClr val="3C4043"/>
              </a:buClr>
              <a:buSzPct val="100000"/>
              <a:buAutoNum type="arabicPeriod"/>
            </a:pPr>
            <a:r>
              <a:rPr lang="en-GB" sz="2400">
                <a:solidFill>
                  <a:srgbClr val="3C4043"/>
                </a:solidFill>
              </a:rPr>
              <a:t>Gaps in Current Literature: Identify missing Gaps in existing research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0"/>
              </a:spcAft>
              <a:buClr>
                <a:schemeClr val="dk1"/>
              </a:buClr>
              <a:buSzPts val="1100"/>
              <a:buFont typeface="Arial"/>
              <a:buNone/>
            </a:pPr>
            <a:r>
              <a:rPr b="1" lang="en-GB" sz="1300">
                <a:solidFill>
                  <a:srgbClr val="3C4043"/>
                </a:solidFill>
              </a:rPr>
              <a:t>PROBLEM STATEMENT</a:t>
            </a:r>
            <a:endParaRPr b="1" sz="1300">
              <a:solidFill>
                <a:srgbClr val="3C4043"/>
              </a:solidFill>
            </a:endParaRPr>
          </a:p>
          <a:p>
            <a:pPr indent="0" lvl="0" marL="0" rtl="0" algn="l">
              <a:spcBef>
                <a:spcPts val="400"/>
              </a:spcBef>
              <a:spcAft>
                <a:spcPts val="0"/>
              </a:spcAft>
              <a:buNone/>
            </a:pPr>
            <a:r>
              <a:t/>
            </a:r>
            <a:endParaRPr/>
          </a:p>
        </p:txBody>
      </p:sp>
      <p:sp>
        <p:nvSpPr>
          <p:cNvPr id="159" name="Google Shape;159;p18"/>
          <p:cNvSpPr txBox="1"/>
          <p:nvPr>
            <p:ph idx="1" type="body"/>
          </p:nvPr>
        </p:nvSpPr>
        <p:spPr>
          <a:xfrm>
            <a:off x="819150" y="1213275"/>
            <a:ext cx="7505700" cy="32253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GB" sz="1900">
                <a:latin typeface="Lato"/>
                <a:ea typeface="Lato"/>
                <a:cs typeface="Lato"/>
                <a:sym typeface="Lato"/>
              </a:rPr>
              <a:t>Sickle cell disease (SCD) leads to abnormal red blood cells that break down rapidly. This can cause severe anemia, requiring frequent blood transfusions.</a:t>
            </a:r>
            <a:endParaRPr sz="14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RESEARCH QUESTIONS</a:t>
            </a:r>
            <a:endParaRPr/>
          </a:p>
        </p:txBody>
      </p:sp>
      <p:sp>
        <p:nvSpPr>
          <p:cNvPr id="165" name="Google Shape;165;p19"/>
          <p:cNvSpPr txBox="1"/>
          <p:nvPr>
            <p:ph idx="1" type="body"/>
          </p:nvPr>
        </p:nvSpPr>
        <p:spPr>
          <a:xfrm>
            <a:off x="819150" y="1275500"/>
            <a:ext cx="7505700" cy="3163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sz="1400">
              <a:solidFill>
                <a:srgbClr val="3C4043"/>
              </a:solidFill>
            </a:endParaRPr>
          </a:p>
          <a:p>
            <a:pPr indent="-317500" lvl="1" marL="914400" rtl="0" algn="l">
              <a:spcBef>
                <a:spcPts val="1200"/>
              </a:spcBef>
              <a:spcAft>
                <a:spcPts val="0"/>
              </a:spcAft>
              <a:buClr>
                <a:srgbClr val="3C4043"/>
              </a:buClr>
              <a:buSzPts val="1400"/>
              <a:buChar char="○"/>
            </a:pPr>
            <a:r>
              <a:rPr lang="en-GB" sz="1400">
                <a:solidFill>
                  <a:srgbClr val="3C4043"/>
                </a:solidFill>
              </a:rPr>
              <a:t>How do frequency of anemia, vital score affect </a:t>
            </a:r>
            <a:r>
              <a:rPr lang="en-GB" sz="1400">
                <a:solidFill>
                  <a:srgbClr val="3C4043"/>
                </a:solidFill>
              </a:rPr>
              <a:t>transfusion needs</a:t>
            </a:r>
            <a:r>
              <a:rPr lang="en-GB" sz="1400">
                <a:solidFill>
                  <a:srgbClr val="3C4043"/>
                </a:solidFill>
              </a:rPr>
              <a:t>?</a:t>
            </a:r>
            <a:endParaRPr sz="1400">
              <a:solidFill>
                <a:srgbClr val="3C4043"/>
              </a:solidFill>
            </a:endParaRPr>
          </a:p>
          <a:p>
            <a:pPr indent="-317500" lvl="1" marL="914400" rtl="0" algn="l">
              <a:spcBef>
                <a:spcPts val="0"/>
              </a:spcBef>
              <a:spcAft>
                <a:spcPts val="0"/>
              </a:spcAft>
              <a:buClr>
                <a:srgbClr val="3C4043"/>
              </a:buClr>
              <a:buSzPts val="1400"/>
              <a:buChar char="○"/>
            </a:pPr>
            <a:r>
              <a:rPr lang="en-GB" sz="1400">
                <a:solidFill>
                  <a:srgbClr val="3C4043"/>
                </a:solidFill>
              </a:rPr>
              <a:t>Are there sex-based differences in transfusion needs?</a:t>
            </a:r>
            <a:endParaRPr sz="1400">
              <a:solidFill>
                <a:srgbClr val="3C4043"/>
              </a:solidFill>
            </a:endParaRPr>
          </a:p>
          <a:p>
            <a:pPr indent="-317500" lvl="1" marL="914400" rtl="0" algn="l">
              <a:spcBef>
                <a:spcPts val="0"/>
              </a:spcBef>
              <a:spcAft>
                <a:spcPts val="0"/>
              </a:spcAft>
              <a:buClr>
                <a:srgbClr val="3C4043"/>
              </a:buClr>
              <a:buSzPts val="1400"/>
              <a:buChar char="○"/>
            </a:pPr>
            <a:r>
              <a:rPr lang="en-GB" sz="1400">
                <a:solidFill>
                  <a:srgbClr val="3C4043"/>
                </a:solidFill>
              </a:rPr>
              <a:t>How do fluctuations in hemoglobin levels correlate with transfusion needs?</a:t>
            </a:r>
            <a:endParaRPr sz="1400">
              <a:solidFill>
                <a:srgbClr val="3C4043"/>
              </a:solidFill>
            </a:endParaRPr>
          </a:p>
          <a:p>
            <a:pPr indent="-317500" lvl="1" marL="914400" rtl="0" algn="l">
              <a:spcBef>
                <a:spcPts val="0"/>
              </a:spcBef>
              <a:spcAft>
                <a:spcPts val="0"/>
              </a:spcAft>
              <a:buClr>
                <a:srgbClr val="3C4043"/>
              </a:buClr>
              <a:buSzPts val="1400"/>
              <a:buChar char="○"/>
            </a:pPr>
            <a:r>
              <a:rPr lang="en-GB" sz="1400">
                <a:solidFill>
                  <a:srgbClr val="3C4043"/>
                </a:solidFill>
              </a:rPr>
              <a:t>Are there associations between white blood cell counts(Packet Cell Volume)  and transfusion requirements?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METHODOLOGY</a:t>
            </a:r>
            <a:endParaRPr/>
          </a:p>
        </p:txBody>
      </p:sp>
      <p:sp>
        <p:nvSpPr>
          <p:cNvPr id="171" name="Google Shape;171;p20"/>
          <p:cNvSpPr txBox="1"/>
          <p:nvPr>
            <p:ph idx="1" type="body"/>
          </p:nvPr>
        </p:nvSpPr>
        <p:spPr>
          <a:xfrm>
            <a:off x="819150" y="1990725"/>
            <a:ext cx="33186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GB"/>
              <a:t>Data Collection and Preparation</a:t>
            </a:r>
            <a:endParaRPr/>
          </a:p>
          <a:p>
            <a:pPr indent="-311150" lvl="0" marL="457200" rtl="0" algn="l">
              <a:spcBef>
                <a:spcPts val="0"/>
              </a:spcBef>
              <a:spcAft>
                <a:spcPts val="0"/>
              </a:spcAft>
              <a:buSzPts val="1300"/>
              <a:buAutoNum type="arabicPeriod"/>
            </a:pPr>
            <a:r>
              <a:rPr lang="en-GB"/>
              <a:t>Descriptive statistics</a:t>
            </a:r>
            <a:endParaRPr/>
          </a:p>
          <a:p>
            <a:pPr indent="-311150" lvl="0" marL="457200" rtl="0" algn="l">
              <a:spcBef>
                <a:spcPts val="0"/>
              </a:spcBef>
              <a:spcAft>
                <a:spcPts val="0"/>
              </a:spcAft>
              <a:buSzPts val="1300"/>
              <a:buAutoNum type="arabicPeriod"/>
            </a:pPr>
            <a:r>
              <a:rPr lang="en-GB"/>
              <a:t>Feature selection</a:t>
            </a:r>
            <a:endParaRPr/>
          </a:p>
          <a:p>
            <a:pPr indent="-311150" lvl="0" marL="457200" rtl="0" algn="l">
              <a:spcBef>
                <a:spcPts val="0"/>
              </a:spcBef>
              <a:spcAft>
                <a:spcPts val="0"/>
              </a:spcAft>
              <a:buSzPts val="1300"/>
              <a:buAutoNum type="arabicPeriod"/>
            </a:pPr>
            <a:r>
              <a:rPr lang="en-GB"/>
              <a:t>Exploratory Data Analysis</a:t>
            </a:r>
            <a:endParaRPr/>
          </a:p>
          <a:p>
            <a:pPr indent="-311150" lvl="0" marL="457200" rtl="0" algn="l">
              <a:spcBef>
                <a:spcPts val="0"/>
              </a:spcBef>
              <a:spcAft>
                <a:spcPts val="0"/>
              </a:spcAft>
              <a:buSzPts val="1300"/>
              <a:buAutoNum type="arabicPeriod"/>
            </a:pPr>
            <a:r>
              <a:rPr lang="en-GB"/>
              <a:t>Modelling and Training</a:t>
            </a:r>
            <a:endParaRPr/>
          </a:p>
          <a:p>
            <a:pPr indent="-311150" lvl="0" marL="457200" rtl="0" algn="l">
              <a:spcBef>
                <a:spcPts val="0"/>
              </a:spcBef>
              <a:spcAft>
                <a:spcPts val="0"/>
              </a:spcAft>
              <a:buSzPts val="1300"/>
              <a:buAutoNum type="arabicPeriod"/>
            </a:pPr>
            <a:r>
              <a:rPr lang="en-GB"/>
              <a:t>Testing the models</a:t>
            </a:r>
            <a:endParaRPr/>
          </a:p>
        </p:txBody>
      </p:sp>
      <p:sp>
        <p:nvSpPr>
          <p:cNvPr id="172" name="Google Shape;172;p20"/>
          <p:cNvSpPr txBox="1"/>
          <p:nvPr>
            <p:ph idx="1" type="body"/>
          </p:nvPr>
        </p:nvSpPr>
        <p:spPr>
          <a:xfrm>
            <a:off x="3857625" y="591100"/>
            <a:ext cx="4977600" cy="3930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20"/>
          <p:cNvPicPr preferRelativeResize="0"/>
          <p:nvPr/>
        </p:nvPicPr>
        <p:blipFill>
          <a:blip r:embed="rId3">
            <a:alphaModFix/>
          </a:blip>
          <a:stretch>
            <a:fillRect/>
          </a:stretch>
        </p:blipFill>
        <p:spPr>
          <a:xfrm>
            <a:off x="3857625" y="508125"/>
            <a:ext cx="4925727" cy="4214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EDA Insights</a:t>
            </a:r>
            <a:endParaRPr/>
          </a:p>
        </p:txBody>
      </p:sp>
      <p:sp>
        <p:nvSpPr>
          <p:cNvPr id="179" name="Google Shape;179;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0" name="Google Shape;180;p21"/>
          <p:cNvPicPr preferRelativeResize="0"/>
          <p:nvPr/>
        </p:nvPicPr>
        <p:blipFill>
          <a:blip r:embed="rId3">
            <a:alphaModFix/>
          </a:blip>
          <a:stretch>
            <a:fillRect/>
          </a:stretch>
        </p:blipFill>
        <p:spPr>
          <a:xfrm>
            <a:off x="567300" y="1800200"/>
            <a:ext cx="3891776" cy="3009925"/>
          </a:xfrm>
          <a:prstGeom prst="rect">
            <a:avLst/>
          </a:prstGeom>
          <a:noFill/>
          <a:ln>
            <a:noFill/>
          </a:ln>
        </p:spPr>
      </p:pic>
      <p:pic>
        <p:nvPicPr>
          <p:cNvPr id="181" name="Google Shape;181;p21"/>
          <p:cNvPicPr preferRelativeResize="0"/>
          <p:nvPr/>
        </p:nvPicPr>
        <p:blipFill>
          <a:blip r:embed="rId4">
            <a:alphaModFix/>
          </a:blip>
          <a:stretch>
            <a:fillRect/>
          </a:stretch>
        </p:blipFill>
        <p:spPr>
          <a:xfrm>
            <a:off x="4657750" y="1866600"/>
            <a:ext cx="3891776" cy="2685800"/>
          </a:xfrm>
          <a:prstGeom prst="rect">
            <a:avLst/>
          </a:prstGeom>
          <a:noFill/>
          <a:ln>
            <a:noFill/>
          </a:ln>
        </p:spPr>
      </p:pic>
      <p:sp>
        <p:nvSpPr>
          <p:cNvPr id="182" name="Google Shape;182;p2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EDA Insights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