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4"/>
  </p:sldMasterIdLst>
  <p:notesMasterIdLst>
    <p:notesMasterId r:id="rId21"/>
  </p:notesMasterIdLst>
  <p:handoutMasterIdLst>
    <p:handoutMasterId r:id="rId22"/>
  </p:handoutMasterIdLst>
  <p:sldIdLst>
    <p:sldId id="265" r:id="rId5"/>
    <p:sldId id="271" r:id="rId6"/>
    <p:sldId id="269" r:id="rId7"/>
    <p:sldId id="282" r:id="rId8"/>
    <p:sldId id="272" r:id="rId9"/>
    <p:sldId id="284" r:id="rId10"/>
    <p:sldId id="275" r:id="rId11"/>
    <p:sldId id="276" r:id="rId12"/>
    <p:sldId id="277" r:id="rId13"/>
    <p:sldId id="285" r:id="rId14"/>
    <p:sldId id="278" r:id="rId15"/>
    <p:sldId id="280" r:id="rId16"/>
    <p:sldId id="286" r:id="rId17"/>
    <p:sldId id="287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8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0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405" y="603897"/>
            <a:ext cx="9121122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/>
              <a:t>Exploring News:</a:t>
            </a:r>
            <a:br>
              <a:rPr lang="en-US" sz="5400" cap="none" dirty="0"/>
            </a:br>
            <a:r>
              <a:rPr lang="en-US" sz="5400" cap="none" dirty="0"/>
              <a:t>What News Matters for Stock Investors?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411" y="3315576"/>
            <a:ext cx="9595111" cy="590321"/>
          </a:xfrm>
        </p:spPr>
        <p:txBody>
          <a:bodyPr>
            <a:noAutofit/>
          </a:bodyPr>
          <a:lstStyle/>
          <a:p>
            <a:pPr algn="ctr"/>
            <a:r>
              <a:rPr lang="en-US" sz="2800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Emma Juettner | Prof. </a:t>
            </a:r>
            <a:r>
              <a:rPr lang="en-US" sz="2800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Muris</a:t>
            </a:r>
            <a:r>
              <a:rPr lang="en-US" sz="2800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cap="non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Hadzic</a:t>
            </a:r>
            <a:endParaRPr lang="en-US" sz="2800" cap="non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800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Richter Program 2017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Descriptive Statistics (2012-2016)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46744" y="2260350"/>
            <a:ext cx="4800865" cy="157427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200" dirty="0"/>
              <a:t> News Volume by Month</a:t>
            </a:r>
          </a:p>
          <a:p>
            <a:pPr lvl="0"/>
            <a:endParaRPr lang="en-US" sz="2200" dirty="0"/>
          </a:p>
        </p:txBody>
      </p:sp>
      <p:sp>
        <p:nvSpPr>
          <p:cNvPr id="12" name="Content Placeholder 13"/>
          <p:cNvSpPr txBox="1">
            <a:spLocks/>
          </p:cNvSpPr>
          <p:nvPr/>
        </p:nvSpPr>
        <p:spPr>
          <a:xfrm>
            <a:off x="5547609" y="2081596"/>
            <a:ext cx="6152688" cy="1404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News Volume by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0" y="3139404"/>
            <a:ext cx="5131969" cy="3417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79" y="3139404"/>
            <a:ext cx="5131969" cy="35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Investment Strategy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3" y="1904215"/>
            <a:ext cx="11108044" cy="4270342"/>
          </a:xfrm>
        </p:spPr>
        <p:txBody>
          <a:bodyPr>
            <a:normAutofit/>
          </a:bodyPr>
          <a:lstStyle/>
          <a:p>
            <a:pPr marL="457200" lvl="0" indent="-457200" algn="ctr">
              <a:buFont typeface="+mj-lt"/>
              <a:buAutoNum type="arabicPeriod"/>
            </a:pPr>
            <a:r>
              <a:rPr lang="en-US" sz="2400" dirty="0"/>
              <a:t>Match stock data with news sentiment data</a:t>
            </a:r>
          </a:p>
          <a:p>
            <a:pPr marL="457200" lvl="0" indent="-457200" algn="ctr">
              <a:buFont typeface="+mj-lt"/>
              <a:buAutoNum type="arabicPeriod"/>
            </a:pPr>
            <a:r>
              <a:rPr lang="en-US" sz="2400" dirty="0"/>
              <a:t>Sort stocks by average ESS for each month</a:t>
            </a:r>
          </a:p>
          <a:p>
            <a:pPr marL="457200" lvl="0" indent="-457200" algn="ctr">
              <a:buFont typeface="+mj-lt"/>
              <a:buAutoNum type="arabicPeriod"/>
            </a:pPr>
            <a:r>
              <a:rPr lang="en-US" sz="2400" dirty="0"/>
              <a:t>Rank stocks from 1 to 4 based on ESS (lowest to highest sentiment)</a:t>
            </a:r>
          </a:p>
          <a:p>
            <a:pPr marL="457200" lvl="0" indent="-457200" algn="ctr">
              <a:buFont typeface="+mj-lt"/>
              <a:buAutoNum type="arabicPeriod"/>
            </a:pPr>
            <a:r>
              <a:rPr lang="en-US" sz="2400" dirty="0"/>
              <a:t>Calculate average returns for rank 1 &amp; 4 stocks</a:t>
            </a:r>
          </a:p>
          <a:p>
            <a:pPr marL="457200" lvl="0" indent="-457200" algn="ctr">
              <a:buFont typeface="+mj-lt"/>
              <a:buAutoNum type="arabicPeriod"/>
            </a:pPr>
            <a:r>
              <a:rPr lang="en-US" sz="2400" dirty="0"/>
              <a:t>Repeat for different types of news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00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Investment Strategy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3802" y="1904215"/>
            <a:ext cx="11108044" cy="1404593"/>
          </a:xfrm>
        </p:spPr>
        <p:txBody>
          <a:bodyPr>
            <a:normAutofit/>
          </a:bodyPr>
          <a:lstStyle/>
          <a:p>
            <a:r>
              <a:rPr lang="en-US" sz="2400" dirty="0"/>
              <a:t>Results:</a:t>
            </a:r>
          </a:p>
          <a:p>
            <a:pPr lvl="1"/>
            <a:r>
              <a:rPr lang="en-US" sz="2000" dirty="0"/>
              <a:t>Earnings and Analyst Ratings have highest returns</a:t>
            </a:r>
          </a:p>
          <a:p>
            <a:pPr lvl="1"/>
            <a:r>
              <a:rPr lang="en-US" sz="2000" dirty="0"/>
              <a:t>Overall rate of return: 0.3972%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075"/>
              </p:ext>
            </p:extLst>
          </p:nvPr>
        </p:nvGraphicFramePr>
        <p:xfrm>
          <a:off x="6237978" y="2191837"/>
          <a:ext cx="55073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199">
                  <a:extLst>
                    <a:ext uri="{9D8B030D-6E8A-4147-A177-3AD203B41FA5}">
                      <a16:colId xmlns:a16="http://schemas.microsoft.com/office/drawing/2014/main" val="2325847545"/>
                    </a:ext>
                  </a:extLst>
                </a:gridCol>
                <a:gridCol w="1534641">
                  <a:extLst>
                    <a:ext uri="{9D8B030D-6E8A-4147-A177-3AD203B41FA5}">
                      <a16:colId xmlns:a16="http://schemas.microsoft.com/office/drawing/2014/main" val="3715317449"/>
                    </a:ext>
                  </a:extLst>
                </a:gridCol>
                <a:gridCol w="1736460">
                  <a:extLst>
                    <a:ext uri="{9D8B030D-6E8A-4147-A177-3AD203B41FA5}">
                      <a16:colId xmlns:a16="http://schemas.microsoft.com/office/drawing/2014/main" val="3870512661"/>
                    </a:ext>
                  </a:extLst>
                </a:gridCol>
              </a:tblGrid>
              <a:tr h="612271">
                <a:tc>
                  <a:txBody>
                    <a:bodyPr/>
                    <a:lstStyle/>
                    <a:p>
                      <a:r>
                        <a:rPr lang="en-US" dirty="0"/>
                        <a:t>News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  <a:p>
                      <a:r>
                        <a:rPr lang="en-US" dirty="0"/>
                        <a:t>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5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0.7279%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0.1415%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Analyst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0.5159%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0.1869%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1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0.3972%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0.0932%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2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Insider Trading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0.1617%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0.1205%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Dividends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05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Tech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-0.2821%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0.1003%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7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Acquisitions/Mergers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-0.5094%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0.2287%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7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Products/Services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-0.6261%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0.2092%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558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252483"/>
            <a:ext cx="4866489" cy="35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Investment Strategy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9348"/>
            <a:ext cx="5852172" cy="4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8" y="2029348"/>
            <a:ext cx="5852172" cy="4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Investment Strategy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36" y="2279115"/>
            <a:ext cx="5852172" cy="4279400"/>
          </a:xfrm>
          <a:prstGeom prst="rect">
            <a:avLst/>
          </a:prstGeom>
        </p:spPr>
      </p:pic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502764" y="2083325"/>
            <a:ext cx="5436123" cy="2450968"/>
          </a:xfrm>
        </p:spPr>
        <p:txBody>
          <a:bodyPr>
            <a:normAutofit/>
          </a:bodyPr>
          <a:lstStyle/>
          <a:p>
            <a:r>
              <a:rPr lang="en-US" sz="2400" dirty="0"/>
              <a:t>Daily Results:</a:t>
            </a:r>
            <a:endParaRPr lang="en-US" sz="2000" dirty="0"/>
          </a:p>
          <a:p>
            <a:pPr lvl="1"/>
            <a:r>
              <a:rPr lang="en-US" sz="2000" dirty="0"/>
              <a:t>Mean rate of return: 0.3102%</a:t>
            </a:r>
          </a:p>
          <a:p>
            <a:pPr lvl="1"/>
            <a:r>
              <a:rPr lang="en-US" sz="2000" dirty="0"/>
              <a:t>Standard deviation: 0.01001%</a:t>
            </a:r>
          </a:p>
        </p:txBody>
      </p:sp>
    </p:spTree>
    <p:extLst>
      <p:ext uri="{BB962C8B-B14F-4D97-AF65-F5344CB8AC3E}">
        <p14:creationId xmlns:p14="http://schemas.microsoft.com/office/powerpoint/2010/main" val="9908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Future Research Possibilities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3" y="1904214"/>
            <a:ext cx="11108044" cy="4751110"/>
          </a:xfrm>
        </p:spPr>
        <p:txBody>
          <a:bodyPr>
            <a:normAutofit/>
          </a:bodyPr>
          <a:lstStyle/>
          <a:p>
            <a:r>
              <a:rPr lang="en-US" sz="2400" dirty="0"/>
              <a:t>Adjusting for seasonality</a:t>
            </a:r>
          </a:p>
          <a:p>
            <a:r>
              <a:rPr lang="en-US" sz="2400" dirty="0"/>
              <a:t>Measuring market conditions’ impact on news-based predictions</a:t>
            </a:r>
          </a:p>
          <a:p>
            <a:r>
              <a:rPr lang="en-US" sz="2400" dirty="0"/>
              <a:t>Using news sentiment to predict volatility</a:t>
            </a:r>
          </a:p>
          <a:p>
            <a:r>
              <a:rPr lang="en-US" sz="2400" dirty="0"/>
              <a:t>Measuring spill-over effect between companies/organizations</a:t>
            </a:r>
          </a:p>
          <a:p>
            <a:r>
              <a:rPr lang="en-US" sz="2400" dirty="0"/>
              <a:t>Investigating investor attention</a:t>
            </a:r>
          </a:p>
          <a:p>
            <a:r>
              <a:rPr lang="en-US" sz="2400" dirty="0"/>
              <a:t>…and more</a:t>
            </a:r>
          </a:p>
          <a:p>
            <a:endParaRPr lang="en-US" sz="2400" dirty="0"/>
          </a:p>
          <a:p>
            <a:endParaRPr lang="en-US" sz="24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5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3175422" y="2499071"/>
            <a:ext cx="564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3" y="1987991"/>
            <a:ext cx="11029615" cy="80780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How does news affect stock prices?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9899" y="3570973"/>
            <a:ext cx="7392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</a:rPr>
              <a:t>RavenPack</a:t>
            </a:r>
            <a:r>
              <a:rPr lang="en-US" sz="2800" dirty="0">
                <a:solidFill>
                  <a:schemeClr val="tx2"/>
                </a:solidFill>
              </a:rPr>
              <a:t> Data Set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Literature Review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Descriptive Statistics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Investment Strategy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Questions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The </a:t>
            </a:r>
            <a:r>
              <a:rPr lang="en-US" sz="4000" b="1" cap="none" dirty="0" err="1"/>
              <a:t>RavenPack</a:t>
            </a:r>
            <a:r>
              <a:rPr lang="en-US" sz="4000" b="1" cap="none" dirty="0"/>
              <a:t> Data 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3" y="2180495"/>
            <a:ext cx="4810940" cy="415431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News stories from 2000--2016</a:t>
            </a:r>
          </a:p>
          <a:p>
            <a:pPr lvl="0"/>
            <a:r>
              <a:rPr lang="en-US" sz="2400" dirty="0"/>
              <a:t>118,822,474 news items</a:t>
            </a:r>
          </a:p>
          <a:p>
            <a:pPr lvl="0"/>
            <a:r>
              <a:rPr lang="en-US" sz="2400" dirty="0"/>
              <a:t>Scans news sources &amp; processes articles</a:t>
            </a:r>
          </a:p>
          <a:p>
            <a:pPr lvl="1"/>
            <a:r>
              <a:rPr lang="en-US" sz="2200" dirty="0"/>
              <a:t>Language processing algorithms</a:t>
            </a:r>
          </a:p>
          <a:p>
            <a:pPr lvl="1"/>
            <a:r>
              <a:rPr lang="en-US" sz="2200" dirty="0"/>
              <a:t>Measures news sentiment, relevance, novelty, etc.</a:t>
            </a:r>
          </a:p>
          <a:p>
            <a:pPr lvl="1"/>
            <a:r>
              <a:rPr lang="en-US" sz="2200" dirty="0"/>
              <a:t>ESS scores from 0-100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50" y="1896309"/>
            <a:ext cx="6359593" cy="943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67" y="2839962"/>
            <a:ext cx="4019757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2" y="1904215"/>
            <a:ext cx="11029615" cy="451583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News is more often positive than negative</a:t>
            </a:r>
          </a:p>
          <a:p>
            <a:pPr lvl="0"/>
            <a:r>
              <a:rPr lang="en-US" sz="2400" dirty="0"/>
              <a:t>Most news is neutral</a:t>
            </a:r>
          </a:p>
          <a:p>
            <a:pPr lvl="0"/>
            <a:r>
              <a:rPr lang="en-US" sz="2400" dirty="0"/>
              <a:t>Market conditions</a:t>
            </a:r>
          </a:p>
          <a:p>
            <a:pPr lvl="0"/>
            <a:r>
              <a:rPr lang="en-US" sz="2400" dirty="0"/>
              <a:t>News sentiment predicts stock performance</a:t>
            </a:r>
          </a:p>
          <a:p>
            <a:r>
              <a:rPr lang="en-US" sz="2400" dirty="0"/>
              <a:t>Overreaction vs. underreaction</a:t>
            </a:r>
          </a:p>
          <a:p>
            <a:r>
              <a:rPr lang="en-US" sz="2400" dirty="0"/>
              <a:t>Duration of news’s impact</a:t>
            </a:r>
          </a:p>
          <a:p>
            <a:r>
              <a:rPr lang="en-US" sz="2400" dirty="0"/>
              <a:t>Negative vs. positive news</a:t>
            </a:r>
          </a:p>
          <a:p>
            <a:r>
              <a:rPr lang="en-US" sz="2400" dirty="0"/>
              <a:t>News sentiment improves performance of traditional models</a:t>
            </a:r>
            <a:endParaRPr lang="en-US" sz="2200" dirty="0"/>
          </a:p>
          <a:p>
            <a:pPr marL="0" indent="0">
              <a:buNone/>
            </a:pPr>
            <a:r>
              <a:rPr lang="en-US" sz="1800" dirty="0"/>
              <a:t>																		</a:t>
            </a:r>
            <a:r>
              <a:rPr lang="en-US" sz="1800" dirty="0" err="1"/>
              <a:t>Cahan</a:t>
            </a:r>
            <a:r>
              <a:rPr lang="en-US" sz="1800" dirty="0"/>
              <a:t>, </a:t>
            </a:r>
            <a:r>
              <a:rPr lang="en-US" sz="1800" dirty="0" err="1"/>
              <a:t>Jussa</a:t>
            </a:r>
            <a:r>
              <a:rPr lang="en-US" sz="1800" dirty="0"/>
              <a:t>, &amp; Luo (2009)</a:t>
            </a:r>
          </a:p>
        </p:txBody>
      </p:sp>
    </p:spTree>
    <p:extLst>
      <p:ext uri="{BB962C8B-B14F-4D97-AF65-F5344CB8AC3E}">
        <p14:creationId xmlns:p14="http://schemas.microsoft.com/office/powerpoint/2010/main" val="4214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2" y="1904215"/>
            <a:ext cx="11029615" cy="46409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Web sources vs. news wires</a:t>
            </a:r>
          </a:p>
          <a:p>
            <a:r>
              <a:rPr lang="en-US" sz="2400" dirty="0"/>
              <a:t>News wires less positive</a:t>
            </a:r>
          </a:p>
          <a:p>
            <a:pPr lvl="1"/>
            <a:r>
              <a:rPr lang="en-US" sz="2000" dirty="0"/>
              <a:t>Overall positive bias</a:t>
            </a:r>
          </a:p>
          <a:p>
            <a:r>
              <a:rPr lang="en-US" sz="2400" dirty="0"/>
              <a:t>News event types</a:t>
            </a:r>
          </a:p>
          <a:p>
            <a:pPr lvl="1"/>
            <a:r>
              <a:rPr lang="en-US" sz="2200" dirty="0"/>
              <a:t>Forbes predicts “analyst-ratings” and “equity-acti</a:t>
            </a:r>
            <a:r>
              <a:rPr lang="en-US" sz="2000" dirty="0"/>
              <a:t>ons”</a:t>
            </a:r>
          </a:p>
          <a:p>
            <a:pPr lvl="1"/>
            <a:r>
              <a:rPr lang="en-US" sz="2000" dirty="0"/>
              <a:t>Yahoo! Finance predicts “labor-issues” and “revenues”</a:t>
            </a:r>
          </a:p>
          <a:p>
            <a:r>
              <a:rPr lang="en-US" sz="2400" dirty="0"/>
              <a:t>News article types</a:t>
            </a:r>
          </a:p>
          <a:p>
            <a:pPr lvl="1"/>
            <a:r>
              <a:rPr lang="en-US" sz="2000" dirty="0"/>
              <a:t>News wires vs. web sources</a:t>
            </a:r>
          </a:p>
          <a:p>
            <a:pPr lvl="1"/>
            <a:r>
              <a:rPr lang="en-US" sz="2000" dirty="0"/>
              <a:t>Dow Jones hot-news-flashes</a:t>
            </a:r>
          </a:p>
          <a:p>
            <a:pPr marL="324000" lvl="1" indent="0">
              <a:buNone/>
            </a:pPr>
            <a:r>
              <a:rPr lang="en-US" sz="2000" dirty="0"/>
              <a:t>	</a:t>
            </a:r>
            <a:r>
              <a:rPr lang="en-US" sz="1800" dirty="0"/>
              <a:t>																		Hafez &amp; </a:t>
            </a:r>
            <a:r>
              <a:rPr lang="en-US" sz="1800" dirty="0" err="1"/>
              <a:t>Xie</a:t>
            </a:r>
            <a:r>
              <a:rPr lang="en-US" sz="1800" dirty="0"/>
              <a:t> (2014)</a:t>
            </a:r>
          </a:p>
        </p:txBody>
      </p:sp>
    </p:spTree>
    <p:extLst>
      <p:ext uri="{BB962C8B-B14F-4D97-AF65-F5344CB8AC3E}">
        <p14:creationId xmlns:p14="http://schemas.microsoft.com/office/powerpoint/2010/main" val="39433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2" y="1904215"/>
            <a:ext cx="11029615" cy="464096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Seasonality</a:t>
            </a:r>
          </a:p>
          <a:p>
            <a:pPr lvl="1"/>
            <a:r>
              <a:rPr lang="en-US" sz="2200" dirty="0"/>
              <a:t>Open &amp; close of markets</a:t>
            </a:r>
          </a:p>
          <a:p>
            <a:pPr lvl="1"/>
            <a:r>
              <a:rPr lang="en-US" sz="2200" dirty="0"/>
              <a:t>Thursdays</a:t>
            </a:r>
          </a:p>
          <a:p>
            <a:pPr lvl="1"/>
            <a:r>
              <a:rPr lang="en-US" sz="2200" dirty="0"/>
              <a:t>More negative news on weekends</a:t>
            </a:r>
          </a:p>
          <a:p>
            <a:pPr lvl="1"/>
            <a:r>
              <a:rPr lang="en-US" sz="2200" dirty="0"/>
              <a:t>News volume peaks around quarterly earnings announcements</a:t>
            </a:r>
          </a:p>
          <a:p>
            <a:r>
              <a:rPr lang="en-US" sz="2600" dirty="0"/>
              <a:t>Positive bias for equities, negative bias for global macro news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324000" lvl="1" indent="0">
              <a:buNone/>
            </a:pPr>
            <a:r>
              <a:rPr lang="en-US" sz="2000" dirty="0"/>
              <a:t>														Hafez, Guerrero-Colon, </a:t>
            </a:r>
            <a:r>
              <a:rPr lang="en-US" sz="2000" dirty="0" err="1"/>
              <a:t>Duprey</a:t>
            </a:r>
            <a:r>
              <a:rPr lang="en-US" sz="2000" dirty="0"/>
              <a:t> (2015)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45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Descriptive Statistics (2012-2016)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3" y="1904215"/>
            <a:ext cx="4800865" cy="4270342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Total Items: 32,961,688</a:t>
            </a:r>
          </a:p>
          <a:p>
            <a:pPr lvl="0"/>
            <a:r>
              <a:rPr lang="en-US" sz="2200" dirty="0"/>
              <a:t>Average Event Sentiment: 52.0444</a:t>
            </a:r>
            <a:endParaRPr lang="en-US" dirty="0"/>
          </a:p>
          <a:p>
            <a:pPr lvl="0"/>
            <a:r>
              <a:rPr lang="en-US" sz="2200" dirty="0"/>
              <a:t>Average Aggregate Event Sentiment: 63.7434</a:t>
            </a:r>
          </a:p>
          <a:p>
            <a:pPr lvl="0"/>
            <a:r>
              <a:rPr lang="en-US" sz="2200" dirty="0"/>
              <a:t>Average Relevance: 39.8304</a:t>
            </a:r>
          </a:p>
          <a:p>
            <a:pPr lvl="0"/>
            <a:r>
              <a:rPr lang="en-US" sz="2200" dirty="0"/>
              <a:t>Average Novelty: 91.0449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58" y="2162978"/>
            <a:ext cx="6228749" cy="42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0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Descriptive Statistics (2012-2016)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3" y="1904215"/>
            <a:ext cx="4800865" cy="4270342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Total Monday News: 6,144,325</a:t>
            </a:r>
          </a:p>
          <a:p>
            <a:pPr lvl="0"/>
            <a:r>
              <a:rPr lang="en-US" sz="2200" dirty="0"/>
              <a:t>Total Tuesday News: 6,775,013</a:t>
            </a:r>
          </a:p>
          <a:p>
            <a:pPr lvl="0"/>
            <a:r>
              <a:rPr lang="en-US" sz="2200" dirty="0"/>
              <a:t>Total Wednesday News: 6,643,843</a:t>
            </a:r>
          </a:p>
          <a:p>
            <a:pPr lvl="0"/>
            <a:r>
              <a:rPr lang="en-US" sz="2200" dirty="0"/>
              <a:t>Total Thursday News: 6,733,343</a:t>
            </a:r>
          </a:p>
          <a:p>
            <a:pPr lvl="0"/>
            <a:r>
              <a:rPr lang="en-US" sz="2200" dirty="0"/>
              <a:t>Total Friday News: 5,662,625</a:t>
            </a:r>
          </a:p>
          <a:p>
            <a:pPr lvl="0"/>
            <a:r>
              <a:rPr lang="en-US" sz="2200" dirty="0"/>
              <a:t>Total Saturday News: 544,387</a:t>
            </a:r>
          </a:p>
          <a:p>
            <a:pPr lvl="0"/>
            <a:r>
              <a:rPr lang="en-US" sz="2200" dirty="0"/>
              <a:t>Total Sunday News: 458,151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6016"/>
            <a:ext cx="5514808" cy="42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Descriptive Statistics (2012-2016)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1193" y="1904215"/>
            <a:ext cx="4800865" cy="1574276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Total Weekday News: 31,959,149</a:t>
            </a:r>
          </a:p>
          <a:p>
            <a:pPr lvl="0"/>
            <a:r>
              <a:rPr lang="en-US" sz="2200" dirty="0"/>
              <a:t>Total Weekend News: 1,002,538</a:t>
            </a:r>
          </a:p>
          <a:p>
            <a:pPr lvl="0"/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20273"/>
            <a:ext cx="4763585" cy="3671136"/>
          </a:xfrm>
          <a:prstGeom prst="rect">
            <a:avLst/>
          </a:prstGeom>
        </p:spPr>
      </p:pic>
      <p:sp>
        <p:nvSpPr>
          <p:cNvPr id="12" name="Content Placeholder 13"/>
          <p:cNvSpPr txBox="1">
            <a:spLocks/>
          </p:cNvSpPr>
          <p:nvPr/>
        </p:nvSpPr>
        <p:spPr>
          <a:xfrm>
            <a:off x="5458120" y="1735087"/>
            <a:ext cx="6152688" cy="1404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Total Weekday News Before 3:30 pm: 19,780,467</a:t>
            </a:r>
          </a:p>
          <a:p>
            <a:r>
              <a:rPr lang="en-US" sz="2200" dirty="0"/>
              <a:t>Total Weekday News After 3:30 pm: 12,178,682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211" y="3120273"/>
            <a:ext cx="4852506" cy="3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5116</TotalTime>
  <Words>484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Exploring News: What News Matters for Stock Investors?</vt:lpstr>
      <vt:lpstr>Introduction</vt:lpstr>
      <vt:lpstr>The RavenPack Data Set</vt:lpstr>
      <vt:lpstr>Literature Review</vt:lpstr>
      <vt:lpstr>Literature Review</vt:lpstr>
      <vt:lpstr>Literature Review</vt:lpstr>
      <vt:lpstr>Descriptive Statistics (2012-2016)</vt:lpstr>
      <vt:lpstr>Descriptive Statistics (2012-2016)</vt:lpstr>
      <vt:lpstr>Descriptive Statistics (2012-2016)</vt:lpstr>
      <vt:lpstr>Descriptive Statistics (2012-2016)</vt:lpstr>
      <vt:lpstr>Investment Strategy</vt:lpstr>
      <vt:lpstr>Investment Strategy</vt:lpstr>
      <vt:lpstr>Investment Strategy</vt:lpstr>
      <vt:lpstr>Investment Strategy</vt:lpstr>
      <vt:lpstr>Future Research Possibilities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Sentiment and Stock Prices</dc:title>
  <dc:creator>Emma Juettner</dc:creator>
  <cp:lastModifiedBy>Emma Juettner</cp:lastModifiedBy>
  <cp:revision>22</cp:revision>
  <dcterms:created xsi:type="dcterms:W3CDTF">2017-05-31T15:48:02Z</dcterms:created>
  <dcterms:modified xsi:type="dcterms:W3CDTF">2017-06-09T13:15:08Z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