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2.xml" ContentType="application/vnd.ms-office.chartex+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7" r:id="rId3"/>
    <p:sldId id="268" r:id="rId4"/>
    <p:sldId id="264" r:id="rId5"/>
    <p:sldId id="265" r:id="rId6"/>
    <p:sldId id="272" r:id="rId7"/>
    <p:sldId id="257" r:id="rId8"/>
    <p:sldId id="270" r:id="rId9"/>
    <p:sldId id="271" r:id="rId10"/>
    <p:sldId id="273" r:id="rId11"/>
    <p:sldId id="274" r:id="rId12"/>
    <p:sldId id="269"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1" autoAdjust="0"/>
    <p:restoredTop sz="94660"/>
  </p:normalViewPr>
  <p:slideViewPr>
    <p:cSldViewPr snapToGrid="0">
      <p:cViewPr>
        <p:scale>
          <a:sx n="60" d="100"/>
          <a:sy n="60" d="100"/>
        </p:scale>
        <p:origin x="1416" y="3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Emma\Downloads\Food%20Waste%20Data.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Emma\Downloads\Food%20Waste%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a:t>Cycle Time vs. Dollar</a:t>
            </a:r>
            <a:r>
              <a:rPr lang="en-US" sz="2000" baseline="0" dirty="0"/>
              <a:t> Value Lost</a:t>
            </a:r>
            <a:endParaRPr lang="en-US" sz="2000" dirty="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ScatterPlot!$H$1</c:f>
              <c:strCache>
                <c:ptCount val="1"/>
                <c:pt idx="0">
                  <c:v>Wasted oz</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ScatterPlot!$G$2:$G$37</c:f>
              <c:numCache>
                <c:formatCode>"$"#,##0.00</c:formatCode>
                <c:ptCount val="36"/>
                <c:pt idx="0">
                  <c:v>0.98280000000000001</c:v>
                </c:pt>
                <c:pt idx="1">
                  <c:v>1.4355</c:v>
                </c:pt>
                <c:pt idx="2">
                  <c:v>0.375</c:v>
                </c:pt>
                <c:pt idx="3">
                  <c:v>0.59699999999999998</c:v>
                </c:pt>
                <c:pt idx="4">
                  <c:v>2.7930000000000001</c:v>
                </c:pt>
                <c:pt idx="5">
                  <c:v>0.125</c:v>
                </c:pt>
                <c:pt idx="6">
                  <c:v>0.55920000000000003</c:v>
                </c:pt>
                <c:pt idx="7">
                  <c:v>0.52</c:v>
                </c:pt>
                <c:pt idx="8">
                  <c:v>3</c:v>
                </c:pt>
                <c:pt idx="9">
                  <c:v>2.4950000000000001</c:v>
                </c:pt>
                <c:pt idx="10">
                  <c:v>0.28799999999999998</c:v>
                </c:pt>
                <c:pt idx="11">
                  <c:v>0.35039999999999999</c:v>
                </c:pt>
                <c:pt idx="12">
                  <c:v>2.1945000000000001</c:v>
                </c:pt>
                <c:pt idx="13">
                  <c:v>0.08</c:v>
                </c:pt>
                <c:pt idx="14">
                  <c:v>1.5356000000000001</c:v>
                </c:pt>
                <c:pt idx="15">
                  <c:v>6.6749999999999998</c:v>
                </c:pt>
                <c:pt idx="16">
                  <c:v>1.6758</c:v>
                </c:pt>
                <c:pt idx="17">
                  <c:v>0.17710000000000001</c:v>
                </c:pt>
                <c:pt idx="18">
                  <c:v>0.06</c:v>
                </c:pt>
                <c:pt idx="19">
                  <c:v>2.8600000000000003</c:v>
                </c:pt>
                <c:pt idx="20">
                  <c:v>0.53700000000000003</c:v>
                </c:pt>
                <c:pt idx="21">
                  <c:v>5.99</c:v>
                </c:pt>
                <c:pt idx="22">
                  <c:v>0.375</c:v>
                </c:pt>
                <c:pt idx="23">
                  <c:v>1.2338</c:v>
                </c:pt>
                <c:pt idx="24">
                  <c:v>0.29799999999999999</c:v>
                </c:pt>
                <c:pt idx="25">
                  <c:v>0.29799999999999999</c:v>
                </c:pt>
                <c:pt idx="26">
                  <c:v>0.9464999999999999</c:v>
                </c:pt>
                <c:pt idx="27">
                  <c:v>0.1</c:v>
                </c:pt>
                <c:pt idx="28">
                  <c:v>0.3</c:v>
                </c:pt>
                <c:pt idx="29">
                  <c:v>0.31900000000000001</c:v>
                </c:pt>
                <c:pt idx="30">
                  <c:v>0.52200000000000002</c:v>
                </c:pt>
                <c:pt idx="31">
                  <c:v>2.5000000000000001E-2</c:v>
                </c:pt>
                <c:pt idx="32">
                  <c:v>0.3</c:v>
                </c:pt>
                <c:pt idx="33">
                  <c:v>0.55920000000000003</c:v>
                </c:pt>
                <c:pt idx="34">
                  <c:v>0.27</c:v>
                </c:pt>
                <c:pt idx="35">
                  <c:v>0.32000000000000006</c:v>
                </c:pt>
              </c:numCache>
            </c:numRef>
          </c:xVal>
          <c:yVal>
            <c:numRef>
              <c:f>ScatterPlot!$H$2:$H$37</c:f>
            </c:numRef>
          </c:yVal>
          <c:smooth val="0"/>
          <c:extLst>
            <c:ext xmlns:c16="http://schemas.microsoft.com/office/drawing/2014/chart" uri="{C3380CC4-5D6E-409C-BE32-E72D297353CC}">
              <c16:uniqueId val="{00000000-EEF7-48B9-BBA6-ED977FEB9D58}"/>
            </c:ext>
          </c:extLst>
        </c:ser>
        <c:ser>
          <c:idx val="1"/>
          <c:order val="1"/>
          <c:tx>
            <c:strRef>
              <c:f>ScatterPlot!$I$1</c:f>
              <c:strCache>
                <c:ptCount val="1"/>
                <c:pt idx="0">
                  <c:v>Duration Between</c:v>
                </c:pt>
              </c:strCache>
            </c:strRef>
          </c:tx>
          <c:spPr>
            <a:ln w="19050" cap="rnd">
              <a:noFill/>
              <a:round/>
            </a:ln>
            <a:effectLst/>
          </c:spPr>
          <c:marker>
            <c:symbol val="circle"/>
            <c:size val="5"/>
            <c:spPr>
              <a:solidFill>
                <a:schemeClr val="accent2"/>
              </a:solidFill>
              <a:ln w="38100">
                <a:solidFill>
                  <a:schemeClr val="accent2"/>
                </a:solidFill>
              </a:ln>
              <a:effectLst/>
            </c:spPr>
          </c:marker>
          <c:xVal>
            <c:numRef>
              <c:f>ScatterPlot!$I$2:$I$37</c:f>
              <c:numCache>
                <c:formatCode>General</c:formatCode>
                <c:ptCount val="36"/>
                <c:pt idx="0">
                  <c:v>63</c:v>
                </c:pt>
                <c:pt idx="1">
                  <c:v>8</c:v>
                </c:pt>
                <c:pt idx="2">
                  <c:v>7</c:v>
                </c:pt>
                <c:pt idx="3">
                  <c:v>12</c:v>
                </c:pt>
                <c:pt idx="4">
                  <c:v>78</c:v>
                </c:pt>
                <c:pt idx="5">
                  <c:v>16</c:v>
                </c:pt>
                <c:pt idx="6">
                  <c:v>72</c:v>
                </c:pt>
                <c:pt idx="7">
                  <c:v>1</c:v>
                </c:pt>
                <c:pt idx="8">
                  <c:v>95</c:v>
                </c:pt>
                <c:pt idx="9">
                  <c:v>162</c:v>
                </c:pt>
                <c:pt idx="10">
                  <c:v>36</c:v>
                </c:pt>
                <c:pt idx="11">
                  <c:v>23</c:v>
                </c:pt>
                <c:pt idx="12">
                  <c:v>11</c:v>
                </c:pt>
                <c:pt idx="13">
                  <c:v>4</c:v>
                </c:pt>
                <c:pt idx="14">
                  <c:v>0</c:v>
                </c:pt>
                <c:pt idx="15">
                  <c:v>234</c:v>
                </c:pt>
                <c:pt idx="16">
                  <c:v>94</c:v>
                </c:pt>
                <c:pt idx="17">
                  <c:v>7</c:v>
                </c:pt>
                <c:pt idx="18">
                  <c:v>9</c:v>
                </c:pt>
                <c:pt idx="19">
                  <c:v>0</c:v>
                </c:pt>
                <c:pt idx="20">
                  <c:v>4</c:v>
                </c:pt>
                <c:pt idx="21">
                  <c:v>87</c:v>
                </c:pt>
                <c:pt idx="22">
                  <c:v>5</c:v>
                </c:pt>
                <c:pt idx="23">
                  <c:v>11</c:v>
                </c:pt>
                <c:pt idx="24">
                  <c:v>92</c:v>
                </c:pt>
                <c:pt idx="25">
                  <c:v>65</c:v>
                </c:pt>
                <c:pt idx="26">
                  <c:v>4</c:v>
                </c:pt>
                <c:pt idx="27">
                  <c:v>0</c:v>
                </c:pt>
                <c:pt idx="28">
                  <c:v>0</c:v>
                </c:pt>
                <c:pt idx="29">
                  <c:v>9</c:v>
                </c:pt>
                <c:pt idx="30">
                  <c:v>3</c:v>
                </c:pt>
                <c:pt idx="31">
                  <c:v>0</c:v>
                </c:pt>
                <c:pt idx="32">
                  <c:v>105</c:v>
                </c:pt>
                <c:pt idx="33">
                  <c:v>6</c:v>
                </c:pt>
                <c:pt idx="34">
                  <c:v>62</c:v>
                </c:pt>
                <c:pt idx="35">
                  <c:v>3</c:v>
                </c:pt>
              </c:numCache>
            </c:numRef>
          </c:xVal>
          <c:yVal>
            <c:numRef>
              <c:f>ScatterPlot!$G$2:$G$37</c:f>
              <c:numCache>
                <c:formatCode>"$"#,##0.00</c:formatCode>
                <c:ptCount val="36"/>
                <c:pt idx="0">
                  <c:v>0.98280000000000001</c:v>
                </c:pt>
                <c:pt idx="1">
                  <c:v>1.4355</c:v>
                </c:pt>
                <c:pt idx="2">
                  <c:v>0.375</c:v>
                </c:pt>
                <c:pt idx="3">
                  <c:v>0.59699999999999998</c:v>
                </c:pt>
                <c:pt idx="4">
                  <c:v>2.7930000000000001</c:v>
                </c:pt>
                <c:pt idx="5">
                  <c:v>0.125</c:v>
                </c:pt>
                <c:pt idx="6">
                  <c:v>0.55920000000000003</c:v>
                </c:pt>
                <c:pt idx="7">
                  <c:v>0.52</c:v>
                </c:pt>
                <c:pt idx="8">
                  <c:v>3</c:v>
                </c:pt>
                <c:pt idx="9">
                  <c:v>2.4950000000000001</c:v>
                </c:pt>
                <c:pt idx="10">
                  <c:v>0.28799999999999998</c:v>
                </c:pt>
                <c:pt idx="11">
                  <c:v>0.35039999999999999</c:v>
                </c:pt>
                <c:pt idx="12">
                  <c:v>2.1945000000000001</c:v>
                </c:pt>
                <c:pt idx="13">
                  <c:v>0.08</c:v>
                </c:pt>
                <c:pt idx="14">
                  <c:v>1.5356000000000001</c:v>
                </c:pt>
                <c:pt idx="15">
                  <c:v>6.6749999999999998</c:v>
                </c:pt>
                <c:pt idx="16">
                  <c:v>1.6758</c:v>
                </c:pt>
                <c:pt idx="17">
                  <c:v>0.17710000000000001</c:v>
                </c:pt>
                <c:pt idx="18">
                  <c:v>0.06</c:v>
                </c:pt>
                <c:pt idx="19">
                  <c:v>2.8600000000000003</c:v>
                </c:pt>
                <c:pt idx="20">
                  <c:v>0.53700000000000003</c:v>
                </c:pt>
                <c:pt idx="21">
                  <c:v>5.99</c:v>
                </c:pt>
                <c:pt idx="22">
                  <c:v>0.375</c:v>
                </c:pt>
                <c:pt idx="23">
                  <c:v>1.2338</c:v>
                </c:pt>
                <c:pt idx="24">
                  <c:v>0.29799999999999999</c:v>
                </c:pt>
                <c:pt idx="25">
                  <c:v>0.29799999999999999</c:v>
                </c:pt>
                <c:pt idx="26">
                  <c:v>0.9464999999999999</c:v>
                </c:pt>
                <c:pt idx="27">
                  <c:v>0.1</c:v>
                </c:pt>
                <c:pt idx="28">
                  <c:v>0.3</c:v>
                </c:pt>
                <c:pt idx="29">
                  <c:v>0.31900000000000001</c:v>
                </c:pt>
                <c:pt idx="30">
                  <c:v>0.52200000000000002</c:v>
                </c:pt>
                <c:pt idx="31">
                  <c:v>2.5000000000000001E-2</c:v>
                </c:pt>
                <c:pt idx="32">
                  <c:v>0.3</c:v>
                </c:pt>
                <c:pt idx="33">
                  <c:v>0.55920000000000003</c:v>
                </c:pt>
                <c:pt idx="34">
                  <c:v>0.27</c:v>
                </c:pt>
                <c:pt idx="35">
                  <c:v>0.32000000000000006</c:v>
                </c:pt>
              </c:numCache>
            </c:numRef>
          </c:yVal>
          <c:smooth val="0"/>
          <c:extLst>
            <c:ext xmlns:c16="http://schemas.microsoft.com/office/drawing/2014/chart" uri="{C3380CC4-5D6E-409C-BE32-E72D297353CC}">
              <c16:uniqueId val="{00000001-EEF7-48B9-BBA6-ED977FEB9D58}"/>
            </c:ext>
          </c:extLst>
        </c:ser>
        <c:dLbls>
          <c:showLegendKey val="0"/>
          <c:showVal val="0"/>
          <c:showCatName val="0"/>
          <c:showSerName val="0"/>
          <c:showPercent val="0"/>
          <c:showBubbleSize val="0"/>
        </c:dLbls>
        <c:axId val="424183232"/>
        <c:axId val="424181920"/>
      </c:scatterChart>
      <c:valAx>
        <c:axId val="4241832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24181920"/>
        <c:crosses val="autoZero"/>
        <c:crossBetween val="midCat"/>
      </c:valAx>
      <c:valAx>
        <c:axId val="424181920"/>
        <c:scaling>
          <c:orientation val="minMax"/>
          <c:max val="7"/>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241832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'Thrown Away'!$L$2:$P$2</cx:f>
        <cx:lvl ptCount="5">
          <cx:pt idx="0">Expired</cx:pt>
          <cx:pt idx="1">Reduced Quality</cx:pt>
          <cx:pt idx="2">Didn't Finish</cx:pt>
          <cx:pt idx="3">Disliked</cx:pt>
          <cx:pt idx="4">Allergy</cx:pt>
        </cx:lvl>
      </cx:strDim>
      <cx:numDim type="val">
        <cx:f dir="row">'Thrown Away'!$L$39:$P$39</cx:f>
        <cx:lvl ptCount="5" formatCode="General">
          <cx:pt idx="0">11</cx:pt>
          <cx:pt idx="1">11</cx:pt>
          <cx:pt idx="2">5</cx:pt>
          <cx:pt idx="3">8</cx:pt>
          <cx:pt idx="4">1</cx:pt>
        </cx:lvl>
      </cx:numDim>
    </cx:data>
  </cx:chartData>
  <cx:chart>
    <cx:title pos="t" align="ctr" overlay="0">
      <cx:tx>
        <cx:txData>
          <cx:v>Causes for Disposal of Food</cx:v>
        </cx:txData>
      </cx:tx>
      <cx:txPr>
        <a:bodyPr spcFirstLastPara="1" vertOverflow="ellipsis" horzOverflow="overflow" wrap="square" lIns="0" tIns="0" rIns="0" bIns="0" anchor="ctr" anchorCtr="1"/>
        <a:lstStyle/>
        <a:p>
          <a:pPr algn="ctr" rtl="0">
            <a:tabLst>
              <a:tab pos="6918325" algn="l"/>
            </a:tabLst>
            <a:defRPr/>
          </a:pPr>
          <a:r>
            <a:rPr lang="en-US" sz="1800" b="0" i="0" u="none" strike="noStrike" baseline="0" dirty="0">
              <a:solidFill>
                <a:srgbClr val="000000">
                  <a:lumMod val="65000"/>
                  <a:lumOff val="35000"/>
                </a:srgbClr>
              </a:solidFill>
              <a:latin typeface="Arial"/>
              <a:cs typeface="Arial"/>
            </a:rPr>
            <a:t>Causes for Disposal of Food</a:t>
          </a:r>
        </a:p>
      </cx:txPr>
    </cx:title>
    <cx:plotArea>
      <cx:plotAreaRegion>
        <cx:series layoutId="clusteredColumn" uniqueId="{57EEE140-A3D6-4DEA-A6A5-B7F665398951}">
          <cx:dataId val="0"/>
          <cx:layoutPr>
            <cx:aggregation/>
          </cx:layoutPr>
          <cx:axisId val="1"/>
        </cx:series>
        <cx:series layoutId="paretoLine" ownerIdx="0" uniqueId="{864219D2-AA24-4BC8-AD7E-C50F75CDDFE4}">
          <cx:spPr>
            <a:ln w="38100">
              <a:solidFill>
                <a:schemeClr val="accent2"/>
              </a:solidFill>
            </a:ln>
          </cx:spPr>
          <cx:axisId val="2"/>
        </cx:series>
      </cx:plotAreaRegion>
      <cx:axis id="0">
        <cx:catScaling gapWidth="0.0399999991"/>
        <cx:title>
          <cx:tx>
            <cx:txData>
              <cx:v>Reason for Disposal</cx:v>
            </cx:txData>
          </cx:tx>
          <cx:txPr>
            <a:bodyPr spcFirstLastPara="1" vertOverflow="ellipsis" horzOverflow="overflow" wrap="square" lIns="0" tIns="0" rIns="0" bIns="0" anchor="ctr" anchorCtr="1"/>
            <a:lstStyle/>
            <a:p>
              <a:pPr algn="ctr" rtl="0">
                <a:defRPr/>
              </a:pPr>
              <a:r>
                <a:rPr lang="en-US" sz="1600" b="0" i="0" u="none" strike="noStrike" baseline="0" dirty="0">
                  <a:solidFill>
                    <a:prstClr val="black">
                      <a:lumMod val="65000"/>
                      <a:lumOff val="35000"/>
                    </a:prstClr>
                  </a:solidFill>
                  <a:latin typeface="Calibri" panose="020F0502020204030204"/>
                </a:rPr>
                <a:t>Reason for Disposal</a:t>
              </a:r>
            </a:p>
          </cx:txPr>
        </cx:title>
        <cx:tickLabels/>
        <cx:txPr>
          <a:bodyPr spcFirstLastPara="1" vertOverflow="ellipsis" horzOverflow="overflow" wrap="square" lIns="0" tIns="0" rIns="0" bIns="0" anchor="ctr" anchorCtr="1"/>
          <a:lstStyle/>
          <a:p>
            <a:pPr algn="ctr" rtl="0">
              <a:defRPr sz="1400"/>
            </a:pPr>
            <a:endParaRPr lang="en-US" sz="1400" b="0" i="0" u="none" strike="noStrike" baseline="0">
              <a:solidFill>
                <a:prstClr val="black">
                  <a:lumMod val="65000"/>
                  <a:lumOff val="35000"/>
                </a:prstClr>
              </a:solidFill>
              <a:latin typeface="Calibri" panose="020F0502020204030204"/>
            </a:endParaRPr>
          </a:p>
        </cx:txPr>
      </cx:axis>
      <cx:axis id="1">
        <cx:valScaling/>
        <cx:title>
          <cx:tx>
            <cx:rich>
              <a:bodyPr spcFirstLastPara="1" vertOverflow="ellipsis" horzOverflow="overflow" wrap="square" lIns="0" tIns="0" rIns="0" bIns="0" anchor="ctr" anchorCtr="1"/>
              <a:lstStyle/>
              <a:p>
                <a:pPr algn="ctr" rtl="0">
                  <a:defRPr/>
                </a:pPr>
                <a:r>
                  <a:rPr lang="en-US" sz="1600" b="0" i="0" u="none" strike="noStrike" baseline="0" dirty="0">
                    <a:solidFill>
                      <a:prstClr val="black">
                        <a:lumMod val="65000"/>
                        <a:lumOff val="35000"/>
                      </a:prstClr>
                    </a:solidFill>
                    <a:latin typeface="Calibri" panose="020F0502020204030204"/>
                  </a:rPr>
                  <a:t>Frequency of </a:t>
                </a:r>
                <a:r>
                  <a:rPr lang="en-US" sz="1600" b="0" i="0" u="none" strike="noStrike" baseline="0" dirty="0" err="1">
                    <a:solidFill>
                      <a:prstClr val="black">
                        <a:lumMod val="65000"/>
                        <a:lumOff val="35000"/>
                      </a:prstClr>
                    </a:solidFill>
                    <a:latin typeface="Calibri" panose="020F0502020204030204"/>
                  </a:rPr>
                  <a:t>Occurence</a:t>
                </a:r>
                <a:endParaRPr lang="en-US" sz="1600" b="0" i="0" u="none" strike="noStrike" baseline="0" dirty="0">
                  <a:solidFill>
                    <a:prstClr val="black">
                      <a:lumMod val="65000"/>
                      <a:lumOff val="35000"/>
                    </a:prstClr>
                  </a:solidFill>
                  <a:latin typeface="Calibri" panose="020F0502020204030204"/>
                </a:endParaRPr>
              </a:p>
            </cx:rich>
          </cx:tx>
        </cx:title>
        <cx:majorGridlines/>
        <cx:tickLabels/>
        <cx:txPr>
          <a:bodyPr spcFirstLastPara="1" vertOverflow="ellipsis" horzOverflow="overflow" wrap="square" lIns="0" tIns="0" rIns="0" bIns="0" anchor="ctr" anchorCtr="1"/>
          <a:lstStyle/>
          <a:p>
            <a:pPr algn="ctr" rtl="0">
              <a:defRPr sz="1400"/>
            </a:pPr>
            <a:endParaRPr lang="en-US" sz="1400" b="0" i="0" u="none" strike="noStrike" baseline="0">
              <a:solidFill>
                <a:prstClr val="black">
                  <a:lumMod val="65000"/>
                  <a:lumOff val="35000"/>
                </a:prstClr>
              </a:solidFill>
              <a:latin typeface="Calibri" panose="020F0502020204030204"/>
            </a:endParaRPr>
          </a:p>
        </cx:txPr>
      </cx:axis>
      <cx:axis id="2">
        <cx:valScaling max="1" min="0"/>
        <cx:title/>
        <cx:units unit="percentage"/>
        <cx:tickLabels/>
        <cx:txPr>
          <a:bodyPr spcFirstLastPara="1" vertOverflow="ellipsis" horzOverflow="overflow" wrap="square" lIns="0" tIns="0" rIns="0" bIns="0" anchor="ctr" anchorCtr="1"/>
          <a:lstStyle/>
          <a:p>
            <a:pPr algn="ctr" rtl="0">
              <a:defRPr sz="1400"/>
            </a:pPr>
            <a:endParaRPr lang="en-US" sz="1400" b="0" i="0" u="none" strike="noStrike" baseline="0">
              <a:solidFill>
                <a:prstClr val="black">
                  <a:lumMod val="65000"/>
                  <a:lumOff val="35000"/>
                </a:prstClr>
              </a:solidFill>
              <a:latin typeface="Calibri" panose="020F0502020204030204"/>
            </a:endParaRPr>
          </a:p>
        </cx:txPr>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'Box and whisker Expired'!$R$42:$R$52</cx:f>
        <cx:lvl ptCount="11" formatCode="General">
          <cx:pt idx="0">45</cx:pt>
          <cx:pt idx="1">50</cx:pt>
          <cx:pt idx="2">30</cx:pt>
          <cx:pt idx="3">25</cx:pt>
          <cx:pt idx="4">100</cx:pt>
          <cx:pt idx="5">89</cx:pt>
          <cx:pt idx="6">100</cx:pt>
          <cx:pt idx="7">10</cx:pt>
          <cx:pt idx="8">10</cx:pt>
          <cx:pt idx="9">100</cx:pt>
          <cx:pt idx="10">8</cx:pt>
        </cx:lvl>
      </cx:numDim>
    </cx:data>
    <cx:data id="1">
      <cx:numDim type="val">
        <cx:f>'Box and whisker Expired'!$S$42:$S$51</cx:f>
        <cx:lvl ptCount="10" formatCode="General">
          <cx:pt idx="0">8</cx:pt>
          <cx:pt idx="1">13</cx:pt>
          <cx:pt idx="2">36</cx:pt>
          <cx:pt idx="3">48</cx:pt>
          <cx:pt idx="4">4</cx:pt>
          <cx:pt idx="5">3</cx:pt>
          <cx:pt idx="6">15</cx:pt>
          <cx:pt idx="7">25</cx:pt>
          <cx:pt idx="8">62</cx:pt>
          <cx:pt idx="9">30</cx:pt>
        </cx:lvl>
      </cx:numDim>
    </cx:data>
  </cx:chartData>
  <cx:chart>
    <cx:title pos="t" align="ctr" overlay="0">
      <cx:tx>
        <cx:txData>
          <cx:v>Percentage of Total Disposed Of</cx:v>
        </cx:txData>
      </cx:tx>
      <cx:txPr>
        <a:bodyPr spcFirstLastPara="1" vertOverflow="ellipsis" horzOverflow="overflow" wrap="square" lIns="0" tIns="0" rIns="0" bIns="0" anchor="ctr" anchorCtr="1"/>
        <a:lstStyle/>
        <a:p>
          <a:pPr algn="ctr" rtl="0">
            <a:defRPr sz="1600"/>
          </a:pPr>
          <a:r>
            <a:rPr lang="en-US" sz="1800" b="0" i="0" u="none" strike="noStrike" baseline="0" dirty="0">
              <a:solidFill>
                <a:srgbClr val="000000">
                  <a:lumMod val="65000"/>
                  <a:lumOff val="35000"/>
                </a:srgbClr>
              </a:solidFill>
              <a:latin typeface="Arial"/>
              <a:cs typeface="Arial"/>
            </a:rPr>
            <a:t>Percentage of Total Disposed Of</a:t>
          </a:r>
        </a:p>
      </cx:txPr>
    </cx:title>
    <cx:plotArea>
      <cx:plotAreaRegion>
        <cx:series layoutId="boxWhisker" uniqueId="{361747B8-35D3-4B3F-A40A-18D24410CAF2}" formatIdx="0">
          <cx:tx>
            <cx:txData>
              <cx:f>'Box and whisker Expired'!$R$41</cx:f>
              <cx:v>Expired</cx:v>
            </cx:txData>
          </cx:tx>
          <cx:spPr>
            <a:solidFill>
              <a:schemeClr val="accent1">
                <a:lumMod val="60000"/>
                <a:lumOff val="40000"/>
              </a:schemeClr>
            </a:solidFill>
            <a:ln w="19050">
              <a:solidFill>
                <a:schemeClr val="tx1">
                  <a:lumMod val="50000"/>
                  <a:lumOff val="50000"/>
                </a:schemeClr>
              </a:solidFill>
            </a:ln>
          </cx:spPr>
          <cx:dataId val="0"/>
          <cx:layoutPr>
            <cx:visibility meanLine="0" meanMarker="0" nonoutliers="0" outliers="0"/>
            <cx:statistics quartileMethod="inclusive"/>
          </cx:layoutPr>
        </cx:series>
        <cx:series layoutId="boxWhisker" uniqueId="{00000002-4E24-43CE-B01F-892E03A51AE1}" formatIdx="2">
          <cx:tx>
            <cx:txData>
              <cx:f>'Box and whisker Expired'!$S$41</cx:f>
              <cx:v>Reduced Quality</cx:v>
            </cx:txData>
          </cx:tx>
          <cx:spPr>
            <a:solidFill>
              <a:schemeClr val="accent2">
                <a:lumMod val="60000"/>
                <a:lumOff val="40000"/>
              </a:schemeClr>
            </a:solidFill>
            <a:ln w="19050">
              <a:solidFill>
                <a:schemeClr val="tx1">
                  <a:lumMod val="50000"/>
                  <a:lumOff val="50000"/>
                </a:schemeClr>
              </a:solidFill>
            </a:ln>
          </cx:spPr>
          <cx:dataId val="1"/>
          <cx:layoutPr>
            <cx:visibility meanMarker="0" nonoutliers="0" outliers="0"/>
            <cx:statistics quartileMethod="exclusive"/>
          </cx:layoutPr>
        </cx:series>
      </cx:plotAreaRegion>
      <cx:axis id="0">
        <cx:catScaling gapWidth="1.39999998"/>
        <cx:tickLabels/>
        <cx:txPr>
          <a:bodyPr spcFirstLastPara="1" vertOverflow="ellipsis" horzOverflow="overflow" wrap="square" lIns="0" tIns="0" rIns="0" bIns="0" anchor="ctr" anchorCtr="1"/>
          <a:lstStyle/>
          <a:p>
            <a:pPr algn="ctr" rtl="0">
              <a:defRPr>
                <a:noFill/>
              </a:defRPr>
            </a:pPr>
            <a:endParaRPr lang="en-US" sz="900" b="0" i="0" u="none" strike="noStrike" baseline="0">
              <a:noFill/>
              <a:latin typeface="Arial"/>
              <a:cs typeface="Arial"/>
            </a:endParaRPr>
          </a:p>
        </cx:txPr>
      </cx:axis>
      <cx:axis id="1">
        <cx:valScaling max="100"/>
        <cx:majorGridlines/>
        <cx:tickLabels/>
        <cx:txPr>
          <a:bodyPr spcFirstLastPara="1" vertOverflow="ellipsis" horzOverflow="overflow" wrap="square" lIns="0" tIns="0" rIns="0" bIns="0" anchor="ctr" anchorCtr="1"/>
          <a:lstStyle/>
          <a:p>
            <a:pPr algn="ctr" rtl="0">
              <a:defRPr sz="1600"/>
            </a:pPr>
            <a:endParaRPr lang="en-US" sz="1600" b="0" i="0" u="none" strike="noStrike" baseline="0">
              <a:solidFill>
                <a:prstClr val="black">
                  <a:lumMod val="65000"/>
                  <a:lumOff val="35000"/>
                </a:prstClr>
              </a:solidFill>
              <a:latin typeface="Calibri" panose="020F0502020204030204"/>
            </a:endParaRPr>
          </a:p>
        </cx:txPr>
      </cx:axis>
    </cx:plotArea>
    <cx:legend pos="t" align="ctr" overlay="0">
      <cx:txPr>
        <a:bodyPr spcFirstLastPara="1" vertOverflow="ellipsis" horzOverflow="overflow" wrap="square" lIns="0" tIns="0" rIns="0" bIns="0" anchor="ctr" anchorCtr="1"/>
        <a:lstStyle/>
        <a:p>
          <a:pPr algn="ctr" rtl="0">
            <a:defRPr sz="1200"/>
          </a:pPr>
          <a:endParaRPr lang="en-US" sz="1200" b="0" i="0" u="none" strike="noStrike" baseline="0">
            <a:solidFill>
              <a:prstClr val="black">
                <a:lumMod val="65000"/>
                <a:lumOff val="35000"/>
              </a:prstClr>
            </a:solidFill>
            <a:latin typeface="Calibri" panose="020F0502020204030204"/>
          </a:endParaRPr>
        </a:p>
      </cx:txPr>
    </cx:legend>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28D378-50D3-4069-86A0-BE6063788AB1}"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4F72F06C-1B04-44A0-91E5-A40927843CAA}">
      <dgm:prSet phldrT="[Text]" custT="1"/>
      <dgm:spPr/>
      <dgm:t>
        <a:bodyPr/>
        <a:lstStyle/>
        <a:p>
          <a:r>
            <a:rPr lang="en-US" sz="1600" dirty="0"/>
            <a:t>Questions about the process</a:t>
          </a:r>
        </a:p>
      </dgm:t>
    </dgm:pt>
    <dgm:pt modelId="{8EE1A40B-F80F-4C1B-A6E3-D53501577AC3}" type="parTrans" cxnId="{5CD6A0B1-FB79-473E-8E6A-EFA3152C3029}">
      <dgm:prSet/>
      <dgm:spPr/>
      <dgm:t>
        <a:bodyPr/>
        <a:lstStyle/>
        <a:p>
          <a:endParaRPr lang="en-US"/>
        </a:p>
      </dgm:t>
    </dgm:pt>
    <dgm:pt modelId="{ED5BA789-0A6C-4BF6-98B5-3EDDEC7F73CC}" type="sibTrans" cxnId="{5CD6A0B1-FB79-473E-8E6A-EFA3152C3029}">
      <dgm:prSet/>
      <dgm:spPr/>
      <dgm:t>
        <a:bodyPr/>
        <a:lstStyle/>
        <a:p>
          <a:endParaRPr lang="en-US"/>
        </a:p>
      </dgm:t>
    </dgm:pt>
    <dgm:pt modelId="{567C053E-15EE-4050-ACDC-02E251C4DC0D}">
      <dgm:prSet phldrT="[Text]"/>
      <dgm:spPr/>
      <dgm:t>
        <a:bodyPr/>
        <a:lstStyle/>
        <a:p>
          <a:r>
            <a:rPr lang="en-US" dirty="0"/>
            <a:t>Is food waste affected by the day of the week?</a:t>
          </a:r>
        </a:p>
      </dgm:t>
    </dgm:pt>
    <dgm:pt modelId="{1EB44FB0-B4C4-4B05-B51A-4E21D661E396}" type="parTrans" cxnId="{33AB7BE8-D0BD-47EE-B24F-E4727B702230}">
      <dgm:prSet/>
      <dgm:spPr/>
      <dgm:t>
        <a:bodyPr/>
        <a:lstStyle/>
        <a:p>
          <a:endParaRPr lang="en-US"/>
        </a:p>
      </dgm:t>
    </dgm:pt>
    <dgm:pt modelId="{A55661F5-A73D-47EC-B9C6-D71FB65C029F}" type="sibTrans" cxnId="{33AB7BE8-D0BD-47EE-B24F-E4727B702230}">
      <dgm:prSet/>
      <dgm:spPr/>
      <dgm:t>
        <a:bodyPr/>
        <a:lstStyle/>
        <a:p>
          <a:endParaRPr lang="en-US"/>
        </a:p>
      </dgm:t>
    </dgm:pt>
    <dgm:pt modelId="{41E886C3-1531-40C1-924A-E6414DE5BF06}">
      <dgm:prSet phldrT="[Text]" custT="1"/>
      <dgm:spPr/>
      <dgm:t>
        <a:bodyPr/>
        <a:lstStyle/>
        <a:p>
          <a:r>
            <a:rPr lang="en-US" sz="1600" dirty="0"/>
            <a:t>Stratification Factors </a:t>
          </a:r>
        </a:p>
        <a:p>
          <a:r>
            <a:rPr lang="en-US" sz="1600" dirty="0"/>
            <a:t>(X Variables)</a:t>
          </a:r>
        </a:p>
      </dgm:t>
    </dgm:pt>
    <dgm:pt modelId="{CE900886-6FE6-493D-BB6C-826DDFA7ECD6}" type="parTrans" cxnId="{9F085016-8646-47B8-AC7C-452A782CBDEB}">
      <dgm:prSet/>
      <dgm:spPr/>
      <dgm:t>
        <a:bodyPr/>
        <a:lstStyle/>
        <a:p>
          <a:endParaRPr lang="en-US"/>
        </a:p>
      </dgm:t>
    </dgm:pt>
    <dgm:pt modelId="{9525672F-C6F5-4045-96FD-4622A4698954}" type="sibTrans" cxnId="{9F085016-8646-47B8-AC7C-452A782CBDEB}">
      <dgm:prSet/>
      <dgm:spPr/>
      <dgm:t>
        <a:bodyPr/>
        <a:lstStyle/>
        <a:p>
          <a:endParaRPr lang="en-US"/>
        </a:p>
      </dgm:t>
    </dgm:pt>
    <dgm:pt modelId="{8179A68E-9DAB-48F8-A0D2-3562B014659A}">
      <dgm:prSet phldrT="[Text]"/>
      <dgm:spPr/>
      <dgm:t>
        <a:bodyPr/>
        <a:lstStyle/>
        <a:p>
          <a:r>
            <a:rPr lang="en-US" dirty="0"/>
            <a:t>Day of the week</a:t>
          </a:r>
        </a:p>
      </dgm:t>
    </dgm:pt>
    <dgm:pt modelId="{FD3C529A-2871-4C2B-B5D8-DF19946D9E77}" type="parTrans" cxnId="{6183E098-19A9-4D13-8882-05291EDE826F}">
      <dgm:prSet/>
      <dgm:spPr/>
      <dgm:t>
        <a:bodyPr/>
        <a:lstStyle/>
        <a:p>
          <a:endParaRPr lang="en-US"/>
        </a:p>
      </dgm:t>
    </dgm:pt>
    <dgm:pt modelId="{300F81F2-A1CF-4BAD-B5AC-462850321326}" type="sibTrans" cxnId="{6183E098-19A9-4D13-8882-05291EDE826F}">
      <dgm:prSet/>
      <dgm:spPr/>
      <dgm:t>
        <a:bodyPr/>
        <a:lstStyle/>
        <a:p>
          <a:endParaRPr lang="en-US"/>
        </a:p>
      </dgm:t>
    </dgm:pt>
    <dgm:pt modelId="{1727177C-EC87-48E0-A7BE-57094CEF9416}">
      <dgm:prSet phldrT="[Text]" custT="1"/>
      <dgm:spPr/>
      <dgm:t>
        <a:bodyPr/>
        <a:lstStyle/>
        <a:p>
          <a:r>
            <a:rPr lang="en-US" sz="1600" dirty="0"/>
            <a:t>Measurements</a:t>
          </a:r>
        </a:p>
      </dgm:t>
    </dgm:pt>
    <dgm:pt modelId="{C51B0477-CEA1-4E22-A7C9-C94E2058E104}" type="parTrans" cxnId="{BF1E95CD-4BD4-43DF-83B1-1913DEBC5D44}">
      <dgm:prSet/>
      <dgm:spPr/>
      <dgm:t>
        <a:bodyPr/>
        <a:lstStyle/>
        <a:p>
          <a:endParaRPr lang="en-US"/>
        </a:p>
      </dgm:t>
    </dgm:pt>
    <dgm:pt modelId="{99BCC9D1-0FDB-4988-A0B6-B8007B3E4C8A}" type="sibTrans" cxnId="{BF1E95CD-4BD4-43DF-83B1-1913DEBC5D44}">
      <dgm:prSet/>
      <dgm:spPr/>
      <dgm:t>
        <a:bodyPr/>
        <a:lstStyle/>
        <a:p>
          <a:endParaRPr lang="en-US"/>
        </a:p>
      </dgm:t>
    </dgm:pt>
    <dgm:pt modelId="{DB8A6038-A467-4819-B84D-C95262438863}">
      <dgm:prSet phldrT="[Text]"/>
      <dgm:spPr/>
      <dgm:t>
        <a:bodyPr/>
        <a:lstStyle/>
        <a:p>
          <a:r>
            <a:rPr lang="en-US" dirty="0"/>
            <a:t>The date that an item is thrown away</a:t>
          </a:r>
        </a:p>
      </dgm:t>
    </dgm:pt>
    <dgm:pt modelId="{4B6AB2AC-575A-4B03-A962-AA7788ACD633}" type="parTrans" cxnId="{7673DA42-FF91-4D46-8FBB-9BCA704BE67E}">
      <dgm:prSet/>
      <dgm:spPr/>
      <dgm:t>
        <a:bodyPr/>
        <a:lstStyle/>
        <a:p>
          <a:endParaRPr lang="en-US"/>
        </a:p>
      </dgm:t>
    </dgm:pt>
    <dgm:pt modelId="{86B6C5FD-07D3-4FD1-BB86-A7BF12E2487C}" type="sibTrans" cxnId="{7673DA42-FF91-4D46-8FBB-9BCA704BE67E}">
      <dgm:prSet/>
      <dgm:spPr/>
      <dgm:t>
        <a:bodyPr/>
        <a:lstStyle/>
        <a:p>
          <a:endParaRPr lang="en-US"/>
        </a:p>
      </dgm:t>
    </dgm:pt>
    <dgm:pt modelId="{FC333023-19C4-4E94-A49E-3DEEFA1FDA10}">
      <dgm:prSet phldrT="[Text]"/>
      <dgm:spPr/>
      <dgm:t>
        <a:bodyPr/>
        <a:lstStyle/>
        <a:p>
          <a:r>
            <a:rPr lang="en-US" dirty="0"/>
            <a:t>How much of a whole item do we normally throw away?</a:t>
          </a:r>
        </a:p>
      </dgm:t>
    </dgm:pt>
    <dgm:pt modelId="{F28BC9A6-E65D-415D-8D24-CB92AC2E8685}" type="parTrans" cxnId="{DE5855EF-9F59-4385-82A7-4B9085EE9764}">
      <dgm:prSet/>
      <dgm:spPr/>
      <dgm:t>
        <a:bodyPr/>
        <a:lstStyle/>
        <a:p>
          <a:endParaRPr lang="en-US"/>
        </a:p>
      </dgm:t>
    </dgm:pt>
    <dgm:pt modelId="{9299685B-F49B-4B12-A612-7C0DD6ED78B2}" type="sibTrans" cxnId="{DE5855EF-9F59-4385-82A7-4B9085EE9764}">
      <dgm:prSet/>
      <dgm:spPr/>
      <dgm:t>
        <a:bodyPr/>
        <a:lstStyle/>
        <a:p>
          <a:endParaRPr lang="en-US"/>
        </a:p>
      </dgm:t>
    </dgm:pt>
    <dgm:pt modelId="{27D63D46-8AF7-46AB-B5CE-C679266FB2D0}">
      <dgm:prSet phldrT="[Text]"/>
      <dgm:spPr/>
      <dgm:t>
        <a:bodyPr/>
        <a:lstStyle/>
        <a:p>
          <a:r>
            <a:rPr lang="en-US" dirty="0"/>
            <a:t>What is the most common explanation for throwing something away?</a:t>
          </a:r>
        </a:p>
      </dgm:t>
    </dgm:pt>
    <dgm:pt modelId="{2808FCFE-B38D-4283-9401-D5878B85200C}" type="parTrans" cxnId="{23CF8F48-C53A-445F-AB2A-DF1462D5F611}">
      <dgm:prSet/>
      <dgm:spPr/>
      <dgm:t>
        <a:bodyPr/>
        <a:lstStyle/>
        <a:p>
          <a:endParaRPr lang="en-US"/>
        </a:p>
      </dgm:t>
    </dgm:pt>
    <dgm:pt modelId="{13426282-7171-4F11-98D1-200F58C79BD8}" type="sibTrans" cxnId="{23CF8F48-C53A-445F-AB2A-DF1462D5F611}">
      <dgm:prSet/>
      <dgm:spPr/>
      <dgm:t>
        <a:bodyPr/>
        <a:lstStyle/>
        <a:p>
          <a:endParaRPr lang="en-US"/>
        </a:p>
      </dgm:t>
    </dgm:pt>
    <dgm:pt modelId="{8A8E86B2-CADA-40BC-951E-6E2A1BFBA3D7}">
      <dgm:prSet phldrT="[Text]"/>
      <dgm:spPr/>
      <dgm:t>
        <a:bodyPr/>
        <a:lstStyle/>
        <a:p>
          <a:endParaRPr lang="en-US" dirty="0"/>
        </a:p>
      </dgm:t>
    </dgm:pt>
    <dgm:pt modelId="{538E00E1-8213-4143-A221-019CB11C2D52}" type="parTrans" cxnId="{650B6190-FB0D-46D5-9AAF-E05CA06A5F5E}">
      <dgm:prSet/>
      <dgm:spPr/>
      <dgm:t>
        <a:bodyPr/>
        <a:lstStyle/>
        <a:p>
          <a:endParaRPr lang="en-US"/>
        </a:p>
      </dgm:t>
    </dgm:pt>
    <dgm:pt modelId="{6077D537-BAB4-4550-A37E-A205DF98F4FD}" type="sibTrans" cxnId="{650B6190-FB0D-46D5-9AAF-E05CA06A5F5E}">
      <dgm:prSet/>
      <dgm:spPr/>
      <dgm:t>
        <a:bodyPr/>
        <a:lstStyle/>
        <a:p>
          <a:endParaRPr lang="en-US"/>
        </a:p>
      </dgm:t>
    </dgm:pt>
    <dgm:pt modelId="{D28ED9C4-96ED-4D7A-BFA7-8B648E69C659}">
      <dgm:prSet phldrT="[Text]"/>
      <dgm:spPr/>
      <dgm:t>
        <a:bodyPr/>
        <a:lstStyle/>
        <a:p>
          <a:endParaRPr lang="en-US" dirty="0"/>
        </a:p>
      </dgm:t>
    </dgm:pt>
    <dgm:pt modelId="{B76EB8B1-853A-44F7-AD0B-531DAFFE74A9}" type="parTrans" cxnId="{01AB76DE-0833-4A61-8D70-84CF3D56FC3E}">
      <dgm:prSet/>
      <dgm:spPr/>
      <dgm:t>
        <a:bodyPr/>
        <a:lstStyle/>
        <a:p>
          <a:endParaRPr lang="en-US"/>
        </a:p>
      </dgm:t>
    </dgm:pt>
    <dgm:pt modelId="{AE7047C3-7BB4-4819-AC0F-81EC32BA5376}" type="sibTrans" cxnId="{01AB76DE-0833-4A61-8D70-84CF3D56FC3E}">
      <dgm:prSet/>
      <dgm:spPr/>
      <dgm:t>
        <a:bodyPr/>
        <a:lstStyle/>
        <a:p>
          <a:endParaRPr lang="en-US"/>
        </a:p>
      </dgm:t>
    </dgm:pt>
    <dgm:pt modelId="{46323063-97AB-4E21-9F96-0C65F9D9D232}">
      <dgm:prSet phldrT="[Text]"/>
      <dgm:spPr/>
      <dgm:t>
        <a:bodyPr/>
        <a:lstStyle/>
        <a:p>
          <a:r>
            <a:rPr lang="en-US" dirty="0"/>
            <a:t>How long does it take between buying something and throwing it away?</a:t>
          </a:r>
        </a:p>
      </dgm:t>
    </dgm:pt>
    <dgm:pt modelId="{47EB1E3D-E703-4B6B-8074-70E505B97962}" type="parTrans" cxnId="{135E7CB1-91B2-45C1-A353-157820B71599}">
      <dgm:prSet/>
      <dgm:spPr/>
      <dgm:t>
        <a:bodyPr/>
        <a:lstStyle/>
        <a:p>
          <a:endParaRPr lang="en-US"/>
        </a:p>
      </dgm:t>
    </dgm:pt>
    <dgm:pt modelId="{ADD36409-5FD8-43E1-9603-25E83E359B32}" type="sibTrans" cxnId="{135E7CB1-91B2-45C1-A353-157820B71599}">
      <dgm:prSet/>
      <dgm:spPr/>
      <dgm:t>
        <a:bodyPr/>
        <a:lstStyle/>
        <a:p>
          <a:endParaRPr lang="en-US"/>
        </a:p>
      </dgm:t>
    </dgm:pt>
    <dgm:pt modelId="{1D89C12A-14AF-4FA5-8F19-28AECDF9AF88}">
      <dgm:prSet phldrT="[Text]"/>
      <dgm:spPr/>
      <dgm:t>
        <a:bodyPr/>
        <a:lstStyle/>
        <a:p>
          <a:endParaRPr lang="en-US" dirty="0"/>
        </a:p>
      </dgm:t>
    </dgm:pt>
    <dgm:pt modelId="{093655E8-CCF1-479B-9490-C789AFCDEDE6}" type="parTrans" cxnId="{134B11A9-DA13-409A-A7DC-EB7A8816073F}">
      <dgm:prSet/>
      <dgm:spPr/>
      <dgm:t>
        <a:bodyPr/>
        <a:lstStyle/>
        <a:p>
          <a:endParaRPr lang="en-US"/>
        </a:p>
      </dgm:t>
    </dgm:pt>
    <dgm:pt modelId="{0BD8308D-7A88-41B5-8029-09D5DA92014E}" type="sibTrans" cxnId="{134B11A9-DA13-409A-A7DC-EB7A8816073F}">
      <dgm:prSet/>
      <dgm:spPr/>
      <dgm:t>
        <a:bodyPr/>
        <a:lstStyle/>
        <a:p>
          <a:endParaRPr lang="en-US"/>
        </a:p>
      </dgm:t>
    </dgm:pt>
    <dgm:pt modelId="{50350407-8849-48CA-8AAC-C9A77A601F75}">
      <dgm:prSet phldrT="[Text]"/>
      <dgm:spPr/>
      <dgm:t>
        <a:bodyPr/>
        <a:lstStyle/>
        <a:p>
          <a:r>
            <a:rPr lang="en-US" dirty="0"/>
            <a:t>Percentage thrown away</a:t>
          </a:r>
        </a:p>
      </dgm:t>
    </dgm:pt>
    <dgm:pt modelId="{99240937-AE9B-4BC5-8C0B-5DD1CD357FB2}" type="parTrans" cxnId="{FF86AFA3-ECF6-4E01-B4C2-0D003C8DE961}">
      <dgm:prSet/>
      <dgm:spPr/>
      <dgm:t>
        <a:bodyPr/>
        <a:lstStyle/>
        <a:p>
          <a:endParaRPr lang="en-US"/>
        </a:p>
      </dgm:t>
    </dgm:pt>
    <dgm:pt modelId="{13765C9A-F8B2-499B-8E4B-B052929DEE06}" type="sibTrans" cxnId="{FF86AFA3-ECF6-4E01-B4C2-0D003C8DE961}">
      <dgm:prSet/>
      <dgm:spPr/>
      <dgm:t>
        <a:bodyPr/>
        <a:lstStyle/>
        <a:p>
          <a:endParaRPr lang="en-US"/>
        </a:p>
      </dgm:t>
    </dgm:pt>
    <dgm:pt modelId="{846BB97E-03DD-4CD3-8237-F8A357D22B0C}">
      <dgm:prSet phldrT="[Text]"/>
      <dgm:spPr/>
      <dgm:t>
        <a:bodyPr/>
        <a:lstStyle/>
        <a:p>
          <a:r>
            <a:rPr lang="en-US" dirty="0"/>
            <a:t>Reason for throwing away</a:t>
          </a:r>
        </a:p>
      </dgm:t>
    </dgm:pt>
    <dgm:pt modelId="{3ED4FD52-8CC5-4403-B4C2-EDE835B7BE3D}" type="parTrans" cxnId="{69D14549-D200-48E1-A28A-94BD13BCA78D}">
      <dgm:prSet/>
      <dgm:spPr/>
      <dgm:t>
        <a:bodyPr/>
        <a:lstStyle/>
        <a:p>
          <a:endParaRPr lang="en-US"/>
        </a:p>
      </dgm:t>
    </dgm:pt>
    <dgm:pt modelId="{023B26DA-9E1C-45B7-8E67-E4692D083C20}" type="sibTrans" cxnId="{69D14549-D200-48E1-A28A-94BD13BCA78D}">
      <dgm:prSet/>
      <dgm:spPr/>
      <dgm:t>
        <a:bodyPr/>
        <a:lstStyle/>
        <a:p>
          <a:endParaRPr lang="en-US"/>
        </a:p>
      </dgm:t>
    </dgm:pt>
    <dgm:pt modelId="{B144C477-6187-422D-80FE-0D9C9650028C}">
      <dgm:prSet phldrT="[Text]"/>
      <dgm:spPr/>
      <dgm:t>
        <a:bodyPr/>
        <a:lstStyle/>
        <a:p>
          <a:r>
            <a:rPr lang="en-US" dirty="0"/>
            <a:t>Cycle time</a:t>
          </a:r>
        </a:p>
      </dgm:t>
    </dgm:pt>
    <dgm:pt modelId="{C3BB1ED0-4733-41F9-83C8-DE8415B01CD3}" type="parTrans" cxnId="{95D029D1-CF69-41DC-9DB8-E4AB215FEA4A}">
      <dgm:prSet/>
      <dgm:spPr/>
      <dgm:t>
        <a:bodyPr/>
        <a:lstStyle/>
        <a:p>
          <a:endParaRPr lang="en-US"/>
        </a:p>
      </dgm:t>
    </dgm:pt>
    <dgm:pt modelId="{96E6894A-3F3A-4F75-BF77-3EE7A7D9D152}" type="sibTrans" cxnId="{95D029D1-CF69-41DC-9DB8-E4AB215FEA4A}">
      <dgm:prSet/>
      <dgm:spPr/>
      <dgm:t>
        <a:bodyPr/>
        <a:lstStyle/>
        <a:p>
          <a:endParaRPr lang="en-US"/>
        </a:p>
      </dgm:t>
    </dgm:pt>
    <dgm:pt modelId="{9918DE4A-3EF9-4F3C-9BEE-EA474E8BFEFD}">
      <dgm:prSet phldrT="[Text]"/>
      <dgm:spPr/>
      <dgm:t>
        <a:bodyPr/>
        <a:lstStyle/>
        <a:p>
          <a:r>
            <a:rPr lang="en-US" dirty="0"/>
            <a:t>The original weight and the weight that is disposed of</a:t>
          </a:r>
        </a:p>
      </dgm:t>
    </dgm:pt>
    <dgm:pt modelId="{3D411E4D-D797-4B86-B129-50F382B13A8F}" type="parTrans" cxnId="{CE4FA26C-7B2C-4381-B1CD-C4FA89B2A69A}">
      <dgm:prSet/>
      <dgm:spPr/>
      <dgm:t>
        <a:bodyPr/>
        <a:lstStyle/>
        <a:p>
          <a:endParaRPr lang="en-US"/>
        </a:p>
      </dgm:t>
    </dgm:pt>
    <dgm:pt modelId="{63DD65DB-2634-46E3-AFF8-E108FA5102CB}" type="sibTrans" cxnId="{CE4FA26C-7B2C-4381-B1CD-C4FA89B2A69A}">
      <dgm:prSet/>
      <dgm:spPr/>
      <dgm:t>
        <a:bodyPr/>
        <a:lstStyle/>
        <a:p>
          <a:endParaRPr lang="en-US"/>
        </a:p>
      </dgm:t>
    </dgm:pt>
    <dgm:pt modelId="{41638AD7-1B9A-474C-B769-7698CB19D497}">
      <dgm:prSet phldrT="[Text]"/>
      <dgm:spPr/>
      <dgm:t>
        <a:bodyPr/>
        <a:lstStyle/>
        <a:p>
          <a:r>
            <a:rPr lang="en-US" dirty="0"/>
            <a:t>Reason for throwing something away from a list of determined options</a:t>
          </a:r>
        </a:p>
      </dgm:t>
    </dgm:pt>
    <dgm:pt modelId="{ADCF187A-ED74-4941-83B7-20EEC85FA7E1}" type="parTrans" cxnId="{8B5B1C86-AF36-499C-85E1-ABC7AF6CA580}">
      <dgm:prSet/>
      <dgm:spPr/>
      <dgm:t>
        <a:bodyPr/>
        <a:lstStyle/>
        <a:p>
          <a:endParaRPr lang="en-US"/>
        </a:p>
      </dgm:t>
    </dgm:pt>
    <dgm:pt modelId="{76D41902-41A1-42FE-A70D-68E1333B8F65}" type="sibTrans" cxnId="{8B5B1C86-AF36-499C-85E1-ABC7AF6CA580}">
      <dgm:prSet/>
      <dgm:spPr/>
      <dgm:t>
        <a:bodyPr/>
        <a:lstStyle/>
        <a:p>
          <a:endParaRPr lang="en-US"/>
        </a:p>
      </dgm:t>
    </dgm:pt>
    <dgm:pt modelId="{D9E3FB56-BFCE-4F1A-874E-32868D2F2028}">
      <dgm:prSet phldrT="[Text]"/>
      <dgm:spPr/>
      <dgm:t>
        <a:bodyPr/>
        <a:lstStyle/>
        <a:p>
          <a:r>
            <a:rPr lang="en-US" dirty="0"/>
            <a:t>The day an item is purchased and the day it is disposed of</a:t>
          </a:r>
        </a:p>
      </dgm:t>
    </dgm:pt>
    <dgm:pt modelId="{8E5ACF80-0278-4F97-AA71-D71A436FDF0A}" type="parTrans" cxnId="{6C68DDCC-4853-4C82-AC00-C9AC68B60BE2}">
      <dgm:prSet/>
      <dgm:spPr/>
      <dgm:t>
        <a:bodyPr/>
        <a:lstStyle/>
        <a:p>
          <a:endParaRPr lang="en-US"/>
        </a:p>
      </dgm:t>
    </dgm:pt>
    <dgm:pt modelId="{6DFF17A5-72C7-4869-B7F8-2E0439F2378E}" type="sibTrans" cxnId="{6C68DDCC-4853-4C82-AC00-C9AC68B60BE2}">
      <dgm:prSet/>
      <dgm:spPr/>
      <dgm:t>
        <a:bodyPr/>
        <a:lstStyle/>
        <a:p>
          <a:endParaRPr lang="en-US"/>
        </a:p>
      </dgm:t>
    </dgm:pt>
    <dgm:pt modelId="{C53367AB-22A7-4558-B361-DFA582CDA3AE}">
      <dgm:prSet phldrT="[Text]"/>
      <dgm:spPr/>
      <dgm:t>
        <a:bodyPr/>
        <a:lstStyle/>
        <a:p>
          <a:r>
            <a:rPr lang="en-US" dirty="0"/>
            <a:t>What item do we throw away most often?</a:t>
          </a:r>
        </a:p>
      </dgm:t>
    </dgm:pt>
    <dgm:pt modelId="{72A925B1-7A0A-4D2D-9CF2-0BEB1D35EFB0}" type="parTrans" cxnId="{16709378-B081-447C-A43F-5FEB1E613F28}">
      <dgm:prSet/>
      <dgm:spPr/>
      <dgm:t>
        <a:bodyPr/>
        <a:lstStyle/>
        <a:p>
          <a:endParaRPr lang="en-US"/>
        </a:p>
      </dgm:t>
    </dgm:pt>
    <dgm:pt modelId="{9BAA93FD-54E0-481C-B366-41B556EDD641}" type="sibTrans" cxnId="{16709378-B081-447C-A43F-5FEB1E613F28}">
      <dgm:prSet/>
      <dgm:spPr/>
      <dgm:t>
        <a:bodyPr/>
        <a:lstStyle/>
        <a:p>
          <a:endParaRPr lang="en-US"/>
        </a:p>
      </dgm:t>
    </dgm:pt>
    <dgm:pt modelId="{20399992-5775-4F0D-BC2F-B6EF8F88298D}">
      <dgm:prSet phldrT="[Text]"/>
      <dgm:spPr/>
      <dgm:t>
        <a:bodyPr/>
        <a:lstStyle/>
        <a:p>
          <a:r>
            <a:rPr lang="en-US" dirty="0"/>
            <a:t>Type of food</a:t>
          </a:r>
        </a:p>
      </dgm:t>
    </dgm:pt>
    <dgm:pt modelId="{E258F4E4-BD3B-452E-9D14-357388603476}" type="parTrans" cxnId="{FE0BC599-4145-431E-9720-7B02E3512980}">
      <dgm:prSet/>
      <dgm:spPr/>
      <dgm:t>
        <a:bodyPr/>
        <a:lstStyle/>
        <a:p>
          <a:endParaRPr lang="en-US"/>
        </a:p>
      </dgm:t>
    </dgm:pt>
    <dgm:pt modelId="{F7EF26E3-7260-452A-86FB-80E340149844}" type="sibTrans" cxnId="{FE0BC599-4145-431E-9720-7B02E3512980}">
      <dgm:prSet/>
      <dgm:spPr/>
      <dgm:t>
        <a:bodyPr/>
        <a:lstStyle/>
        <a:p>
          <a:endParaRPr lang="en-US"/>
        </a:p>
      </dgm:t>
    </dgm:pt>
    <dgm:pt modelId="{17B92A7C-6F97-4733-A3FE-66B822576C76}">
      <dgm:prSet phldrT="[Text]"/>
      <dgm:spPr/>
      <dgm:t>
        <a:bodyPr/>
        <a:lstStyle/>
        <a:p>
          <a:r>
            <a:rPr lang="en-US" dirty="0"/>
            <a:t>Record the type of food when it is thrown away</a:t>
          </a:r>
        </a:p>
      </dgm:t>
    </dgm:pt>
    <dgm:pt modelId="{1435F572-7853-444D-B8F7-2C69189C4C4F}" type="parTrans" cxnId="{69F57870-E822-4818-B22A-DB9A8A9ACD4B}">
      <dgm:prSet/>
      <dgm:spPr/>
      <dgm:t>
        <a:bodyPr/>
        <a:lstStyle/>
        <a:p>
          <a:endParaRPr lang="en-US"/>
        </a:p>
      </dgm:t>
    </dgm:pt>
    <dgm:pt modelId="{340CA5F1-42F4-4647-9022-41DA08E0E361}" type="sibTrans" cxnId="{69F57870-E822-4818-B22A-DB9A8A9ACD4B}">
      <dgm:prSet/>
      <dgm:spPr/>
      <dgm:t>
        <a:bodyPr/>
        <a:lstStyle/>
        <a:p>
          <a:endParaRPr lang="en-US"/>
        </a:p>
      </dgm:t>
    </dgm:pt>
    <dgm:pt modelId="{8B62D35B-C3F6-4570-9A70-3F1B878B1D2C}">
      <dgm:prSet phldrT="[Text]"/>
      <dgm:spPr/>
      <dgm:t>
        <a:bodyPr/>
        <a:lstStyle/>
        <a:p>
          <a:endParaRPr lang="en-US" dirty="0"/>
        </a:p>
      </dgm:t>
    </dgm:pt>
    <dgm:pt modelId="{AD87D66B-2E63-477C-95B5-21CCA9FC067D}" type="parTrans" cxnId="{B113F89C-4633-4A7C-A1F0-5CD282D18705}">
      <dgm:prSet/>
      <dgm:spPr/>
      <dgm:t>
        <a:bodyPr/>
        <a:lstStyle/>
        <a:p>
          <a:endParaRPr lang="en-US"/>
        </a:p>
      </dgm:t>
    </dgm:pt>
    <dgm:pt modelId="{CA14B12E-F3B2-4F01-8EE5-A7876EE5BC53}" type="sibTrans" cxnId="{B113F89C-4633-4A7C-A1F0-5CD282D18705}">
      <dgm:prSet/>
      <dgm:spPr/>
      <dgm:t>
        <a:bodyPr/>
        <a:lstStyle/>
        <a:p>
          <a:endParaRPr lang="en-US"/>
        </a:p>
      </dgm:t>
    </dgm:pt>
    <dgm:pt modelId="{FA9C6988-4062-46EB-8D40-9AA6FDB4D271}">
      <dgm:prSet phldrT="[Text]"/>
      <dgm:spPr/>
      <dgm:t>
        <a:bodyPr/>
        <a:lstStyle/>
        <a:p>
          <a:endParaRPr lang="en-US" dirty="0"/>
        </a:p>
      </dgm:t>
    </dgm:pt>
    <dgm:pt modelId="{FA7E2ACA-24DA-4B79-BB5E-3E2799550C29}" type="parTrans" cxnId="{AFF239DD-21A2-4AC7-9845-12E33433AF98}">
      <dgm:prSet/>
      <dgm:spPr/>
      <dgm:t>
        <a:bodyPr/>
        <a:lstStyle/>
        <a:p>
          <a:endParaRPr lang="en-US"/>
        </a:p>
      </dgm:t>
    </dgm:pt>
    <dgm:pt modelId="{2F74B76D-64CE-4844-8E97-B461015588B2}" type="sibTrans" cxnId="{AFF239DD-21A2-4AC7-9845-12E33433AF98}">
      <dgm:prSet/>
      <dgm:spPr/>
      <dgm:t>
        <a:bodyPr/>
        <a:lstStyle/>
        <a:p>
          <a:endParaRPr lang="en-US"/>
        </a:p>
      </dgm:t>
    </dgm:pt>
    <dgm:pt modelId="{8067D546-C5D1-4374-A40D-2D64FFBC70B8}">
      <dgm:prSet phldrT="[Text]"/>
      <dgm:spPr/>
      <dgm:t>
        <a:bodyPr/>
        <a:lstStyle/>
        <a:p>
          <a:endParaRPr lang="en-US" dirty="0"/>
        </a:p>
      </dgm:t>
    </dgm:pt>
    <dgm:pt modelId="{CEFBFFF9-FFB3-4F4A-90DC-ED2CEDEBDAFA}" type="parTrans" cxnId="{C9ABC0C4-1CC4-4044-9155-8EEDE3E2F3FD}">
      <dgm:prSet/>
      <dgm:spPr/>
      <dgm:t>
        <a:bodyPr/>
        <a:lstStyle/>
        <a:p>
          <a:endParaRPr lang="en-US"/>
        </a:p>
      </dgm:t>
    </dgm:pt>
    <dgm:pt modelId="{72180C8D-AF77-4D72-9EEE-E3406ADE131B}" type="sibTrans" cxnId="{C9ABC0C4-1CC4-4044-9155-8EEDE3E2F3FD}">
      <dgm:prSet/>
      <dgm:spPr/>
      <dgm:t>
        <a:bodyPr/>
        <a:lstStyle/>
        <a:p>
          <a:endParaRPr lang="en-US"/>
        </a:p>
      </dgm:t>
    </dgm:pt>
    <dgm:pt modelId="{28332EF6-E5F0-41C2-9C2C-01D454073415}">
      <dgm:prSet phldrT="[Text]"/>
      <dgm:spPr/>
      <dgm:t>
        <a:bodyPr/>
        <a:lstStyle/>
        <a:p>
          <a:endParaRPr lang="en-US" dirty="0"/>
        </a:p>
      </dgm:t>
    </dgm:pt>
    <dgm:pt modelId="{BDDFF664-B43B-468D-866B-A0699365437E}" type="parTrans" cxnId="{67B3120D-DD26-4C41-A28F-2754ED9931A7}">
      <dgm:prSet/>
      <dgm:spPr/>
      <dgm:t>
        <a:bodyPr/>
        <a:lstStyle/>
        <a:p>
          <a:endParaRPr lang="en-US"/>
        </a:p>
      </dgm:t>
    </dgm:pt>
    <dgm:pt modelId="{6CE64EC4-5B46-4046-B585-9C74D8D32B08}" type="sibTrans" cxnId="{67B3120D-DD26-4C41-A28F-2754ED9931A7}">
      <dgm:prSet/>
      <dgm:spPr/>
      <dgm:t>
        <a:bodyPr/>
        <a:lstStyle/>
        <a:p>
          <a:endParaRPr lang="en-US"/>
        </a:p>
      </dgm:t>
    </dgm:pt>
    <dgm:pt modelId="{F77D4085-7958-49A2-8D96-E63E091A9E72}">
      <dgm:prSet phldrT="[Text]"/>
      <dgm:spPr/>
      <dgm:t>
        <a:bodyPr/>
        <a:lstStyle/>
        <a:p>
          <a:endParaRPr lang="en-US" dirty="0"/>
        </a:p>
      </dgm:t>
    </dgm:pt>
    <dgm:pt modelId="{67FA44E9-DAA5-4E40-8D83-0750BC4B8AE8}" type="parTrans" cxnId="{CB68E594-F254-43A6-BCD7-A179F4B586DD}">
      <dgm:prSet/>
      <dgm:spPr/>
      <dgm:t>
        <a:bodyPr/>
        <a:lstStyle/>
        <a:p>
          <a:endParaRPr lang="en-US"/>
        </a:p>
      </dgm:t>
    </dgm:pt>
    <dgm:pt modelId="{3F499F31-85AD-478F-9A47-33A0CC7B8826}" type="sibTrans" cxnId="{CB68E594-F254-43A6-BCD7-A179F4B586DD}">
      <dgm:prSet/>
      <dgm:spPr/>
      <dgm:t>
        <a:bodyPr/>
        <a:lstStyle/>
        <a:p>
          <a:endParaRPr lang="en-US"/>
        </a:p>
      </dgm:t>
    </dgm:pt>
    <dgm:pt modelId="{2D69AD76-B749-48DF-9BCF-5B6BB9F3FAD3}">
      <dgm:prSet phldrT="[Text]"/>
      <dgm:spPr/>
      <dgm:t>
        <a:bodyPr/>
        <a:lstStyle/>
        <a:p>
          <a:endParaRPr lang="en-US" dirty="0"/>
        </a:p>
      </dgm:t>
    </dgm:pt>
    <dgm:pt modelId="{F354A470-26F2-4676-9C9B-62484344FB0B}" type="parTrans" cxnId="{29B45447-96EF-452E-B5EC-0F03B9BDCD90}">
      <dgm:prSet/>
      <dgm:spPr/>
      <dgm:t>
        <a:bodyPr/>
        <a:lstStyle/>
        <a:p>
          <a:endParaRPr lang="en-US"/>
        </a:p>
      </dgm:t>
    </dgm:pt>
    <dgm:pt modelId="{E95CDE62-B338-4F3C-8D28-445EACA50B38}" type="sibTrans" cxnId="{29B45447-96EF-452E-B5EC-0F03B9BDCD90}">
      <dgm:prSet/>
      <dgm:spPr/>
      <dgm:t>
        <a:bodyPr/>
        <a:lstStyle/>
        <a:p>
          <a:endParaRPr lang="en-US"/>
        </a:p>
      </dgm:t>
    </dgm:pt>
    <dgm:pt modelId="{9EFDC003-2AF0-43C5-B4FE-DEEE0D4C3F16}">
      <dgm:prSet phldrT="[Text]"/>
      <dgm:spPr/>
      <dgm:t>
        <a:bodyPr/>
        <a:lstStyle/>
        <a:p>
          <a:endParaRPr lang="en-US" dirty="0"/>
        </a:p>
      </dgm:t>
    </dgm:pt>
    <dgm:pt modelId="{6BF911CB-E076-4E9A-A188-4466186AD20E}" type="parTrans" cxnId="{107F2D41-FAF2-4309-95A4-847A1D4640F9}">
      <dgm:prSet/>
      <dgm:spPr/>
      <dgm:t>
        <a:bodyPr/>
        <a:lstStyle/>
        <a:p>
          <a:endParaRPr lang="en-US"/>
        </a:p>
      </dgm:t>
    </dgm:pt>
    <dgm:pt modelId="{55DBE30F-D35A-4F22-8880-08A0349A78DA}" type="sibTrans" cxnId="{107F2D41-FAF2-4309-95A4-847A1D4640F9}">
      <dgm:prSet/>
      <dgm:spPr/>
      <dgm:t>
        <a:bodyPr/>
        <a:lstStyle/>
        <a:p>
          <a:endParaRPr lang="en-US"/>
        </a:p>
      </dgm:t>
    </dgm:pt>
    <dgm:pt modelId="{7E27AC3E-5DAC-45FD-AE49-D5FBB0214ED7}" type="pres">
      <dgm:prSet presAssocID="{8D28D378-50D3-4069-86A0-BE6063788AB1}" presName="linearFlow" presStyleCnt="0">
        <dgm:presLayoutVars>
          <dgm:dir/>
          <dgm:animLvl val="lvl"/>
          <dgm:resizeHandles val="exact"/>
        </dgm:presLayoutVars>
      </dgm:prSet>
      <dgm:spPr/>
    </dgm:pt>
    <dgm:pt modelId="{235D8A36-D722-426C-ACAD-02C660C0DC8D}" type="pres">
      <dgm:prSet presAssocID="{4F72F06C-1B04-44A0-91E5-A40927843CAA}" presName="composite" presStyleCnt="0"/>
      <dgm:spPr/>
    </dgm:pt>
    <dgm:pt modelId="{2EA85762-A4F1-4D4E-B808-D0B101070677}" type="pres">
      <dgm:prSet presAssocID="{4F72F06C-1B04-44A0-91E5-A40927843CAA}" presName="parTx" presStyleLbl="node1" presStyleIdx="0" presStyleCnt="3">
        <dgm:presLayoutVars>
          <dgm:chMax val="0"/>
          <dgm:chPref val="0"/>
          <dgm:bulletEnabled val="1"/>
        </dgm:presLayoutVars>
      </dgm:prSet>
      <dgm:spPr/>
    </dgm:pt>
    <dgm:pt modelId="{0B3710A7-923B-4BB1-97C6-EC083ED67AD1}" type="pres">
      <dgm:prSet presAssocID="{4F72F06C-1B04-44A0-91E5-A40927843CAA}" presName="parSh" presStyleLbl="node1" presStyleIdx="0" presStyleCnt="3"/>
      <dgm:spPr/>
    </dgm:pt>
    <dgm:pt modelId="{7A783EFF-8B23-403F-ABF9-BA5A417B5C51}" type="pres">
      <dgm:prSet presAssocID="{4F72F06C-1B04-44A0-91E5-A40927843CAA}" presName="desTx" presStyleLbl="fgAcc1" presStyleIdx="0" presStyleCnt="3">
        <dgm:presLayoutVars>
          <dgm:bulletEnabled val="1"/>
        </dgm:presLayoutVars>
      </dgm:prSet>
      <dgm:spPr/>
    </dgm:pt>
    <dgm:pt modelId="{025594C3-E2E8-49FC-A1F5-695B4388D989}" type="pres">
      <dgm:prSet presAssocID="{ED5BA789-0A6C-4BF6-98B5-3EDDEC7F73CC}" presName="sibTrans" presStyleLbl="sibTrans2D1" presStyleIdx="0" presStyleCnt="2"/>
      <dgm:spPr/>
    </dgm:pt>
    <dgm:pt modelId="{B919D380-90F2-4FF9-A9BF-A9F3FD71B725}" type="pres">
      <dgm:prSet presAssocID="{ED5BA789-0A6C-4BF6-98B5-3EDDEC7F73CC}" presName="connTx" presStyleLbl="sibTrans2D1" presStyleIdx="0" presStyleCnt="2"/>
      <dgm:spPr/>
    </dgm:pt>
    <dgm:pt modelId="{2D705119-240F-4CF9-A381-6A648248DEB3}" type="pres">
      <dgm:prSet presAssocID="{41E886C3-1531-40C1-924A-E6414DE5BF06}" presName="composite" presStyleCnt="0"/>
      <dgm:spPr/>
    </dgm:pt>
    <dgm:pt modelId="{DA11685A-A1C6-4CCD-BDFE-08F336FA1390}" type="pres">
      <dgm:prSet presAssocID="{41E886C3-1531-40C1-924A-E6414DE5BF06}" presName="parTx" presStyleLbl="node1" presStyleIdx="0" presStyleCnt="3">
        <dgm:presLayoutVars>
          <dgm:chMax val="0"/>
          <dgm:chPref val="0"/>
          <dgm:bulletEnabled val="1"/>
        </dgm:presLayoutVars>
      </dgm:prSet>
      <dgm:spPr/>
    </dgm:pt>
    <dgm:pt modelId="{34AFEF31-4AAD-4D1B-A1A3-D06BB3A6C104}" type="pres">
      <dgm:prSet presAssocID="{41E886C3-1531-40C1-924A-E6414DE5BF06}" presName="parSh" presStyleLbl="node1" presStyleIdx="1" presStyleCnt="3"/>
      <dgm:spPr/>
    </dgm:pt>
    <dgm:pt modelId="{C587FD62-128C-41D7-AEA6-90B048BBBDD6}" type="pres">
      <dgm:prSet presAssocID="{41E886C3-1531-40C1-924A-E6414DE5BF06}" presName="desTx" presStyleLbl="fgAcc1" presStyleIdx="1" presStyleCnt="3">
        <dgm:presLayoutVars>
          <dgm:bulletEnabled val="1"/>
        </dgm:presLayoutVars>
      </dgm:prSet>
      <dgm:spPr/>
    </dgm:pt>
    <dgm:pt modelId="{24E5FEA7-973E-44F0-B525-5965F7DB5FD0}" type="pres">
      <dgm:prSet presAssocID="{9525672F-C6F5-4045-96FD-4622A4698954}" presName="sibTrans" presStyleLbl="sibTrans2D1" presStyleIdx="1" presStyleCnt="2"/>
      <dgm:spPr/>
    </dgm:pt>
    <dgm:pt modelId="{F1020EEB-BEFC-4DF1-99A4-0FB712EE3E82}" type="pres">
      <dgm:prSet presAssocID="{9525672F-C6F5-4045-96FD-4622A4698954}" presName="connTx" presStyleLbl="sibTrans2D1" presStyleIdx="1" presStyleCnt="2"/>
      <dgm:spPr/>
    </dgm:pt>
    <dgm:pt modelId="{2469E9F8-D877-4037-ADAF-4690DD919443}" type="pres">
      <dgm:prSet presAssocID="{1727177C-EC87-48E0-A7BE-57094CEF9416}" presName="composite" presStyleCnt="0"/>
      <dgm:spPr/>
    </dgm:pt>
    <dgm:pt modelId="{2BB36DCB-E2CD-4D4C-985B-17B1B2B481BE}" type="pres">
      <dgm:prSet presAssocID="{1727177C-EC87-48E0-A7BE-57094CEF9416}" presName="parTx" presStyleLbl="node1" presStyleIdx="1" presStyleCnt="3">
        <dgm:presLayoutVars>
          <dgm:chMax val="0"/>
          <dgm:chPref val="0"/>
          <dgm:bulletEnabled val="1"/>
        </dgm:presLayoutVars>
      </dgm:prSet>
      <dgm:spPr/>
    </dgm:pt>
    <dgm:pt modelId="{70A5A532-E807-478A-8BAA-5A60A6805E2B}" type="pres">
      <dgm:prSet presAssocID="{1727177C-EC87-48E0-A7BE-57094CEF9416}" presName="parSh" presStyleLbl="node1" presStyleIdx="2" presStyleCnt="3"/>
      <dgm:spPr/>
    </dgm:pt>
    <dgm:pt modelId="{895518BF-3F03-476D-9D04-E294BED4447A}" type="pres">
      <dgm:prSet presAssocID="{1727177C-EC87-48E0-A7BE-57094CEF9416}" presName="desTx" presStyleLbl="fgAcc1" presStyleIdx="2" presStyleCnt="3">
        <dgm:presLayoutVars>
          <dgm:bulletEnabled val="1"/>
        </dgm:presLayoutVars>
      </dgm:prSet>
      <dgm:spPr/>
    </dgm:pt>
  </dgm:ptLst>
  <dgm:cxnLst>
    <dgm:cxn modelId="{B6FE4505-814E-4278-8377-4A3201DA93C7}" type="presOf" srcId="{8B62D35B-C3F6-4570-9A70-3F1B878B1D2C}" destId="{C587FD62-128C-41D7-AEA6-90B048BBBDD6}" srcOrd="0" destOrd="1" presId="urn:microsoft.com/office/officeart/2005/8/layout/process3"/>
    <dgm:cxn modelId="{67B3120D-DD26-4C41-A28F-2754ED9931A7}" srcId="{41E886C3-1531-40C1-924A-E6414DE5BF06}" destId="{28332EF6-E5F0-41C2-9C2C-01D454073415}" srcOrd="9" destOrd="0" parTransId="{BDDFF664-B43B-468D-866B-A0699365437E}" sibTransId="{6CE64EC4-5B46-4046-B585-9C74D8D32B08}"/>
    <dgm:cxn modelId="{259C0A13-883F-469F-8732-0993BD1B6C1E}" type="presOf" srcId="{8A8E86B2-CADA-40BC-951E-6E2A1BFBA3D7}" destId="{7A783EFF-8B23-403F-ABF9-BA5A417B5C51}" srcOrd="0" destOrd="5" presId="urn:microsoft.com/office/officeart/2005/8/layout/process3"/>
    <dgm:cxn modelId="{9F085016-8646-47B8-AC7C-452A782CBDEB}" srcId="{8D28D378-50D3-4069-86A0-BE6063788AB1}" destId="{41E886C3-1531-40C1-924A-E6414DE5BF06}" srcOrd="1" destOrd="0" parTransId="{CE900886-6FE6-493D-BB6C-826DDFA7ECD6}" sibTransId="{9525672F-C6F5-4045-96FD-4622A4698954}"/>
    <dgm:cxn modelId="{5571A41D-7DD0-4384-9E33-BA2D784135EE}" type="presOf" srcId="{D28ED9C4-96ED-4D7A-BFA7-8B648E69C659}" destId="{C587FD62-128C-41D7-AEA6-90B048BBBDD6}" srcOrd="0" destOrd="12" presId="urn:microsoft.com/office/officeart/2005/8/layout/process3"/>
    <dgm:cxn modelId="{7EAC181F-6438-43F3-A973-B7E9F6A8B0F5}" type="presOf" srcId="{F77D4085-7958-49A2-8D96-E63E091A9E72}" destId="{C587FD62-128C-41D7-AEA6-90B048BBBDD6}" srcOrd="0" destOrd="8" presId="urn:microsoft.com/office/officeart/2005/8/layout/process3"/>
    <dgm:cxn modelId="{E2E27127-23B2-4BF8-B676-15A06ED8771C}" type="presOf" srcId="{20399992-5775-4F0D-BC2F-B6EF8F88298D}" destId="{C587FD62-128C-41D7-AEA6-90B048BBBDD6}" srcOrd="0" destOrd="2" presId="urn:microsoft.com/office/officeart/2005/8/layout/process3"/>
    <dgm:cxn modelId="{53323A2A-7C6C-4F36-8C96-CF1C8913B0FF}" type="presOf" srcId="{8D28D378-50D3-4069-86A0-BE6063788AB1}" destId="{7E27AC3E-5DAC-45FD-AE49-D5FBB0214ED7}" srcOrd="0" destOrd="0" presId="urn:microsoft.com/office/officeart/2005/8/layout/process3"/>
    <dgm:cxn modelId="{22A4772D-193D-4343-BF07-320339E3EB16}" type="presOf" srcId="{41638AD7-1B9A-474C-B769-7698CB19D497}" destId="{895518BF-3F03-476D-9D04-E294BED4447A}" srcOrd="0" destOrd="3" presId="urn:microsoft.com/office/officeart/2005/8/layout/process3"/>
    <dgm:cxn modelId="{08665E39-6BDA-4C13-B52E-819652BC3E35}" type="presOf" srcId="{2D69AD76-B749-48DF-9BCF-5B6BB9F3FAD3}" destId="{C587FD62-128C-41D7-AEA6-90B048BBBDD6}" srcOrd="0" destOrd="5" presId="urn:microsoft.com/office/officeart/2005/8/layout/process3"/>
    <dgm:cxn modelId="{06D2C15B-E66F-44CC-9E8F-492A8B5798C0}" type="presOf" srcId="{DB8A6038-A467-4819-B84D-C95262438863}" destId="{895518BF-3F03-476D-9D04-E294BED4447A}" srcOrd="0" destOrd="0" presId="urn:microsoft.com/office/officeart/2005/8/layout/process3"/>
    <dgm:cxn modelId="{A4922641-444A-46A2-ABD6-7337EE3B689F}" type="presOf" srcId="{846BB97E-03DD-4CD3-8237-F8A357D22B0C}" destId="{C587FD62-128C-41D7-AEA6-90B048BBBDD6}" srcOrd="0" destOrd="7" presId="urn:microsoft.com/office/officeart/2005/8/layout/process3"/>
    <dgm:cxn modelId="{107F2D41-FAF2-4309-95A4-847A1D4640F9}" srcId="{1727177C-EC87-48E0-A7BE-57094CEF9416}" destId="{9EFDC003-2AF0-43C5-B4FE-DEEE0D4C3F16}" srcOrd="4" destOrd="0" parTransId="{6BF911CB-E076-4E9A-A188-4466186AD20E}" sibTransId="{55DBE30F-D35A-4F22-8880-08A0349A78DA}"/>
    <dgm:cxn modelId="{FAE8BF62-19BA-487F-9820-0D6177C6F242}" type="presOf" srcId="{9918DE4A-3EF9-4F3C-9BEE-EA474E8BFEFD}" destId="{895518BF-3F03-476D-9D04-E294BED4447A}" srcOrd="0" destOrd="2" presId="urn:microsoft.com/office/officeart/2005/8/layout/process3"/>
    <dgm:cxn modelId="{7673DA42-FF91-4D46-8FBB-9BCA704BE67E}" srcId="{1727177C-EC87-48E0-A7BE-57094CEF9416}" destId="{DB8A6038-A467-4819-B84D-C95262438863}" srcOrd="0" destOrd="0" parTransId="{4B6AB2AC-575A-4B03-A962-AA7788ACD633}" sibTransId="{86B6C5FD-07D3-4FD1-BB86-A7BF12E2487C}"/>
    <dgm:cxn modelId="{21CC0F63-104A-4791-BA5A-FFF1F287D1A0}" type="presOf" srcId="{9EFDC003-2AF0-43C5-B4FE-DEEE0D4C3F16}" destId="{895518BF-3F03-476D-9D04-E294BED4447A}" srcOrd="0" destOrd="4" presId="urn:microsoft.com/office/officeart/2005/8/layout/process3"/>
    <dgm:cxn modelId="{37559D44-DCB7-4A0B-9A81-EBE28CA2268B}" type="presOf" srcId="{9525672F-C6F5-4045-96FD-4622A4698954}" destId="{F1020EEB-BEFC-4DF1-99A4-0FB712EE3E82}" srcOrd="1" destOrd="0" presId="urn:microsoft.com/office/officeart/2005/8/layout/process3"/>
    <dgm:cxn modelId="{FB8BD944-0E22-47F2-ADAB-398AA2744D39}" type="presOf" srcId="{B144C477-6187-422D-80FE-0D9C9650028C}" destId="{C587FD62-128C-41D7-AEA6-90B048BBBDD6}" srcOrd="0" destOrd="10" presId="urn:microsoft.com/office/officeart/2005/8/layout/process3"/>
    <dgm:cxn modelId="{29B45447-96EF-452E-B5EC-0F03B9BDCD90}" srcId="{41E886C3-1531-40C1-924A-E6414DE5BF06}" destId="{2D69AD76-B749-48DF-9BCF-5B6BB9F3FAD3}" srcOrd="5" destOrd="0" parTransId="{F354A470-26F2-4676-9C9B-62484344FB0B}" sibTransId="{E95CDE62-B338-4F3C-8D28-445EACA50B38}"/>
    <dgm:cxn modelId="{23CF8F48-C53A-445F-AB2A-DF1462D5F611}" srcId="{4F72F06C-1B04-44A0-91E5-A40927843CAA}" destId="{27D63D46-8AF7-46AB-B5CE-C679266FB2D0}" srcOrd="3" destOrd="0" parTransId="{2808FCFE-B38D-4283-9401-D5878B85200C}" sibTransId="{13426282-7171-4F11-98D1-200F58C79BD8}"/>
    <dgm:cxn modelId="{69D14549-D200-48E1-A28A-94BD13BCA78D}" srcId="{41E886C3-1531-40C1-924A-E6414DE5BF06}" destId="{846BB97E-03DD-4CD3-8237-F8A357D22B0C}" srcOrd="7" destOrd="0" parTransId="{3ED4FD52-8CC5-4403-B4C2-EDE835B7BE3D}" sibTransId="{023B26DA-9E1C-45B7-8E67-E4692D083C20}"/>
    <dgm:cxn modelId="{2C91894A-2DA9-4B82-BAAA-A21470DCC266}" type="presOf" srcId="{FA9C6988-4062-46EB-8D40-9AA6FDB4D271}" destId="{C587FD62-128C-41D7-AEA6-90B048BBBDD6}" srcOrd="0" destOrd="3" presId="urn:microsoft.com/office/officeart/2005/8/layout/process3"/>
    <dgm:cxn modelId="{3295B56A-AFA7-48EE-A506-6BAFE95414F5}" type="presOf" srcId="{17B92A7C-6F97-4733-A3FE-66B822576C76}" destId="{895518BF-3F03-476D-9D04-E294BED4447A}" srcOrd="0" destOrd="1" presId="urn:microsoft.com/office/officeart/2005/8/layout/process3"/>
    <dgm:cxn modelId="{579EA94B-4AC6-4986-AA49-D506DB32E482}" type="presOf" srcId="{9525672F-C6F5-4045-96FD-4622A4698954}" destId="{24E5FEA7-973E-44F0-B525-5965F7DB5FD0}" srcOrd="0" destOrd="0" presId="urn:microsoft.com/office/officeart/2005/8/layout/process3"/>
    <dgm:cxn modelId="{CE4FA26C-7B2C-4381-B1CD-C4FA89B2A69A}" srcId="{1727177C-EC87-48E0-A7BE-57094CEF9416}" destId="{9918DE4A-3EF9-4F3C-9BEE-EA474E8BFEFD}" srcOrd="2" destOrd="0" parTransId="{3D411E4D-D797-4B86-B129-50F382B13A8F}" sibTransId="{63DD65DB-2634-46E3-AFF8-E108FA5102CB}"/>
    <dgm:cxn modelId="{69F57870-E822-4818-B22A-DB9A8A9ACD4B}" srcId="{1727177C-EC87-48E0-A7BE-57094CEF9416}" destId="{17B92A7C-6F97-4733-A3FE-66B822576C76}" srcOrd="1" destOrd="0" parTransId="{1435F572-7853-444D-B8F7-2C69189C4C4F}" sibTransId="{340CA5F1-42F4-4647-9022-41DA08E0E361}"/>
    <dgm:cxn modelId="{4BC49451-AD0E-4E11-A850-7EAD60D716EE}" type="presOf" srcId="{567C053E-15EE-4050-ACDC-02E251C4DC0D}" destId="{7A783EFF-8B23-403F-ABF9-BA5A417B5C51}" srcOrd="0" destOrd="0" presId="urn:microsoft.com/office/officeart/2005/8/layout/process3"/>
    <dgm:cxn modelId="{6574D373-DA0A-409E-BD34-C173E1DF92DD}" type="presOf" srcId="{28332EF6-E5F0-41C2-9C2C-01D454073415}" destId="{C587FD62-128C-41D7-AEA6-90B048BBBDD6}" srcOrd="0" destOrd="9" presId="urn:microsoft.com/office/officeart/2005/8/layout/process3"/>
    <dgm:cxn modelId="{16709378-B081-447C-A43F-5FEB1E613F28}" srcId="{4F72F06C-1B04-44A0-91E5-A40927843CAA}" destId="{C53367AB-22A7-4558-B361-DFA582CDA3AE}" srcOrd="1" destOrd="0" parTransId="{72A925B1-7A0A-4D2D-9CF2-0BEB1D35EFB0}" sibTransId="{9BAA93FD-54E0-481C-B366-41B556EDD641}"/>
    <dgm:cxn modelId="{767E695A-9F48-434D-9AC4-ED31418206E9}" type="presOf" srcId="{ED5BA789-0A6C-4BF6-98B5-3EDDEC7F73CC}" destId="{B919D380-90F2-4FF9-A9BF-A9F3FD71B725}" srcOrd="1" destOrd="0" presId="urn:microsoft.com/office/officeart/2005/8/layout/process3"/>
    <dgm:cxn modelId="{E9DC717A-7FE5-4575-BB11-DA0E7F22481E}" type="presOf" srcId="{1727177C-EC87-48E0-A7BE-57094CEF9416}" destId="{2BB36DCB-E2CD-4D4C-985B-17B1B2B481BE}" srcOrd="0" destOrd="0" presId="urn:microsoft.com/office/officeart/2005/8/layout/process3"/>
    <dgm:cxn modelId="{8B5B1C86-AF36-499C-85E1-ABC7AF6CA580}" srcId="{1727177C-EC87-48E0-A7BE-57094CEF9416}" destId="{41638AD7-1B9A-474C-B769-7698CB19D497}" srcOrd="3" destOrd="0" parTransId="{ADCF187A-ED74-4941-83B7-20EEC85FA7E1}" sibTransId="{76D41902-41A1-42FE-A70D-68E1333B8F65}"/>
    <dgm:cxn modelId="{650B6190-FB0D-46D5-9AAF-E05CA06A5F5E}" srcId="{4F72F06C-1B04-44A0-91E5-A40927843CAA}" destId="{8A8E86B2-CADA-40BC-951E-6E2A1BFBA3D7}" srcOrd="5" destOrd="0" parTransId="{538E00E1-8213-4143-A221-019CB11C2D52}" sibTransId="{6077D537-BAB4-4550-A37E-A205DF98F4FD}"/>
    <dgm:cxn modelId="{CB68E594-F254-43A6-BCD7-A179F4B586DD}" srcId="{41E886C3-1531-40C1-924A-E6414DE5BF06}" destId="{F77D4085-7958-49A2-8D96-E63E091A9E72}" srcOrd="8" destOrd="0" parTransId="{67FA44E9-DAA5-4E40-8D83-0750BC4B8AE8}" sibTransId="{3F499F31-85AD-478F-9A47-33A0CC7B8826}"/>
    <dgm:cxn modelId="{6183E098-19A9-4D13-8882-05291EDE826F}" srcId="{41E886C3-1531-40C1-924A-E6414DE5BF06}" destId="{8179A68E-9DAB-48F8-A0D2-3562B014659A}" srcOrd="0" destOrd="0" parTransId="{FD3C529A-2871-4C2B-B5D8-DF19946D9E77}" sibTransId="{300F81F2-A1CF-4BAD-B5AC-462850321326}"/>
    <dgm:cxn modelId="{FE0BC599-4145-431E-9720-7B02E3512980}" srcId="{41E886C3-1531-40C1-924A-E6414DE5BF06}" destId="{20399992-5775-4F0D-BC2F-B6EF8F88298D}" srcOrd="2" destOrd="0" parTransId="{E258F4E4-BD3B-452E-9D14-357388603476}" sibTransId="{F7EF26E3-7260-452A-86FB-80E340149844}"/>
    <dgm:cxn modelId="{B113F89C-4633-4A7C-A1F0-5CD282D18705}" srcId="{41E886C3-1531-40C1-924A-E6414DE5BF06}" destId="{8B62D35B-C3F6-4570-9A70-3F1B878B1D2C}" srcOrd="1" destOrd="0" parTransId="{AD87D66B-2E63-477C-95B5-21CCA9FC067D}" sibTransId="{CA14B12E-F3B2-4F01-8EE5-A7876EE5BC53}"/>
    <dgm:cxn modelId="{FF86AFA3-ECF6-4E01-B4C2-0D003C8DE961}" srcId="{41E886C3-1531-40C1-924A-E6414DE5BF06}" destId="{50350407-8849-48CA-8AAC-C9A77A601F75}" srcOrd="4" destOrd="0" parTransId="{99240937-AE9B-4BC5-8C0B-5DD1CD357FB2}" sibTransId="{13765C9A-F8B2-499B-8E4B-B052929DEE06}"/>
    <dgm:cxn modelId="{134B11A9-DA13-409A-A7DC-EB7A8816073F}" srcId="{41E886C3-1531-40C1-924A-E6414DE5BF06}" destId="{1D89C12A-14AF-4FA5-8F19-28AECDF9AF88}" srcOrd="11" destOrd="0" parTransId="{093655E8-CCF1-479B-9490-C789AFCDEDE6}" sibTransId="{0BD8308D-7A88-41B5-8029-09D5DA92014E}"/>
    <dgm:cxn modelId="{A41ABAAB-83CF-4ADB-99C7-2D0B2F298D1B}" type="presOf" srcId="{4F72F06C-1B04-44A0-91E5-A40927843CAA}" destId="{2EA85762-A4F1-4D4E-B808-D0B101070677}" srcOrd="0" destOrd="0" presId="urn:microsoft.com/office/officeart/2005/8/layout/process3"/>
    <dgm:cxn modelId="{3248F5AD-F158-4A6C-BCEC-7C337322BE34}" type="presOf" srcId="{C53367AB-22A7-4558-B361-DFA582CDA3AE}" destId="{7A783EFF-8B23-403F-ABF9-BA5A417B5C51}" srcOrd="0" destOrd="1" presId="urn:microsoft.com/office/officeart/2005/8/layout/process3"/>
    <dgm:cxn modelId="{1D259BB0-90F5-46B8-A1A2-1CED24C7E275}" type="presOf" srcId="{41E886C3-1531-40C1-924A-E6414DE5BF06}" destId="{34AFEF31-4AAD-4D1B-A1A3-D06BB3A6C104}" srcOrd="1" destOrd="0" presId="urn:microsoft.com/office/officeart/2005/8/layout/process3"/>
    <dgm:cxn modelId="{135E7CB1-91B2-45C1-A353-157820B71599}" srcId="{4F72F06C-1B04-44A0-91E5-A40927843CAA}" destId="{46323063-97AB-4E21-9F96-0C65F9D9D232}" srcOrd="4" destOrd="0" parTransId="{47EB1E3D-E703-4B6B-8074-70E505B97962}" sibTransId="{ADD36409-5FD8-43E1-9603-25E83E359B32}"/>
    <dgm:cxn modelId="{5CD6A0B1-FB79-473E-8E6A-EFA3152C3029}" srcId="{8D28D378-50D3-4069-86A0-BE6063788AB1}" destId="{4F72F06C-1B04-44A0-91E5-A40927843CAA}" srcOrd="0" destOrd="0" parTransId="{8EE1A40B-F80F-4C1B-A6E3-D53501577AC3}" sibTransId="{ED5BA789-0A6C-4BF6-98B5-3EDDEC7F73CC}"/>
    <dgm:cxn modelId="{EBDEDEB4-0FFA-4155-8BDB-AFFE237A71EE}" type="presOf" srcId="{8179A68E-9DAB-48F8-A0D2-3562B014659A}" destId="{C587FD62-128C-41D7-AEA6-90B048BBBDD6}" srcOrd="0" destOrd="0" presId="urn:microsoft.com/office/officeart/2005/8/layout/process3"/>
    <dgm:cxn modelId="{989D6FB7-5C36-4C5E-A3A6-B846EEE47C5D}" type="presOf" srcId="{1727177C-EC87-48E0-A7BE-57094CEF9416}" destId="{70A5A532-E807-478A-8BAA-5A60A6805E2B}" srcOrd="1" destOrd="0" presId="urn:microsoft.com/office/officeart/2005/8/layout/process3"/>
    <dgm:cxn modelId="{C9ABC0C4-1CC4-4044-9155-8EEDE3E2F3FD}" srcId="{41E886C3-1531-40C1-924A-E6414DE5BF06}" destId="{8067D546-C5D1-4374-A40D-2D64FFBC70B8}" srcOrd="6" destOrd="0" parTransId="{CEFBFFF9-FFB3-4F4A-90DC-ED2CEDEBDAFA}" sibTransId="{72180C8D-AF77-4D72-9EEE-E3406ADE131B}"/>
    <dgm:cxn modelId="{61150AC6-4CED-4076-A62F-A6A14677CE27}" type="presOf" srcId="{D9E3FB56-BFCE-4F1A-874E-32868D2F2028}" destId="{895518BF-3F03-476D-9D04-E294BED4447A}" srcOrd="0" destOrd="5" presId="urn:microsoft.com/office/officeart/2005/8/layout/process3"/>
    <dgm:cxn modelId="{C7003FC7-51A6-4D2D-8422-04214FEA7A52}" type="presOf" srcId="{8067D546-C5D1-4374-A40D-2D64FFBC70B8}" destId="{C587FD62-128C-41D7-AEA6-90B048BBBDD6}" srcOrd="0" destOrd="6" presId="urn:microsoft.com/office/officeart/2005/8/layout/process3"/>
    <dgm:cxn modelId="{6C68DDCC-4853-4C82-AC00-C9AC68B60BE2}" srcId="{1727177C-EC87-48E0-A7BE-57094CEF9416}" destId="{D9E3FB56-BFCE-4F1A-874E-32868D2F2028}" srcOrd="5" destOrd="0" parTransId="{8E5ACF80-0278-4F97-AA71-D71A436FDF0A}" sibTransId="{6DFF17A5-72C7-4869-B7F8-2E0439F2378E}"/>
    <dgm:cxn modelId="{BF1E95CD-4BD4-43DF-83B1-1913DEBC5D44}" srcId="{8D28D378-50D3-4069-86A0-BE6063788AB1}" destId="{1727177C-EC87-48E0-A7BE-57094CEF9416}" srcOrd="2" destOrd="0" parTransId="{C51B0477-CEA1-4E22-A7C9-C94E2058E104}" sibTransId="{99BCC9D1-0FDB-4988-A0B6-B8007B3E4C8A}"/>
    <dgm:cxn modelId="{95D029D1-CF69-41DC-9DB8-E4AB215FEA4A}" srcId="{41E886C3-1531-40C1-924A-E6414DE5BF06}" destId="{B144C477-6187-422D-80FE-0D9C9650028C}" srcOrd="10" destOrd="0" parTransId="{C3BB1ED0-4733-41F9-83C8-DE8415B01CD3}" sibTransId="{96E6894A-3F3A-4F75-BF77-3EE7A7D9D152}"/>
    <dgm:cxn modelId="{E30DC4DA-9430-4F1D-9A6C-F79FE15652F2}" type="presOf" srcId="{ED5BA789-0A6C-4BF6-98B5-3EDDEC7F73CC}" destId="{025594C3-E2E8-49FC-A1F5-695B4388D989}" srcOrd="0" destOrd="0" presId="urn:microsoft.com/office/officeart/2005/8/layout/process3"/>
    <dgm:cxn modelId="{AFF239DD-21A2-4AC7-9845-12E33433AF98}" srcId="{41E886C3-1531-40C1-924A-E6414DE5BF06}" destId="{FA9C6988-4062-46EB-8D40-9AA6FDB4D271}" srcOrd="3" destOrd="0" parTransId="{FA7E2ACA-24DA-4B79-BB5E-3E2799550C29}" sibTransId="{2F74B76D-64CE-4844-8E97-B461015588B2}"/>
    <dgm:cxn modelId="{0C1A6FDE-AF0F-4C8F-9C5F-85D5D08A8C05}" type="presOf" srcId="{46323063-97AB-4E21-9F96-0C65F9D9D232}" destId="{7A783EFF-8B23-403F-ABF9-BA5A417B5C51}" srcOrd="0" destOrd="4" presId="urn:microsoft.com/office/officeart/2005/8/layout/process3"/>
    <dgm:cxn modelId="{01AB76DE-0833-4A61-8D70-84CF3D56FC3E}" srcId="{41E886C3-1531-40C1-924A-E6414DE5BF06}" destId="{D28ED9C4-96ED-4D7A-BFA7-8B648E69C659}" srcOrd="12" destOrd="0" parTransId="{B76EB8B1-853A-44F7-AD0B-531DAFFE74A9}" sibTransId="{AE7047C3-7BB4-4819-AC0F-81EC32BA5376}"/>
    <dgm:cxn modelId="{7650B4DF-EAC7-4F85-B271-E768C1C06A33}" type="presOf" srcId="{FC333023-19C4-4E94-A49E-3DEEFA1FDA10}" destId="{7A783EFF-8B23-403F-ABF9-BA5A417B5C51}" srcOrd="0" destOrd="2" presId="urn:microsoft.com/office/officeart/2005/8/layout/process3"/>
    <dgm:cxn modelId="{B0C597E6-6E50-45CD-84BD-CF6946BDAACF}" type="presOf" srcId="{50350407-8849-48CA-8AAC-C9A77A601F75}" destId="{C587FD62-128C-41D7-AEA6-90B048BBBDD6}" srcOrd="0" destOrd="4" presId="urn:microsoft.com/office/officeart/2005/8/layout/process3"/>
    <dgm:cxn modelId="{33AB7BE8-D0BD-47EE-B24F-E4727B702230}" srcId="{4F72F06C-1B04-44A0-91E5-A40927843CAA}" destId="{567C053E-15EE-4050-ACDC-02E251C4DC0D}" srcOrd="0" destOrd="0" parTransId="{1EB44FB0-B4C4-4B05-B51A-4E21D661E396}" sibTransId="{A55661F5-A73D-47EC-B9C6-D71FB65C029F}"/>
    <dgm:cxn modelId="{83BD61EB-7D64-4861-A82B-B4265E692A38}" type="presOf" srcId="{4F72F06C-1B04-44A0-91E5-A40927843CAA}" destId="{0B3710A7-923B-4BB1-97C6-EC083ED67AD1}" srcOrd="1" destOrd="0" presId="urn:microsoft.com/office/officeart/2005/8/layout/process3"/>
    <dgm:cxn modelId="{2C4FBEEC-B8B8-41C6-AE24-3F71AC1E0670}" type="presOf" srcId="{1D89C12A-14AF-4FA5-8F19-28AECDF9AF88}" destId="{C587FD62-128C-41D7-AEA6-90B048BBBDD6}" srcOrd="0" destOrd="11" presId="urn:microsoft.com/office/officeart/2005/8/layout/process3"/>
    <dgm:cxn modelId="{5EC774ED-958A-4065-8656-7A7B5FB216E8}" type="presOf" srcId="{27D63D46-8AF7-46AB-B5CE-C679266FB2D0}" destId="{7A783EFF-8B23-403F-ABF9-BA5A417B5C51}" srcOrd="0" destOrd="3" presId="urn:microsoft.com/office/officeart/2005/8/layout/process3"/>
    <dgm:cxn modelId="{DE5855EF-9F59-4385-82A7-4B9085EE9764}" srcId="{4F72F06C-1B04-44A0-91E5-A40927843CAA}" destId="{FC333023-19C4-4E94-A49E-3DEEFA1FDA10}" srcOrd="2" destOrd="0" parTransId="{F28BC9A6-E65D-415D-8D24-CB92AC2E8685}" sibTransId="{9299685B-F49B-4B12-A612-7C0DD6ED78B2}"/>
    <dgm:cxn modelId="{0D497EF5-2485-43B5-83A9-A29FBD058D63}" type="presOf" srcId="{41E886C3-1531-40C1-924A-E6414DE5BF06}" destId="{DA11685A-A1C6-4CCD-BDFE-08F336FA1390}" srcOrd="0" destOrd="0" presId="urn:microsoft.com/office/officeart/2005/8/layout/process3"/>
    <dgm:cxn modelId="{39537622-CD49-4B79-93D1-52DEEFB48C21}" type="presParOf" srcId="{7E27AC3E-5DAC-45FD-AE49-D5FBB0214ED7}" destId="{235D8A36-D722-426C-ACAD-02C660C0DC8D}" srcOrd="0" destOrd="0" presId="urn:microsoft.com/office/officeart/2005/8/layout/process3"/>
    <dgm:cxn modelId="{7F224E75-1D04-4431-B8EA-B54F44A6F5AB}" type="presParOf" srcId="{235D8A36-D722-426C-ACAD-02C660C0DC8D}" destId="{2EA85762-A4F1-4D4E-B808-D0B101070677}" srcOrd="0" destOrd="0" presId="urn:microsoft.com/office/officeart/2005/8/layout/process3"/>
    <dgm:cxn modelId="{E424B3AE-F990-43ED-A873-76C220E6D56D}" type="presParOf" srcId="{235D8A36-D722-426C-ACAD-02C660C0DC8D}" destId="{0B3710A7-923B-4BB1-97C6-EC083ED67AD1}" srcOrd="1" destOrd="0" presId="urn:microsoft.com/office/officeart/2005/8/layout/process3"/>
    <dgm:cxn modelId="{A460FBCF-3601-40C9-BCCE-3470DBFCD4FB}" type="presParOf" srcId="{235D8A36-D722-426C-ACAD-02C660C0DC8D}" destId="{7A783EFF-8B23-403F-ABF9-BA5A417B5C51}" srcOrd="2" destOrd="0" presId="urn:microsoft.com/office/officeart/2005/8/layout/process3"/>
    <dgm:cxn modelId="{3717571B-B5C1-4C4B-BAEA-8A3C3F0313B2}" type="presParOf" srcId="{7E27AC3E-5DAC-45FD-AE49-D5FBB0214ED7}" destId="{025594C3-E2E8-49FC-A1F5-695B4388D989}" srcOrd="1" destOrd="0" presId="urn:microsoft.com/office/officeart/2005/8/layout/process3"/>
    <dgm:cxn modelId="{D644C7E9-D4AE-4747-BA5E-E4E298E514CC}" type="presParOf" srcId="{025594C3-E2E8-49FC-A1F5-695B4388D989}" destId="{B919D380-90F2-4FF9-A9BF-A9F3FD71B725}" srcOrd="0" destOrd="0" presId="urn:microsoft.com/office/officeart/2005/8/layout/process3"/>
    <dgm:cxn modelId="{B000D665-2625-4786-A4E9-1CC68BC6ADFC}" type="presParOf" srcId="{7E27AC3E-5DAC-45FD-AE49-D5FBB0214ED7}" destId="{2D705119-240F-4CF9-A381-6A648248DEB3}" srcOrd="2" destOrd="0" presId="urn:microsoft.com/office/officeart/2005/8/layout/process3"/>
    <dgm:cxn modelId="{7B84F243-0296-41C4-BDEC-BD16A5A9C949}" type="presParOf" srcId="{2D705119-240F-4CF9-A381-6A648248DEB3}" destId="{DA11685A-A1C6-4CCD-BDFE-08F336FA1390}" srcOrd="0" destOrd="0" presId="urn:microsoft.com/office/officeart/2005/8/layout/process3"/>
    <dgm:cxn modelId="{3CEF9179-399B-459B-93A6-3C9C8526D613}" type="presParOf" srcId="{2D705119-240F-4CF9-A381-6A648248DEB3}" destId="{34AFEF31-4AAD-4D1B-A1A3-D06BB3A6C104}" srcOrd="1" destOrd="0" presId="urn:microsoft.com/office/officeart/2005/8/layout/process3"/>
    <dgm:cxn modelId="{D9257952-A2DB-4771-B4CD-C22878088222}" type="presParOf" srcId="{2D705119-240F-4CF9-A381-6A648248DEB3}" destId="{C587FD62-128C-41D7-AEA6-90B048BBBDD6}" srcOrd="2" destOrd="0" presId="urn:microsoft.com/office/officeart/2005/8/layout/process3"/>
    <dgm:cxn modelId="{1D3E9F13-C52D-43BB-AEC0-5128720A9271}" type="presParOf" srcId="{7E27AC3E-5DAC-45FD-AE49-D5FBB0214ED7}" destId="{24E5FEA7-973E-44F0-B525-5965F7DB5FD0}" srcOrd="3" destOrd="0" presId="urn:microsoft.com/office/officeart/2005/8/layout/process3"/>
    <dgm:cxn modelId="{82E5440D-43BA-4210-9903-52C355D94830}" type="presParOf" srcId="{24E5FEA7-973E-44F0-B525-5965F7DB5FD0}" destId="{F1020EEB-BEFC-4DF1-99A4-0FB712EE3E82}" srcOrd="0" destOrd="0" presId="urn:microsoft.com/office/officeart/2005/8/layout/process3"/>
    <dgm:cxn modelId="{F7C128C6-92D2-4C1A-B414-BEED5FE415B7}" type="presParOf" srcId="{7E27AC3E-5DAC-45FD-AE49-D5FBB0214ED7}" destId="{2469E9F8-D877-4037-ADAF-4690DD919443}" srcOrd="4" destOrd="0" presId="urn:microsoft.com/office/officeart/2005/8/layout/process3"/>
    <dgm:cxn modelId="{EAFA1F37-31E3-4FD9-889D-0DDABFB473CF}" type="presParOf" srcId="{2469E9F8-D877-4037-ADAF-4690DD919443}" destId="{2BB36DCB-E2CD-4D4C-985B-17B1B2B481BE}" srcOrd="0" destOrd="0" presId="urn:microsoft.com/office/officeart/2005/8/layout/process3"/>
    <dgm:cxn modelId="{D6687CFF-009E-4C45-A05E-BF6DBAD602B1}" type="presParOf" srcId="{2469E9F8-D877-4037-ADAF-4690DD919443}" destId="{70A5A532-E807-478A-8BAA-5A60A6805E2B}" srcOrd="1" destOrd="0" presId="urn:microsoft.com/office/officeart/2005/8/layout/process3"/>
    <dgm:cxn modelId="{6D9AC47D-354D-4A7D-A257-7E75F3BD5CA7}" type="presParOf" srcId="{2469E9F8-D877-4037-ADAF-4690DD919443}" destId="{895518BF-3F03-476D-9D04-E294BED4447A}"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710A7-923B-4BB1-97C6-EC083ED67AD1}">
      <dsp:nvSpPr>
        <dsp:cNvPr id="0" name=""/>
        <dsp:cNvSpPr/>
      </dsp:nvSpPr>
      <dsp:spPr>
        <a:xfrm>
          <a:off x="5230" y="52997"/>
          <a:ext cx="2378024" cy="10760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Questions about the process</a:t>
          </a:r>
        </a:p>
      </dsp:txBody>
      <dsp:txXfrm>
        <a:off x="5230" y="52997"/>
        <a:ext cx="2378024" cy="717342"/>
      </dsp:txXfrm>
    </dsp:sp>
    <dsp:sp modelId="{7A783EFF-8B23-403F-ABF9-BA5A417B5C51}">
      <dsp:nvSpPr>
        <dsp:cNvPr id="0" name=""/>
        <dsp:cNvSpPr/>
      </dsp:nvSpPr>
      <dsp:spPr>
        <a:xfrm>
          <a:off x="492295" y="770340"/>
          <a:ext cx="2378024" cy="3528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Is food waste affected by the day of the week?</a:t>
          </a:r>
        </a:p>
        <a:p>
          <a:pPr marL="114300" lvl="1" indent="-114300" algn="l" defTabSz="622300">
            <a:lnSpc>
              <a:spcPct val="90000"/>
            </a:lnSpc>
            <a:spcBef>
              <a:spcPct val="0"/>
            </a:spcBef>
            <a:spcAft>
              <a:spcPct val="15000"/>
            </a:spcAft>
            <a:buChar char="•"/>
          </a:pPr>
          <a:r>
            <a:rPr lang="en-US" sz="1400" kern="1200" dirty="0"/>
            <a:t>What item do we throw away most often?</a:t>
          </a:r>
        </a:p>
        <a:p>
          <a:pPr marL="114300" lvl="1" indent="-114300" algn="l" defTabSz="622300">
            <a:lnSpc>
              <a:spcPct val="90000"/>
            </a:lnSpc>
            <a:spcBef>
              <a:spcPct val="0"/>
            </a:spcBef>
            <a:spcAft>
              <a:spcPct val="15000"/>
            </a:spcAft>
            <a:buChar char="•"/>
          </a:pPr>
          <a:r>
            <a:rPr lang="en-US" sz="1400" kern="1200" dirty="0"/>
            <a:t>How much of a whole item do we normally throw away?</a:t>
          </a:r>
        </a:p>
        <a:p>
          <a:pPr marL="114300" lvl="1" indent="-114300" algn="l" defTabSz="622300">
            <a:lnSpc>
              <a:spcPct val="90000"/>
            </a:lnSpc>
            <a:spcBef>
              <a:spcPct val="0"/>
            </a:spcBef>
            <a:spcAft>
              <a:spcPct val="15000"/>
            </a:spcAft>
            <a:buChar char="•"/>
          </a:pPr>
          <a:r>
            <a:rPr lang="en-US" sz="1400" kern="1200" dirty="0"/>
            <a:t>What is the most common explanation for throwing something away?</a:t>
          </a:r>
        </a:p>
        <a:p>
          <a:pPr marL="114300" lvl="1" indent="-114300" algn="l" defTabSz="622300">
            <a:lnSpc>
              <a:spcPct val="90000"/>
            </a:lnSpc>
            <a:spcBef>
              <a:spcPct val="0"/>
            </a:spcBef>
            <a:spcAft>
              <a:spcPct val="15000"/>
            </a:spcAft>
            <a:buChar char="•"/>
          </a:pPr>
          <a:r>
            <a:rPr lang="en-US" sz="1400" kern="1200" dirty="0"/>
            <a:t>How long does it take between buying something and throwing it away?</a:t>
          </a:r>
        </a:p>
        <a:p>
          <a:pPr marL="114300" lvl="1" indent="-114300" algn="l" defTabSz="622300">
            <a:lnSpc>
              <a:spcPct val="90000"/>
            </a:lnSpc>
            <a:spcBef>
              <a:spcPct val="0"/>
            </a:spcBef>
            <a:spcAft>
              <a:spcPct val="15000"/>
            </a:spcAft>
            <a:buChar char="•"/>
          </a:pPr>
          <a:endParaRPr lang="en-US" sz="1400" kern="1200" dirty="0"/>
        </a:p>
      </dsp:txBody>
      <dsp:txXfrm>
        <a:off x="561945" y="839990"/>
        <a:ext cx="2238724" cy="3388700"/>
      </dsp:txXfrm>
    </dsp:sp>
    <dsp:sp modelId="{025594C3-E2E8-49FC-A1F5-695B4388D989}">
      <dsp:nvSpPr>
        <dsp:cNvPr id="0" name=""/>
        <dsp:cNvSpPr/>
      </dsp:nvSpPr>
      <dsp:spPr>
        <a:xfrm>
          <a:off x="2743754" y="115639"/>
          <a:ext cx="764259" cy="592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743754" y="234051"/>
        <a:ext cx="586641" cy="355235"/>
      </dsp:txXfrm>
    </dsp:sp>
    <dsp:sp modelId="{34AFEF31-4AAD-4D1B-A1A3-D06BB3A6C104}">
      <dsp:nvSpPr>
        <dsp:cNvPr id="0" name=""/>
        <dsp:cNvSpPr/>
      </dsp:nvSpPr>
      <dsp:spPr>
        <a:xfrm>
          <a:off x="3825254" y="52997"/>
          <a:ext cx="2378024" cy="10760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Stratification Factors </a:t>
          </a:r>
        </a:p>
        <a:p>
          <a:pPr marL="0" lvl="0" indent="0" algn="l" defTabSz="711200">
            <a:lnSpc>
              <a:spcPct val="90000"/>
            </a:lnSpc>
            <a:spcBef>
              <a:spcPct val="0"/>
            </a:spcBef>
            <a:spcAft>
              <a:spcPct val="35000"/>
            </a:spcAft>
            <a:buNone/>
          </a:pPr>
          <a:r>
            <a:rPr lang="en-US" sz="1600" kern="1200" dirty="0"/>
            <a:t>(X Variables)</a:t>
          </a:r>
        </a:p>
      </dsp:txBody>
      <dsp:txXfrm>
        <a:off x="3825254" y="52997"/>
        <a:ext cx="2378024" cy="717342"/>
      </dsp:txXfrm>
    </dsp:sp>
    <dsp:sp modelId="{C587FD62-128C-41D7-AEA6-90B048BBBDD6}">
      <dsp:nvSpPr>
        <dsp:cNvPr id="0" name=""/>
        <dsp:cNvSpPr/>
      </dsp:nvSpPr>
      <dsp:spPr>
        <a:xfrm>
          <a:off x="4312320" y="770340"/>
          <a:ext cx="2378024" cy="3528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Day of the week</a:t>
          </a:r>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Type of food</a:t>
          </a:r>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Percentage thrown away</a:t>
          </a:r>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Reason for throwing away</a:t>
          </a:r>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Cycle time</a:t>
          </a:r>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dsp:txBody>
      <dsp:txXfrm>
        <a:off x="4381970" y="839990"/>
        <a:ext cx="2238724" cy="3388700"/>
      </dsp:txXfrm>
    </dsp:sp>
    <dsp:sp modelId="{24E5FEA7-973E-44F0-B525-5965F7DB5FD0}">
      <dsp:nvSpPr>
        <dsp:cNvPr id="0" name=""/>
        <dsp:cNvSpPr/>
      </dsp:nvSpPr>
      <dsp:spPr>
        <a:xfrm>
          <a:off x="6563779" y="115639"/>
          <a:ext cx="764259" cy="592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563779" y="234051"/>
        <a:ext cx="586641" cy="355235"/>
      </dsp:txXfrm>
    </dsp:sp>
    <dsp:sp modelId="{70A5A532-E807-478A-8BAA-5A60A6805E2B}">
      <dsp:nvSpPr>
        <dsp:cNvPr id="0" name=""/>
        <dsp:cNvSpPr/>
      </dsp:nvSpPr>
      <dsp:spPr>
        <a:xfrm>
          <a:off x="7645279" y="52997"/>
          <a:ext cx="2378024" cy="10760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Measurements</a:t>
          </a:r>
        </a:p>
      </dsp:txBody>
      <dsp:txXfrm>
        <a:off x="7645279" y="52997"/>
        <a:ext cx="2378024" cy="717342"/>
      </dsp:txXfrm>
    </dsp:sp>
    <dsp:sp modelId="{895518BF-3F03-476D-9D04-E294BED4447A}">
      <dsp:nvSpPr>
        <dsp:cNvPr id="0" name=""/>
        <dsp:cNvSpPr/>
      </dsp:nvSpPr>
      <dsp:spPr>
        <a:xfrm>
          <a:off x="8132345" y="770340"/>
          <a:ext cx="2378024" cy="3528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The date that an item is thrown away</a:t>
          </a:r>
        </a:p>
        <a:p>
          <a:pPr marL="114300" lvl="1" indent="-114300" algn="l" defTabSz="622300">
            <a:lnSpc>
              <a:spcPct val="90000"/>
            </a:lnSpc>
            <a:spcBef>
              <a:spcPct val="0"/>
            </a:spcBef>
            <a:spcAft>
              <a:spcPct val="15000"/>
            </a:spcAft>
            <a:buChar char="•"/>
          </a:pPr>
          <a:r>
            <a:rPr lang="en-US" sz="1400" kern="1200" dirty="0"/>
            <a:t>Record the type of food when it is thrown away</a:t>
          </a:r>
        </a:p>
        <a:p>
          <a:pPr marL="114300" lvl="1" indent="-114300" algn="l" defTabSz="622300">
            <a:lnSpc>
              <a:spcPct val="90000"/>
            </a:lnSpc>
            <a:spcBef>
              <a:spcPct val="0"/>
            </a:spcBef>
            <a:spcAft>
              <a:spcPct val="15000"/>
            </a:spcAft>
            <a:buChar char="•"/>
          </a:pPr>
          <a:r>
            <a:rPr lang="en-US" sz="1400" kern="1200" dirty="0"/>
            <a:t>The original weight and the weight that is disposed of</a:t>
          </a:r>
        </a:p>
        <a:p>
          <a:pPr marL="114300" lvl="1" indent="-114300" algn="l" defTabSz="622300">
            <a:lnSpc>
              <a:spcPct val="90000"/>
            </a:lnSpc>
            <a:spcBef>
              <a:spcPct val="0"/>
            </a:spcBef>
            <a:spcAft>
              <a:spcPct val="15000"/>
            </a:spcAft>
            <a:buChar char="•"/>
          </a:pPr>
          <a:r>
            <a:rPr lang="en-US" sz="1400" kern="1200" dirty="0"/>
            <a:t>Reason for throwing something away from a list of determined options</a:t>
          </a:r>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The day an item is purchased and the day it is disposed of</a:t>
          </a:r>
        </a:p>
      </dsp:txBody>
      <dsp:txXfrm>
        <a:off x="8201995" y="839990"/>
        <a:ext cx="2238724" cy="33887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2155-2AA8-424A-8B27-1C8D031D1D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7EE49D-3A42-4051-A334-ADA5FECF40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9D3F80-2161-43ED-838C-532B9E39A381}"/>
              </a:ext>
            </a:extLst>
          </p:cNvPr>
          <p:cNvSpPr>
            <a:spLocks noGrp="1"/>
          </p:cNvSpPr>
          <p:nvPr>
            <p:ph type="dt" sz="half" idx="10"/>
          </p:nvPr>
        </p:nvSpPr>
        <p:spPr/>
        <p:txBody>
          <a:bodyPr/>
          <a:lstStyle/>
          <a:p>
            <a:fld id="{43EFABF8-AE6C-49FC-92FA-6F2CBA046FA8}" type="datetimeFigureOut">
              <a:rPr lang="en-US" smtClean="0"/>
              <a:t>3/16/2020</a:t>
            </a:fld>
            <a:endParaRPr lang="en-US"/>
          </a:p>
        </p:txBody>
      </p:sp>
      <p:sp>
        <p:nvSpPr>
          <p:cNvPr id="5" name="Footer Placeholder 4">
            <a:extLst>
              <a:ext uri="{FF2B5EF4-FFF2-40B4-BE49-F238E27FC236}">
                <a16:creationId xmlns:a16="http://schemas.microsoft.com/office/drawing/2014/main" id="{E7187AD0-AFDA-4A1C-AACE-5586948357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5E70A0-A37F-4B80-BE61-DEAFC499EC43}"/>
              </a:ext>
            </a:extLst>
          </p:cNvPr>
          <p:cNvSpPr>
            <a:spLocks noGrp="1"/>
          </p:cNvSpPr>
          <p:nvPr>
            <p:ph type="sldNum" sz="quarter" idx="12"/>
          </p:nvPr>
        </p:nvSpPr>
        <p:spPr/>
        <p:txBody>
          <a:bodyPr/>
          <a:lstStyle/>
          <a:p>
            <a:fld id="{7E26FA75-94D9-436A-AD0F-5C49B481CD2D}" type="slidenum">
              <a:rPr lang="en-US" smtClean="0"/>
              <a:t>‹#›</a:t>
            </a:fld>
            <a:endParaRPr lang="en-US"/>
          </a:p>
        </p:txBody>
      </p:sp>
    </p:spTree>
    <p:extLst>
      <p:ext uri="{BB962C8B-B14F-4D97-AF65-F5344CB8AC3E}">
        <p14:creationId xmlns:p14="http://schemas.microsoft.com/office/powerpoint/2010/main" val="2109943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09EF9-D0C3-4EE7-88D4-86C74D4CB7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AA388D-72EC-495A-A1A1-811C707D10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D6363-45FF-4D15-9493-2907E18F8646}"/>
              </a:ext>
            </a:extLst>
          </p:cNvPr>
          <p:cNvSpPr>
            <a:spLocks noGrp="1"/>
          </p:cNvSpPr>
          <p:nvPr>
            <p:ph type="dt" sz="half" idx="10"/>
          </p:nvPr>
        </p:nvSpPr>
        <p:spPr/>
        <p:txBody>
          <a:bodyPr/>
          <a:lstStyle/>
          <a:p>
            <a:fld id="{43EFABF8-AE6C-49FC-92FA-6F2CBA046FA8}" type="datetimeFigureOut">
              <a:rPr lang="en-US" smtClean="0"/>
              <a:t>3/16/2020</a:t>
            </a:fld>
            <a:endParaRPr lang="en-US"/>
          </a:p>
        </p:txBody>
      </p:sp>
      <p:sp>
        <p:nvSpPr>
          <p:cNvPr id="5" name="Footer Placeholder 4">
            <a:extLst>
              <a:ext uri="{FF2B5EF4-FFF2-40B4-BE49-F238E27FC236}">
                <a16:creationId xmlns:a16="http://schemas.microsoft.com/office/drawing/2014/main" id="{1B49863A-5B4D-4FC2-B4D0-333179C986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F4FE1-4961-4064-A864-9F97F0DB3121}"/>
              </a:ext>
            </a:extLst>
          </p:cNvPr>
          <p:cNvSpPr>
            <a:spLocks noGrp="1"/>
          </p:cNvSpPr>
          <p:nvPr>
            <p:ph type="sldNum" sz="quarter" idx="12"/>
          </p:nvPr>
        </p:nvSpPr>
        <p:spPr/>
        <p:txBody>
          <a:bodyPr/>
          <a:lstStyle/>
          <a:p>
            <a:fld id="{7E26FA75-94D9-436A-AD0F-5C49B481CD2D}" type="slidenum">
              <a:rPr lang="en-US" smtClean="0"/>
              <a:t>‹#›</a:t>
            </a:fld>
            <a:endParaRPr lang="en-US"/>
          </a:p>
        </p:txBody>
      </p:sp>
    </p:spTree>
    <p:extLst>
      <p:ext uri="{BB962C8B-B14F-4D97-AF65-F5344CB8AC3E}">
        <p14:creationId xmlns:p14="http://schemas.microsoft.com/office/powerpoint/2010/main" val="3933905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FF1718-F8AE-4D0D-AE38-6043C6B349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99385B-F499-440C-B66C-419C71D4EF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37EE50-2D22-4815-899B-328D5D1B5B08}"/>
              </a:ext>
            </a:extLst>
          </p:cNvPr>
          <p:cNvSpPr>
            <a:spLocks noGrp="1"/>
          </p:cNvSpPr>
          <p:nvPr>
            <p:ph type="dt" sz="half" idx="10"/>
          </p:nvPr>
        </p:nvSpPr>
        <p:spPr/>
        <p:txBody>
          <a:bodyPr/>
          <a:lstStyle/>
          <a:p>
            <a:fld id="{43EFABF8-AE6C-49FC-92FA-6F2CBA046FA8}" type="datetimeFigureOut">
              <a:rPr lang="en-US" smtClean="0"/>
              <a:t>3/16/2020</a:t>
            </a:fld>
            <a:endParaRPr lang="en-US"/>
          </a:p>
        </p:txBody>
      </p:sp>
      <p:sp>
        <p:nvSpPr>
          <p:cNvPr id="5" name="Footer Placeholder 4">
            <a:extLst>
              <a:ext uri="{FF2B5EF4-FFF2-40B4-BE49-F238E27FC236}">
                <a16:creationId xmlns:a16="http://schemas.microsoft.com/office/drawing/2014/main" id="{4D252214-ADC9-4755-AEF1-0C059BA9A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32DEB3-D325-415A-BB7C-AFBA46E800D9}"/>
              </a:ext>
            </a:extLst>
          </p:cNvPr>
          <p:cNvSpPr>
            <a:spLocks noGrp="1"/>
          </p:cNvSpPr>
          <p:nvPr>
            <p:ph type="sldNum" sz="quarter" idx="12"/>
          </p:nvPr>
        </p:nvSpPr>
        <p:spPr/>
        <p:txBody>
          <a:bodyPr/>
          <a:lstStyle/>
          <a:p>
            <a:fld id="{7E26FA75-94D9-436A-AD0F-5C49B481CD2D}" type="slidenum">
              <a:rPr lang="en-US" smtClean="0"/>
              <a:t>‹#›</a:t>
            </a:fld>
            <a:endParaRPr lang="en-US"/>
          </a:p>
        </p:txBody>
      </p:sp>
    </p:spTree>
    <p:extLst>
      <p:ext uri="{BB962C8B-B14F-4D97-AF65-F5344CB8AC3E}">
        <p14:creationId xmlns:p14="http://schemas.microsoft.com/office/powerpoint/2010/main" val="160488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BD01-43B0-441E-8BE4-D27568152A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019399-933A-4483-AFB7-71D316A0F3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805099-E9E4-4A9C-A333-1DCEB5FD80C7}"/>
              </a:ext>
            </a:extLst>
          </p:cNvPr>
          <p:cNvSpPr>
            <a:spLocks noGrp="1"/>
          </p:cNvSpPr>
          <p:nvPr>
            <p:ph type="dt" sz="half" idx="10"/>
          </p:nvPr>
        </p:nvSpPr>
        <p:spPr/>
        <p:txBody>
          <a:bodyPr/>
          <a:lstStyle/>
          <a:p>
            <a:fld id="{43EFABF8-AE6C-49FC-92FA-6F2CBA046FA8}" type="datetimeFigureOut">
              <a:rPr lang="en-US" smtClean="0"/>
              <a:t>3/16/2020</a:t>
            </a:fld>
            <a:endParaRPr lang="en-US"/>
          </a:p>
        </p:txBody>
      </p:sp>
      <p:sp>
        <p:nvSpPr>
          <p:cNvPr id="5" name="Footer Placeholder 4">
            <a:extLst>
              <a:ext uri="{FF2B5EF4-FFF2-40B4-BE49-F238E27FC236}">
                <a16:creationId xmlns:a16="http://schemas.microsoft.com/office/drawing/2014/main" id="{033D16B0-EACD-4599-A1AD-B66F79583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A2FB2A-DEDB-48C0-926E-A1F6B0926483}"/>
              </a:ext>
            </a:extLst>
          </p:cNvPr>
          <p:cNvSpPr>
            <a:spLocks noGrp="1"/>
          </p:cNvSpPr>
          <p:nvPr>
            <p:ph type="sldNum" sz="quarter" idx="12"/>
          </p:nvPr>
        </p:nvSpPr>
        <p:spPr/>
        <p:txBody>
          <a:bodyPr/>
          <a:lstStyle/>
          <a:p>
            <a:fld id="{7E26FA75-94D9-436A-AD0F-5C49B481CD2D}" type="slidenum">
              <a:rPr lang="en-US" smtClean="0"/>
              <a:t>‹#›</a:t>
            </a:fld>
            <a:endParaRPr lang="en-US"/>
          </a:p>
        </p:txBody>
      </p:sp>
    </p:spTree>
    <p:extLst>
      <p:ext uri="{BB962C8B-B14F-4D97-AF65-F5344CB8AC3E}">
        <p14:creationId xmlns:p14="http://schemas.microsoft.com/office/powerpoint/2010/main" val="2099303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E4094-1C31-4A18-B863-11216CBBBB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E9AB1A-2FC9-473B-8264-1634A496EA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41FEF2-B3EE-4746-824F-85D2352FB37F}"/>
              </a:ext>
            </a:extLst>
          </p:cNvPr>
          <p:cNvSpPr>
            <a:spLocks noGrp="1"/>
          </p:cNvSpPr>
          <p:nvPr>
            <p:ph type="dt" sz="half" idx="10"/>
          </p:nvPr>
        </p:nvSpPr>
        <p:spPr/>
        <p:txBody>
          <a:bodyPr/>
          <a:lstStyle/>
          <a:p>
            <a:fld id="{43EFABF8-AE6C-49FC-92FA-6F2CBA046FA8}" type="datetimeFigureOut">
              <a:rPr lang="en-US" smtClean="0"/>
              <a:t>3/16/2020</a:t>
            </a:fld>
            <a:endParaRPr lang="en-US"/>
          </a:p>
        </p:txBody>
      </p:sp>
      <p:sp>
        <p:nvSpPr>
          <p:cNvPr id="5" name="Footer Placeholder 4">
            <a:extLst>
              <a:ext uri="{FF2B5EF4-FFF2-40B4-BE49-F238E27FC236}">
                <a16:creationId xmlns:a16="http://schemas.microsoft.com/office/drawing/2014/main" id="{2E186E02-DFAE-41E7-B373-2D84DA485C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6D4DFE-5151-47F8-81FF-F11D2E27CE16}"/>
              </a:ext>
            </a:extLst>
          </p:cNvPr>
          <p:cNvSpPr>
            <a:spLocks noGrp="1"/>
          </p:cNvSpPr>
          <p:nvPr>
            <p:ph type="sldNum" sz="quarter" idx="12"/>
          </p:nvPr>
        </p:nvSpPr>
        <p:spPr/>
        <p:txBody>
          <a:bodyPr/>
          <a:lstStyle/>
          <a:p>
            <a:fld id="{7E26FA75-94D9-436A-AD0F-5C49B481CD2D}" type="slidenum">
              <a:rPr lang="en-US" smtClean="0"/>
              <a:t>‹#›</a:t>
            </a:fld>
            <a:endParaRPr lang="en-US"/>
          </a:p>
        </p:txBody>
      </p:sp>
    </p:spTree>
    <p:extLst>
      <p:ext uri="{BB962C8B-B14F-4D97-AF65-F5344CB8AC3E}">
        <p14:creationId xmlns:p14="http://schemas.microsoft.com/office/powerpoint/2010/main" val="3659942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0A121-C50A-4DBF-8ED6-2EE47D5487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A33725-C43B-4E02-8E61-15DA9E44EC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430679-B92D-4B05-9D80-2B33EAB302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94E0CD-B7CA-4B9F-9F5D-2DB2BF8C6D08}"/>
              </a:ext>
            </a:extLst>
          </p:cNvPr>
          <p:cNvSpPr>
            <a:spLocks noGrp="1"/>
          </p:cNvSpPr>
          <p:nvPr>
            <p:ph type="dt" sz="half" idx="10"/>
          </p:nvPr>
        </p:nvSpPr>
        <p:spPr/>
        <p:txBody>
          <a:bodyPr/>
          <a:lstStyle/>
          <a:p>
            <a:fld id="{43EFABF8-AE6C-49FC-92FA-6F2CBA046FA8}" type="datetimeFigureOut">
              <a:rPr lang="en-US" smtClean="0"/>
              <a:t>3/16/2020</a:t>
            </a:fld>
            <a:endParaRPr lang="en-US"/>
          </a:p>
        </p:txBody>
      </p:sp>
      <p:sp>
        <p:nvSpPr>
          <p:cNvPr id="6" name="Footer Placeholder 5">
            <a:extLst>
              <a:ext uri="{FF2B5EF4-FFF2-40B4-BE49-F238E27FC236}">
                <a16:creationId xmlns:a16="http://schemas.microsoft.com/office/drawing/2014/main" id="{6268A329-AE54-499D-B03A-387449345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8C628-72C0-4215-8C5D-7A35D52AFEB0}"/>
              </a:ext>
            </a:extLst>
          </p:cNvPr>
          <p:cNvSpPr>
            <a:spLocks noGrp="1"/>
          </p:cNvSpPr>
          <p:nvPr>
            <p:ph type="sldNum" sz="quarter" idx="12"/>
          </p:nvPr>
        </p:nvSpPr>
        <p:spPr/>
        <p:txBody>
          <a:bodyPr/>
          <a:lstStyle/>
          <a:p>
            <a:fld id="{7E26FA75-94D9-436A-AD0F-5C49B481CD2D}" type="slidenum">
              <a:rPr lang="en-US" smtClean="0"/>
              <a:t>‹#›</a:t>
            </a:fld>
            <a:endParaRPr lang="en-US"/>
          </a:p>
        </p:txBody>
      </p:sp>
    </p:spTree>
    <p:extLst>
      <p:ext uri="{BB962C8B-B14F-4D97-AF65-F5344CB8AC3E}">
        <p14:creationId xmlns:p14="http://schemas.microsoft.com/office/powerpoint/2010/main" val="2632553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B1851-81FB-4A8D-B2AC-1CBF85F2F8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A516E2-EA7C-429F-8E42-1F2AAE6CAE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B073A4-4921-4C5E-9534-6E237B3252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8B8C4A-3F5D-44CE-AC90-3C06954062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EA85D8-673B-426E-AA8B-EA5942647A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9DE762-727B-4224-93CD-4FABDC4CE59C}"/>
              </a:ext>
            </a:extLst>
          </p:cNvPr>
          <p:cNvSpPr>
            <a:spLocks noGrp="1"/>
          </p:cNvSpPr>
          <p:nvPr>
            <p:ph type="dt" sz="half" idx="10"/>
          </p:nvPr>
        </p:nvSpPr>
        <p:spPr/>
        <p:txBody>
          <a:bodyPr/>
          <a:lstStyle/>
          <a:p>
            <a:fld id="{43EFABF8-AE6C-49FC-92FA-6F2CBA046FA8}" type="datetimeFigureOut">
              <a:rPr lang="en-US" smtClean="0"/>
              <a:t>3/16/2020</a:t>
            </a:fld>
            <a:endParaRPr lang="en-US"/>
          </a:p>
        </p:txBody>
      </p:sp>
      <p:sp>
        <p:nvSpPr>
          <p:cNvPr id="8" name="Footer Placeholder 7">
            <a:extLst>
              <a:ext uri="{FF2B5EF4-FFF2-40B4-BE49-F238E27FC236}">
                <a16:creationId xmlns:a16="http://schemas.microsoft.com/office/drawing/2014/main" id="{065CC908-DD4A-4D7E-A6CC-6A766ABB74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05DF6F-54CA-4B18-9037-D12E1F420AE6}"/>
              </a:ext>
            </a:extLst>
          </p:cNvPr>
          <p:cNvSpPr>
            <a:spLocks noGrp="1"/>
          </p:cNvSpPr>
          <p:nvPr>
            <p:ph type="sldNum" sz="quarter" idx="12"/>
          </p:nvPr>
        </p:nvSpPr>
        <p:spPr/>
        <p:txBody>
          <a:bodyPr/>
          <a:lstStyle/>
          <a:p>
            <a:fld id="{7E26FA75-94D9-436A-AD0F-5C49B481CD2D}" type="slidenum">
              <a:rPr lang="en-US" smtClean="0"/>
              <a:t>‹#›</a:t>
            </a:fld>
            <a:endParaRPr lang="en-US"/>
          </a:p>
        </p:txBody>
      </p:sp>
    </p:spTree>
    <p:extLst>
      <p:ext uri="{BB962C8B-B14F-4D97-AF65-F5344CB8AC3E}">
        <p14:creationId xmlns:p14="http://schemas.microsoft.com/office/powerpoint/2010/main" val="4207086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8641-43DE-4D77-A13F-D15A57120C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5BFF98-889E-4ABC-9412-30878FC64BED}"/>
              </a:ext>
            </a:extLst>
          </p:cNvPr>
          <p:cNvSpPr>
            <a:spLocks noGrp="1"/>
          </p:cNvSpPr>
          <p:nvPr>
            <p:ph type="dt" sz="half" idx="10"/>
          </p:nvPr>
        </p:nvSpPr>
        <p:spPr/>
        <p:txBody>
          <a:bodyPr/>
          <a:lstStyle/>
          <a:p>
            <a:fld id="{43EFABF8-AE6C-49FC-92FA-6F2CBA046FA8}" type="datetimeFigureOut">
              <a:rPr lang="en-US" smtClean="0"/>
              <a:t>3/16/2020</a:t>
            </a:fld>
            <a:endParaRPr lang="en-US"/>
          </a:p>
        </p:txBody>
      </p:sp>
      <p:sp>
        <p:nvSpPr>
          <p:cNvPr id="4" name="Footer Placeholder 3">
            <a:extLst>
              <a:ext uri="{FF2B5EF4-FFF2-40B4-BE49-F238E27FC236}">
                <a16:creationId xmlns:a16="http://schemas.microsoft.com/office/drawing/2014/main" id="{4F2C9A77-975D-4A81-9759-75480410E6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A481D8-4433-432E-B6E9-24ED368964E8}"/>
              </a:ext>
            </a:extLst>
          </p:cNvPr>
          <p:cNvSpPr>
            <a:spLocks noGrp="1"/>
          </p:cNvSpPr>
          <p:nvPr>
            <p:ph type="sldNum" sz="quarter" idx="12"/>
          </p:nvPr>
        </p:nvSpPr>
        <p:spPr/>
        <p:txBody>
          <a:bodyPr/>
          <a:lstStyle/>
          <a:p>
            <a:fld id="{7E26FA75-94D9-436A-AD0F-5C49B481CD2D}" type="slidenum">
              <a:rPr lang="en-US" smtClean="0"/>
              <a:t>‹#›</a:t>
            </a:fld>
            <a:endParaRPr lang="en-US"/>
          </a:p>
        </p:txBody>
      </p:sp>
    </p:spTree>
    <p:extLst>
      <p:ext uri="{BB962C8B-B14F-4D97-AF65-F5344CB8AC3E}">
        <p14:creationId xmlns:p14="http://schemas.microsoft.com/office/powerpoint/2010/main" val="2506492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46408C-FD7D-464C-81FC-90915748F9E3}"/>
              </a:ext>
            </a:extLst>
          </p:cNvPr>
          <p:cNvSpPr>
            <a:spLocks noGrp="1"/>
          </p:cNvSpPr>
          <p:nvPr>
            <p:ph type="dt" sz="half" idx="10"/>
          </p:nvPr>
        </p:nvSpPr>
        <p:spPr/>
        <p:txBody>
          <a:bodyPr/>
          <a:lstStyle/>
          <a:p>
            <a:fld id="{43EFABF8-AE6C-49FC-92FA-6F2CBA046FA8}" type="datetimeFigureOut">
              <a:rPr lang="en-US" smtClean="0"/>
              <a:t>3/16/2020</a:t>
            </a:fld>
            <a:endParaRPr lang="en-US"/>
          </a:p>
        </p:txBody>
      </p:sp>
      <p:sp>
        <p:nvSpPr>
          <p:cNvPr id="3" name="Footer Placeholder 2">
            <a:extLst>
              <a:ext uri="{FF2B5EF4-FFF2-40B4-BE49-F238E27FC236}">
                <a16:creationId xmlns:a16="http://schemas.microsoft.com/office/drawing/2014/main" id="{F8AA851C-87CF-4F7E-AAAA-361D391918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CF1BBC-13A9-45BD-8C71-BA798948B2CA}"/>
              </a:ext>
            </a:extLst>
          </p:cNvPr>
          <p:cNvSpPr>
            <a:spLocks noGrp="1"/>
          </p:cNvSpPr>
          <p:nvPr>
            <p:ph type="sldNum" sz="quarter" idx="12"/>
          </p:nvPr>
        </p:nvSpPr>
        <p:spPr/>
        <p:txBody>
          <a:bodyPr/>
          <a:lstStyle/>
          <a:p>
            <a:fld id="{7E26FA75-94D9-436A-AD0F-5C49B481CD2D}" type="slidenum">
              <a:rPr lang="en-US" smtClean="0"/>
              <a:t>‹#›</a:t>
            </a:fld>
            <a:endParaRPr lang="en-US"/>
          </a:p>
        </p:txBody>
      </p:sp>
    </p:spTree>
    <p:extLst>
      <p:ext uri="{BB962C8B-B14F-4D97-AF65-F5344CB8AC3E}">
        <p14:creationId xmlns:p14="http://schemas.microsoft.com/office/powerpoint/2010/main" val="1389946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185C0-0974-419E-AEAA-859B196F3A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468663-628B-4F8F-B487-1C963BB67B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73BAA0-8E68-4601-A516-CF29E26B0D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296F5A-EF53-4BEE-B22B-5683A89C1827}"/>
              </a:ext>
            </a:extLst>
          </p:cNvPr>
          <p:cNvSpPr>
            <a:spLocks noGrp="1"/>
          </p:cNvSpPr>
          <p:nvPr>
            <p:ph type="dt" sz="half" idx="10"/>
          </p:nvPr>
        </p:nvSpPr>
        <p:spPr/>
        <p:txBody>
          <a:bodyPr/>
          <a:lstStyle/>
          <a:p>
            <a:fld id="{43EFABF8-AE6C-49FC-92FA-6F2CBA046FA8}" type="datetimeFigureOut">
              <a:rPr lang="en-US" smtClean="0"/>
              <a:t>3/16/2020</a:t>
            </a:fld>
            <a:endParaRPr lang="en-US"/>
          </a:p>
        </p:txBody>
      </p:sp>
      <p:sp>
        <p:nvSpPr>
          <p:cNvPr id="6" name="Footer Placeholder 5">
            <a:extLst>
              <a:ext uri="{FF2B5EF4-FFF2-40B4-BE49-F238E27FC236}">
                <a16:creationId xmlns:a16="http://schemas.microsoft.com/office/drawing/2014/main" id="{717C5813-BC5A-4077-BD2C-08FAE12F2B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0C9B3B-A457-4B02-8398-BD75F40C687F}"/>
              </a:ext>
            </a:extLst>
          </p:cNvPr>
          <p:cNvSpPr>
            <a:spLocks noGrp="1"/>
          </p:cNvSpPr>
          <p:nvPr>
            <p:ph type="sldNum" sz="quarter" idx="12"/>
          </p:nvPr>
        </p:nvSpPr>
        <p:spPr/>
        <p:txBody>
          <a:bodyPr/>
          <a:lstStyle/>
          <a:p>
            <a:fld id="{7E26FA75-94D9-436A-AD0F-5C49B481CD2D}" type="slidenum">
              <a:rPr lang="en-US" smtClean="0"/>
              <a:t>‹#›</a:t>
            </a:fld>
            <a:endParaRPr lang="en-US"/>
          </a:p>
        </p:txBody>
      </p:sp>
    </p:spTree>
    <p:extLst>
      <p:ext uri="{BB962C8B-B14F-4D97-AF65-F5344CB8AC3E}">
        <p14:creationId xmlns:p14="http://schemas.microsoft.com/office/powerpoint/2010/main" val="20816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AC30-E394-4D73-9AA4-8EFA5D2F30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EDAD13-7017-4D5E-8356-33B73131E1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192469-BE56-485B-A8DC-B5A1B3E375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86ECF6-5144-4BFE-BF3F-1757D284BA6F}"/>
              </a:ext>
            </a:extLst>
          </p:cNvPr>
          <p:cNvSpPr>
            <a:spLocks noGrp="1"/>
          </p:cNvSpPr>
          <p:nvPr>
            <p:ph type="dt" sz="half" idx="10"/>
          </p:nvPr>
        </p:nvSpPr>
        <p:spPr/>
        <p:txBody>
          <a:bodyPr/>
          <a:lstStyle/>
          <a:p>
            <a:fld id="{43EFABF8-AE6C-49FC-92FA-6F2CBA046FA8}" type="datetimeFigureOut">
              <a:rPr lang="en-US" smtClean="0"/>
              <a:t>3/16/2020</a:t>
            </a:fld>
            <a:endParaRPr lang="en-US"/>
          </a:p>
        </p:txBody>
      </p:sp>
      <p:sp>
        <p:nvSpPr>
          <p:cNvPr id="6" name="Footer Placeholder 5">
            <a:extLst>
              <a:ext uri="{FF2B5EF4-FFF2-40B4-BE49-F238E27FC236}">
                <a16:creationId xmlns:a16="http://schemas.microsoft.com/office/drawing/2014/main" id="{52528D69-9440-452C-A3D4-9F2FA6E20E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1B2E1-65CF-4C3F-BA79-C7AF13C0B231}"/>
              </a:ext>
            </a:extLst>
          </p:cNvPr>
          <p:cNvSpPr>
            <a:spLocks noGrp="1"/>
          </p:cNvSpPr>
          <p:nvPr>
            <p:ph type="sldNum" sz="quarter" idx="12"/>
          </p:nvPr>
        </p:nvSpPr>
        <p:spPr/>
        <p:txBody>
          <a:bodyPr/>
          <a:lstStyle/>
          <a:p>
            <a:fld id="{7E26FA75-94D9-436A-AD0F-5C49B481CD2D}" type="slidenum">
              <a:rPr lang="en-US" smtClean="0"/>
              <a:t>‹#›</a:t>
            </a:fld>
            <a:endParaRPr lang="en-US"/>
          </a:p>
        </p:txBody>
      </p:sp>
    </p:spTree>
    <p:extLst>
      <p:ext uri="{BB962C8B-B14F-4D97-AF65-F5344CB8AC3E}">
        <p14:creationId xmlns:p14="http://schemas.microsoft.com/office/powerpoint/2010/main" val="217765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C0EDB1-7856-4A8F-B115-111DD82332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3C2896-EC9D-42E3-ADD9-EC7EBBB21E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33C140-487A-4F17-8C35-9F2D051B34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EFABF8-AE6C-49FC-92FA-6F2CBA046FA8}" type="datetimeFigureOut">
              <a:rPr lang="en-US" smtClean="0"/>
              <a:t>3/16/2020</a:t>
            </a:fld>
            <a:endParaRPr lang="en-US"/>
          </a:p>
        </p:txBody>
      </p:sp>
      <p:sp>
        <p:nvSpPr>
          <p:cNvPr id="5" name="Footer Placeholder 4">
            <a:extLst>
              <a:ext uri="{FF2B5EF4-FFF2-40B4-BE49-F238E27FC236}">
                <a16:creationId xmlns:a16="http://schemas.microsoft.com/office/drawing/2014/main" id="{7FF9BFE7-7D16-4E0E-8202-C96425CFAF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B126A3-B99B-43CB-9567-7ED15157A3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6FA75-94D9-436A-AD0F-5C49B481CD2D}" type="slidenum">
              <a:rPr lang="en-US" smtClean="0"/>
              <a:t>‹#›</a:t>
            </a:fld>
            <a:endParaRPr lang="en-US"/>
          </a:p>
        </p:txBody>
      </p:sp>
    </p:spTree>
    <p:extLst>
      <p:ext uri="{BB962C8B-B14F-4D97-AF65-F5344CB8AC3E}">
        <p14:creationId xmlns:p14="http://schemas.microsoft.com/office/powerpoint/2010/main" val="3556872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30.png"/><Relationship Id="rId2" Type="http://schemas.microsoft.com/office/2014/relationships/chartEx" Target="../charts/chartEx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0.png"/><Relationship Id="rId2" Type="http://schemas.microsoft.com/office/2014/relationships/chartEx" Target="../charts/chartEx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0D67A71F-4761-4A21-A648-7DA8562BCE7F}"/>
              </a:ext>
            </a:extLst>
          </p:cNvPr>
          <p:cNvGraphicFramePr>
            <a:graphicFrameLocks noGrp="1"/>
          </p:cNvGraphicFramePr>
          <p:nvPr>
            <p:extLst>
              <p:ext uri="{D42A27DB-BD31-4B8C-83A1-F6EECF244321}">
                <p14:modId xmlns:p14="http://schemas.microsoft.com/office/powerpoint/2010/main" val="3395045122"/>
              </p:ext>
            </p:extLst>
          </p:nvPr>
        </p:nvGraphicFramePr>
        <p:xfrm>
          <a:off x="0" y="599440"/>
          <a:ext cx="12192000" cy="6258558"/>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91155951"/>
                    </a:ext>
                  </a:extLst>
                </a:gridCol>
                <a:gridCol w="1841412">
                  <a:extLst>
                    <a:ext uri="{9D8B030D-6E8A-4147-A177-3AD203B41FA5}">
                      <a16:colId xmlns:a16="http://schemas.microsoft.com/office/drawing/2014/main" val="1059747467"/>
                    </a:ext>
                  </a:extLst>
                </a:gridCol>
                <a:gridCol w="2995449">
                  <a:extLst>
                    <a:ext uri="{9D8B030D-6E8A-4147-A177-3AD203B41FA5}">
                      <a16:colId xmlns:a16="http://schemas.microsoft.com/office/drawing/2014/main" val="760702938"/>
                    </a:ext>
                  </a:extLst>
                </a:gridCol>
                <a:gridCol w="3216165">
                  <a:extLst>
                    <a:ext uri="{9D8B030D-6E8A-4147-A177-3AD203B41FA5}">
                      <a16:colId xmlns:a16="http://schemas.microsoft.com/office/drawing/2014/main" val="101896512"/>
                    </a:ext>
                  </a:extLst>
                </a:gridCol>
                <a:gridCol w="1792014">
                  <a:extLst>
                    <a:ext uri="{9D8B030D-6E8A-4147-A177-3AD203B41FA5}">
                      <a16:colId xmlns:a16="http://schemas.microsoft.com/office/drawing/2014/main" val="1357621962"/>
                    </a:ext>
                  </a:extLst>
                </a:gridCol>
                <a:gridCol w="1524000">
                  <a:extLst>
                    <a:ext uri="{9D8B030D-6E8A-4147-A177-3AD203B41FA5}">
                      <a16:colId xmlns:a16="http://schemas.microsoft.com/office/drawing/2014/main" val="3237152625"/>
                    </a:ext>
                  </a:extLst>
                </a:gridCol>
              </a:tblGrid>
              <a:tr h="953671">
                <a:tc>
                  <a:txBody>
                    <a:bodyPr/>
                    <a:lstStyle/>
                    <a:p>
                      <a:r>
                        <a:rPr lang="en-US" dirty="0"/>
                        <a:t>Key Dates </a:t>
                      </a:r>
                      <a:r>
                        <a:rPr lang="en-US" dirty="0">
                          <a:sym typeface="Wingdings" panose="05000000000000000000" pitchFamily="2" charset="2"/>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Define:</a:t>
                      </a:r>
                    </a:p>
                    <a:p>
                      <a:r>
                        <a:rPr lang="en-US" dirty="0"/>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Measure:</a:t>
                      </a:r>
                    </a:p>
                    <a:p>
                      <a:r>
                        <a:rPr lang="en-US" dirty="0"/>
                        <a:t>1/15 – 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Analyze:</a:t>
                      </a:r>
                    </a:p>
                    <a:p>
                      <a:r>
                        <a:rPr lang="en-US" dirty="0"/>
                        <a:t>2/25 – 2/27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Improve:</a:t>
                      </a:r>
                    </a:p>
                    <a:p>
                      <a:r>
                        <a:rPr lang="en-US" dirty="0"/>
                        <a:t>2/27 – 3/12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Control:</a:t>
                      </a:r>
                    </a:p>
                    <a:p>
                      <a:r>
                        <a:rPr lang="en-US" dirty="0"/>
                        <a:t>On-Going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8046654"/>
                  </a:ext>
                </a:extLst>
              </a:tr>
              <a:tr h="3350188">
                <a:tc gridSpan="2">
                  <a:txBody>
                    <a:bodyPr/>
                    <a:lstStyle/>
                    <a:p>
                      <a:pPr algn="ctr"/>
                      <a:r>
                        <a:rPr lang="en-US" dirty="0"/>
                        <a:t>DEFINE</a:t>
                      </a:r>
                    </a:p>
                    <a:p>
                      <a:pPr algn="ctr"/>
                      <a:endParaRPr lang="en-US" sz="1100" dirty="0"/>
                    </a:p>
                    <a:p>
                      <a:pPr algn="l"/>
                      <a:r>
                        <a:rPr lang="en-US" sz="1100" dirty="0"/>
                        <a:t>Problem Statement: My household is producing too much food waste, causing us to waste money on excess products. The goal is to cut the dollar value in half.</a:t>
                      </a:r>
                    </a:p>
                    <a:p>
                      <a:pPr algn="l"/>
                      <a:endParaRPr lang="en-US" sz="1100" dirty="0"/>
                    </a:p>
                    <a:p>
                      <a:pPr algn="l"/>
                      <a:r>
                        <a:rPr lang="en-US" sz="1100" dirty="0"/>
                        <a:t>Business Impact: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I estimate that I throw away about 5% of the food I purchase and  spend around $200 a week on food. With that estimation, I am losing approximately $10 a week or $520 a year.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algn="l"/>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rowSpan="3">
                  <a:txBody>
                    <a:bodyPr/>
                    <a:lstStyle/>
                    <a:p>
                      <a:pPr algn="ctr"/>
                      <a:r>
                        <a:rPr lang="en-US" dirty="0"/>
                        <a:t>MEASURE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ctr"/>
                      <a:r>
                        <a:rPr lang="en-US" dirty="0"/>
                        <a:t>ANALYZE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gridSpan="2">
                  <a:txBody>
                    <a:bodyPr/>
                    <a:lstStyle/>
                    <a:p>
                      <a:pPr algn="ctr"/>
                      <a:r>
                        <a:rPr lang="en-US" dirty="0"/>
                        <a:t>IMPROVE</a:t>
                      </a:r>
                    </a:p>
                    <a:p>
                      <a:pPr algn="ctr"/>
                      <a:endParaRPr lang="en-US" sz="1100" dirty="0"/>
                    </a:p>
                    <a:p>
                      <a:pPr algn="ctr"/>
                      <a:endParaRPr lang="en-US" sz="1100" dirty="0"/>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hMerge="1">
                  <a:txBody>
                    <a:bodyPr/>
                    <a:lstStyle/>
                    <a:p>
                      <a:endParaRPr lang="en-US"/>
                    </a:p>
                  </a:txBody>
                  <a:tcPr/>
                </a:tc>
                <a:extLst>
                  <a:ext uri="{0D108BD9-81ED-4DB2-BD59-A6C34878D82A}">
                    <a16:rowId xmlns:a16="http://schemas.microsoft.com/office/drawing/2014/main" val="3526056967"/>
                  </a:ext>
                </a:extLst>
              </a:tr>
              <a:tr h="1573231">
                <a:tc gridSpan="2">
                  <a:txBody>
                    <a:bodyPr/>
                    <a:lstStyle/>
                    <a:p>
                      <a:pPr algn="ctr"/>
                      <a:r>
                        <a:rPr lang="en-US" dirty="0"/>
                        <a:t>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4207155471"/>
                  </a:ext>
                </a:extLst>
              </a:tr>
              <a:tr h="381468">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gridSpan="2"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hMerge="1" vMerge="1">
                  <a:txBody>
                    <a:bodyPr/>
                    <a:lstStyle/>
                    <a:p>
                      <a:endParaRPr lang="en-US"/>
                    </a:p>
                  </a:txBody>
                  <a:tcPr/>
                </a:tc>
                <a:extLst>
                  <a:ext uri="{0D108BD9-81ED-4DB2-BD59-A6C34878D82A}">
                    <a16:rowId xmlns:a16="http://schemas.microsoft.com/office/drawing/2014/main" val="2655603763"/>
                  </a:ext>
                </a:extLst>
              </a:tr>
            </a:tbl>
          </a:graphicData>
        </a:graphic>
      </p:graphicFrame>
      <p:sp>
        <p:nvSpPr>
          <p:cNvPr id="9" name="TextBox 8">
            <a:extLst>
              <a:ext uri="{FF2B5EF4-FFF2-40B4-BE49-F238E27FC236}">
                <a16:creationId xmlns:a16="http://schemas.microsoft.com/office/drawing/2014/main" id="{55A50525-11C1-45AD-9EB6-BE6260863F97}"/>
              </a:ext>
            </a:extLst>
          </p:cNvPr>
          <p:cNvSpPr txBox="1"/>
          <p:nvPr/>
        </p:nvSpPr>
        <p:spPr>
          <a:xfrm>
            <a:off x="101600" y="-19008"/>
            <a:ext cx="7447280" cy="646331"/>
          </a:xfrm>
          <a:prstGeom prst="rect">
            <a:avLst/>
          </a:prstGeom>
          <a:noFill/>
        </p:spPr>
        <p:txBody>
          <a:bodyPr wrap="square" rtlCol="0">
            <a:spAutoFit/>
          </a:bodyPr>
          <a:lstStyle/>
          <a:p>
            <a:r>
              <a:rPr lang="en-US" dirty="0"/>
              <a:t>Process Improvement Project: Food Waste Reduction</a:t>
            </a:r>
          </a:p>
          <a:p>
            <a:r>
              <a:rPr lang="en-US" dirty="0"/>
              <a:t>Emma Gillen</a:t>
            </a:r>
          </a:p>
        </p:txBody>
      </p:sp>
      <p:pic>
        <p:nvPicPr>
          <p:cNvPr id="17" name="Picture 16">
            <a:extLst>
              <a:ext uri="{FF2B5EF4-FFF2-40B4-BE49-F238E27FC236}">
                <a16:creationId xmlns:a16="http://schemas.microsoft.com/office/drawing/2014/main" id="{A8126B85-1088-4CE8-87D0-88276CDBA422}"/>
              </a:ext>
            </a:extLst>
          </p:cNvPr>
          <p:cNvPicPr>
            <a:picLocks noChangeAspect="1"/>
          </p:cNvPicPr>
          <p:nvPr/>
        </p:nvPicPr>
        <p:blipFill rotWithShape="1">
          <a:blip r:embed="rId2"/>
          <a:srcRect r="17391" b="4009"/>
          <a:stretch/>
        </p:blipFill>
        <p:spPr>
          <a:xfrm>
            <a:off x="7101614" y="1947242"/>
            <a:ext cx="1802714" cy="1639381"/>
          </a:xfrm>
          <a:prstGeom prst="rect">
            <a:avLst/>
          </a:prstGeom>
        </p:spPr>
      </p:pic>
      <p:pic>
        <p:nvPicPr>
          <p:cNvPr id="20" name="Picture 19">
            <a:extLst>
              <a:ext uri="{FF2B5EF4-FFF2-40B4-BE49-F238E27FC236}">
                <a16:creationId xmlns:a16="http://schemas.microsoft.com/office/drawing/2014/main" id="{72C0D8B2-D69E-4B01-876D-F48BF943B3B1}"/>
              </a:ext>
            </a:extLst>
          </p:cNvPr>
          <p:cNvPicPr>
            <a:picLocks noChangeAspect="1"/>
          </p:cNvPicPr>
          <p:nvPr/>
        </p:nvPicPr>
        <p:blipFill rotWithShape="1">
          <a:blip r:embed="rId3"/>
          <a:srcRect l="-477" t="6237" r="7298" b="6021"/>
          <a:stretch/>
        </p:blipFill>
        <p:spPr>
          <a:xfrm>
            <a:off x="6971572" y="5356518"/>
            <a:ext cx="1802713" cy="1209716"/>
          </a:xfrm>
          <a:prstGeom prst="rect">
            <a:avLst/>
          </a:prstGeom>
        </p:spPr>
      </p:pic>
      <p:sp>
        <p:nvSpPr>
          <p:cNvPr id="21" name="Arrow: Bent-Up 20">
            <a:extLst>
              <a:ext uri="{FF2B5EF4-FFF2-40B4-BE49-F238E27FC236}">
                <a16:creationId xmlns:a16="http://schemas.microsoft.com/office/drawing/2014/main" id="{4E30B7BD-E826-4479-9679-6F32AE7237F5}"/>
              </a:ext>
            </a:extLst>
          </p:cNvPr>
          <p:cNvSpPr/>
          <p:nvPr/>
        </p:nvSpPr>
        <p:spPr>
          <a:xfrm flipV="1">
            <a:off x="8177435" y="4344536"/>
            <a:ext cx="355600" cy="1036320"/>
          </a:xfrm>
          <a:prstGeom prst="bentUp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CD687B13-4D63-4B65-96F4-2972D39B9079}"/>
              </a:ext>
            </a:extLst>
          </p:cNvPr>
          <p:cNvPicPr>
            <a:picLocks noChangeAspect="1"/>
          </p:cNvPicPr>
          <p:nvPr/>
        </p:nvPicPr>
        <p:blipFill>
          <a:blip r:embed="rId4"/>
          <a:stretch>
            <a:fillRect/>
          </a:stretch>
        </p:blipFill>
        <p:spPr>
          <a:xfrm>
            <a:off x="5805784" y="3569644"/>
            <a:ext cx="2410473" cy="1743704"/>
          </a:xfrm>
          <a:prstGeom prst="rect">
            <a:avLst/>
          </a:prstGeom>
        </p:spPr>
      </p:pic>
      <p:sp>
        <p:nvSpPr>
          <p:cNvPr id="23" name="Arrow: Left 22">
            <a:extLst>
              <a:ext uri="{FF2B5EF4-FFF2-40B4-BE49-F238E27FC236}">
                <a16:creationId xmlns:a16="http://schemas.microsoft.com/office/drawing/2014/main" id="{3FA818BD-8803-4CDA-89AF-3843190F7D88}"/>
              </a:ext>
            </a:extLst>
          </p:cNvPr>
          <p:cNvSpPr/>
          <p:nvPr/>
        </p:nvSpPr>
        <p:spPr>
          <a:xfrm>
            <a:off x="1876097" y="6573807"/>
            <a:ext cx="7635607" cy="242569"/>
          </a:xfrm>
          <a:prstGeom prst="lef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close up of a map&#10;&#10;Description automatically generated">
            <a:extLst>
              <a:ext uri="{FF2B5EF4-FFF2-40B4-BE49-F238E27FC236}">
                <a16:creationId xmlns:a16="http://schemas.microsoft.com/office/drawing/2014/main" id="{7B136377-A482-4D8F-B987-552F927231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1327" y="3429001"/>
            <a:ext cx="3281445" cy="2067594"/>
          </a:xfrm>
          <a:prstGeom prst="rect">
            <a:avLst/>
          </a:prstGeom>
        </p:spPr>
      </p:pic>
      <p:pic>
        <p:nvPicPr>
          <p:cNvPr id="27" name="Picture 26">
            <a:extLst>
              <a:ext uri="{FF2B5EF4-FFF2-40B4-BE49-F238E27FC236}">
                <a16:creationId xmlns:a16="http://schemas.microsoft.com/office/drawing/2014/main" id="{19BE1483-FFAF-4901-B535-039507A9D30D}"/>
              </a:ext>
            </a:extLst>
          </p:cNvPr>
          <p:cNvPicPr>
            <a:picLocks noChangeAspect="1"/>
          </p:cNvPicPr>
          <p:nvPr/>
        </p:nvPicPr>
        <p:blipFill>
          <a:blip r:embed="rId6"/>
          <a:stretch>
            <a:fillRect/>
          </a:stretch>
        </p:blipFill>
        <p:spPr>
          <a:xfrm>
            <a:off x="2776366" y="3918458"/>
            <a:ext cx="2722554" cy="1750513"/>
          </a:xfrm>
          <a:prstGeom prst="rect">
            <a:avLst/>
          </a:prstGeom>
        </p:spPr>
      </p:pic>
      <p:sp>
        <p:nvSpPr>
          <p:cNvPr id="32" name="TextBox 31">
            <a:extLst>
              <a:ext uri="{FF2B5EF4-FFF2-40B4-BE49-F238E27FC236}">
                <a16:creationId xmlns:a16="http://schemas.microsoft.com/office/drawing/2014/main" id="{71326AFB-297F-48BA-AEC5-492B6FE44CB5}"/>
              </a:ext>
            </a:extLst>
          </p:cNvPr>
          <p:cNvSpPr txBox="1"/>
          <p:nvPr/>
        </p:nvSpPr>
        <p:spPr>
          <a:xfrm>
            <a:off x="5778922" y="5328648"/>
            <a:ext cx="1192650" cy="1277273"/>
          </a:xfrm>
          <a:prstGeom prst="rect">
            <a:avLst/>
          </a:prstGeom>
          <a:noFill/>
        </p:spPr>
        <p:txBody>
          <a:bodyPr wrap="square" rtlCol="0">
            <a:spAutoFit/>
          </a:bodyPr>
          <a:lstStyle/>
          <a:p>
            <a:r>
              <a:rPr lang="en-US" sz="1100" dirty="0"/>
              <a:t>Visually there may be a trend between dollar value lost and cycle time, but the  regression is weak. </a:t>
            </a:r>
          </a:p>
        </p:txBody>
      </p:sp>
      <p:sp>
        <p:nvSpPr>
          <p:cNvPr id="33" name="TextBox 32">
            <a:extLst>
              <a:ext uri="{FF2B5EF4-FFF2-40B4-BE49-F238E27FC236}">
                <a16:creationId xmlns:a16="http://schemas.microsoft.com/office/drawing/2014/main" id="{C333BA34-FBD3-4B33-9B89-3702CFDCF305}"/>
              </a:ext>
            </a:extLst>
          </p:cNvPr>
          <p:cNvSpPr txBox="1"/>
          <p:nvPr/>
        </p:nvSpPr>
        <p:spPr>
          <a:xfrm>
            <a:off x="2752532" y="5736858"/>
            <a:ext cx="2856056" cy="769441"/>
          </a:xfrm>
          <a:prstGeom prst="rect">
            <a:avLst/>
          </a:prstGeom>
          <a:noFill/>
        </p:spPr>
        <p:txBody>
          <a:bodyPr wrap="square" rtlCol="0">
            <a:spAutoFit/>
          </a:bodyPr>
          <a:lstStyle/>
          <a:p>
            <a:r>
              <a:rPr lang="en-US" sz="1100" dirty="0"/>
              <a:t>Foods expiring and reducing in quality are the leading causes of disposal.</a:t>
            </a:r>
          </a:p>
          <a:p>
            <a:endParaRPr lang="en-US" sz="1100" dirty="0"/>
          </a:p>
          <a:p>
            <a:r>
              <a:rPr lang="en-US" sz="1100" dirty="0"/>
              <a:t>I focused on these two factors.</a:t>
            </a:r>
          </a:p>
        </p:txBody>
      </p:sp>
      <p:sp>
        <p:nvSpPr>
          <p:cNvPr id="34" name="TextBox 33">
            <a:extLst>
              <a:ext uri="{FF2B5EF4-FFF2-40B4-BE49-F238E27FC236}">
                <a16:creationId xmlns:a16="http://schemas.microsoft.com/office/drawing/2014/main" id="{D129AD65-8D04-4C83-BC89-C01AC005DF1E}"/>
              </a:ext>
            </a:extLst>
          </p:cNvPr>
          <p:cNvSpPr txBox="1"/>
          <p:nvPr/>
        </p:nvSpPr>
        <p:spPr>
          <a:xfrm>
            <a:off x="2752532" y="1966565"/>
            <a:ext cx="2837555" cy="430887"/>
          </a:xfrm>
          <a:prstGeom prst="rect">
            <a:avLst/>
          </a:prstGeom>
          <a:noFill/>
        </p:spPr>
        <p:txBody>
          <a:bodyPr wrap="square" rtlCol="0">
            <a:spAutoFit/>
          </a:bodyPr>
          <a:lstStyle/>
          <a:p>
            <a:r>
              <a:rPr lang="en-US" sz="1100" dirty="0"/>
              <a:t>Tracked the reason food is disposed of and on which day. </a:t>
            </a:r>
          </a:p>
        </p:txBody>
      </p:sp>
      <p:sp>
        <p:nvSpPr>
          <p:cNvPr id="35" name="TextBox 34">
            <a:extLst>
              <a:ext uri="{FF2B5EF4-FFF2-40B4-BE49-F238E27FC236}">
                <a16:creationId xmlns:a16="http://schemas.microsoft.com/office/drawing/2014/main" id="{8CE96E99-57E4-433E-9D2C-513BC3AD7787}"/>
              </a:ext>
            </a:extLst>
          </p:cNvPr>
          <p:cNvSpPr txBox="1"/>
          <p:nvPr/>
        </p:nvSpPr>
        <p:spPr>
          <a:xfrm>
            <a:off x="5781512" y="2110267"/>
            <a:ext cx="1329069" cy="1277273"/>
          </a:xfrm>
          <a:prstGeom prst="rect">
            <a:avLst/>
          </a:prstGeom>
          <a:noFill/>
        </p:spPr>
        <p:txBody>
          <a:bodyPr wrap="square" rtlCol="0">
            <a:spAutoFit/>
          </a:bodyPr>
          <a:lstStyle/>
          <a:p>
            <a:r>
              <a:rPr lang="en-US" sz="1100" dirty="0"/>
              <a:t>The spread of the percentage of food thrown away is much wider for expired food than reduced quality goods. </a:t>
            </a:r>
          </a:p>
        </p:txBody>
      </p:sp>
      <p:sp>
        <p:nvSpPr>
          <p:cNvPr id="36" name="TextBox 35">
            <a:extLst>
              <a:ext uri="{FF2B5EF4-FFF2-40B4-BE49-F238E27FC236}">
                <a16:creationId xmlns:a16="http://schemas.microsoft.com/office/drawing/2014/main" id="{94676279-C5FB-4E62-BC4E-6151995DB7A1}"/>
              </a:ext>
            </a:extLst>
          </p:cNvPr>
          <p:cNvSpPr txBox="1"/>
          <p:nvPr/>
        </p:nvSpPr>
        <p:spPr>
          <a:xfrm>
            <a:off x="8921712" y="5564132"/>
            <a:ext cx="3281444" cy="1107996"/>
          </a:xfrm>
          <a:prstGeom prst="rect">
            <a:avLst/>
          </a:prstGeom>
          <a:noFill/>
        </p:spPr>
        <p:txBody>
          <a:bodyPr wrap="square" rtlCol="0">
            <a:spAutoFit/>
          </a:bodyPr>
          <a:lstStyle/>
          <a:p>
            <a:r>
              <a:rPr lang="en-US" sz="1100" dirty="0"/>
              <a:t>I implemented two changes:</a:t>
            </a:r>
          </a:p>
          <a:p>
            <a:pPr marL="228600" indent="-228600">
              <a:buAutoNum type="arabicParenBoth"/>
            </a:pPr>
            <a:r>
              <a:rPr lang="en-US" sz="1100" dirty="0"/>
              <a:t>Only make a purchase if we own less than 20% of the original good OR need more than what we own for a recipe</a:t>
            </a:r>
          </a:p>
          <a:p>
            <a:pPr marL="228600" indent="-228600">
              <a:buAutoNum type="arabicParenBoth"/>
            </a:pPr>
            <a:r>
              <a:rPr lang="en-US" sz="1100" dirty="0"/>
              <a:t>Preserve goods if they won’t be used ASAP and risk expiring </a:t>
            </a:r>
          </a:p>
        </p:txBody>
      </p:sp>
      <p:sp>
        <p:nvSpPr>
          <p:cNvPr id="16" name="Rectangle 15">
            <a:extLst>
              <a:ext uri="{FF2B5EF4-FFF2-40B4-BE49-F238E27FC236}">
                <a16:creationId xmlns:a16="http://schemas.microsoft.com/office/drawing/2014/main" id="{1E65FF3F-D28C-4691-9D2C-8216189D8330}"/>
              </a:ext>
            </a:extLst>
          </p:cNvPr>
          <p:cNvSpPr/>
          <p:nvPr/>
        </p:nvSpPr>
        <p:spPr>
          <a:xfrm>
            <a:off x="9119954" y="3920703"/>
            <a:ext cx="413896" cy="338554"/>
          </a:xfrm>
          <a:prstGeom prst="rect">
            <a:avLst/>
          </a:prstGeom>
          <a:noFill/>
        </p:spPr>
        <p:txBody>
          <a:bodyPr wrap="square" lIns="91440" tIns="45720" rIns="91440" bIns="45720">
            <a:spAutoFit/>
          </a:bodyPr>
          <a:lstStyle/>
          <a:p>
            <a:pPr algn="ctr"/>
            <a:r>
              <a:rPr lang="en-US" sz="1600" b="1" dirty="0">
                <a:ln w="22225">
                  <a:solidFill>
                    <a:schemeClr val="accent2"/>
                  </a:solidFill>
                  <a:prstDash val="solid"/>
                </a:ln>
                <a:solidFill>
                  <a:schemeClr val="accent2">
                    <a:lumMod val="40000"/>
                    <a:lumOff val="60000"/>
                  </a:schemeClr>
                </a:solidFill>
              </a:rPr>
              <a:t>(1)</a:t>
            </a:r>
          </a:p>
        </p:txBody>
      </p:sp>
      <p:sp>
        <p:nvSpPr>
          <p:cNvPr id="29" name="Rectangle 28">
            <a:extLst>
              <a:ext uri="{FF2B5EF4-FFF2-40B4-BE49-F238E27FC236}">
                <a16:creationId xmlns:a16="http://schemas.microsoft.com/office/drawing/2014/main" id="{2EE8AA5A-5DA3-4776-B44D-AEBBE338F6E6}"/>
              </a:ext>
            </a:extLst>
          </p:cNvPr>
          <p:cNvSpPr/>
          <p:nvPr/>
        </p:nvSpPr>
        <p:spPr>
          <a:xfrm>
            <a:off x="11430708" y="4152368"/>
            <a:ext cx="413896" cy="338554"/>
          </a:xfrm>
          <a:prstGeom prst="rect">
            <a:avLst/>
          </a:prstGeom>
          <a:noFill/>
        </p:spPr>
        <p:txBody>
          <a:bodyPr wrap="square" lIns="91440" tIns="45720" rIns="91440" bIns="45720">
            <a:spAutoFit/>
          </a:bodyPr>
          <a:lstStyle/>
          <a:p>
            <a:pPr algn="ctr"/>
            <a:r>
              <a:rPr lang="en-US" sz="1600" b="1" dirty="0">
                <a:ln w="22225">
                  <a:solidFill>
                    <a:schemeClr val="accent2"/>
                  </a:solidFill>
                  <a:prstDash val="solid"/>
                </a:ln>
                <a:solidFill>
                  <a:schemeClr val="accent2">
                    <a:lumMod val="40000"/>
                    <a:lumOff val="60000"/>
                  </a:schemeClr>
                </a:solidFill>
              </a:rPr>
              <a:t>(2)</a:t>
            </a:r>
          </a:p>
        </p:txBody>
      </p:sp>
      <p:cxnSp>
        <p:nvCxnSpPr>
          <p:cNvPr id="19" name="Straight Arrow Connector 18">
            <a:extLst>
              <a:ext uri="{FF2B5EF4-FFF2-40B4-BE49-F238E27FC236}">
                <a16:creationId xmlns:a16="http://schemas.microsoft.com/office/drawing/2014/main" id="{63CFF9C4-C8C8-49F0-9948-5184D63DFBA3}"/>
              </a:ext>
            </a:extLst>
          </p:cNvPr>
          <p:cNvCxnSpPr>
            <a:cxnSpLocks/>
          </p:cNvCxnSpPr>
          <p:nvPr/>
        </p:nvCxnSpPr>
        <p:spPr>
          <a:xfrm flipV="1">
            <a:off x="9472136" y="3788983"/>
            <a:ext cx="280341" cy="165491"/>
          </a:xfrm>
          <a:prstGeom prst="straightConnector1">
            <a:avLst/>
          </a:prstGeom>
          <a:ln w="28575">
            <a:solidFill>
              <a:schemeClr val="accent2"/>
            </a:solidFill>
            <a:tailEnd type="triangle"/>
          </a:ln>
        </p:spPr>
        <p:style>
          <a:lnRef idx="1">
            <a:schemeClr val="accent4"/>
          </a:lnRef>
          <a:fillRef idx="0">
            <a:schemeClr val="accent4"/>
          </a:fillRef>
          <a:effectRef idx="0">
            <a:schemeClr val="accent4"/>
          </a:effectRef>
          <a:fontRef idx="minor">
            <a:schemeClr val="tx1"/>
          </a:fontRef>
        </p:style>
      </p:cxnSp>
      <p:cxnSp>
        <p:nvCxnSpPr>
          <p:cNvPr id="37" name="Straight Arrow Connector 36">
            <a:extLst>
              <a:ext uri="{FF2B5EF4-FFF2-40B4-BE49-F238E27FC236}">
                <a16:creationId xmlns:a16="http://schemas.microsoft.com/office/drawing/2014/main" id="{FCC6D9A8-A822-4AC7-91A6-AB969ED051B4}"/>
              </a:ext>
            </a:extLst>
          </p:cNvPr>
          <p:cNvCxnSpPr>
            <a:cxnSpLocks/>
          </p:cNvCxnSpPr>
          <p:nvPr/>
        </p:nvCxnSpPr>
        <p:spPr>
          <a:xfrm>
            <a:off x="9458406" y="4178148"/>
            <a:ext cx="235549" cy="114836"/>
          </a:xfrm>
          <a:prstGeom prst="straightConnector1">
            <a:avLst/>
          </a:prstGeom>
          <a:ln w="28575">
            <a:solidFill>
              <a:schemeClr val="accent2"/>
            </a:solidFill>
            <a:tailEnd type="triangle"/>
          </a:ln>
        </p:spPr>
        <p:style>
          <a:lnRef idx="1">
            <a:schemeClr val="accent4"/>
          </a:lnRef>
          <a:fillRef idx="0">
            <a:schemeClr val="accent4"/>
          </a:fillRef>
          <a:effectRef idx="0">
            <a:schemeClr val="accent4"/>
          </a:effectRef>
          <a:fontRef idx="minor">
            <a:schemeClr val="tx1"/>
          </a:fontRef>
        </p:style>
      </p:cxnSp>
      <p:cxnSp>
        <p:nvCxnSpPr>
          <p:cNvPr id="40" name="Straight Arrow Connector 39">
            <a:extLst>
              <a:ext uri="{FF2B5EF4-FFF2-40B4-BE49-F238E27FC236}">
                <a16:creationId xmlns:a16="http://schemas.microsoft.com/office/drawing/2014/main" id="{37ABBB6B-BBC3-4082-9541-5342DBA1109B}"/>
              </a:ext>
            </a:extLst>
          </p:cNvPr>
          <p:cNvCxnSpPr>
            <a:cxnSpLocks/>
            <a:stCxn id="29" idx="2"/>
          </p:cNvCxnSpPr>
          <p:nvPr/>
        </p:nvCxnSpPr>
        <p:spPr>
          <a:xfrm flipH="1">
            <a:off x="11430708" y="4490922"/>
            <a:ext cx="206948" cy="254499"/>
          </a:xfrm>
          <a:prstGeom prst="straightConnector1">
            <a:avLst/>
          </a:prstGeom>
          <a:ln w="28575">
            <a:solidFill>
              <a:schemeClr val="accent2"/>
            </a:solidFill>
            <a:tailEnd type="triangle"/>
          </a:ln>
        </p:spPr>
        <p:style>
          <a:lnRef idx="1">
            <a:schemeClr val="accent4"/>
          </a:lnRef>
          <a:fillRef idx="0">
            <a:schemeClr val="accent4"/>
          </a:fillRef>
          <a:effectRef idx="0">
            <a:schemeClr val="accent4"/>
          </a:effectRef>
          <a:fontRef idx="minor">
            <a:schemeClr val="tx1"/>
          </a:fontRef>
        </p:style>
      </p:cxnSp>
      <p:sp>
        <p:nvSpPr>
          <p:cNvPr id="2" name="TextBox 1">
            <a:extLst>
              <a:ext uri="{FF2B5EF4-FFF2-40B4-BE49-F238E27FC236}">
                <a16:creationId xmlns:a16="http://schemas.microsoft.com/office/drawing/2014/main" id="{96AE4828-AF1E-4523-92A8-901C27532E61}"/>
              </a:ext>
            </a:extLst>
          </p:cNvPr>
          <p:cNvSpPr txBox="1"/>
          <p:nvPr/>
        </p:nvSpPr>
        <p:spPr>
          <a:xfrm>
            <a:off x="9228" y="5131837"/>
            <a:ext cx="2640096" cy="1200329"/>
          </a:xfrm>
          <a:prstGeom prst="rect">
            <a:avLst/>
          </a:prstGeom>
          <a:noFill/>
        </p:spPr>
        <p:txBody>
          <a:bodyPr wrap="square" rtlCol="0">
            <a:spAutoFit/>
          </a:bodyPr>
          <a:lstStyle/>
          <a:p>
            <a:r>
              <a:rPr lang="en-US" sz="1200" dirty="0"/>
              <a:t>Continue the two steps implemented in the improve stage. </a:t>
            </a:r>
          </a:p>
          <a:p>
            <a:endParaRPr lang="en-US" sz="1200" dirty="0"/>
          </a:p>
          <a:p>
            <a:r>
              <a:rPr lang="en-US" sz="1200" dirty="0"/>
              <a:t>Further research could be done to determine if the positive changes are statistically significant.</a:t>
            </a:r>
          </a:p>
        </p:txBody>
      </p:sp>
      <p:pic>
        <p:nvPicPr>
          <p:cNvPr id="3" name="Picture 2">
            <a:extLst>
              <a:ext uri="{FF2B5EF4-FFF2-40B4-BE49-F238E27FC236}">
                <a16:creationId xmlns:a16="http://schemas.microsoft.com/office/drawing/2014/main" id="{11C96C55-78E6-4C1E-A8DB-0BD547A3D383}"/>
              </a:ext>
            </a:extLst>
          </p:cNvPr>
          <p:cNvPicPr>
            <a:picLocks noChangeAspect="1"/>
          </p:cNvPicPr>
          <p:nvPr/>
        </p:nvPicPr>
        <p:blipFill>
          <a:blip r:embed="rId7"/>
          <a:stretch>
            <a:fillRect/>
          </a:stretch>
        </p:blipFill>
        <p:spPr>
          <a:xfrm>
            <a:off x="9678428" y="2001249"/>
            <a:ext cx="2481313" cy="903229"/>
          </a:xfrm>
          <a:prstGeom prst="rect">
            <a:avLst/>
          </a:prstGeom>
        </p:spPr>
      </p:pic>
      <p:sp>
        <p:nvSpPr>
          <p:cNvPr id="4" name="Arrow: Up 3">
            <a:extLst>
              <a:ext uri="{FF2B5EF4-FFF2-40B4-BE49-F238E27FC236}">
                <a16:creationId xmlns:a16="http://schemas.microsoft.com/office/drawing/2014/main" id="{2CA68D39-C042-425E-9F3F-4F4E90A4A24B}"/>
              </a:ext>
            </a:extLst>
          </p:cNvPr>
          <p:cNvSpPr/>
          <p:nvPr/>
        </p:nvSpPr>
        <p:spPr>
          <a:xfrm>
            <a:off x="8907838" y="1804111"/>
            <a:ext cx="979835" cy="1069690"/>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SQL Up 0.4</a:t>
            </a:r>
          </a:p>
        </p:txBody>
      </p:sp>
      <p:cxnSp>
        <p:nvCxnSpPr>
          <p:cNvPr id="8" name="Straight Arrow Connector 7">
            <a:extLst>
              <a:ext uri="{FF2B5EF4-FFF2-40B4-BE49-F238E27FC236}">
                <a16:creationId xmlns:a16="http://schemas.microsoft.com/office/drawing/2014/main" id="{3A991522-2A6B-4576-91BE-40B93F891568}"/>
              </a:ext>
            </a:extLst>
          </p:cNvPr>
          <p:cNvCxnSpPr>
            <a:cxnSpLocks/>
          </p:cNvCxnSpPr>
          <p:nvPr/>
        </p:nvCxnSpPr>
        <p:spPr>
          <a:xfrm flipV="1">
            <a:off x="5230054" y="3170285"/>
            <a:ext cx="1780966" cy="835703"/>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pic>
        <p:nvPicPr>
          <p:cNvPr id="13" name="Picture 12">
            <a:extLst>
              <a:ext uri="{FF2B5EF4-FFF2-40B4-BE49-F238E27FC236}">
                <a16:creationId xmlns:a16="http://schemas.microsoft.com/office/drawing/2014/main" id="{5E93CD17-806B-4651-B622-12F799803DF4}"/>
              </a:ext>
            </a:extLst>
          </p:cNvPr>
          <p:cNvPicPr>
            <a:picLocks noChangeAspect="1"/>
          </p:cNvPicPr>
          <p:nvPr/>
        </p:nvPicPr>
        <p:blipFill>
          <a:blip r:embed="rId8"/>
          <a:stretch>
            <a:fillRect/>
          </a:stretch>
        </p:blipFill>
        <p:spPr>
          <a:xfrm>
            <a:off x="2761499" y="2401239"/>
            <a:ext cx="2837555" cy="1168405"/>
          </a:xfrm>
          <a:prstGeom prst="rect">
            <a:avLst/>
          </a:prstGeom>
        </p:spPr>
      </p:pic>
      <p:pic>
        <p:nvPicPr>
          <p:cNvPr id="45" name="Picture 44">
            <a:extLst>
              <a:ext uri="{FF2B5EF4-FFF2-40B4-BE49-F238E27FC236}">
                <a16:creationId xmlns:a16="http://schemas.microsoft.com/office/drawing/2014/main" id="{47D9CEBF-AF15-4BF9-A172-E1C5C0E7EF02}"/>
              </a:ext>
            </a:extLst>
          </p:cNvPr>
          <p:cNvPicPr>
            <a:picLocks noChangeAspect="1"/>
          </p:cNvPicPr>
          <p:nvPr/>
        </p:nvPicPr>
        <p:blipFill>
          <a:blip r:embed="rId9"/>
          <a:stretch>
            <a:fillRect/>
          </a:stretch>
        </p:blipFill>
        <p:spPr>
          <a:xfrm>
            <a:off x="71040" y="3897386"/>
            <a:ext cx="2190020" cy="992809"/>
          </a:xfrm>
          <a:prstGeom prst="rect">
            <a:avLst/>
          </a:prstGeom>
        </p:spPr>
      </p:pic>
      <p:sp>
        <p:nvSpPr>
          <p:cNvPr id="5" name="Explosion: 14 Points 4">
            <a:extLst>
              <a:ext uri="{FF2B5EF4-FFF2-40B4-BE49-F238E27FC236}">
                <a16:creationId xmlns:a16="http://schemas.microsoft.com/office/drawing/2014/main" id="{F519EC5D-94F5-4E94-BB31-4118DAC0D072}"/>
              </a:ext>
            </a:extLst>
          </p:cNvPr>
          <p:cNvSpPr/>
          <p:nvPr/>
        </p:nvSpPr>
        <p:spPr>
          <a:xfrm>
            <a:off x="1645165" y="3652262"/>
            <a:ext cx="1220695" cy="720098"/>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a:t>SQL = 3.35</a:t>
            </a:r>
          </a:p>
        </p:txBody>
      </p:sp>
    </p:spTree>
    <p:extLst>
      <p:ext uri="{BB962C8B-B14F-4D97-AF65-F5344CB8AC3E}">
        <p14:creationId xmlns:p14="http://schemas.microsoft.com/office/powerpoint/2010/main" val="211436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469F1-4457-4615-9FDC-A1B9A9ECFACC}"/>
              </a:ext>
            </a:extLst>
          </p:cNvPr>
          <p:cNvSpPr>
            <a:spLocks noGrp="1"/>
          </p:cNvSpPr>
          <p:nvPr>
            <p:ph type="title"/>
          </p:nvPr>
        </p:nvSpPr>
        <p:spPr/>
        <p:txBody>
          <a:bodyPr/>
          <a:lstStyle/>
          <a:p>
            <a:r>
              <a:rPr lang="en-US" dirty="0"/>
              <a:t>Analyze: Box and Whisker Plot</a:t>
            </a:r>
          </a:p>
        </p:txBody>
      </p:sp>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C89B713A-FFAE-4486-A470-11284E55F61E}"/>
                  </a:ext>
                </a:extLst>
              </p:cNvPr>
              <p:cNvGraphicFramePr/>
              <p:nvPr>
                <p:extLst>
                  <p:ext uri="{D42A27DB-BD31-4B8C-83A1-F6EECF244321}">
                    <p14:modId xmlns:p14="http://schemas.microsoft.com/office/powerpoint/2010/main" val="1220838351"/>
                  </p:ext>
                </p:extLst>
              </p:nvPr>
            </p:nvGraphicFramePr>
            <p:xfrm>
              <a:off x="503903" y="1869440"/>
              <a:ext cx="5881370" cy="460756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hart 4">
                <a:extLst>
                  <a:ext uri="{FF2B5EF4-FFF2-40B4-BE49-F238E27FC236}">
                    <a16:creationId xmlns:a16="http://schemas.microsoft.com/office/drawing/2014/main" id="{C89B713A-FFAE-4486-A470-11284E55F61E}"/>
                  </a:ext>
                </a:extLst>
              </p:cNvPr>
              <p:cNvPicPr>
                <a:picLocks noGrp="1" noRot="1" noChangeAspect="1" noMove="1" noResize="1" noEditPoints="1" noAdjustHandles="1" noChangeArrowheads="1" noChangeShapeType="1"/>
              </p:cNvPicPr>
              <p:nvPr/>
            </p:nvPicPr>
            <p:blipFill>
              <a:blip r:embed="rId3"/>
              <a:stretch>
                <a:fillRect/>
              </a:stretch>
            </p:blipFill>
            <p:spPr>
              <a:xfrm>
                <a:off x="503903" y="1869440"/>
                <a:ext cx="5881370" cy="4607560"/>
              </a:xfrm>
              <a:prstGeom prst="rect">
                <a:avLst/>
              </a:prstGeom>
            </p:spPr>
          </p:pic>
        </mc:Fallback>
      </mc:AlternateContent>
      <p:sp>
        <p:nvSpPr>
          <p:cNvPr id="6" name="TextBox 5">
            <a:extLst>
              <a:ext uri="{FF2B5EF4-FFF2-40B4-BE49-F238E27FC236}">
                <a16:creationId xmlns:a16="http://schemas.microsoft.com/office/drawing/2014/main" id="{4B5C263C-B153-4FA1-94D3-2C325980FD58}"/>
              </a:ext>
            </a:extLst>
          </p:cNvPr>
          <p:cNvSpPr txBox="1"/>
          <p:nvPr/>
        </p:nvSpPr>
        <p:spPr>
          <a:xfrm>
            <a:off x="6754761" y="1869440"/>
            <a:ext cx="5152759" cy="4524315"/>
          </a:xfrm>
          <a:prstGeom prst="rect">
            <a:avLst/>
          </a:prstGeom>
          <a:noFill/>
        </p:spPr>
        <p:txBody>
          <a:bodyPr wrap="square" rtlCol="0">
            <a:spAutoFit/>
          </a:bodyPr>
          <a:lstStyle/>
          <a:p>
            <a:r>
              <a:rPr lang="en-US" sz="1600" dirty="0"/>
              <a:t>Looking back to the Pareto chart, I constructed a box and whisker plot showing the percentage of the food disposed of within the main two causes.</a:t>
            </a:r>
          </a:p>
          <a:p>
            <a:endParaRPr lang="en-US" sz="1600" dirty="0"/>
          </a:p>
          <a:p>
            <a:r>
              <a:rPr lang="en-US" sz="1600" dirty="0"/>
              <a:t>Reduced quality goods tend to be mostly used up by the time they are thrown away. In many cases, the reduced quality goods are replaced before they fully expire but are otherwise lacking in some way. </a:t>
            </a:r>
          </a:p>
          <a:p>
            <a:endParaRPr lang="en-US" sz="1600" dirty="0"/>
          </a:p>
          <a:p>
            <a:r>
              <a:rPr lang="en-US" sz="1600" dirty="0"/>
              <a:t>Therefore, we are going to implement a household rule that we don’t replace a product if we have 20% left at home (the mean amount currently disposed of). </a:t>
            </a:r>
          </a:p>
          <a:p>
            <a:endParaRPr lang="en-US" sz="1600" dirty="0"/>
          </a:p>
          <a:p>
            <a:r>
              <a:rPr lang="en-US" sz="1600" dirty="0"/>
              <a:t>For expired goods, the percentage thrown away has a much larger spread. </a:t>
            </a:r>
          </a:p>
          <a:p>
            <a:endParaRPr lang="en-US" sz="1600" dirty="0"/>
          </a:p>
          <a:p>
            <a:r>
              <a:rPr lang="en-US" sz="1600" dirty="0"/>
              <a:t>To address this, we are going to increase efforts to preserve foods before they expire. </a:t>
            </a:r>
          </a:p>
        </p:txBody>
      </p:sp>
    </p:spTree>
    <p:extLst>
      <p:ext uri="{BB962C8B-B14F-4D97-AF65-F5344CB8AC3E}">
        <p14:creationId xmlns:p14="http://schemas.microsoft.com/office/powerpoint/2010/main" val="2908027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05B0-D402-4E5B-BDB8-36BFA976D7CC}"/>
              </a:ext>
            </a:extLst>
          </p:cNvPr>
          <p:cNvSpPr>
            <a:spLocks noGrp="1"/>
          </p:cNvSpPr>
          <p:nvPr>
            <p:ph type="title"/>
          </p:nvPr>
        </p:nvSpPr>
        <p:spPr>
          <a:xfrm>
            <a:off x="838200" y="79987"/>
            <a:ext cx="10515600" cy="1325563"/>
          </a:xfrm>
        </p:spPr>
        <p:txBody>
          <a:bodyPr/>
          <a:lstStyle/>
          <a:p>
            <a:r>
              <a:rPr lang="en-US" dirty="0"/>
              <a:t>IMPROVE: Proposed Process Flow Chart</a:t>
            </a:r>
          </a:p>
        </p:txBody>
      </p:sp>
      <p:pic>
        <p:nvPicPr>
          <p:cNvPr id="5" name="Content Placeholder 4" descr="A close up of a map&#10;&#10;Description automatically generated">
            <a:extLst>
              <a:ext uri="{FF2B5EF4-FFF2-40B4-BE49-F238E27FC236}">
                <a16:creationId xmlns:a16="http://schemas.microsoft.com/office/drawing/2014/main" id="{AF2F6243-9AA2-4D48-BC1A-7092FFFFFC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046" y="1327220"/>
            <a:ext cx="8504657" cy="5358668"/>
          </a:xfrm>
        </p:spPr>
      </p:pic>
      <p:sp>
        <p:nvSpPr>
          <p:cNvPr id="3" name="TextBox 2">
            <a:extLst>
              <a:ext uri="{FF2B5EF4-FFF2-40B4-BE49-F238E27FC236}">
                <a16:creationId xmlns:a16="http://schemas.microsoft.com/office/drawing/2014/main" id="{B08A111F-CE84-4E99-A37E-F09844FC0F4E}"/>
              </a:ext>
            </a:extLst>
          </p:cNvPr>
          <p:cNvSpPr txBox="1"/>
          <p:nvPr/>
        </p:nvSpPr>
        <p:spPr>
          <a:xfrm>
            <a:off x="8337755" y="2112460"/>
            <a:ext cx="2930013" cy="923330"/>
          </a:xfrm>
          <a:prstGeom prst="rect">
            <a:avLst/>
          </a:prstGeom>
          <a:noFill/>
        </p:spPr>
        <p:txBody>
          <a:bodyPr wrap="square" rtlCol="0">
            <a:spAutoFit/>
          </a:bodyPr>
          <a:lstStyle/>
          <a:p>
            <a:r>
              <a:rPr lang="en-US" dirty="0"/>
              <a:t>This is the new process flow chart after implementing the process changes.</a:t>
            </a:r>
          </a:p>
        </p:txBody>
      </p:sp>
      <p:sp>
        <p:nvSpPr>
          <p:cNvPr id="4" name="TextBox 3">
            <a:extLst>
              <a:ext uri="{FF2B5EF4-FFF2-40B4-BE49-F238E27FC236}">
                <a16:creationId xmlns:a16="http://schemas.microsoft.com/office/drawing/2014/main" id="{DD95FBE2-4CFB-44FC-BAD6-02A79DF8D286}"/>
              </a:ext>
            </a:extLst>
          </p:cNvPr>
          <p:cNvSpPr txBox="1"/>
          <p:nvPr/>
        </p:nvSpPr>
        <p:spPr>
          <a:xfrm>
            <a:off x="6558455" y="4745420"/>
            <a:ext cx="472966" cy="261610"/>
          </a:xfrm>
          <a:prstGeom prst="rect">
            <a:avLst/>
          </a:prstGeom>
          <a:noFill/>
        </p:spPr>
        <p:txBody>
          <a:bodyPr wrap="square" rtlCol="0">
            <a:spAutoFit/>
          </a:bodyPr>
          <a:lstStyle/>
          <a:p>
            <a:r>
              <a:rPr lang="en-US" sz="1100" dirty="0"/>
              <a:t>No</a:t>
            </a:r>
          </a:p>
        </p:txBody>
      </p:sp>
    </p:spTree>
    <p:extLst>
      <p:ext uri="{BB962C8B-B14F-4D97-AF65-F5344CB8AC3E}">
        <p14:creationId xmlns:p14="http://schemas.microsoft.com/office/powerpoint/2010/main" val="3424724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E9453-B8B8-4D9F-9A8E-B0D56E1AD5FB}"/>
              </a:ext>
            </a:extLst>
          </p:cNvPr>
          <p:cNvSpPr>
            <a:spLocks noGrp="1"/>
          </p:cNvSpPr>
          <p:nvPr>
            <p:ph type="title"/>
          </p:nvPr>
        </p:nvSpPr>
        <p:spPr/>
        <p:txBody>
          <a:bodyPr/>
          <a:lstStyle/>
          <a:p>
            <a:r>
              <a:rPr lang="en-US" dirty="0"/>
              <a:t>Improve: Sigma Quality Level</a:t>
            </a:r>
          </a:p>
        </p:txBody>
      </p:sp>
      <p:graphicFrame>
        <p:nvGraphicFramePr>
          <p:cNvPr id="6" name="Table 6">
            <a:extLst>
              <a:ext uri="{FF2B5EF4-FFF2-40B4-BE49-F238E27FC236}">
                <a16:creationId xmlns:a16="http://schemas.microsoft.com/office/drawing/2014/main" id="{718B4F68-70C7-4ACE-A426-921B74A57F16}"/>
              </a:ext>
            </a:extLst>
          </p:cNvPr>
          <p:cNvGraphicFramePr>
            <a:graphicFrameLocks noGrp="1"/>
          </p:cNvGraphicFramePr>
          <p:nvPr>
            <p:extLst>
              <p:ext uri="{D42A27DB-BD31-4B8C-83A1-F6EECF244321}">
                <p14:modId xmlns:p14="http://schemas.microsoft.com/office/powerpoint/2010/main" val="2146004609"/>
              </p:ext>
            </p:extLst>
          </p:nvPr>
        </p:nvGraphicFramePr>
        <p:xfrm>
          <a:off x="1130240" y="1965706"/>
          <a:ext cx="5858385" cy="2094966"/>
        </p:xfrm>
        <a:graphic>
          <a:graphicData uri="http://schemas.openxmlformats.org/drawingml/2006/table">
            <a:tbl>
              <a:tblPr firstRow="1" bandRow="1">
                <a:tableStyleId>{5C22544A-7EE6-4342-B048-85BDC9FD1C3A}</a:tableStyleId>
              </a:tblPr>
              <a:tblGrid>
                <a:gridCol w="1952795">
                  <a:extLst>
                    <a:ext uri="{9D8B030D-6E8A-4147-A177-3AD203B41FA5}">
                      <a16:colId xmlns:a16="http://schemas.microsoft.com/office/drawing/2014/main" val="3515501819"/>
                    </a:ext>
                  </a:extLst>
                </a:gridCol>
                <a:gridCol w="1952795">
                  <a:extLst>
                    <a:ext uri="{9D8B030D-6E8A-4147-A177-3AD203B41FA5}">
                      <a16:colId xmlns:a16="http://schemas.microsoft.com/office/drawing/2014/main" val="553526583"/>
                    </a:ext>
                  </a:extLst>
                </a:gridCol>
                <a:gridCol w="1952795">
                  <a:extLst>
                    <a:ext uri="{9D8B030D-6E8A-4147-A177-3AD203B41FA5}">
                      <a16:colId xmlns:a16="http://schemas.microsoft.com/office/drawing/2014/main" val="1829616586"/>
                    </a:ext>
                  </a:extLst>
                </a:gridCol>
              </a:tblGrid>
              <a:tr h="698322">
                <a:tc>
                  <a:txBody>
                    <a:bodyPr/>
                    <a:lstStyle/>
                    <a:p>
                      <a:pPr algn="ctr"/>
                      <a:endParaRPr lang="en-US" dirty="0"/>
                    </a:p>
                  </a:txBody>
                  <a:tcPr/>
                </a:tc>
                <a:tc>
                  <a:txBody>
                    <a:bodyPr/>
                    <a:lstStyle/>
                    <a:p>
                      <a:pPr algn="ctr"/>
                      <a:r>
                        <a:rPr lang="en-US" dirty="0"/>
                        <a:t>Before </a:t>
                      </a:r>
                    </a:p>
                    <a:p>
                      <a:pPr algn="ctr"/>
                      <a:r>
                        <a:rPr lang="en-US" dirty="0"/>
                        <a:t>Process</a:t>
                      </a:r>
                    </a:p>
                  </a:txBody>
                  <a:tcPr/>
                </a:tc>
                <a:tc>
                  <a:txBody>
                    <a:bodyPr/>
                    <a:lstStyle/>
                    <a:p>
                      <a:pPr algn="ctr"/>
                      <a:r>
                        <a:rPr lang="en-US" dirty="0"/>
                        <a:t>After Improvement</a:t>
                      </a:r>
                    </a:p>
                  </a:txBody>
                  <a:tcPr/>
                </a:tc>
                <a:extLst>
                  <a:ext uri="{0D108BD9-81ED-4DB2-BD59-A6C34878D82A}">
                    <a16:rowId xmlns:a16="http://schemas.microsoft.com/office/drawing/2014/main" val="737128012"/>
                  </a:ext>
                </a:extLst>
              </a:tr>
              <a:tr h="698322">
                <a:tc>
                  <a:txBody>
                    <a:bodyPr/>
                    <a:lstStyle/>
                    <a:p>
                      <a:pPr algn="ctr"/>
                      <a:r>
                        <a:rPr lang="en-US" dirty="0"/>
                        <a:t>DPMO</a:t>
                      </a:r>
                    </a:p>
                  </a:txBody>
                  <a:tcPr/>
                </a:tc>
                <a:tc>
                  <a:txBody>
                    <a:bodyPr/>
                    <a:lstStyle/>
                    <a:p>
                      <a:pPr algn="ctr"/>
                      <a:r>
                        <a:rPr lang="en-US" dirty="0"/>
                        <a:t>30,191</a:t>
                      </a:r>
                    </a:p>
                  </a:txBody>
                  <a:tcPr/>
                </a:tc>
                <a:tc>
                  <a:txBody>
                    <a:bodyPr/>
                    <a:lstStyle/>
                    <a:p>
                      <a:pPr algn="ctr"/>
                      <a:r>
                        <a:rPr lang="en-US" dirty="0"/>
                        <a:t>12,332</a:t>
                      </a:r>
                    </a:p>
                  </a:txBody>
                  <a:tcPr/>
                </a:tc>
                <a:extLst>
                  <a:ext uri="{0D108BD9-81ED-4DB2-BD59-A6C34878D82A}">
                    <a16:rowId xmlns:a16="http://schemas.microsoft.com/office/drawing/2014/main" val="3290120578"/>
                  </a:ext>
                </a:extLst>
              </a:tr>
              <a:tr h="698322">
                <a:tc>
                  <a:txBody>
                    <a:bodyPr/>
                    <a:lstStyle/>
                    <a:p>
                      <a:pPr algn="ctr"/>
                      <a:r>
                        <a:rPr lang="en-US" dirty="0"/>
                        <a:t>SQL</a:t>
                      </a:r>
                    </a:p>
                  </a:txBody>
                  <a:tcPr/>
                </a:tc>
                <a:tc>
                  <a:txBody>
                    <a:bodyPr/>
                    <a:lstStyle/>
                    <a:p>
                      <a:pPr algn="ctr"/>
                      <a:r>
                        <a:rPr lang="en-US" dirty="0"/>
                        <a:t>3.35</a:t>
                      </a:r>
                    </a:p>
                  </a:txBody>
                  <a:tcPr/>
                </a:tc>
                <a:tc>
                  <a:txBody>
                    <a:bodyPr/>
                    <a:lstStyle/>
                    <a:p>
                      <a:pPr algn="ctr"/>
                      <a:r>
                        <a:rPr lang="en-US" dirty="0"/>
                        <a:t>3.75</a:t>
                      </a:r>
                    </a:p>
                  </a:txBody>
                  <a:tcPr/>
                </a:tc>
                <a:extLst>
                  <a:ext uri="{0D108BD9-81ED-4DB2-BD59-A6C34878D82A}">
                    <a16:rowId xmlns:a16="http://schemas.microsoft.com/office/drawing/2014/main" val="296167346"/>
                  </a:ext>
                </a:extLst>
              </a:tr>
            </a:tbl>
          </a:graphicData>
        </a:graphic>
      </p:graphicFrame>
      <p:sp>
        <p:nvSpPr>
          <p:cNvPr id="4" name="TextBox 3">
            <a:extLst>
              <a:ext uri="{FF2B5EF4-FFF2-40B4-BE49-F238E27FC236}">
                <a16:creationId xmlns:a16="http://schemas.microsoft.com/office/drawing/2014/main" id="{1F8807D8-1A76-4A2C-83BA-67A17EDF667D}"/>
              </a:ext>
            </a:extLst>
          </p:cNvPr>
          <p:cNvSpPr txBox="1"/>
          <p:nvPr/>
        </p:nvSpPr>
        <p:spPr>
          <a:xfrm>
            <a:off x="7893697" y="1690688"/>
            <a:ext cx="3685593" cy="3693319"/>
          </a:xfrm>
          <a:prstGeom prst="rect">
            <a:avLst/>
          </a:prstGeom>
          <a:noFill/>
        </p:spPr>
        <p:txBody>
          <a:bodyPr wrap="square" rtlCol="0">
            <a:spAutoFit/>
          </a:bodyPr>
          <a:lstStyle/>
          <a:p>
            <a:r>
              <a:rPr lang="en-US" dirty="0"/>
              <a:t>I considered any food item purchased an opportunity. A defect was throwing part or whole of a product away for whatever reason. </a:t>
            </a:r>
          </a:p>
          <a:p>
            <a:endParaRPr lang="en-US" dirty="0"/>
          </a:p>
          <a:p>
            <a:r>
              <a:rPr lang="en-US" dirty="0"/>
              <a:t>The original SQL was 3.35. After the process, the SQL increased to 3.75.</a:t>
            </a:r>
          </a:p>
          <a:p>
            <a:endParaRPr lang="en-US" dirty="0"/>
          </a:p>
          <a:p>
            <a:r>
              <a:rPr lang="en-US" dirty="0"/>
              <a:t>This is a positive sign, but more data would need to be collected to reach a stronger conclusion. Only two weeks of data were collected for the improve stage.</a:t>
            </a:r>
          </a:p>
        </p:txBody>
      </p:sp>
    </p:spTree>
    <p:extLst>
      <p:ext uri="{BB962C8B-B14F-4D97-AF65-F5344CB8AC3E}">
        <p14:creationId xmlns:p14="http://schemas.microsoft.com/office/powerpoint/2010/main" val="1295157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24FEC-2A6D-4DC8-B4E5-3476F06CD5F3}"/>
              </a:ext>
            </a:extLst>
          </p:cNvPr>
          <p:cNvSpPr>
            <a:spLocks noGrp="1"/>
          </p:cNvSpPr>
          <p:nvPr>
            <p:ph type="title"/>
          </p:nvPr>
        </p:nvSpPr>
        <p:spPr/>
        <p:txBody>
          <a:bodyPr/>
          <a:lstStyle/>
          <a:p>
            <a:r>
              <a:rPr lang="en-US" dirty="0"/>
              <a:t>CONTROL</a:t>
            </a:r>
          </a:p>
        </p:txBody>
      </p:sp>
      <p:sp>
        <p:nvSpPr>
          <p:cNvPr id="3" name="Content Placeholder 2">
            <a:extLst>
              <a:ext uri="{FF2B5EF4-FFF2-40B4-BE49-F238E27FC236}">
                <a16:creationId xmlns:a16="http://schemas.microsoft.com/office/drawing/2014/main" id="{A011D7C1-316A-4FDE-81A6-A90E355DCB86}"/>
              </a:ext>
            </a:extLst>
          </p:cNvPr>
          <p:cNvSpPr>
            <a:spLocks noGrp="1"/>
          </p:cNvSpPr>
          <p:nvPr>
            <p:ph idx="1"/>
          </p:nvPr>
        </p:nvSpPr>
        <p:spPr/>
        <p:txBody>
          <a:bodyPr/>
          <a:lstStyle/>
          <a:p>
            <a:pPr marL="0" indent="-45720">
              <a:buFontTx/>
              <a:buNone/>
              <a:defRPr/>
            </a:pPr>
            <a:r>
              <a:rPr lang="en-US" altLang="en-US" kern="0" dirty="0">
                <a:latin typeface="Arial" panose="020B0604020202020204" pitchFamily="34" charset="0"/>
              </a:rPr>
              <a:t>So far, the changes made in this process improvement project seem to be helping. The two changes implemented in the improve stage should be continued.</a:t>
            </a:r>
          </a:p>
          <a:p>
            <a:pPr marL="0" indent="-45720">
              <a:buFontTx/>
              <a:buNone/>
              <a:defRPr/>
            </a:pPr>
            <a:endParaRPr lang="en-US" altLang="en-US" kern="0" dirty="0">
              <a:latin typeface="Arial" panose="020B0604020202020204" pitchFamily="34" charset="0"/>
            </a:endParaRPr>
          </a:p>
          <a:p>
            <a:pPr marL="0" indent="-45720">
              <a:buFontTx/>
              <a:buNone/>
              <a:defRPr/>
            </a:pPr>
            <a:r>
              <a:rPr lang="en-US" altLang="en-US" kern="0" dirty="0">
                <a:latin typeface="Arial" panose="020B0604020202020204" pitchFamily="34" charset="0"/>
              </a:rPr>
              <a:t>However, although the solutions seem to be helping, the population measured was smaller than ideal. More data should be gathered to reach a stronger conclusion. </a:t>
            </a:r>
          </a:p>
          <a:p>
            <a:endParaRPr lang="en-US" dirty="0"/>
          </a:p>
        </p:txBody>
      </p:sp>
    </p:spTree>
    <p:extLst>
      <p:ext uri="{BB962C8B-B14F-4D97-AF65-F5344CB8AC3E}">
        <p14:creationId xmlns:p14="http://schemas.microsoft.com/office/powerpoint/2010/main" val="1129759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738C0-8EC1-45C9-A150-3CC2DB4564AC}"/>
              </a:ext>
            </a:extLst>
          </p:cNvPr>
          <p:cNvSpPr>
            <a:spLocks noGrp="1"/>
          </p:cNvSpPr>
          <p:nvPr>
            <p:ph type="title"/>
          </p:nvPr>
        </p:nvSpPr>
        <p:spPr/>
        <p:txBody>
          <a:bodyPr/>
          <a:lstStyle/>
          <a:p>
            <a:r>
              <a:rPr lang="en-US" dirty="0"/>
              <a:t>DEFINE: Goals, Inputs/Outputs, etc.</a:t>
            </a:r>
          </a:p>
        </p:txBody>
      </p:sp>
      <p:sp>
        <p:nvSpPr>
          <p:cNvPr id="3" name="Content Placeholder 2">
            <a:extLst>
              <a:ext uri="{FF2B5EF4-FFF2-40B4-BE49-F238E27FC236}">
                <a16:creationId xmlns:a16="http://schemas.microsoft.com/office/drawing/2014/main" id="{6B0CC175-9A67-481B-8994-D900E66029B8}"/>
              </a:ext>
            </a:extLst>
          </p:cNvPr>
          <p:cNvSpPr>
            <a:spLocks noGrp="1"/>
          </p:cNvSpPr>
          <p:nvPr>
            <p:ph idx="1"/>
          </p:nvPr>
        </p:nvSpPr>
        <p:spPr/>
        <p:txBody>
          <a:bodyPr>
            <a:normAutofit/>
          </a:bodyPr>
          <a:lstStyle/>
          <a:p>
            <a:r>
              <a:rPr lang="en-US" dirty="0"/>
              <a:t>My household produces too much food waste. This is causing us to waste money on excess products.</a:t>
            </a:r>
          </a:p>
          <a:p>
            <a:r>
              <a:rPr lang="en-US" dirty="0"/>
              <a:t>My goal is to reduce the dollar value of what is wasted. I want to cut the amount of money wasted in half. </a:t>
            </a:r>
          </a:p>
          <a:p>
            <a:r>
              <a:rPr lang="en-US" dirty="0"/>
              <a:t>I would estimate that I throw away about 5% of the food I purchase (including groceries, carry in, dining out, coffee, alcohol, etc.). I estimate my household spends around $200 a week on food. With these estimates, I am losing approximately $10 a week or $520 a year. </a:t>
            </a:r>
          </a:p>
          <a:p>
            <a:r>
              <a:rPr lang="en-US" dirty="0"/>
              <a:t>My key output is the dollar value of the food I throw away. </a:t>
            </a:r>
          </a:p>
          <a:p>
            <a:endParaRPr lang="en-US" dirty="0"/>
          </a:p>
          <a:p>
            <a:endParaRPr lang="en-US" dirty="0"/>
          </a:p>
        </p:txBody>
      </p:sp>
    </p:spTree>
    <p:extLst>
      <p:ext uri="{BB962C8B-B14F-4D97-AF65-F5344CB8AC3E}">
        <p14:creationId xmlns:p14="http://schemas.microsoft.com/office/powerpoint/2010/main" val="4263644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6919-C569-4A93-A0AD-8875153BD2B0}"/>
              </a:ext>
            </a:extLst>
          </p:cNvPr>
          <p:cNvSpPr>
            <a:spLocks noGrp="1"/>
          </p:cNvSpPr>
          <p:nvPr>
            <p:ph type="title"/>
          </p:nvPr>
        </p:nvSpPr>
        <p:spPr/>
        <p:txBody>
          <a:bodyPr/>
          <a:lstStyle/>
          <a:p>
            <a:r>
              <a:rPr lang="en-US" dirty="0"/>
              <a:t>DEFINE: Original Process Flow Chart</a:t>
            </a:r>
          </a:p>
        </p:txBody>
      </p:sp>
      <p:pic>
        <p:nvPicPr>
          <p:cNvPr id="9" name="Content Placeholder 8" descr="A close up of a map&#10;&#10;Description automatically generated">
            <a:extLst>
              <a:ext uri="{FF2B5EF4-FFF2-40B4-BE49-F238E27FC236}">
                <a16:creationId xmlns:a16="http://schemas.microsoft.com/office/drawing/2014/main" id="{4A92D5B8-4D1F-4451-A2C6-EE1D90FA10B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5323"/>
          <a:stretch/>
        </p:blipFill>
        <p:spPr>
          <a:xfrm>
            <a:off x="889000" y="1885190"/>
            <a:ext cx="10059296" cy="4556250"/>
          </a:xfrm>
        </p:spPr>
      </p:pic>
      <p:sp>
        <p:nvSpPr>
          <p:cNvPr id="3" name="TextBox 2">
            <a:extLst>
              <a:ext uri="{FF2B5EF4-FFF2-40B4-BE49-F238E27FC236}">
                <a16:creationId xmlns:a16="http://schemas.microsoft.com/office/drawing/2014/main" id="{0B49CEAF-DA9B-4AEA-9C43-4921A12A5AB1}"/>
              </a:ext>
            </a:extLst>
          </p:cNvPr>
          <p:cNvSpPr txBox="1"/>
          <p:nvPr/>
        </p:nvSpPr>
        <p:spPr>
          <a:xfrm>
            <a:off x="8301047" y="1918792"/>
            <a:ext cx="3474393" cy="923330"/>
          </a:xfrm>
          <a:prstGeom prst="rect">
            <a:avLst/>
          </a:prstGeom>
          <a:noFill/>
        </p:spPr>
        <p:txBody>
          <a:bodyPr wrap="square" rtlCol="0">
            <a:spAutoFit/>
          </a:bodyPr>
          <a:lstStyle/>
          <a:p>
            <a:r>
              <a:rPr lang="en-US" dirty="0"/>
              <a:t>This chart shows the current process before the improvement project. </a:t>
            </a:r>
          </a:p>
        </p:txBody>
      </p:sp>
      <p:sp>
        <p:nvSpPr>
          <p:cNvPr id="4" name="TextBox 3">
            <a:extLst>
              <a:ext uri="{FF2B5EF4-FFF2-40B4-BE49-F238E27FC236}">
                <a16:creationId xmlns:a16="http://schemas.microsoft.com/office/drawing/2014/main" id="{E2B80183-7385-4E6A-907D-F4BF3D200640}"/>
              </a:ext>
            </a:extLst>
          </p:cNvPr>
          <p:cNvSpPr txBox="1"/>
          <p:nvPr/>
        </p:nvSpPr>
        <p:spPr>
          <a:xfrm>
            <a:off x="8450317" y="4702372"/>
            <a:ext cx="472966" cy="307777"/>
          </a:xfrm>
          <a:prstGeom prst="rect">
            <a:avLst/>
          </a:prstGeom>
          <a:noFill/>
        </p:spPr>
        <p:txBody>
          <a:bodyPr wrap="square" rtlCol="0">
            <a:spAutoFit/>
          </a:bodyPr>
          <a:lstStyle/>
          <a:p>
            <a:r>
              <a:rPr lang="en-US" sz="1400" dirty="0"/>
              <a:t>No</a:t>
            </a:r>
          </a:p>
        </p:txBody>
      </p:sp>
    </p:spTree>
    <p:extLst>
      <p:ext uri="{BB962C8B-B14F-4D97-AF65-F5344CB8AC3E}">
        <p14:creationId xmlns:p14="http://schemas.microsoft.com/office/powerpoint/2010/main" val="370084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23196-2F49-429A-9385-AEB83F847A14}"/>
              </a:ext>
            </a:extLst>
          </p:cNvPr>
          <p:cNvSpPr>
            <a:spLocks noGrp="1"/>
          </p:cNvSpPr>
          <p:nvPr>
            <p:ph type="title"/>
          </p:nvPr>
        </p:nvSpPr>
        <p:spPr/>
        <p:txBody>
          <a:bodyPr/>
          <a:lstStyle/>
          <a:p>
            <a:r>
              <a:rPr lang="en-US" dirty="0"/>
              <a:t>Measure: Data Stratification Tree</a:t>
            </a:r>
          </a:p>
        </p:txBody>
      </p:sp>
      <p:graphicFrame>
        <p:nvGraphicFramePr>
          <p:cNvPr id="4" name="Content Placeholder 3">
            <a:extLst>
              <a:ext uri="{FF2B5EF4-FFF2-40B4-BE49-F238E27FC236}">
                <a16:creationId xmlns:a16="http://schemas.microsoft.com/office/drawing/2014/main" id="{591384C1-C84B-4C46-A656-69BEE4EAC76E}"/>
              </a:ext>
            </a:extLst>
          </p:cNvPr>
          <p:cNvGraphicFramePr>
            <a:graphicFrameLocks noGrp="1"/>
          </p:cNvGraphicFramePr>
          <p:nvPr>
            <p:ph idx="1"/>
            <p:extLst>
              <p:ext uri="{D42A27DB-BD31-4B8C-83A1-F6EECF244321}">
                <p14:modId xmlns:p14="http://schemas.microsoft.com/office/powerpoint/2010/main" val="13422362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0743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1470-5AAA-4B0E-804E-53E6B4052A57}"/>
              </a:ext>
            </a:extLst>
          </p:cNvPr>
          <p:cNvSpPr>
            <a:spLocks noGrp="1"/>
          </p:cNvSpPr>
          <p:nvPr>
            <p:ph type="title"/>
          </p:nvPr>
        </p:nvSpPr>
        <p:spPr>
          <a:xfrm>
            <a:off x="838200" y="0"/>
            <a:ext cx="10515600" cy="1176412"/>
          </a:xfrm>
        </p:spPr>
        <p:txBody>
          <a:bodyPr/>
          <a:lstStyle/>
          <a:p>
            <a:r>
              <a:rPr lang="en-US" dirty="0"/>
              <a:t>Measure: Data Definitions</a:t>
            </a:r>
          </a:p>
        </p:txBody>
      </p:sp>
      <p:graphicFrame>
        <p:nvGraphicFramePr>
          <p:cNvPr id="4" name="Table 4">
            <a:extLst>
              <a:ext uri="{FF2B5EF4-FFF2-40B4-BE49-F238E27FC236}">
                <a16:creationId xmlns:a16="http://schemas.microsoft.com/office/drawing/2014/main" id="{C0289546-57A3-48D7-B3C8-6B48181A3C75}"/>
              </a:ext>
            </a:extLst>
          </p:cNvPr>
          <p:cNvGraphicFramePr>
            <a:graphicFrameLocks noGrp="1"/>
          </p:cNvGraphicFramePr>
          <p:nvPr>
            <p:ph idx="1"/>
            <p:extLst>
              <p:ext uri="{D42A27DB-BD31-4B8C-83A1-F6EECF244321}">
                <p14:modId xmlns:p14="http://schemas.microsoft.com/office/powerpoint/2010/main" val="3013614045"/>
              </p:ext>
            </p:extLst>
          </p:nvPr>
        </p:nvGraphicFramePr>
        <p:xfrm>
          <a:off x="0" y="921743"/>
          <a:ext cx="12192000" cy="395505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2891732"/>
                    </a:ext>
                  </a:extLst>
                </a:gridCol>
                <a:gridCol w="2092958">
                  <a:extLst>
                    <a:ext uri="{9D8B030D-6E8A-4147-A177-3AD203B41FA5}">
                      <a16:colId xmlns:a16="http://schemas.microsoft.com/office/drawing/2014/main" val="935595954"/>
                    </a:ext>
                  </a:extLst>
                </a:gridCol>
                <a:gridCol w="6035042">
                  <a:extLst>
                    <a:ext uri="{9D8B030D-6E8A-4147-A177-3AD203B41FA5}">
                      <a16:colId xmlns:a16="http://schemas.microsoft.com/office/drawing/2014/main" val="3797571858"/>
                    </a:ext>
                  </a:extLst>
                </a:gridCol>
              </a:tblGrid>
              <a:tr h="494382">
                <a:tc>
                  <a:txBody>
                    <a:bodyPr/>
                    <a:lstStyle/>
                    <a:p>
                      <a:r>
                        <a:rPr lang="en-US" sz="1400" dirty="0"/>
                        <a:t>Data </a:t>
                      </a:r>
                    </a:p>
                  </a:txBody>
                  <a:tcPr/>
                </a:tc>
                <a:tc>
                  <a:txBody>
                    <a:bodyPr/>
                    <a:lstStyle/>
                    <a:p>
                      <a:r>
                        <a:rPr lang="en-US" sz="1400" dirty="0"/>
                        <a:t>Discrete or Continuous</a:t>
                      </a:r>
                    </a:p>
                  </a:txBody>
                  <a:tcPr/>
                </a:tc>
                <a:tc>
                  <a:txBody>
                    <a:bodyPr/>
                    <a:lstStyle/>
                    <a:p>
                      <a:r>
                        <a:rPr lang="en-US" sz="1400" dirty="0"/>
                        <a:t>Data Collection</a:t>
                      </a:r>
                    </a:p>
                  </a:txBody>
                  <a:tcPr/>
                </a:tc>
                <a:extLst>
                  <a:ext uri="{0D108BD9-81ED-4DB2-BD59-A6C34878D82A}">
                    <a16:rowId xmlns:a16="http://schemas.microsoft.com/office/drawing/2014/main" val="975240330"/>
                  </a:ext>
                </a:extLst>
              </a:tr>
              <a:tr h="494382">
                <a:tc>
                  <a:txBody>
                    <a:bodyPr/>
                    <a:lstStyle/>
                    <a:p>
                      <a:r>
                        <a:rPr lang="en-US" sz="1400" dirty="0"/>
                        <a:t>Day of the week</a:t>
                      </a:r>
                    </a:p>
                  </a:txBody>
                  <a:tcPr/>
                </a:tc>
                <a:tc>
                  <a:txBody>
                    <a:bodyPr/>
                    <a:lstStyle/>
                    <a:p>
                      <a:r>
                        <a:rPr lang="en-US" sz="1400" dirty="0"/>
                        <a:t>Discrete</a:t>
                      </a:r>
                    </a:p>
                  </a:txBody>
                  <a:tcPr/>
                </a:tc>
                <a:tc>
                  <a:txBody>
                    <a:bodyPr/>
                    <a:lstStyle/>
                    <a:p>
                      <a:r>
                        <a:rPr lang="en-US" sz="1400" dirty="0"/>
                        <a:t>Date recorded when disposed of.</a:t>
                      </a:r>
                    </a:p>
                  </a:txBody>
                  <a:tcPr/>
                </a:tc>
                <a:extLst>
                  <a:ext uri="{0D108BD9-81ED-4DB2-BD59-A6C34878D82A}">
                    <a16:rowId xmlns:a16="http://schemas.microsoft.com/office/drawing/2014/main" val="3603540565"/>
                  </a:ext>
                </a:extLst>
              </a:tr>
              <a:tr h="494382">
                <a:tc>
                  <a:txBody>
                    <a:bodyPr/>
                    <a:lstStyle/>
                    <a:p>
                      <a:r>
                        <a:rPr lang="en-US" sz="1400" dirty="0"/>
                        <a:t>Type of item disposed of</a:t>
                      </a:r>
                    </a:p>
                  </a:txBody>
                  <a:tcPr/>
                </a:tc>
                <a:tc>
                  <a:txBody>
                    <a:bodyPr/>
                    <a:lstStyle/>
                    <a:p>
                      <a:r>
                        <a:rPr lang="en-US" sz="1400" dirty="0"/>
                        <a:t>Discrete</a:t>
                      </a:r>
                    </a:p>
                  </a:txBody>
                  <a:tcPr/>
                </a:tc>
                <a:tc>
                  <a:txBody>
                    <a:bodyPr/>
                    <a:lstStyle/>
                    <a:p>
                      <a:r>
                        <a:rPr lang="en-US" sz="1400" dirty="0"/>
                        <a:t>Categorized when disposed of.</a:t>
                      </a:r>
                    </a:p>
                  </a:txBody>
                  <a:tcPr/>
                </a:tc>
                <a:extLst>
                  <a:ext uri="{0D108BD9-81ED-4DB2-BD59-A6C34878D82A}">
                    <a16:rowId xmlns:a16="http://schemas.microsoft.com/office/drawing/2014/main" val="3039512472"/>
                  </a:ext>
                </a:extLst>
              </a:tr>
              <a:tr h="494382">
                <a:tc>
                  <a:txBody>
                    <a:bodyPr/>
                    <a:lstStyle/>
                    <a:p>
                      <a:r>
                        <a:rPr lang="en-US" sz="1400" dirty="0"/>
                        <a:t>Reason for disposal</a:t>
                      </a:r>
                    </a:p>
                  </a:txBody>
                  <a:tcPr/>
                </a:tc>
                <a:tc>
                  <a:txBody>
                    <a:bodyPr/>
                    <a:lstStyle/>
                    <a:p>
                      <a:r>
                        <a:rPr lang="en-US" sz="1400" dirty="0"/>
                        <a:t>Discrete</a:t>
                      </a:r>
                    </a:p>
                  </a:txBody>
                  <a:tcPr/>
                </a:tc>
                <a:tc>
                  <a:txBody>
                    <a:bodyPr/>
                    <a:lstStyle/>
                    <a:p>
                      <a:r>
                        <a:rPr lang="en-US" sz="1400" dirty="0"/>
                        <a:t>Categorized within predetermined categories when disposed of. </a:t>
                      </a:r>
                    </a:p>
                  </a:txBody>
                  <a:tcPr/>
                </a:tc>
                <a:extLst>
                  <a:ext uri="{0D108BD9-81ED-4DB2-BD59-A6C34878D82A}">
                    <a16:rowId xmlns:a16="http://schemas.microsoft.com/office/drawing/2014/main" val="1626892754"/>
                  </a:ext>
                </a:extLst>
              </a:tr>
              <a:tr h="494382">
                <a:tc>
                  <a:txBody>
                    <a:bodyPr/>
                    <a:lstStyle/>
                    <a:p>
                      <a:r>
                        <a:rPr lang="en-US" sz="1400" dirty="0"/>
                        <a:t>Original cost</a:t>
                      </a:r>
                    </a:p>
                  </a:txBody>
                  <a:tcPr/>
                </a:tc>
                <a:tc>
                  <a:txBody>
                    <a:bodyPr/>
                    <a:lstStyle/>
                    <a:p>
                      <a:r>
                        <a:rPr lang="en-US" sz="1400" dirty="0"/>
                        <a:t>Continuous</a:t>
                      </a:r>
                    </a:p>
                  </a:txBody>
                  <a:tcPr/>
                </a:tc>
                <a:tc>
                  <a:txBody>
                    <a:bodyPr/>
                    <a:lstStyle/>
                    <a:p>
                      <a:r>
                        <a:rPr lang="en-US" sz="1400" dirty="0"/>
                        <a:t>From receipt. </a:t>
                      </a:r>
                    </a:p>
                  </a:txBody>
                  <a:tcPr/>
                </a:tc>
                <a:extLst>
                  <a:ext uri="{0D108BD9-81ED-4DB2-BD59-A6C34878D82A}">
                    <a16:rowId xmlns:a16="http://schemas.microsoft.com/office/drawing/2014/main" val="1456183456"/>
                  </a:ext>
                </a:extLst>
              </a:tr>
              <a:tr h="494382">
                <a:tc>
                  <a:txBody>
                    <a:bodyPr/>
                    <a:lstStyle/>
                    <a:p>
                      <a:r>
                        <a:rPr lang="en-US" sz="1400" dirty="0"/>
                        <a:t>Original oz</a:t>
                      </a:r>
                    </a:p>
                  </a:txBody>
                  <a:tcPr/>
                </a:tc>
                <a:tc>
                  <a:txBody>
                    <a:bodyPr/>
                    <a:lstStyle/>
                    <a:p>
                      <a:r>
                        <a:rPr lang="en-US" sz="1400" dirty="0"/>
                        <a:t>Continuous</a:t>
                      </a:r>
                    </a:p>
                  </a:txBody>
                  <a:tcPr/>
                </a:tc>
                <a:tc>
                  <a:txBody>
                    <a:bodyPr/>
                    <a:lstStyle/>
                    <a:p>
                      <a:r>
                        <a:rPr lang="en-US" sz="1400" dirty="0"/>
                        <a:t>From packaging or menu information.</a:t>
                      </a:r>
                    </a:p>
                  </a:txBody>
                  <a:tcPr/>
                </a:tc>
                <a:extLst>
                  <a:ext uri="{0D108BD9-81ED-4DB2-BD59-A6C34878D82A}">
                    <a16:rowId xmlns:a16="http://schemas.microsoft.com/office/drawing/2014/main" val="3615007151"/>
                  </a:ext>
                </a:extLst>
              </a:tr>
              <a:tr h="494382">
                <a:tc>
                  <a:txBody>
                    <a:bodyPr/>
                    <a:lstStyle/>
                    <a:p>
                      <a:r>
                        <a:rPr lang="en-US" sz="1400" dirty="0"/>
                        <a:t>Cycle length (between purchase and disposal)</a:t>
                      </a:r>
                    </a:p>
                  </a:txBody>
                  <a:tcPr/>
                </a:tc>
                <a:tc>
                  <a:txBody>
                    <a:bodyPr/>
                    <a:lstStyle/>
                    <a:p>
                      <a:r>
                        <a:rPr lang="en-US" sz="1400" dirty="0"/>
                        <a:t>Continuous</a:t>
                      </a:r>
                    </a:p>
                  </a:txBody>
                  <a:tcPr/>
                </a:tc>
                <a:tc>
                  <a:txBody>
                    <a:bodyPr/>
                    <a:lstStyle/>
                    <a:p>
                      <a:r>
                        <a:rPr lang="en-US" sz="1400" dirty="0"/>
                        <a:t>Day purchased from receipt. Day disposed of recorded at time or recording. </a:t>
                      </a:r>
                    </a:p>
                  </a:txBody>
                  <a:tcPr/>
                </a:tc>
                <a:extLst>
                  <a:ext uri="{0D108BD9-81ED-4DB2-BD59-A6C34878D82A}">
                    <a16:rowId xmlns:a16="http://schemas.microsoft.com/office/drawing/2014/main" val="3813542165"/>
                  </a:ext>
                </a:extLst>
              </a:tr>
              <a:tr h="494382">
                <a:tc>
                  <a:txBody>
                    <a:bodyPr/>
                    <a:lstStyle/>
                    <a:p>
                      <a:r>
                        <a:rPr lang="en-US" sz="1400" dirty="0"/>
                        <a:t>Percentage disposed of</a:t>
                      </a:r>
                    </a:p>
                  </a:txBody>
                  <a:tcPr/>
                </a:tc>
                <a:tc>
                  <a:txBody>
                    <a:bodyPr/>
                    <a:lstStyle/>
                    <a:p>
                      <a:r>
                        <a:rPr lang="en-US" sz="1400" dirty="0"/>
                        <a:t>Continuous </a:t>
                      </a:r>
                    </a:p>
                  </a:txBody>
                  <a:tcPr/>
                </a:tc>
                <a:tc>
                  <a:txBody>
                    <a:bodyPr/>
                    <a:lstStyle/>
                    <a:p>
                      <a:r>
                        <a:rPr lang="en-US" sz="1400" dirty="0"/>
                        <a:t>Measured and recorded when disposed of. </a:t>
                      </a:r>
                    </a:p>
                  </a:txBody>
                  <a:tcPr/>
                </a:tc>
                <a:extLst>
                  <a:ext uri="{0D108BD9-81ED-4DB2-BD59-A6C34878D82A}">
                    <a16:rowId xmlns:a16="http://schemas.microsoft.com/office/drawing/2014/main" val="3322108255"/>
                  </a:ext>
                </a:extLst>
              </a:tr>
            </a:tbl>
          </a:graphicData>
        </a:graphic>
      </p:graphicFrame>
      <p:sp>
        <p:nvSpPr>
          <p:cNvPr id="3" name="TextBox 2">
            <a:extLst>
              <a:ext uri="{FF2B5EF4-FFF2-40B4-BE49-F238E27FC236}">
                <a16:creationId xmlns:a16="http://schemas.microsoft.com/office/drawing/2014/main" id="{F9D399B2-A52E-4BFC-983C-14E18446FCE7}"/>
              </a:ext>
            </a:extLst>
          </p:cNvPr>
          <p:cNvSpPr txBox="1"/>
          <p:nvPr/>
        </p:nvSpPr>
        <p:spPr>
          <a:xfrm>
            <a:off x="1" y="4876799"/>
            <a:ext cx="9491202" cy="2031325"/>
          </a:xfrm>
          <a:prstGeom prst="rect">
            <a:avLst/>
          </a:prstGeom>
          <a:noFill/>
        </p:spPr>
        <p:txBody>
          <a:bodyPr wrap="square" rtlCol="0">
            <a:spAutoFit/>
          </a:bodyPr>
          <a:lstStyle/>
          <a:p>
            <a:r>
              <a:rPr lang="en-US" dirty="0"/>
              <a:t>I was recording data every time I threw away an item. Throwing away an item or not is a discrete measure. In my initial set up, I estimated that I dispose of 5% of the food purchased. I would accept a confidence of 90% and a margin of error of 5%.  With these values and using the sample size formula. I aimed for a sample size of 52. </a:t>
            </a:r>
          </a:p>
          <a:p>
            <a:endParaRPr lang="en-US" dirty="0"/>
          </a:p>
          <a:p>
            <a:r>
              <a:rPr lang="en-US" dirty="0"/>
              <a:t>I am going to minimize error by measuring myself as well as having my boyfriend repeat my measurements when possible. In addition, I am confirming established values with what is printed.</a:t>
            </a:r>
          </a:p>
        </p:txBody>
      </p:sp>
      <p:pic>
        <p:nvPicPr>
          <p:cNvPr id="5" name="Picture 4">
            <a:extLst>
              <a:ext uri="{FF2B5EF4-FFF2-40B4-BE49-F238E27FC236}">
                <a16:creationId xmlns:a16="http://schemas.microsoft.com/office/drawing/2014/main" id="{9A5CB6A6-9263-416D-8253-A70A96E8685B}"/>
              </a:ext>
            </a:extLst>
          </p:cNvPr>
          <p:cNvPicPr>
            <a:picLocks noChangeAspect="1"/>
          </p:cNvPicPr>
          <p:nvPr/>
        </p:nvPicPr>
        <p:blipFill rotWithShape="1">
          <a:blip r:embed="rId2"/>
          <a:srcRect l="52192" t="-11750" b="-1"/>
          <a:stretch/>
        </p:blipFill>
        <p:spPr>
          <a:xfrm>
            <a:off x="9615719" y="5004227"/>
            <a:ext cx="2451765" cy="888234"/>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EC29806-0AC8-470A-BA7D-E967ECB2A4D1}"/>
                  </a:ext>
                </a:extLst>
              </p:cNvPr>
              <p:cNvSpPr txBox="1"/>
              <p:nvPr/>
            </p:nvSpPr>
            <p:spPr>
              <a:xfrm>
                <a:off x="9242171" y="5798542"/>
                <a:ext cx="2949829" cy="157171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 </m:t>
                      </m:r>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1.645</m:t>
                              </m:r>
                            </m:e>
                            <m:sup>
                              <m:r>
                                <a:rPr lang="en-US" sz="2000" b="0" i="1" smtClean="0">
                                  <a:latin typeface="Cambria Math" panose="02040503050406030204" pitchFamily="18" charset="0"/>
                                </a:rPr>
                                <m:t>2</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0.05</m:t>
                              </m:r>
                            </m:e>
                          </m:d>
                          <m:d>
                            <m:dPr>
                              <m:ctrlPr>
                                <a:rPr lang="en-US" sz="2000" b="0" i="1" smtClean="0">
                                  <a:latin typeface="Cambria Math" panose="02040503050406030204" pitchFamily="18" charset="0"/>
                                </a:rPr>
                              </m:ctrlPr>
                            </m:dPr>
                            <m:e>
                              <m:r>
                                <a:rPr lang="en-US" sz="2000" b="0" i="1" smtClean="0">
                                  <a:latin typeface="Cambria Math" panose="02040503050406030204" pitchFamily="18" charset="0"/>
                                </a:rPr>
                                <m:t>0.95</m:t>
                              </m:r>
                            </m:e>
                          </m:d>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0.05</m:t>
                              </m:r>
                            </m:e>
                            <m:sup>
                              <m:r>
                                <a:rPr lang="en-US" sz="2000" b="0" i="1" smtClean="0">
                                  <a:latin typeface="Cambria Math" panose="02040503050406030204" pitchFamily="18" charset="0"/>
                                </a:rPr>
                                <m:t>2</m:t>
                              </m:r>
                            </m:sup>
                          </m:sSup>
                        </m:den>
                      </m:f>
                      <m:r>
                        <a:rPr lang="en-US" sz="2000" b="0" i="1" smtClean="0">
                          <a:latin typeface="Cambria Math" panose="02040503050406030204" pitchFamily="18" charset="0"/>
                        </a:rPr>
                        <m:t>=52</m:t>
                      </m:r>
                    </m:oMath>
                  </m:oMathPara>
                </a14:m>
                <a:endParaRPr lang="en-US" sz="1600" b="0" dirty="0"/>
              </a:p>
              <a:p>
                <a:endParaRPr lang="en-US" sz="2400" b="0" dirty="0"/>
              </a:p>
              <a:p>
                <a:endParaRPr lang="en-US" dirty="0"/>
              </a:p>
            </p:txBody>
          </p:sp>
        </mc:Choice>
        <mc:Fallback xmlns="">
          <p:sp>
            <p:nvSpPr>
              <p:cNvPr id="7" name="TextBox 6">
                <a:extLst>
                  <a:ext uri="{FF2B5EF4-FFF2-40B4-BE49-F238E27FC236}">
                    <a16:creationId xmlns:a16="http://schemas.microsoft.com/office/drawing/2014/main" id="{2EC29806-0AC8-470A-BA7D-E967ECB2A4D1}"/>
                  </a:ext>
                </a:extLst>
              </p:cNvPr>
              <p:cNvSpPr txBox="1">
                <a:spLocks noRot="1" noChangeAspect="1" noMove="1" noResize="1" noEditPoints="1" noAdjustHandles="1" noChangeArrowheads="1" noChangeShapeType="1" noTextEdit="1"/>
              </p:cNvSpPr>
              <p:nvPr/>
            </p:nvSpPr>
            <p:spPr>
              <a:xfrm>
                <a:off x="9242171" y="5798542"/>
                <a:ext cx="2949829" cy="157171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26457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904E7-2BBA-4368-9C3B-016050642041}"/>
              </a:ext>
            </a:extLst>
          </p:cNvPr>
          <p:cNvSpPr>
            <a:spLocks noGrp="1"/>
          </p:cNvSpPr>
          <p:nvPr>
            <p:ph type="title"/>
          </p:nvPr>
        </p:nvSpPr>
        <p:spPr/>
        <p:txBody>
          <a:bodyPr/>
          <a:lstStyle/>
          <a:p>
            <a:r>
              <a:rPr lang="en-US" dirty="0"/>
              <a:t>Measure: Check Sheet</a:t>
            </a:r>
          </a:p>
        </p:txBody>
      </p:sp>
      <p:graphicFrame>
        <p:nvGraphicFramePr>
          <p:cNvPr id="4" name="Table 4">
            <a:extLst>
              <a:ext uri="{FF2B5EF4-FFF2-40B4-BE49-F238E27FC236}">
                <a16:creationId xmlns:a16="http://schemas.microsoft.com/office/drawing/2014/main" id="{B75DA4BF-56D6-4EF3-A987-C45CB7EF6C7E}"/>
              </a:ext>
            </a:extLst>
          </p:cNvPr>
          <p:cNvGraphicFramePr>
            <a:graphicFrameLocks noGrp="1"/>
          </p:cNvGraphicFramePr>
          <p:nvPr>
            <p:extLst>
              <p:ext uri="{D42A27DB-BD31-4B8C-83A1-F6EECF244321}">
                <p14:modId xmlns:p14="http://schemas.microsoft.com/office/powerpoint/2010/main" val="3778488923"/>
              </p:ext>
            </p:extLst>
          </p:nvPr>
        </p:nvGraphicFramePr>
        <p:xfrm>
          <a:off x="0" y="1421283"/>
          <a:ext cx="12192000" cy="3770148"/>
        </p:xfrm>
        <a:graphic>
          <a:graphicData uri="http://schemas.openxmlformats.org/drawingml/2006/table">
            <a:tbl>
              <a:tblPr firstRow="1" bandRow="1">
                <a:tableStyleId>{5C22544A-7EE6-4342-B048-85BDC9FD1C3A}</a:tableStyleId>
              </a:tblPr>
              <a:tblGrid>
                <a:gridCol w="1838632">
                  <a:extLst>
                    <a:ext uri="{9D8B030D-6E8A-4147-A177-3AD203B41FA5}">
                      <a16:colId xmlns:a16="http://schemas.microsoft.com/office/drawing/2014/main" val="3295844873"/>
                    </a:ext>
                  </a:extLst>
                </a:gridCol>
                <a:gridCol w="1455174">
                  <a:extLst>
                    <a:ext uri="{9D8B030D-6E8A-4147-A177-3AD203B41FA5}">
                      <a16:colId xmlns:a16="http://schemas.microsoft.com/office/drawing/2014/main" val="3173799549"/>
                    </a:ext>
                  </a:extLst>
                </a:gridCol>
                <a:gridCol w="1543665">
                  <a:extLst>
                    <a:ext uri="{9D8B030D-6E8A-4147-A177-3AD203B41FA5}">
                      <a16:colId xmlns:a16="http://schemas.microsoft.com/office/drawing/2014/main" val="4162960890"/>
                    </a:ext>
                  </a:extLst>
                </a:gridCol>
                <a:gridCol w="1582994">
                  <a:extLst>
                    <a:ext uri="{9D8B030D-6E8A-4147-A177-3AD203B41FA5}">
                      <a16:colId xmlns:a16="http://schemas.microsoft.com/office/drawing/2014/main" val="3289760637"/>
                    </a:ext>
                  </a:extLst>
                </a:gridCol>
                <a:gridCol w="1504335">
                  <a:extLst>
                    <a:ext uri="{9D8B030D-6E8A-4147-A177-3AD203B41FA5}">
                      <a16:colId xmlns:a16="http://schemas.microsoft.com/office/drawing/2014/main" val="767885021"/>
                    </a:ext>
                  </a:extLst>
                </a:gridCol>
                <a:gridCol w="1543665">
                  <a:extLst>
                    <a:ext uri="{9D8B030D-6E8A-4147-A177-3AD203B41FA5}">
                      <a16:colId xmlns:a16="http://schemas.microsoft.com/office/drawing/2014/main" val="2605724348"/>
                    </a:ext>
                  </a:extLst>
                </a:gridCol>
                <a:gridCol w="1425677">
                  <a:extLst>
                    <a:ext uri="{9D8B030D-6E8A-4147-A177-3AD203B41FA5}">
                      <a16:colId xmlns:a16="http://schemas.microsoft.com/office/drawing/2014/main" val="2003958557"/>
                    </a:ext>
                  </a:extLst>
                </a:gridCol>
                <a:gridCol w="1297858">
                  <a:extLst>
                    <a:ext uri="{9D8B030D-6E8A-4147-A177-3AD203B41FA5}">
                      <a16:colId xmlns:a16="http://schemas.microsoft.com/office/drawing/2014/main" val="3574506791"/>
                    </a:ext>
                  </a:extLst>
                </a:gridCol>
              </a:tblGrid>
              <a:tr h="581781">
                <a:tc>
                  <a:txBody>
                    <a:bodyPr/>
                    <a:lstStyle/>
                    <a:p>
                      <a:pPr algn="ctr"/>
                      <a:endParaRPr lang="en-US" dirty="0"/>
                    </a:p>
                  </a:txBody>
                  <a:tcPr/>
                </a:tc>
                <a:tc>
                  <a:txBody>
                    <a:bodyPr/>
                    <a:lstStyle/>
                    <a:p>
                      <a:pPr algn="ctr"/>
                      <a:r>
                        <a:rPr lang="en-US" sz="2000" dirty="0"/>
                        <a:t>Sunday</a:t>
                      </a:r>
                    </a:p>
                  </a:txBody>
                  <a:tcPr/>
                </a:tc>
                <a:tc>
                  <a:txBody>
                    <a:bodyPr/>
                    <a:lstStyle/>
                    <a:p>
                      <a:pPr algn="ctr"/>
                      <a:r>
                        <a:rPr lang="en-US" sz="2000" dirty="0"/>
                        <a:t>Monday</a:t>
                      </a:r>
                    </a:p>
                  </a:txBody>
                  <a:tcPr/>
                </a:tc>
                <a:tc>
                  <a:txBody>
                    <a:bodyPr/>
                    <a:lstStyle/>
                    <a:p>
                      <a:pPr algn="ctr"/>
                      <a:r>
                        <a:rPr lang="en-US" sz="2000" dirty="0"/>
                        <a:t>Tuesday</a:t>
                      </a:r>
                    </a:p>
                  </a:txBody>
                  <a:tcPr/>
                </a:tc>
                <a:tc>
                  <a:txBody>
                    <a:bodyPr/>
                    <a:lstStyle/>
                    <a:p>
                      <a:pPr algn="ctr"/>
                      <a:r>
                        <a:rPr lang="en-US" sz="2000" dirty="0"/>
                        <a:t>Wednesday</a:t>
                      </a:r>
                    </a:p>
                  </a:txBody>
                  <a:tcPr/>
                </a:tc>
                <a:tc>
                  <a:txBody>
                    <a:bodyPr/>
                    <a:lstStyle/>
                    <a:p>
                      <a:pPr algn="ctr"/>
                      <a:r>
                        <a:rPr lang="en-US" sz="2000" dirty="0"/>
                        <a:t>Thursday</a:t>
                      </a:r>
                    </a:p>
                  </a:txBody>
                  <a:tcPr/>
                </a:tc>
                <a:tc>
                  <a:txBody>
                    <a:bodyPr/>
                    <a:lstStyle/>
                    <a:p>
                      <a:pPr algn="ctr"/>
                      <a:r>
                        <a:rPr lang="en-US" sz="2000" dirty="0"/>
                        <a:t>Friday</a:t>
                      </a:r>
                    </a:p>
                  </a:txBody>
                  <a:tcPr/>
                </a:tc>
                <a:tc>
                  <a:txBody>
                    <a:bodyPr/>
                    <a:lstStyle/>
                    <a:p>
                      <a:pPr algn="ctr"/>
                      <a:r>
                        <a:rPr lang="en-US" sz="2000" dirty="0"/>
                        <a:t>Saturday</a:t>
                      </a:r>
                    </a:p>
                  </a:txBody>
                  <a:tcPr/>
                </a:tc>
                <a:extLst>
                  <a:ext uri="{0D108BD9-81ED-4DB2-BD59-A6C34878D82A}">
                    <a16:rowId xmlns:a16="http://schemas.microsoft.com/office/drawing/2014/main" val="568819831"/>
                  </a:ext>
                </a:extLst>
              </a:tr>
              <a:tr h="581781">
                <a:tc>
                  <a:txBody>
                    <a:bodyPr/>
                    <a:lstStyle/>
                    <a:p>
                      <a:pPr algn="ctr"/>
                      <a:r>
                        <a:rPr lang="en-US" dirty="0"/>
                        <a:t>Expired</a:t>
                      </a:r>
                    </a:p>
                  </a:txBody>
                  <a:tcPr/>
                </a:tc>
                <a:tc>
                  <a:txBody>
                    <a:bodyPr/>
                    <a:lstStyle/>
                    <a:p>
                      <a:pPr algn="ctr"/>
                      <a:r>
                        <a:rPr lang="en-US" dirty="0"/>
                        <a:t>1</a:t>
                      </a:r>
                    </a:p>
                  </a:txBody>
                  <a:tcPr/>
                </a:tc>
                <a:tc>
                  <a:txBody>
                    <a:bodyPr/>
                    <a:lstStyle/>
                    <a:p>
                      <a:pPr algn="ctr"/>
                      <a:r>
                        <a:rPr lang="en-US" dirty="0"/>
                        <a:t>3</a:t>
                      </a:r>
                    </a:p>
                  </a:txBody>
                  <a:tcPr/>
                </a:tc>
                <a:tc>
                  <a:txBody>
                    <a:bodyPr/>
                    <a:lstStyle/>
                    <a:p>
                      <a:pPr algn="ctr"/>
                      <a:endParaRPr lang="en-US" dirty="0"/>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2</a:t>
                      </a:r>
                    </a:p>
                  </a:txBody>
                  <a:tcPr/>
                </a:tc>
                <a:tc>
                  <a:txBody>
                    <a:bodyPr/>
                    <a:lstStyle/>
                    <a:p>
                      <a:pPr algn="ctr"/>
                      <a:endParaRPr lang="en-US" dirty="0"/>
                    </a:p>
                  </a:txBody>
                  <a:tcPr/>
                </a:tc>
                <a:extLst>
                  <a:ext uri="{0D108BD9-81ED-4DB2-BD59-A6C34878D82A}">
                    <a16:rowId xmlns:a16="http://schemas.microsoft.com/office/drawing/2014/main" val="2489990017"/>
                  </a:ext>
                </a:extLst>
              </a:tr>
              <a:tr h="721512">
                <a:tc>
                  <a:txBody>
                    <a:bodyPr/>
                    <a:lstStyle/>
                    <a:p>
                      <a:pPr algn="ctr"/>
                      <a:r>
                        <a:rPr lang="en-US" dirty="0"/>
                        <a:t>Reduced Quality</a:t>
                      </a:r>
                    </a:p>
                  </a:txBody>
                  <a:tcPr/>
                </a:tc>
                <a:tc>
                  <a:txBody>
                    <a:bodyPr/>
                    <a:lstStyle/>
                    <a:p>
                      <a:pPr algn="ctr"/>
                      <a:endParaRPr lang="en-US" dirty="0"/>
                    </a:p>
                  </a:txBody>
                  <a:tcPr/>
                </a:tc>
                <a:tc>
                  <a:txBody>
                    <a:bodyPr/>
                    <a:lstStyle/>
                    <a:p>
                      <a:pPr algn="ctr"/>
                      <a:r>
                        <a:rPr lang="en-US" dirty="0"/>
                        <a:t>3</a:t>
                      </a:r>
                    </a:p>
                  </a:txBody>
                  <a:tcPr/>
                </a:tc>
                <a:tc>
                  <a:txBody>
                    <a:bodyPr/>
                    <a:lstStyle/>
                    <a:p>
                      <a:pPr algn="ctr"/>
                      <a:r>
                        <a:rPr lang="en-US" dirty="0"/>
                        <a:t>3</a:t>
                      </a:r>
                    </a:p>
                  </a:txBody>
                  <a:tcPr/>
                </a:tc>
                <a:tc>
                  <a:txBody>
                    <a:bodyPr/>
                    <a:lstStyle/>
                    <a:p>
                      <a:pPr algn="ctr"/>
                      <a:r>
                        <a:rPr lang="en-US" dirty="0"/>
                        <a:t>2</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3</a:t>
                      </a:r>
                    </a:p>
                  </a:txBody>
                  <a:tcPr/>
                </a:tc>
                <a:extLst>
                  <a:ext uri="{0D108BD9-81ED-4DB2-BD59-A6C34878D82A}">
                    <a16:rowId xmlns:a16="http://schemas.microsoft.com/office/drawing/2014/main" val="946784592"/>
                  </a:ext>
                </a:extLst>
              </a:tr>
              <a:tr h="721512">
                <a:tc>
                  <a:txBody>
                    <a:bodyPr/>
                    <a:lstStyle/>
                    <a:p>
                      <a:pPr algn="ctr"/>
                      <a:r>
                        <a:rPr lang="en-US" dirty="0"/>
                        <a:t>Didn’t Finish</a:t>
                      </a:r>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4</a:t>
                      </a:r>
                    </a:p>
                  </a:txBody>
                  <a:tcPr/>
                </a:tc>
                <a:tc>
                  <a:txBody>
                    <a:bodyPr/>
                    <a:lstStyle/>
                    <a:p>
                      <a:pPr algn="ctr"/>
                      <a:r>
                        <a:rPr lang="en-US" dirty="0"/>
                        <a:t>1</a:t>
                      </a:r>
                    </a:p>
                  </a:txBody>
                  <a:tcPr/>
                </a:tc>
                <a:tc>
                  <a:txBody>
                    <a:bodyPr/>
                    <a:lstStyle/>
                    <a:p>
                      <a:pPr algn="ctr"/>
                      <a:endParaRPr lang="en-US" dirty="0"/>
                    </a:p>
                  </a:txBody>
                  <a:tcPr/>
                </a:tc>
                <a:extLst>
                  <a:ext uri="{0D108BD9-81ED-4DB2-BD59-A6C34878D82A}">
                    <a16:rowId xmlns:a16="http://schemas.microsoft.com/office/drawing/2014/main" val="2190624428"/>
                  </a:ext>
                </a:extLst>
              </a:tr>
              <a:tr h="581781">
                <a:tc>
                  <a:txBody>
                    <a:bodyPr/>
                    <a:lstStyle/>
                    <a:p>
                      <a:pPr algn="ctr"/>
                      <a:r>
                        <a:rPr lang="en-US" dirty="0"/>
                        <a:t>Disliked</a:t>
                      </a:r>
                    </a:p>
                  </a:txBody>
                  <a:tcPr/>
                </a:tc>
                <a:tc>
                  <a:txBody>
                    <a:bodyPr/>
                    <a:lstStyle/>
                    <a:p>
                      <a:pPr algn="ctr"/>
                      <a:r>
                        <a:rPr lang="en-US" dirty="0"/>
                        <a:t>3</a:t>
                      </a:r>
                    </a:p>
                  </a:txBody>
                  <a:tcPr/>
                </a:tc>
                <a:tc>
                  <a:txBody>
                    <a:bodyPr/>
                    <a:lstStyle/>
                    <a:p>
                      <a:pPr algn="ctr"/>
                      <a:endParaRPr lang="en-US"/>
                    </a:p>
                  </a:txBody>
                  <a:tcPr/>
                </a:tc>
                <a:tc>
                  <a:txBody>
                    <a:bodyPr/>
                    <a:lstStyle/>
                    <a:p>
                      <a:pPr algn="ctr"/>
                      <a:r>
                        <a:rPr lang="en-US" dirty="0"/>
                        <a:t>1</a:t>
                      </a:r>
                    </a:p>
                  </a:txBody>
                  <a:tcPr/>
                </a:tc>
                <a:tc>
                  <a:txBody>
                    <a:bodyPr/>
                    <a:lstStyle/>
                    <a:p>
                      <a:pPr algn="ctr"/>
                      <a:endParaRPr lang="en-US"/>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1</a:t>
                      </a:r>
                    </a:p>
                  </a:txBody>
                  <a:tcPr/>
                </a:tc>
                <a:extLst>
                  <a:ext uri="{0D108BD9-81ED-4DB2-BD59-A6C34878D82A}">
                    <a16:rowId xmlns:a16="http://schemas.microsoft.com/office/drawing/2014/main" val="738900485"/>
                  </a:ext>
                </a:extLst>
              </a:tr>
              <a:tr h="581781">
                <a:tc>
                  <a:txBody>
                    <a:bodyPr/>
                    <a:lstStyle/>
                    <a:p>
                      <a:pPr algn="ctr"/>
                      <a:r>
                        <a:rPr lang="en-US" dirty="0"/>
                        <a:t>Allergy</a:t>
                      </a:r>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r>
                        <a:rPr lang="en-US" dirty="0"/>
                        <a:t>1</a:t>
                      </a:r>
                    </a:p>
                  </a:txBody>
                  <a:tcPr/>
                </a:tc>
                <a:tc>
                  <a:txBody>
                    <a:bodyPr/>
                    <a:lstStyle/>
                    <a:p>
                      <a:pPr algn="ctr"/>
                      <a:endParaRPr lang="en-US" dirty="0"/>
                    </a:p>
                  </a:txBody>
                  <a:tcPr/>
                </a:tc>
                <a:extLst>
                  <a:ext uri="{0D108BD9-81ED-4DB2-BD59-A6C34878D82A}">
                    <a16:rowId xmlns:a16="http://schemas.microsoft.com/office/drawing/2014/main" val="3023285621"/>
                  </a:ext>
                </a:extLst>
              </a:tr>
            </a:tbl>
          </a:graphicData>
        </a:graphic>
      </p:graphicFrame>
      <p:sp>
        <p:nvSpPr>
          <p:cNvPr id="3" name="TextBox 2">
            <a:extLst>
              <a:ext uri="{FF2B5EF4-FFF2-40B4-BE49-F238E27FC236}">
                <a16:creationId xmlns:a16="http://schemas.microsoft.com/office/drawing/2014/main" id="{F2483133-93FE-414E-9E68-E24D6D0E564F}"/>
              </a:ext>
            </a:extLst>
          </p:cNvPr>
          <p:cNvSpPr txBox="1"/>
          <p:nvPr/>
        </p:nvSpPr>
        <p:spPr>
          <a:xfrm>
            <a:off x="255639" y="5436717"/>
            <a:ext cx="11513574" cy="1200329"/>
          </a:xfrm>
          <a:prstGeom prst="rect">
            <a:avLst/>
          </a:prstGeom>
          <a:noFill/>
        </p:spPr>
        <p:txBody>
          <a:bodyPr wrap="square" rtlCol="0">
            <a:spAutoFit/>
          </a:bodyPr>
          <a:lstStyle/>
          <a:p>
            <a:r>
              <a:rPr lang="en-US" dirty="0"/>
              <a:t>I used a check sheet to distinguish between the different reasons for disposal. Each time I disposed of an item I checked an instance of the reason. I tracked these for each day of the week to see if any pattern emerged. </a:t>
            </a:r>
          </a:p>
          <a:p>
            <a:endParaRPr lang="en-US" dirty="0"/>
          </a:p>
          <a:p>
            <a:r>
              <a:rPr lang="en-US" dirty="0"/>
              <a:t>Although my goal was 52 samples, I only collected 36. This limits the power of my analysis. </a:t>
            </a:r>
          </a:p>
        </p:txBody>
      </p:sp>
    </p:spTree>
    <p:extLst>
      <p:ext uri="{BB962C8B-B14F-4D97-AF65-F5344CB8AC3E}">
        <p14:creationId xmlns:p14="http://schemas.microsoft.com/office/powerpoint/2010/main" val="2031287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D8AF3-E07A-41C1-8F27-DA22E9A1D360}"/>
              </a:ext>
            </a:extLst>
          </p:cNvPr>
          <p:cNvSpPr>
            <a:spLocks noGrp="1"/>
          </p:cNvSpPr>
          <p:nvPr>
            <p:ph type="title"/>
          </p:nvPr>
        </p:nvSpPr>
        <p:spPr>
          <a:xfrm>
            <a:off x="838200" y="264161"/>
            <a:ext cx="10515600" cy="1325563"/>
          </a:xfrm>
        </p:spPr>
        <p:txBody>
          <a:bodyPr/>
          <a:lstStyle/>
          <a:p>
            <a:r>
              <a:rPr lang="en-US" dirty="0"/>
              <a:t>Measure: Pareto Diagram</a:t>
            </a:r>
          </a:p>
        </p:txBody>
      </p:sp>
      <p:sp>
        <p:nvSpPr>
          <p:cNvPr id="5" name="TextBox 4">
            <a:extLst>
              <a:ext uri="{FF2B5EF4-FFF2-40B4-BE49-F238E27FC236}">
                <a16:creationId xmlns:a16="http://schemas.microsoft.com/office/drawing/2014/main" id="{51EC074B-F30E-4C45-A233-06580AB0B23C}"/>
              </a:ext>
            </a:extLst>
          </p:cNvPr>
          <p:cNvSpPr txBox="1"/>
          <p:nvPr/>
        </p:nvSpPr>
        <p:spPr>
          <a:xfrm>
            <a:off x="8544232" y="1593153"/>
            <a:ext cx="3424248" cy="4524315"/>
          </a:xfrm>
          <a:prstGeom prst="rect">
            <a:avLst/>
          </a:prstGeom>
          <a:noFill/>
        </p:spPr>
        <p:txBody>
          <a:bodyPr wrap="square" rtlCol="0">
            <a:spAutoFit/>
          </a:bodyPr>
          <a:lstStyle/>
          <a:p>
            <a:r>
              <a:rPr lang="en-US" dirty="0"/>
              <a:t>I made a pareto chart to visualize the frequency of occurrence of each reason of disposal.</a:t>
            </a:r>
          </a:p>
          <a:p>
            <a:endParaRPr lang="en-US" dirty="0"/>
          </a:p>
          <a:p>
            <a:r>
              <a:rPr lang="en-US" dirty="0"/>
              <a:t>Looking at the pareto chart, 80% of the problem is caused by foods expiring and foods reducing in quality. </a:t>
            </a:r>
          </a:p>
          <a:p>
            <a:endParaRPr lang="en-US" dirty="0"/>
          </a:p>
          <a:p>
            <a:r>
              <a:rPr lang="en-US" dirty="0"/>
              <a:t>It seems that we do not often buy foods we don’t like or prepare food we don’t finish. </a:t>
            </a:r>
          </a:p>
          <a:p>
            <a:endParaRPr lang="en-US" dirty="0"/>
          </a:p>
          <a:p>
            <a:r>
              <a:rPr lang="en-US" dirty="0"/>
              <a:t>We had one instance of an allergy which is an unexpected result, largely outside of our control. </a:t>
            </a:r>
          </a:p>
        </p:txBody>
      </p:sp>
      <mc:AlternateContent xmlns:mc="http://schemas.openxmlformats.org/markup-compatibility/2006" xmlns:cx1="http://schemas.microsoft.com/office/drawing/2015/9/8/chartex">
        <mc:Choice Requires="cx1">
          <p:graphicFrame>
            <p:nvGraphicFramePr>
              <p:cNvPr id="8" name="Chart 7">
                <a:extLst>
                  <a:ext uri="{FF2B5EF4-FFF2-40B4-BE49-F238E27FC236}">
                    <a16:creationId xmlns:a16="http://schemas.microsoft.com/office/drawing/2014/main" id="{62112B78-B8EB-4425-9235-10A23CFD03A5}"/>
                  </a:ext>
                </a:extLst>
              </p:cNvPr>
              <p:cNvGraphicFramePr/>
              <p:nvPr>
                <p:extLst>
                  <p:ext uri="{D42A27DB-BD31-4B8C-83A1-F6EECF244321}">
                    <p14:modId xmlns:p14="http://schemas.microsoft.com/office/powerpoint/2010/main" val="175850543"/>
                  </p:ext>
                </p:extLst>
              </p:nvPr>
            </p:nvGraphicFramePr>
            <p:xfrm>
              <a:off x="505460" y="1525348"/>
              <a:ext cx="7876540" cy="5068491"/>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8" name="Chart 7">
                <a:extLst>
                  <a:ext uri="{FF2B5EF4-FFF2-40B4-BE49-F238E27FC236}">
                    <a16:creationId xmlns:a16="http://schemas.microsoft.com/office/drawing/2014/main" id="{62112B78-B8EB-4425-9235-10A23CFD03A5}"/>
                  </a:ext>
                </a:extLst>
              </p:cNvPr>
              <p:cNvPicPr>
                <a:picLocks noGrp="1" noRot="1" noChangeAspect="1" noMove="1" noResize="1" noEditPoints="1" noAdjustHandles="1" noChangeArrowheads="1" noChangeShapeType="1"/>
              </p:cNvPicPr>
              <p:nvPr/>
            </p:nvPicPr>
            <p:blipFill>
              <a:blip r:embed="rId3"/>
              <a:stretch>
                <a:fillRect/>
              </a:stretch>
            </p:blipFill>
            <p:spPr>
              <a:xfrm>
                <a:off x="505460" y="1525348"/>
                <a:ext cx="7876540" cy="5068491"/>
              </a:xfrm>
              <a:prstGeom prst="rect">
                <a:avLst/>
              </a:prstGeom>
            </p:spPr>
          </p:pic>
        </mc:Fallback>
      </mc:AlternateContent>
    </p:spTree>
    <p:extLst>
      <p:ext uri="{BB962C8B-B14F-4D97-AF65-F5344CB8AC3E}">
        <p14:creationId xmlns:p14="http://schemas.microsoft.com/office/powerpoint/2010/main" val="2675779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028DA-CFA2-438B-BB9F-8E624A2A4D6A}"/>
              </a:ext>
            </a:extLst>
          </p:cNvPr>
          <p:cNvSpPr>
            <a:spLocks noGrp="1"/>
          </p:cNvSpPr>
          <p:nvPr>
            <p:ph type="title"/>
          </p:nvPr>
        </p:nvSpPr>
        <p:spPr/>
        <p:txBody>
          <a:bodyPr/>
          <a:lstStyle/>
          <a:p>
            <a:r>
              <a:rPr lang="en-US" dirty="0"/>
              <a:t>Analyze: Scatter Plot</a:t>
            </a:r>
          </a:p>
        </p:txBody>
      </p:sp>
      <p:grpSp>
        <p:nvGrpSpPr>
          <p:cNvPr id="11" name="Group 10">
            <a:extLst>
              <a:ext uri="{FF2B5EF4-FFF2-40B4-BE49-F238E27FC236}">
                <a16:creationId xmlns:a16="http://schemas.microsoft.com/office/drawing/2014/main" id="{F60015BD-798E-4B12-81E9-D65E1F5EA38A}"/>
              </a:ext>
            </a:extLst>
          </p:cNvPr>
          <p:cNvGrpSpPr/>
          <p:nvPr/>
        </p:nvGrpSpPr>
        <p:grpSpPr>
          <a:xfrm>
            <a:off x="562610" y="1320800"/>
            <a:ext cx="7270750" cy="5172075"/>
            <a:chOff x="652125" y="1320800"/>
            <a:chExt cx="7181235" cy="5158938"/>
          </a:xfrm>
        </p:grpSpPr>
        <p:sp>
          <p:nvSpPr>
            <p:cNvPr id="7" name="TextBox 6">
              <a:extLst>
                <a:ext uri="{FF2B5EF4-FFF2-40B4-BE49-F238E27FC236}">
                  <a16:creationId xmlns:a16="http://schemas.microsoft.com/office/drawing/2014/main" id="{DF175271-9AD6-4D20-9442-152E71C524F8}"/>
                </a:ext>
              </a:extLst>
            </p:cNvPr>
            <p:cNvSpPr txBox="1"/>
            <p:nvPr/>
          </p:nvSpPr>
          <p:spPr>
            <a:xfrm>
              <a:off x="2575560" y="6110406"/>
              <a:ext cx="4064000" cy="369332"/>
            </a:xfrm>
            <a:prstGeom prst="rect">
              <a:avLst/>
            </a:prstGeom>
            <a:noFill/>
          </p:spPr>
          <p:txBody>
            <a:bodyPr wrap="square" rtlCol="0">
              <a:spAutoFit/>
            </a:bodyPr>
            <a:lstStyle/>
            <a:p>
              <a:pPr algn="ctr"/>
              <a:r>
                <a:rPr lang="en-US" dirty="0"/>
                <a:t>Cycle Time </a:t>
              </a:r>
            </a:p>
          </p:txBody>
        </p:sp>
        <p:graphicFrame>
          <p:nvGraphicFramePr>
            <p:cNvPr id="8" name="Chart 7">
              <a:extLst>
                <a:ext uri="{FF2B5EF4-FFF2-40B4-BE49-F238E27FC236}">
                  <a16:creationId xmlns:a16="http://schemas.microsoft.com/office/drawing/2014/main" id="{6ACA3A2F-B9F6-4DFB-ADB0-A142E3B28C57}"/>
                </a:ext>
              </a:extLst>
            </p:cNvPr>
            <p:cNvGraphicFramePr>
              <a:graphicFrameLocks/>
            </p:cNvGraphicFramePr>
            <p:nvPr>
              <p:extLst>
                <p:ext uri="{D42A27DB-BD31-4B8C-83A1-F6EECF244321}">
                  <p14:modId xmlns:p14="http://schemas.microsoft.com/office/powerpoint/2010/main" val="828044045"/>
                </p:ext>
              </p:extLst>
            </p:nvPr>
          </p:nvGraphicFramePr>
          <p:xfrm>
            <a:off x="1144270" y="1320800"/>
            <a:ext cx="6689090" cy="4785360"/>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9539378B-E12E-45E9-AD28-463B1C9F9D55}"/>
                </a:ext>
              </a:extLst>
            </p:cNvPr>
            <p:cNvSpPr txBox="1"/>
            <p:nvPr/>
          </p:nvSpPr>
          <p:spPr>
            <a:xfrm>
              <a:off x="652125" y="2885440"/>
              <a:ext cx="461665" cy="1757680"/>
            </a:xfrm>
            <a:prstGeom prst="rect">
              <a:avLst/>
            </a:prstGeom>
            <a:noFill/>
          </p:spPr>
          <p:txBody>
            <a:bodyPr vert="vert270" wrap="square" rtlCol="0">
              <a:spAutoFit/>
            </a:bodyPr>
            <a:lstStyle/>
            <a:p>
              <a:r>
                <a:rPr lang="en-US" dirty="0"/>
                <a:t>Dollar Value Lost </a:t>
              </a:r>
            </a:p>
          </p:txBody>
        </p:sp>
      </p:grpSp>
      <p:sp>
        <p:nvSpPr>
          <p:cNvPr id="10" name="TextBox 9">
            <a:extLst>
              <a:ext uri="{FF2B5EF4-FFF2-40B4-BE49-F238E27FC236}">
                <a16:creationId xmlns:a16="http://schemas.microsoft.com/office/drawing/2014/main" id="{0AEB054A-667A-4356-BB23-D3CB54305AEB}"/>
              </a:ext>
            </a:extLst>
          </p:cNvPr>
          <p:cNvSpPr txBox="1"/>
          <p:nvPr/>
        </p:nvSpPr>
        <p:spPr>
          <a:xfrm>
            <a:off x="8300720" y="1690688"/>
            <a:ext cx="3328670" cy="4247317"/>
          </a:xfrm>
          <a:prstGeom prst="rect">
            <a:avLst/>
          </a:prstGeom>
          <a:noFill/>
        </p:spPr>
        <p:txBody>
          <a:bodyPr wrap="square" rtlCol="0">
            <a:spAutoFit/>
          </a:bodyPr>
          <a:lstStyle/>
          <a:p>
            <a:r>
              <a:rPr lang="en-US" dirty="0"/>
              <a:t>Next, I made a scatter plot of the cycle time vs the dollar value lost for each instance of disposal. </a:t>
            </a:r>
          </a:p>
          <a:p>
            <a:endParaRPr lang="en-US" dirty="0"/>
          </a:p>
          <a:p>
            <a:r>
              <a:rPr lang="en-US" dirty="0"/>
              <a:t>Visually, the scatterplot suggests that there could be a positive relationship between cycle time and the dollar value lost.</a:t>
            </a:r>
          </a:p>
          <a:p>
            <a:endParaRPr lang="en-US" dirty="0"/>
          </a:p>
          <a:p>
            <a:r>
              <a:rPr lang="en-US" dirty="0"/>
              <a:t>Logically, this made sense. We could be forgetting items for a long time and losing a large value when they are rediscovered. </a:t>
            </a:r>
          </a:p>
          <a:p>
            <a:r>
              <a:rPr lang="en-US" dirty="0"/>
              <a:t>(e.g. forgetting leftovers in the back of the fridge).</a:t>
            </a:r>
          </a:p>
        </p:txBody>
      </p:sp>
    </p:spTree>
    <p:extLst>
      <p:ext uri="{BB962C8B-B14F-4D97-AF65-F5344CB8AC3E}">
        <p14:creationId xmlns:p14="http://schemas.microsoft.com/office/powerpoint/2010/main" val="3698495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C9575-828D-49EA-A3F8-F264235B7CF6}"/>
              </a:ext>
            </a:extLst>
          </p:cNvPr>
          <p:cNvSpPr>
            <a:spLocks noGrp="1"/>
          </p:cNvSpPr>
          <p:nvPr>
            <p:ph type="title"/>
          </p:nvPr>
        </p:nvSpPr>
        <p:spPr>
          <a:xfrm>
            <a:off x="800264" y="-186727"/>
            <a:ext cx="10515600" cy="1325563"/>
          </a:xfrm>
        </p:spPr>
        <p:txBody>
          <a:bodyPr/>
          <a:lstStyle/>
          <a:p>
            <a:r>
              <a:rPr lang="en-US" dirty="0"/>
              <a:t>Analyze: Regression</a:t>
            </a:r>
          </a:p>
        </p:txBody>
      </p:sp>
      <p:pic>
        <p:nvPicPr>
          <p:cNvPr id="4" name="Picture 3">
            <a:extLst>
              <a:ext uri="{FF2B5EF4-FFF2-40B4-BE49-F238E27FC236}">
                <a16:creationId xmlns:a16="http://schemas.microsoft.com/office/drawing/2014/main" id="{F8DD3B42-802F-455E-B7FC-99E326B4341A}"/>
              </a:ext>
            </a:extLst>
          </p:cNvPr>
          <p:cNvPicPr>
            <a:picLocks noChangeAspect="1"/>
          </p:cNvPicPr>
          <p:nvPr/>
        </p:nvPicPr>
        <p:blipFill>
          <a:blip r:embed="rId2"/>
          <a:stretch>
            <a:fillRect/>
          </a:stretch>
        </p:blipFill>
        <p:spPr>
          <a:xfrm>
            <a:off x="3810" y="748241"/>
            <a:ext cx="7038629" cy="2507881"/>
          </a:xfrm>
          <a:prstGeom prst="rect">
            <a:avLst/>
          </a:prstGeom>
        </p:spPr>
      </p:pic>
      <p:pic>
        <p:nvPicPr>
          <p:cNvPr id="5" name="Picture 4">
            <a:extLst>
              <a:ext uri="{FF2B5EF4-FFF2-40B4-BE49-F238E27FC236}">
                <a16:creationId xmlns:a16="http://schemas.microsoft.com/office/drawing/2014/main" id="{B2FE5571-A072-4D3A-A220-E3AA60D73119}"/>
              </a:ext>
            </a:extLst>
          </p:cNvPr>
          <p:cNvPicPr>
            <a:picLocks noChangeAspect="1"/>
          </p:cNvPicPr>
          <p:nvPr/>
        </p:nvPicPr>
        <p:blipFill>
          <a:blip r:embed="rId3"/>
          <a:stretch>
            <a:fillRect/>
          </a:stretch>
        </p:blipFill>
        <p:spPr>
          <a:xfrm>
            <a:off x="5066069" y="3437179"/>
            <a:ext cx="7116099" cy="3430325"/>
          </a:xfrm>
          <a:prstGeom prst="rect">
            <a:avLst/>
          </a:prstGeom>
        </p:spPr>
      </p:pic>
      <p:sp>
        <p:nvSpPr>
          <p:cNvPr id="6" name="TextBox 5">
            <a:extLst>
              <a:ext uri="{FF2B5EF4-FFF2-40B4-BE49-F238E27FC236}">
                <a16:creationId xmlns:a16="http://schemas.microsoft.com/office/drawing/2014/main" id="{4B604CE1-5D82-4BDA-B720-FC1C4D13F00E}"/>
              </a:ext>
            </a:extLst>
          </p:cNvPr>
          <p:cNvSpPr txBox="1"/>
          <p:nvPr/>
        </p:nvSpPr>
        <p:spPr>
          <a:xfrm>
            <a:off x="7129029" y="231670"/>
            <a:ext cx="4883398" cy="2862322"/>
          </a:xfrm>
          <a:prstGeom prst="rect">
            <a:avLst/>
          </a:prstGeom>
          <a:noFill/>
        </p:spPr>
        <p:txBody>
          <a:bodyPr wrap="square" rtlCol="0">
            <a:spAutoFit/>
          </a:bodyPr>
          <a:lstStyle/>
          <a:p>
            <a:r>
              <a:rPr lang="en-US" dirty="0"/>
              <a:t>I decided to investigate the relationship between cycle time and dollar value further. I did a simple linear regression, with </a:t>
            </a:r>
          </a:p>
          <a:p>
            <a:endParaRPr lang="en-US" dirty="0"/>
          </a:p>
          <a:p>
            <a:r>
              <a:rPr lang="en-US" dirty="0"/>
              <a:t>X = cycle length </a:t>
            </a:r>
          </a:p>
          <a:p>
            <a:r>
              <a:rPr lang="en-US" dirty="0"/>
              <a:t>Y = wasted cost.</a:t>
            </a:r>
          </a:p>
          <a:p>
            <a:endParaRPr lang="en-US" dirty="0"/>
          </a:p>
          <a:p>
            <a:r>
              <a:rPr lang="en-US" dirty="0"/>
              <a:t>My results are to the left. I found an R of 0.648. As a rule of thumb, R needs to be more extreme than 0.7 to be significant.</a:t>
            </a:r>
          </a:p>
        </p:txBody>
      </p:sp>
      <p:sp>
        <p:nvSpPr>
          <p:cNvPr id="7" name="TextBox 6">
            <a:extLst>
              <a:ext uri="{FF2B5EF4-FFF2-40B4-BE49-F238E27FC236}">
                <a16:creationId xmlns:a16="http://schemas.microsoft.com/office/drawing/2014/main" id="{41DE40FD-089E-4F64-AA93-B2ED6F6B2187}"/>
              </a:ext>
            </a:extLst>
          </p:cNvPr>
          <p:cNvSpPr txBox="1"/>
          <p:nvPr/>
        </p:nvSpPr>
        <p:spPr>
          <a:xfrm>
            <a:off x="278256" y="3468268"/>
            <a:ext cx="4787814" cy="3416320"/>
          </a:xfrm>
          <a:prstGeom prst="rect">
            <a:avLst/>
          </a:prstGeom>
          <a:noFill/>
        </p:spPr>
        <p:txBody>
          <a:bodyPr wrap="square" rtlCol="0">
            <a:spAutoFit/>
          </a:bodyPr>
          <a:lstStyle/>
          <a:p>
            <a:r>
              <a:rPr lang="en-US" dirty="0"/>
              <a:t>To try to improve the model, I did a multiple linear regression adding day of the week as a categorical variable.</a:t>
            </a:r>
          </a:p>
          <a:p>
            <a:endParaRPr lang="en-US" dirty="0"/>
          </a:p>
          <a:p>
            <a:r>
              <a:rPr lang="en-US" dirty="0"/>
              <a:t>X = cycle length, day of the week</a:t>
            </a:r>
          </a:p>
          <a:p>
            <a:r>
              <a:rPr lang="en-US" dirty="0"/>
              <a:t>Y = wasted cost</a:t>
            </a:r>
          </a:p>
          <a:p>
            <a:endParaRPr lang="en-US" dirty="0"/>
          </a:p>
          <a:p>
            <a:r>
              <a:rPr lang="en-US" dirty="0"/>
              <a:t>My results are to the right. </a:t>
            </a:r>
          </a:p>
          <a:p>
            <a:endParaRPr lang="en-US" dirty="0"/>
          </a:p>
          <a:p>
            <a:r>
              <a:rPr lang="en-US" dirty="0"/>
              <a:t>Even with the added factor, the model is lacking. There is not enough information to determine a relationship between these two variables.</a:t>
            </a:r>
          </a:p>
        </p:txBody>
      </p:sp>
      <p:sp>
        <p:nvSpPr>
          <p:cNvPr id="3" name="Rectangle 2">
            <a:extLst>
              <a:ext uri="{FF2B5EF4-FFF2-40B4-BE49-F238E27FC236}">
                <a16:creationId xmlns:a16="http://schemas.microsoft.com/office/drawing/2014/main" id="{E6DE54CE-BCCF-42E6-A5D4-898A4E3BAB4F}"/>
              </a:ext>
            </a:extLst>
          </p:cNvPr>
          <p:cNvSpPr/>
          <p:nvPr/>
        </p:nvSpPr>
        <p:spPr>
          <a:xfrm>
            <a:off x="6297950" y="50654"/>
            <a:ext cx="103226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1</a:t>
            </a:r>
            <a:r>
              <a:rPr lang="en-US" sz="5400" b="1" cap="none" spc="0" baseline="30000" dirty="0">
                <a:ln w="22225">
                  <a:solidFill>
                    <a:schemeClr val="accent2"/>
                  </a:solidFill>
                  <a:prstDash val="solid"/>
                </a:ln>
                <a:solidFill>
                  <a:schemeClr val="accent2">
                    <a:lumMod val="40000"/>
                    <a:lumOff val="60000"/>
                  </a:schemeClr>
                </a:solidFill>
                <a:effectLst/>
              </a:rPr>
              <a:t>st</a:t>
            </a:r>
            <a:r>
              <a:rPr lang="en-US" sz="5400" b="1" cap="none" spc="0" dirty="0">
                <a:ln w="22225">
                  <a:solidFill>
                    <a:schemeClr val="accent2"/>
                  </a:solidFill>
                  <a:prstDash val="solid"/>
                </a:ln>
                <a:solidFill>
                  <a:schemeClr val="accent2">
                    <a:lumMod val="40000"/>
                    <a:lumOff val="60000"/>
                  </a:schemeClr>
                </a:solidFill>
                <a:effectLst/>
              </a:rPr>
              <a:t> </a:t>
            </a:r>
          </a:p>
        </p:txBody>
      </p:sp>
      <p:sp>
        <p:nvSpPr>
          <p:cNvPr id="8" name="Rectangle 7">
            <a:extLst>
              <a:ext uri="{FF2B5EF4-FFF2-40B4-BE49-F238E27FC236}">
                <a16:creationId xmlns:a16="http://schemas.microsoft.com/office/drawing/2014/main" id="{CF097E9A-1FE4-4253-9063-83C24C0174C2}"/>
              </a:ext>
            </a:extLst>
          </p:cNvPr>
          <p:cNvSpPr/>
          <p:nvPr/>
        </p:nvSpPr>
        <p:spPr>
          <a:xfrm>
            <a:off x="-82780" y="3055355"/>
            <a:ext cx="134684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2</a:t>
            </a:r>
            <a:r>
              <a:rPr lang="en-US" sz="5400" b="1" cap="none" spc="0" baseline="30000" dirty="0">
                <a:ln w="22225">
                  <a:solidFill>
                    <a:schemeClr val="accent2"/>
                  </a:solidFill>
                  <a:prstDash val="solid"/>
                </a:ln>
                <a:solidFill>
                  <a:schemeClr val="accent2">
                    <a:lumMod val="40000"/>
                    <a:lumOff val="60000"/>
                  </a:schemeClr>
                </a:solidFill>
                <a:effectLst/>
              </a:rPr>
              <a:t>nd</a:t>
            </a:r>
            <a:r>
              <a:rPr lang="en-US" sz="5400" b="1" cap="none" spc="0" dirty="0">
                <a:ln w="22225">
                  <a:solidFill>
                    <a:schemeClr val="accent2"/>
                  </a:solidFill>
                  <a:prstDash val="solid"/>
                </a:ln>
                <a:solidFill>
                  <a:schemeClr val="accent2">
                    <a:lumMod val="40000"/>
                    <a:lumOff val="60000"/>
                  </a:schemeClr>
                </a:solidFill>
                <a:effectLst/>
              </a:rPr>
              <a:t>  </a:t>
            </a:r>
          </a:p>
        </p:txBody>
      </p:sp>
    </p:spTree>
    <p:extLst>
      <p:ext uri="{BB962C8B-B14F-4D97-AF65-F5344CB8AC3E}">
        <p14:creationId xmlns:p14="http://schemas.microsoft.com/office/powerpoint/2010/main" val="1520103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11916</TotalTime>
  <Words>1495</Words>
  <Application>Microsoft Office PowerPoint</Application>
  <PresentationFormat>Widescreen</PresentationFormat>
  <Paragraphs>202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Wingdings</vt:lpstr>
      <vt:lpstr>Office Theme</vt:lpstr>
      <vt:lpstr>PowerPoint Presentation</vt:lpstr>
      <vt:lpstr>DEFINE: Goals, Inputs/Outputs, etc.</vt:lpstr>
      <vt:lpstr>DEFINE: Original Process Flow Chart</vt:lpstr>
      <vt:lpstr>Measure: Data Stratification Tree</vt:lpstr>
      <vt:lpstr>Measure: Data Definitions</vt:lpstr>
      <vt:lpstr>Measure: Check Sheet</vt:lpstr>
      <vt:lpstr>Measure: Pareto Diagram</vt:lpstr>
      <vt:lpstr>Analyze: Scatter Plot</vt:lpstr>
      <vt:lpstr>Analyze: Regression</vt:lpstr>
      <vt:lpstr>Analyze: Box and Whisker Plot</vt:lpstr>
      <vt:lpstr>IMPROVE: Proposed Process Flow Chart</vt:lpstr>
      <vt:lpstr>Improve: Sigma Quality Level</vt:lpstr>
      <vt:lpstr>CONTROL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 Gillen</dc:creator>
  <cp:lastModifiedBy>Emma Gillen</cp:lastModifiedBy>
  <cp:revision>103</cp:revision>
  <dcterms:created xsi:type="dcterms:W3CDTF">2020-02-25T06:13:23Z</dcterms:created>
  <dcterms:modified xsi:type="dcterms:W3CDTF">2020-03-17T16:13:24Z</dcterms:modified>
</cp:coreProperties>
</file>