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6" name="Emma Oriol"/>
  <p:cmAuthor clrIdx="1" id="1" initials="" lastIdx="3" name="Dana Kamenz"/>
  <p:cmAuthor clrIdx="2" id="2" initials="" lastIdx="1" name="Gokula Chand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7T02:23:57.617">
    <p:pos x="6000" y="0"/>
    <p:text>Dana</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2-11-28T03:45:46.807">
    <p:pos x="6000" y="0"/>
    <p:text>I think this number of vaccines administered is including boosters, but I should double check this</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2-12-07T02:32:15.392">
    <p:pos x="6000" y="0"/>
    <p:text>Emma</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2-12-07T02:31:50.118">
    <p:pos x="6000" y="0"/>
    <p:text>Jeffrey</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2-12-07T02:31:57.722">
    <p:pos x="6000" y="0"/>
    <p:text>Jeffrey</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2-12-07T02:32:06.398">
    <p:pos x="6000" y="0"/>
    <p:text>Gokula</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2-12-07T02:33:56.454">
    <p:pos x="6000" y="0"/>
    <p:text>Emma and Gokula</p:text>
  </p:cm>
  <p:cm authorId="0" idx="16" dt="2022-12-07T02:33:56.454">
    <p:pos x="6000" y="0"/>
    <p:text>Gokula first half Emma second half</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2-07T02:20:01.292">
    <p:pos x="6000" y="0"/>
    <p:text>Dana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2-07T02:20:16.683">
    <p:pos x="6000" y="0"/>
    <p:text>Emma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12-07T03:14:31.676">
    <p:pos x="459" y="830"/>
    <p:text>The presentation describes the data used in the project. The description includes: 1. The type of the data used (e.g. images, medical records). 2. The size of the data set. 3. The source of the data and how the data were collected. 4. A discussion of the quality of the data. 5. How the data were processed. 6. Whether informed consent was given by subjects (if applicable). 7. How privacy is maintained for the subjects (if applicable).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12-07T02:26:45.100">
    <p:pos x="6000" y="0"/>
    <p:text>Jeffrey/Gokula</p:text>
  </p:cm>
  <p:cm authorId="0" idx="5" dt="2022-12-05T20:33:37.483">
    <p:pos x="6000" y="100"/>
    <p:text>I put these bullet points in as a place holder but we should maybe elaborate here</p:text>
  </p:cm>
  <p:cm authorId="0" idx="6" dt="2022-12-05T20:33:37.483">
    <p:pos x="6000" y="100"/>
    <p:text>The presentation describes the analysis to a technical audience that might not be familiar with the particular methods used in your study. The description should include: 1. A description of the type of problem (e.g. supervised or unsupervised learning; classification or regression, etc). 2. The method(s) used to solve the problem (e.g. linear regression) that includes the form of the model.</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12-07T02:26:52.441">
    <p:pos x="6000" y="0"/>
    <p:text>Jeffrey</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12-07T02:27:01.325">
    <p:pos x="6000" y="0"/>
    <p:text>Gokula</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12-07T02:27:08.969">
    <p:pos x="6000" y="0"/>
    <p:text>Emma</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2-12-07T02:27:17.016">
    <p:pos x="6000" y="0"/>
    <p:text>Dana</p:text>
  </p:cm>
  <p:cm authorId="1" idx="2" dt="2022-12-05T05:09:11.488">
    <p:pos x="6000" y="100"/>
    <p:text>I'll come back and try to calculate the slope of the provider # vs state pop</p:text>
  </p:cm>
  <p:cm authorId="2" idx="1" dt="2022-12-03T04:44:49.656">
    <p:pos x="6000" y="100"/>
    <p:text>Correlation will be between two dependent variables but not vs state coz state is independent variable
.We might check across death rates and vaccine reach i guess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fc28537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4fc28537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a2ef47d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a2ef47d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b50a43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b50a43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b50a439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b50a439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a21dc78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a21dc7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clear increase in percent of people getting vaccinated based on vaccine provider </a:t>
            </a:r>
            <a:r>
              <a:rPr lang="en"/>
              <a:t>availability</a:t>
            </a:r>
            <a:r>
              <a:rPr lang="en"/>
              <a:t>. This implies the availability of vaccine providers is not a limiting factor for vaccination. I.e. if people aren’t getting vaccinated, it’s not necessarily due to lack of availability.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42acd3a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42acd3a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between total_cases &amp; deaths has a +ve correlation here (As total cases increases the death rate increases)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Association between Distribution &amp; Total cases has a -ve correlation here (As Distribution increases the Total cases decreases)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42acd3a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42acd3a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a:t>
            </a:r>
            <a:r>
              <a:rPr lang="en"/>
              <a:t> consideration with states having varied dates for mask policies, we did take the latest date for our analysis. What we can see here is that after </a:t>
            </a:r>
            <a:r>
              <a:rPr lang="en"/>
              <a:t>the masked mandates were lifted, we started to see that many states had increases in their death rates. While some decreased. We cannot say exactly here that because of the mask mandates were lifted was the reason why death rates increases but it surely it something as consideration. </a:t>
            </a:r>
            <a:r>
              <a:rPr lang="en">
                <a:solidFill>
                  <a:schemeClr val="dk1"/>
                </a:solidFill>
              </a:rPr>
              <a:t>This doesn’t speak on behalf of the whole US because some states may have experienced covid earlier and mandates very masks vary from state to state.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42acd3a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42acd3ac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we were looking into the phases, phase 1 being the start of closure of business and lockdown</a:t>
            </a:r>
            <a:r>
              <a:rPr lang="en"/>
              <a:t>,</a:t>
            </a:r>
            <a:r>
              <a:rPr lang="en"/>
              <a:t> and the start of </a:t>
            </a:r>
            <a:r>
              <a:rPr lang="en"/>
              <a:t>reopening of business which</a:t>
            </a:r>
            <a:r>
              <a:rPr lang="en"/>
              <a:t> was around june 8th which is phase 2</a:t>
            </a:r>
            <a:endParaRPr/>
          </a:p>
          <a:p>
            <a:pPr indent="0" lvl="0" marL="0" rtl="0" algn="l">
              <a:spcBef>
                <a:spcPts val="0"/>
              </a:spcBef>
              <a:spcAft>
                <a:spcPts val="0"/>
              </a:spcAft>
              <a:buNone/>
            </a:pPr>
            <a:r>
              <a:rPr lang="en"/>
              <a:t>We can see that for the states we listed, the deaths rates were low, considering it was the start of the pandemic and we were in quarantine and this was without the vaccine at the time. </a:t>
            </a:r>
            <a:endParaRPr/>
          </a:p>
          <a:p>
            <a:pPr indent="0" lvl="0" marL="0" rtl="0" algn="l">
              <a:spcBef>
                <a:spcPts val="0"/>
              </a:spcBef>
              <a:spcAft>
                <a:spcPts val="0"/>
              </a:spcAft>
              <a:buNone/>
            </a:pPr>
            <a:r>
              <a:rPr lang="en"/>
              <a:t>But after phase 2 deaths rates started to increase. This doesn’t speak on behalf of the whole US because some </a:t>
            </a:r>
            <a:r>
              <a:rPr lang="en"/>
              <a:t>states may have experienced covid earlier and some states vary for their closure policies.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824bbfa6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824bbfa6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rates slightly started to decrease as and when vaccine provider density started to increase.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e51add3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e51add3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90fe76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90fe76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e51add3fe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e51add3f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90fe76a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a90fe76a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90fe76a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a90fe76a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e51add3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e51add3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investigating these questions to understand how vaccine provider density, vaccination rate, cases, and deaths have varied by state. We are also looking at COVID death rates before and after masking and phases of lockdown to understand their effectiveness. Our goal is to connect these questions to understanding best pandemic response practices in the United States.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b23df0a0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b23df0a0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5074449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507444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method of </a:t>
            </a:r>
            <a:r>
              <a:rPr lang="en"/>
              <a:t>analysis is fairly simple and straightforward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visualizations of bar plots, simple linear regression, and correlations from heat maps we looked to use the relationship or correlations to gain any insight between vaccines administered, # vaccine providers, covid death rates, and policy changes in time against all 50 states.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e51add3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e51add3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were to look at the Overall cases and death per state, it’s noticeable that all the states with the bigger population have the highest cases and deaths. </a:t>
            </a:r>
            <a:endParaRPr/>
          </a:p>
          <a:p>
            <a:pPr indent="0" lvl="0" marL="0" rtl="0" algn="l">
              <a:spcBef>
                <a:spcPts val="0"/>
              </a:spcBef>
              <a:spcAft>
                <a:spcPts val="0"/>
              </a:spcAft>
              <a:buNone/>
            </a:pPr>
            <a:r>
              <a:rPr lang="en"/>
              <a:t>But with consideration for population, it’s not the case here where we see some smaller states having a higher death rate. I would think just based on our general knowledge and seeing of COVID, I instantly assumed covid death rates were higher in other places and not in the top 10 listed above.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a2b44ab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a2b44ab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this </a:t>
            </a:r>
            <a:r>
              <a:rPr lang="en"/>
              <a:t>graph</a:t>
            </a:r>
            <a:r>
              <a:rPr lang="en"/>
              <a:t> tells us about the top 5 states, recorded with highest no of cases. And also here we are primarily considered about the positive cases per capita(Confirmed cases,it compares the proportion of </a:t>
            </a:r>
            <a:r>
              <a:rPr lang="en"/>
              <a:t>positive</a:t>
            </a:r>
            <a:r>
              <a:rPr lang="en"/>
              <a:t> instances to the population in a given area(State)).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a21dc78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a21dc78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large range of vaccination rates between the highest and lowest vaccinated states.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a2ef47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a2ef47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omments" Target="../comments/commen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comments" Target="../comments/commen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comments" Target="../comments/commen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1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Statewide Analysis of Vaccines in the COVID-19 Pandemic</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8: Emma Oriol, Dana Kamenz, Jeffrey Ochavillo, Gokula Chandra Kulala.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800" y="596575"/>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240"/>
              <a:t>Vaccine Provider versus State Population (Zoomed In)</a:t>
            </a:r>
            <a:endParaRPr sz="2240"/>
          </a:p>
        </p:txBody>
      </p:sp>
      <p:pic>
        <p:nvPicPr>
          <p:cNvPr id="153" name="Google Shape;153;p22"/>
          <p:cNvPicPr preferRelativeResize="0"/>
          <p:nvPr/>
        </p:nvPicPr>
        <p:blipFill>
          <a:blip r:embed="rId3">
            <a:alphaModFix/>
          </a:blip>
          <a:stretch>
            <a:fillRect/>
          </a:stretch>
        </p:blipFill>
        <p:spPr>
          <a:xfrm>
            <a:off x="412250" y="1286525"/>
            <a:ext cx="8054351" cy="3856974"/>
          </a:xfrm>
          <a:prstGeom prst="rect">
            <a:avLst/>
          </a:prstGeom>
          <a:noFill/>
          <a:ln>
            <a:noFill/>
          </a:ln>
        </p:spPr>
      </p:pic>
      <p:sp>
        <p:nvSpPr>
          <p:cNvPr id="154" name="Google Shape;154;p22"/>
          <p:cNvSpPr txBox="1"/>
          <p:nvPr/>
        </p:nvSpPr>
        <p:spPr>
          <a:xfrm rot="-2888333">
            <a:off x="494546" y="4929555"/>
            <a:ext cx="526878" cy="323356"/>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WY</a:t>
            </a:r>
            <a:endParaRPr sz="900"/>
          </a:p>
        </p:txBody>
      </p:sp>
      <p:sp>
        <p:nvSpPr>
          <p:cNvPr id="155" name="Google Shape;155;p22"/>
          <p:cNvSpPr txBox="1"/>
          <p:nvPr/>
        </p:nvSpPr>
        <p:spPr>
          <a:xfrm rot="-2953519">
            <a:off x="63560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VT</a:t>
            </a:r>
            <a:endParaRPr sz="900"/>
          </a:p>
        </p:txBody>
      </p:sp>
      <p:sp>
        <p:nvSpPr>
          <p:cNvPr id="156" name="Google Shape;156;p22"/>
          <p:cNvSpPr txBox="1"/>
          <p:nvPr/>
        </p:nvSpPr>
        <p:spPr>
          <a:xfrm rot="-2953519">
            <a:off x="77680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AK</a:t>
            </a:r>
            <a:endParaRPr sz="900"/>
          </a:p>
        </p:txBody>
      </p:sp>
      <p:sp>
        <p:nvSpPr>
          <p:cNvPr id="157" name="Google Shape;157;p22"/>
          <p:cNvSpPr txBox="1"/>
          <p:nvPr/>
        </p:nvSpPr>
        <p:spPr>
          <a:xfrm rot="-2953519">
            <a:off x="93335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ND</a:t>
            </a:r>
            <a:endParaRPr sz="900"/>
          </a:p>
        </p:txBody>
      </p:sp>
      <p:sp>
        <p:nvSpPr>
          <p:cNvPr id="158" name="Google Shape;158;p22"/>
          <p:cNvSpPr txBox="1"/>
          <p:nvPr/>
        </p:nvSpPr>
        <p:spPr>
          <a:xfrm rot="-2953519">
            <a:off x="1085234"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a:t>
            </a:r>
            <a:r>
              <a:rPr lang="en" sz="900"/>
              <a:t>D</a:t>
            </a:r>
            <a:endParaRPr sz="900"/>
          </a:p>
        </p:txBody>
      </p:sp>
      <p:sp>
        <p:nvSpPr>
          <p:cNvPr id="159" name="Google Shape;159;p22"/>
          <p:cNvSpPr txBox="1"/>
          <p:nvPr/>
        </p:nvSpPr>
        <p:spPr>
          <a:xfrm rot="-2953519">
            <a:off x="122450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DE</a:t>
            </a:r>
            <a:endParaRPr sz="900"/>
          </a:p>
        </p:txBody>
      </p:sp>
      <p:sp>
        <p:nvSpPr>
          <p:cNvPr id="160" name="Google Shape;160;p22"/>
          <p:cNvSpPr txBox="1"/>
          <p:nvPr/>
        </p:nvSpPr>
        <p:spPr>
          <a:xfrm rot="-2953519">
            <a:off x="136570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MT</a:t>
            </a:r>
            <a:endParaRPr sz="900"/>
          </a:p>
        </p:txBody>
      </p:sp>
      <p:sp>
        <p:nvSpPr>
          <p:cNvPr id="161" name="Google Shape;161;p22"/>
          <p:cNvSpPr txBox="1"/>
          <p:nvPr/>
        </p:nvSpPr>
        <p:spPr>
          <a:xfrm rot="-2953519">
            <a:off x="152225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RI</a:t>
            </a:r>
            <a:r>
              <a:rPr lang="en" sz="900">
                <a:solidFill>
                  <a:schemeClr val="lt1"/>
                </a:solidFill>
              </a:rPr>
              <a:t>I</a:t>
            </a:r>
            <a:r>
              <a:rPr lang="en" sz="900"/>
              <a:t> </a:t>
            </a:r>
            <a:endParaRPr sz="900"/>
          </a:p>
        </p:txBody>
      </p:sp>
      <p:sp>
        <p:nvSpPr>
          <p:cNvPr id="162" name="Google Shape;162;p22"/>
          <p:cNvSpPr txBox="1"/>
          <p:nvPr/>
        </p:nvSpPr>
        <p:spPr>
          <a:xfrm rot="-2953519">
            <a:off x="1674134"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NH</a:t>
            </a:r>
            <a:r>
              <a:rPr lang="en" sz="900"/>
              <a:t> </a:t>
            </a:r>
            <a:endParaRPr sz="900"/>
          </a:p>
        </p:txBody>
      </p:sp>
      <p:sp>
        <p:nvSpPr>
          <p:cNvPr id="163" name="Google Shape;163;p22"/>
          <p:cNvSpPr txBox="1"/>
          <p:nvPr/>
        </p:nvSpPr>
        <p:spPr>
          <a:xfrm rot="-2953519">
            <a:off x="1813409" y="492956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HI </a:t>
            </a:r>
            <a:endParaRPr sz="900"/>
          </a:p>
        </p:txBody>
      </p:sp>
      <p:sp>
        <p:nvSpPr>
          <p:cNvPr id="164" name="Google Shape;164;p22"/>
          <p:cNvSpPr/>
          <p:nvPr/>
        </p:nvSpPr>
        <p:spPr>
          <a:xfrm rot="-5400000">
            <a:off x="1103600" y="4350000"/>
            <a:ext cx="446700" cy="5397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7800" y="5834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Vaccines Administered vs State Population</a:t>
            </a:r>
            <a:endParaRPr/>
          </a:p>
        </p:txBody>
      </p:sp>
      <p:pic>
        <p:nvPicPr>
          <p:cNvPr id="170" name="Google Shape;170;p23"/>
          <p:cNvPicPr preferRelativeResize="0"/>
          <p:nvPr/>
        </p:nvPicPr>
        <p:blipFill>
          <a:blip r:embed="rId4">
            <a:alphaModFix/>
          </a:blip>
          <a:stretch>
            <a:fillRect/>
          </a:stretch>
        </p:blipFill>
        <p:spPr>
          <a:xfrm>
            <a:off x="205500" y="1169938"/>
            <a:ext cx="7992206" cy="3820975"/>
          </a:xfrm>
          <a:prstGeom prst="rect">
            <a:avLst/>
          </a:prstGeom>
          <a:noFill/>
          <a:ln>
            <a:noFill/>
          </a:ln>
        </p:spPr>
      </p:pic>
      <p:cxnSp>
        <p:nvCxnSpPr>
          <p:cNvPr id="171" name="Google Shape;171;p23"/>
          <p:cNvCxnSpPr/>
          <p:nvPr/>
        </p:nvCxnSpPr>
        <p:spPr>
          <a:xfrm flipH="1">
            <a:off x="2732625" y="3074275"/>
            <a:ext cx="372300" cy="123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3"/>
          <p:cNvCxnSpPr/>
          <p:nvPr/>
        </p:nvCxnSpPr>
        <p:spPr>
          <a:xfrm flipH="1">
            <a:off x="3452825" y="2754525"/>
            <a:ext cx="492900" cy="99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3"/>
          <p:cNvCxnSpPr/>
          <p:nvPr/>
        </p:nvCxnSpPr>
        <p:spPr>
          <a:xfrm>
            <a:off x="3926500" y="1709425"/>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3"/>
          <p:cNvCxnSpPr/>
          <p:nvPr/>
        </p:nvCxnSpPr>
        <p:spPr>
          <a:xfrm>
            <a:off x="2106275" y="3002700"/>
            <a:ext cx="336300" cy="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3"/>
          <p:cNvSpPr txBox="1"/>
          <p:nvPr/>
        </p:nvSpPr>
        <p:spPr>
          <a:xfrm>
            <a:off x="3736000" y="2571750"/>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TX</a:t>
            </a:r>
            <a:endParaRPr sz="1000"/>
          </a:p>
        </p:txBody>
      </p:sp>
      <p:sp>
        <p:nvSpPr>
          <p:cNvPr id="176" name="Google Shape;176;p23"/>
          <p:cNvSpPr txBox="1"/>
          <p:nvPr/>
        </p:nvSpPr>
        <p:spPr>
          <a:xfrm>
            <a:off x="3489325" y="1540075"/>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CA</a:t>
            </a:r>
            <a:endParaRPr sz="1000"/>
          </a:p>
        </p:txBody>
      </p:sp>
      <p:sp>
        <p:nvSpPr>
          <p:cNvPr id="177" name="Google Shape;177;p23"/>
          <p:cNvSpPr txBox="1"/>
          <p:nvPr/>
        </p:nvSpPr>
        <p:spPr>
          <a:xfrm>
            <a:off x="2926025" y="2911263"/>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FL</a:t>
            </a:r>
            <a:endParaRPr sz="1000"/>
          </a:p>
        </p:txBody>
      </p:sp>
      <p:sp>
        <p:nvSpPr>
          <p:cNvPr id="178" name="Google Shape;178;p23"/>
          <p:cNvSpPr txBox="1"/>
          <p:nvPr/>
        </p:nvSpPr>
        <p:spPr>
          <a:xfrm>
            <a:off x="1579475" y="2833350"/>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NY</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4"/>
          <p:cNvPicPr preferRelativeResize="0"/>
          <p:nvPr/>
        </p:nvPicPr>
        <p:blipFill>
          <a:blip r:embed="rId3">
            <a:alphaModFix/>
          </a:blip>
          <a:stretch>
            <a:fillRect/>
          </a:stretch>
        </p:blipFill>
        <p:spPr>
          <a:xfrm>
            <a:off x="792675" y="1218925"/>
            <a:ext cx="6856500" cy="3765999"/>
          </a:xfrm>
          <a:prstGeom prst="rect">
            <a:avLst/>
          </a:prstGeom>
          <a:noFill/>
          <a:ln>
            <a:noFill/>
          </a:ln>
        </p:spPr>
      </p:pic>
      <p:sp>
        <p:nvSpPr>
          <p:cNvPr id="184" name="Google Shape;184;p24"/>
          <p:cNvSpPr txBox="1"/>
          <p:nvPr>
            <p:ph type="title"/>
          </p:nvPr>
        </p:nvSpPr>
        <p:spPr>
          <a:xfrm>
            <a:off x="657588" y="5075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140"/>
              <a:t>Vaccines Administered vs State Population (Zoomed In)</a:t>
            </a:r>
            <a:endParaRPr sz="2140"/>
          </a:p>
        </p:txBody>
      </p:sp>
      <p:sp>
        <p:nvSpPr>
          <p:cNvPr id="185" name="Google Shape;185;p24"/>
          <p:cNvSpPr txBox="1"/>
          <p:nvPr/>
        </p:nvSpPr>
        <p:spPr>
          <a:xfrm rot="-2888333">
            <a:off x="682621" y="4844905"/>
            <a:ext cx="526878" cy="323356"/>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WY</a:t>
            </a:r>
            <a:endParaRPr sz="900"/>
          </a:p>
        </p:txBody>
      </p:sp>
      <p:sp>
        <p:nvSpPr>
          <p:cNvPr id="186" name="Google Shape;186;p24"/>
          <p:cNvSpPr txBox="1"/>
          <p:nvPr/>
        </p:nvSpPr>
        <p:spPr>
          <a:xfrm rot="-2953519">
            <a:off x="82368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VT</a:t>
            </a:r>
            <a:endParaRPr sz="900"/>
          </a:p>
        </p:txBody>
      </p:sp>
      <p:sp>
        <p:nvSpPr>
          <p:cNvPr id="187" name="Google Shape;187;p24"/>
          <p:cNvSpPr txBox="1"/>
          <p:nvPr/>
        </p:nvSpPr>
        <p:spPr>
          <a:xfrm rot="-2953519">
            <a:off x="96488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AK</a:t>
            </a:r>
            <a:endParaRPr sz="900"/>
          </a:p>
        </p:txBody>
      </p:sp>
      <p:sp>
        <p:nvSpPr>
          <p:cNvPr id="188" name="Google Shape;188;p24"/>
          <p:cNvSpPr txBox="1"/>
          <p:nvPr/>
        </p:nvSpPr>
        <p:spPr>
          <a:xfrm rot="-2953519">
            <a:off x="112143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ND</a:t>
            </a:r>
            <a:endParaRPr sz="900"/>
          </a:p>
        </p:txBody>
      </p:sp>
      <p:sp>
        <p:nvSpPr>
          <p:cNvPr id="189" name="Google Shape;189;p24"/>
          <p:cNvSpPr txBox="1"/>
          <p:nvPr/>
        </p:nvSpPr>
        <p:spPr>
          <a:xfrm rot="-2953519">
            <a:off x="1273309"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SD</a:t>
            </a:r>
            <a:endParaRPr sz="900"/>
          </a:p>
        </p:txBody>
      </p:sp>
      <p:sp>
        <p:nvSpPr>
          <p:cNvPr id="190" name="Google Shape;190;p24"/>
          <p:cNvSpPr txBox="1"/>
          <p:nvPr/>
        </p:nvSpPr>
        <p:spPr>
          <a:xfrm rot="-2953519">
            <a:off x="141258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DE</a:t>
            </a:r>
            <a:endParaRPr sz="900"/>
          </a:p>
        </p:txBody>
      </p:sp>
      <p:sp>
        <p:nvSpPr>
          <p:cNvPr id="191" name="Google Shape;191;p24"/>
          <p:cNvSpPr txBox="1"/>
          <p:nvPr/>
        </p:nvSpPr>
        <p:spPr>
          <a:xfrm rot="-2953519">
            <a:off x="155378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MT</a:t>
            </a:r>
            <a:endParaRPr sz="900"/>
          </a:p>
        </p:txBody>
      </p:sp>
      <p:sp>
        <p:nvSpPr>
          <p:cNvPr id="192" name="Google Shape;192;p24"/>
          <p:cNvSpPr txBox="1"/>
          <p:nvPr/>
        </p:nvSpPr>
        <p:spPr>
          <a:xfrm rot="-2953519">
            <a:off x="171033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RI</a:t>
            </a:r>
            <a:r>
              <a:rPr lang="en" sz="900">
                <a:solidFill>
                  <a:schemeClr val="lt1"/>
                </a:solidFill>
              </a:rPr>
              <a:t>I</a:t>
            </a:r>
            <a:r>
              <a:rPr lang="en" sz="900"/>
              <a:t> </a:t>
            </a:r>
            <a:endParaRPr sz="900"/>
          </a:p>
        </p:txBody>
      </p:sp>
      <p:sp>
        <p:nvSpPr>
          <p:cNvPr id="193" name="Google Shape;193;p24"/>
          <p:cNvSpPr txBox="1"/>
          <p:nvPr/>
        </p:nvSpPr>
        <p:spPr>
          <a:xfrm rot="-2953519">
            <a:off x="2001484"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NH </a:t>
            </a:r>
            <a:endParaRPr sz="900"/>
          </a:p>
        </p:txBody>
      </p:sp>
      <p:sp>
        <p:nvSpPr>
          <p:cNvPr id="194" name="Google Shape;194;p24"/>
          <p:cNvSpPr txBox="1"/>
          <p:nvPr/>
        </p:nvSpPr>
        <p:spPr>
          <a:xfrm rot="-2953519">
            <a:off x="2140759"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HI </a:t>
            </a:r>
            <a:endParaRPr sz="900"/>
          </a:p>
        </p:txBody>
      </p:sp>
      <p:sp>
        <p:nvSpPr>
          <p:cNvPr id="195" name="Google Shape;195;p24"/>
          <p:cNvSpPr/>
          <p:nvPr/>
        </p:nvSpPr>
        <p:spPr>
          <a:xfrm rot="-5400000">
            <a:off x="1291675" y="4265350"/>
            <a:ext cx="446700" cy="5397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nvSpPr>
        <p:spPr>
          <a:xfrm rot="-2953519">
            <a:off x="1862209" y="4844915"/>
            <a:ext cx="526883" cy="323315"/>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ME</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a:blip r:embed="rId4">
            <a:alphaModFix/>
          </a:blip>
          <a:stretch>
            <a:fillRect/>
          </a:stretch>
        </p:blipFill>
        <p:spPr>
          <a:xfrm>
            <a:off x="1385000" y="1313950"/>
            <a:ext cx="6697901" cy="3753974"/>
          </a:xfrm>
          <a:prstGeom prst="rect">
            <a:avLst/>
          </a:prstGeom>
          <a:noFill/>
          <a:ln>
            <a:noFill/>
          </a:ln>
        </p:spPr>
      </p:pic>
      <p:sp>
        <p:nvSpPr>
          <p:cNvPr id="202" name="Google Shape;202;p25"/>
          <p:cNvSpPr txBox="1"/>
          <p:nvPr>
            <p:ph type="title"/>
          </p:nvPr>
        </p:nvSpPr>
        <p:spPr>
          <a:xfrm>
            <a:off x="680000" y="56690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40"/>
              <a:t>Regression Plot between Vaccine Provider Density and Vaccination Rate</a:t>
            </a:r>
            <a:endParaRPr sz="16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262250" y="42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         Correlation Between Death Rates, Vaccines, Cases</a:t>
            </a:r>
            <a:endParaRPr/>
          </a:p>
          <a:p>
            <a:pPr indent="0" lvl="0" marL="0" rtl="0" algn="l">
              <a:spcBef>
                <a:spcPts val="0"/>
              </a:spcBef>
              <a:spcAft>
                <a:spcPts val="0"/>
              </a:spcAft>
              <a:buNone/>
            </a:pPr>
            <a:r>
              <a:t/>
            </a:r>
            <a:endParaRPr/>
          </a:p>
        </p:txBody>
      </p:sp>
      <p:pic>
        <p:nvPicPr>
          <p:cNvPr id="208" name="Google Shape;208;p26"/>
          <p:cNvPicPr preferRelativeResize="0"/>
          <p:nvPr/>
        </p:nvPicPr>
        <p:blipFill rotWithShape="1">
          <a:blip r:embed="rId3">
            <a:alphaModFix/>
          </a:blip>
          <a:srcRect b="0" l="0" r="0" t="4168"/>
          <a:stretch/>
        </p:blipFill>
        <p:spPr>
          <a:xfrm>
            <a:off x="847225" y="1280650"/>
            <a:ext cx="6897900" cy="386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727800" y="58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BEFORE MASK AND AFTER MASK MANDATE</a:t>
            </a:r>
            <a:endParaRPr/>
          </a:p>
        </p:txBody>
      </p:sp>
      <p:pic>
        <p:nvPicPr>
          <p:cNvPr id="214" name="Google Shape;214;p27"/>
          <p:cNvPicPr preferRelativeResize="0"/>
          <p:nvPr/>
        </p:nvPicPr>
        <p:blipFill>
          <a:blip r:embed="rId4">
            <a:alphaModFix/>
          </a:blip>
          <a:stretch>
            <a:fillRect/>
          </a:stretch>
        </p:blipFill>
        <p:spPr>
          <a:xfrm>
            <a:off x="1453650" y="1322525"/>
            <a:ext cx="6863888"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727800" y="566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COVID PHASE 01 AND PHASE 02</a:t>
            </a:r>
            <a:endParaRPr/>
          </a:p>
        </p:txBody>
      </p:sp>
      <p:pic>
        <p:nvPicPr>
          <p:cNvPr id="220" name="Google Shape;220;p28"/>
          <p:cNvPicPr preferRelativeResize="0"/>
          <p:nvPr/>
        </p:nvPicPr>
        <p:blipFill>
          <a:blip r:embed="rId4">
            <a:alphaModFix/>
          </a:blip>
          <a:stretch>
            <a:fillRect/>
          </a:stretch>
        </p:blipFill>
        <p:spPr>
          <a:xfrm>
            <a:off x="1464125" y="1360300"/>
            <a:ext cx="6699249" cy="3783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656125" y="53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Vaccine Provider Density vs Mortality Rate</a:t>
            </a:r>
            <a:endParaRPr/>
          </a:p>
        </p:txBody>
      </p:sp>
      <p:pic>
        <p:nvPicPr>
          <p:cNvPr id="226" name="Google Shape;226;p29"/>
          <p:cNvPicPr preferRelativeResize="0"/>
          <p:nvPr/>
        </p:nvPicPr>
        <p:blipFill>
          <a:blip r:embed="rId4">
            <a:alphaModFix/>
          </a:blip>
          <a:stretch>
            <a:fillRect/>
          </a:stretch>
        </p:blipFill>
        <p:spPr>
          <a:xfrm>
            <a:off x="201850" y="1322525"/>
            <a:ext cx="8192428"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Takeaways</a:t>
            </a:r>
            <a:endParaRPr/>
          </a:p>
        </p:txBody>
      </p:sp>
      <p:sp>
        <p:nvSpPr>
          <p:cNvPr id="232" name="Google Shape;23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Burden of COVID-19 varies by state- large variation in vaccine providers, cases, death rates, and vaccination levels</a:t>
            </a:r>
            <a:endParaRPr/>
          </a:p>
          <a:p>
            <a:pPr indent="-311150" lvl="0" marL="457200" rtl="0" algn="l">
              <a:spcBef>
                <a:spcPts val="0"/>
              </a:spcBef>
              <a:spcAft>
                <a:spcPts val="0"/>
              </a:spcAft>
              <a:buSzPts val="1300"/>
              <a:buChar char="●"/>
            </a:pPr>
            <a:r>
              <a:rPr lang="en"/>
              <a:t>Increasing vaccination rates should be a focus of pandemic response</a:t>
            </a:r>
            <a:endParaRPr/>
          </a:p>
          <a:p>
            <a:pPr indent="-298450" lvl="1" marL="914400" rtl="0" algn="l">
              <a:spcBef>
                <a:spcPts val="0"/>
              </a:spcBef>
              <a:spcAft>
                <a:spcPts val="0"/>
              </a:spcAft>
              <a:buSzPts val="1100"/>
              <a:buChar char="○"/>
            </a:pPr>
            <a:r>
              <a:rPr lang="en"/>
              <a:t>Increased vaccinations associated </a:t>
            </a:r>
            <a:r>
              <a:rPr lang="en"/>
              <a:t>with</a:t>
            </a:r>
            <a:r>
              <a:rPr lang="en"/>
              <a:t> lower death rates at the stste’s population level</a:t>
            </a:r>
            <a:endParaRPr/>
          </a:p>
          <a:p>
            <a:pPr indent="-311150" lvl="0" marL="457200" rtl="0" algn="l">
              <a:spcBef>
                <a:spcPts val="0"/>
              </a:spcBef>
              <a:spcAft>
                <a:spcPts val="0"/>
              </a:spcAft>
              <a:buSzPts val="1300"/>
              <a:buChar char="●"/>
            </a:pPr>
            <a:r>
              <a:rPr lang="en"/>
              <a:t>There is a evidence that increased vaccine providers is correlated to death rate</a:t>
            </a:r>
            <a:endParaRPr/>
          </a:p>
          <a:p>
            <a:pPr indent="-298450" lvl="1" marL="914400" rtl="0" algn="l">
              <a:spcBef>
                <a:spcPts val="0"/>
              </a:spcBef>
              <a:spcAft>
                <a:spcPts val="0"/>
              </a:spcAft>
              <a:buSzPts val="1100"/>
              <a:buChar char="○"/>
            </a:pPr>
            <a:r>
              <a:rPr lang="en"/>
              <a:t>Evidence does  support that increasing vaccine provider density would improve the pandemic response</a:t>
            </a:r>
            <a:endParaRPr/>
          </a:p>
          <a:p>
            <a:pPr indent="-311150" lvl="0" marL="457200" rtl="0" algn="l">
              <a:spcBef>
                <a:spcPts val="0"/>
              </a:spcBef>
              <a:spcAft>
                <a:spcPts val="0"/>
              </a:spcAft>
              <a:buSzPts val="1300"/>
              <a:buChar char="●"/>
            </a:pPr>
            <a:r>
              <a:rPr lang="en"/>
              <a:t>Death rates for COVID increased in “Phase 2”</a:t>
            </a:r>
            <a:endParaRPr/>
          </a:p>
          <a:p>
            <a:pPr indent="-298450" lvl="1" marL="914400" rtl="0" algn="l">
              <a:spcBef>
                <a:spcPts val="0"/>
              </a:spcBef>
              <a:spcAft>
                <a:spcPts val="0"/>
              </a:spcAft>
              <a:buSzPts val="1100"/>
              <a:buChar char="○"/>
            </a:pPr>
            <a:r>
              <a:rPr lang="en"/>
              <a:t>Suggests that stricter lock down rules correlates with reduced COVID deaths</a:t>
            </a:r>
            <a:endParaRPr/>
          </a:p>
          <a:p>
            <a:pPr indent="-298450" lvl="1" marL="914400" rtl="0" algn="l">
              <a:spcBef>
                <a:spcPts val="0"/>
              </a:spcBef>
              <a:spcAft>
                <a:spcPts val="0"/>
              </a:spcAft>
              <a:buSzPts val="1100"/>
              <a:buChar char="○"/>
            </a:pPr>
            <a:r>
              <a:rPr lang="en"/>
              <a:t>Lock downs may be an effective pandemic response in the immediate for reducing deaths but more data is needed to understand causality</a:t>
            </a:r>
            <a:endParaRPr/>
          </a:p>
          <a:p>
            <a:pPr indent="-311150" lvl="0" marL="457200" rtl="0" algn="l">
              <a:spcBef>
                <a:spcPts val="0"/>
              </a:spcBef>
              <a:spcAft>
                <a:spcPts val="0"/>
              </a:spcAft>
              <a:buSzPts val="1300"/>
              <a:buChar char="●"/>
            </a:pPr>
            <a:r>
              <a:rPr lang="en"/>
              <a:t>More research and data needed to understand the efficacy of masking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238" name="Google Shape;238;p31"/>
          <p:cNvSpPr txBox="1"/>
          <p:nvPr>
            <p:ph idx="1" type="body"/>
          </p:nvPr>
        </p:nvSpPr>
        <p:spPr>
          <a:xfrm>
            <a:off x="729450" y="1853850"/>
            <a:ext cx="7688700" cy="29145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Char char="●"/>
            </a:pPr>
            <a:r>
              <a:rPr lang="en" sz="4800"/>
              <a:t>Vaccines.gov </a:t>
            </a:r>
            <a:endParaRPr sz="4800"/>
          </a:p>
          <a:p>
            <a:pPr indent="-304800" lvl="1" marL="914400" rtl="0" algn="l">
              <a:spcBef>
                <a:spcPts val="0"/>
              </a:spcBef>
              <a:spcAft>
                <a:spcPts val="0"/>
              </a:spcAft>
              <a:buSzPct val="100000"/>
              <a:buChar char="○"/>
            </a:pPr>
            <a:r>
              <a:rPr lang="en" sz="4800"/>
              <a:t>Data about COVID-19 vaccine provider locations</a:t>
            </a:r>
            <a:endParaRPr sz="4800"/>
          </a:p>
          <a:p>
            <a:pPr indent="-304800" lvl="1" marL="914400" rtl="0" algn="l">
              <a:spcBef>
                <a:spcPts val="0"/>
              </a:spcBef>
              <a:spcAft>
                <a:spcPts val="0"/>
              </a:spcAft>
              <a:buSzPct val="100000"/>
              <a:buChar char="○"/>
            </a:pPr>
            <a:r>
              <a:rPr lang="en" sz="4800"/>
              <a:t>Data includes location, vaccine stock, hours of operation, etc.</a:t>
            </a:r>
            <a:endParaRPr sz="4800"/>
          </a:p>
          <a:p>
            <a:pPr indent="-304800" lvl="1" marL="914400" rtl="0" algn="l">
              <a:spcBef>
                <a:spcPts val="0"/>
              </a:spcBef>
              <a:spcAft>
                <a:spcPts val="0"/>
              </a:spcAft>
              <a:buSzPct val="100000"/>
              <a:buChar char="○"/>
            </a:pPr>
            <a:r>
              <a:rPr lang="en" sz="4800"/>
              <a:t>Some data values are missing, but each vaccine provider does have location information available</a:t>
            </a:r>
            <a:endParaRPr sz="4800"/>
          </a:p>
          <a:p>
            <a:pPr indent="-304800" lvl="1" marL="914400" rtl="0" algn="l">
              <a:spcBef>
                <a:spcPts val="0"/>
              </a:spcBef>
              <a:spcAft>
                <a:spcPts val="0"/>
              </a:spcAft>
              <a:buSzPct val="100000"/>
              <a:buChar char="○"/>
            </a:pPr>
            <a:r>
              <a:rPr lang="en" sz="4800"/>
              <a:t>Data is up-to-date (as of Oct 18)</a:t>
            </a:r>
            <a:endParaRPr sz="4800"/>
          </a:p>
          <a:p>
            <a:pPr indent="-304800" lvl="1" marL="914400" rtl="0" algn="l">
              <a:spcBef>
                <a:spcPts val="0"/>
              </a:spcBef>
              <a:spcAft>
                <a:spcPts val="0"/>
              </a:spcAft>
              <a:buSzPct val="100000"/>
              <a:buChar char="○"/>
            </a:pPr>
            <a:r>
              <a:rPr lang="en" sz="4800"/>
              <a:t>Does not contain historical information</a:t>
            </a:r>
            <a:endParaRPr sz="4800"/>
          </a:p>
          <a:p>
            <a:pPr indent="-304800" lvl="1" marL="914400" rtl="0" algn="l">
              <a:spcBef>
                <a:spcPts val="0"/>
              </a:spcBef>
              <a:spcAft>
                <a:spcPts val="0"/>
              </a:spcAft>
              <a:buSzPct val="100000"/>
              <a:buChar char="○"/>
            </a:pPr>
            <a:r>
              <a:rPr lang="en" sz="4800"/>
              <a:t>Over 455,000 rows of data entries</a:t>
            </a:r>
            <a:endParaRPr sz="4800"/>
          </a:p>
          <a:p>
            <a:pPr indent="-304800" lvl="0" marL="457200" rtl="0" algn="l">
              <a:spcBef>
                <a:spcPts val="0"/>
              </a:spcBef>
              <a:spcAft>
                <a:spcPts val="0"/>
              </a:spcAft>
              <a:buSzPct val="100000"/>
              <a:buChar char="●"/>
            </a:pPr>
            <a:r>
              <a:rPr lang="en" sz="4800"/>
              <a:t>CDC COVID Data Tracker Cases, Deaths, and Testing </a:t>
            </a:r>
            <a:endParaRPr sz="4800"/>
          </a:p>
          <a:p>
            <a:pPr indent="-304800" lvl="1" marL="914400" rtl="0" algn="l">
              <a:spcBef>
                <a:spcPts val="0"/>
              </a:spcBef>
              <a:spcAft>
                <a:spcPts val="0"/>
              </a:spcAft>
              <a:buSzPct val="100000"/>
              <a:buChar char="○"/>
            </a:pPr>
            <a:r>
              <a:rPr lang="en" sz="4800"/>
              <a:t>Collection of COVID-19 data including cases, hospitalizations, deaths, etc. by state</a:t>
            </a:r>
            <a:endParaRPr sz="4800"/>
          </a:p>
          <a:p>
            <a:pPr indent="-304800" lvl="1" marL="914400" rtl="0" algn="l">
              <a:spcBef>
                <a:spcPts val="0"/>
              </a:spcBef>
              <a:spcAft>
                <a:spcPts val="0"/>
              </a:spcAft>
              <a:buSzPct val="100000"/>
              <a:buChar char="○"/>
            </a:pPr>
            <a:r>
              <a:rPr lang="en" sz="4800"/>
              <a:t>Over 36,000 rows of data points</a:t>
            </a:r>
            <a:endParaRPr sz="4800"/>
          </a:p>
          <a:p>
            <a:pPr indent="-304800" lvl="1" marL="914400" rtl="0" algn="l">
              <a:spcBef>
                <a:spcPts val="0"/>
              </a:spcBef>
              <a:spcAft>
                <a:spcPts val="0"/>
              </a:spcAft>
              <a:buSzPct val="100000"/>
              <a:buChar char="○"/>
            </a:pPr>
            <a:r>
              <a:rPr lang="en" sz="4800"/>
              <a:t>Data sourced from the CDC, collected through self reporting from each state</a:t>
            </a:r>
            <a:endParaRPr sz="4800"/>
          </a:p>
          <a:p>
            <a:pPr indent="-304800" lvl="1" marL="914400" rtl="0" algn="l">
              <a:spcBef>
                <a:spcPts val="0"/>
              </a:spcBef>
              <a:spcAft>
                <a:spcPts val="0"/>
              </a:spcAft>
              <a:buSzPct val="100000"/>
              <a:buChar char="○"/>
            </a:pPr>
            <a:r>
              <a:rPr lang="en" sz="4800"/>
              <a:t>Very little missing data/data cleaning needed</a:t>
            </a:r>
            <a:endParaRPr sz="4800"/>
          </a:p>
          <a:p>
            <a:pPr indent="-304800" lvl="1" marL="914400" rtl="0" algn="l">
              <a:spcBef>
                <a:spcPts val="0"/>
              </a:spcBef>
              <a:spcAft>
                <a:spcPts val="0"/>
              </a:spcAft>
              <a:buSzPct val="100000"/>
              <a:buChar char="○"/>
            </a:pPr>
            <a:r>
              <a:rPr lang="en" sz="4800"/>
              <a:t>Missing data was removed</a:t>
            </a:r>
            <a:endParaRPr sz="4800"/>
          </a:p>
          <a:p>
            <a:pPr indent="-304800" lvl="1" marL="914400" rtl="0" algn="l">
              <a:spcBef>
                <a:spcPts val="0"/>
              </a:spcBef>
              <a:spcAft>
                <a:spcPts val="0"/>
              </a:spcAft>
              <a:buSzPct val="100000"/>
              <a:buChar char="○"/>
            </a:pPr>
            <a:r>
              <a:rPr lang="en" sz="4800"/>
              <a:t>Each state has its own data collection practices- assumed informed consent maintained</a:t>
            </a:r>
            <a:endParaRPr sz="4800"/>
          </a:p>
          <a:p>
            <a:pPr indent="-304800" lvl="1" marL="914400" rtl="0" algn="l">
              <a:spcBef>
                <a:spcPts val="0"/>
              </a:spcBef>
              <a:spcAft>
                <a:spcPts val="0"/>
              </a:spcAft>
              <a:buSzPct val="100000"/>
              <a:buChar char="○"/>
            </a:pPr>
            <a:r>
              <a:rPr lang="en" sz="4800"/>
              <a:t>All data anonymized</a:t>
            </a:r>
            <a:endParaRPr sz="4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4">
            <a:alphaModFix amt="54000"/>
          </a:blip>
          <a:stretch>
            <a:fillRect/>
          </a:stretch>
        </p:blipFill>
        <p:spPr>
          <a:xfrm>
            <a:off x="0" y="0"/>
            <a:ext cx="9143998" cy="5143499"/>
          </a:xfrm>
          <a:prstGeom prst="rect">
            <a:avLst/>
          </a:prstGeom>
          <a:noFill/>
          <a:ln>
            <a:noFill/>
          </a:ln>
          <a:effectLst>
            <a:outerShdw blurRad="85725" rotWithShape="0" algn="bl" dir="7020000" dist="19050">
              <a:schemeClr val="lt1"/>
            </a:outerShdw>
          </a:effectLst>
        </p:spPr>
      </p:pic>
      <p:sp>
        <p:nvSpPr>
          <p:cNvPr id="93" name="Google Shape;93;p14"/>
          <p:cNvSpPr txBox="1"/>
          <p:nvPr/>
        </p:nvSpPr>
        <p:spPr>
          <a:xfrm>
            <a:off x="421600" y="303550"/>
            <a:ext cx="620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chemeClr val="dk2"/>
                </a:solidFill>
              </a:rPr>
              <a:t>COVID-19 In the United States</a:t>
            </a:r>
            <a:endParaRPr b="1" sz="2800">
              <a:solidFill>
                <a:schemeClr val="dk2"/>
              </a:solidFill>
            </a:endParaRPr>
          </a:p>
          <a:p>
            <a:pPr indent="0" lvl="0" marL="0" rtl="0" algn="l">
              <a:spcBef>
                <a:spcPts val="0"/>
              </a:spcBef>
              <a:spcAft>
                <a:spcPts val="0"/>
              </a:spcAft>
              <a:buNone/>
            </a:pPr>
            <a:r>
              <a:t/>
            </a:r>
            <a:endParaRPr b="1"/>
          </a:p>
        </p:txBody>
      </p:sp>
      <p:sp>
        <p:nvSpPr>
          <p:cNvPr id="94" name="Google Shape;94;p14"/>
          <p:cNvSpPr txBox="1"/>
          <p:nvPr/>
        </p:nvSpPr>
        <p:spPr>
          <a:xfrm>
            <a:off x="505925" y="1134850"/>
            <a:ext cx="61215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
        <p:nvSpPr>
          <p:cNvPr id="95" name="Google Shape;95;p14"/>
          <p:cNvSpPr txBox="1"/>
          <p:nvPr>
            <p:ph idx="1" type="body"/>
          </p:nvPr>
        </p:nvSpPr>
        <p:spPr>
          <a:xfrm>
            <a:off x="252350" y="4185100"/>
            <a:ext cx="8520600" cy="119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chemeClr val="dk2"/>
                </a:solidFill>
              </a:rPr>
              <a:t>Goal: Learn from the data we have about COVID-19 to better plan and prepare disease control responses </a:t>
            </a:r>
            <a:endParaRPr b="1" sz="1800">
              <a:solidFill>
                <a:schemeClr val="dk2"/>
              </a:solidFill>
            </a:endParaRPr>
          </a:p>
        </p:txBody>
      </p:sp>
      <p:sp>
        <p:nvSpPr>
          <p:cNvPr id="96" name="Google Shape;96;p14"/>
          <p:cNvSpPr txBox="1"/>
          <p:nvPr/>
        </p:nvSpPr>
        <p:spPr>
          <a:xfrm>
            <a:off x="463775" y="1385725"/>
            <a:ext cx="7726500" cy="2324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Char char="●"/>
            </a:pPr>
            <a:r>
              <a:rPr lang="en" sz="2500">
                <a:solidFill>
                  <a:schemeClr val="dk2"/>
                </a:solidFill>
              </a:rPr>
              <a:t>1,000,000+ deaths to date</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First US case detected January 2020</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Pandemic response has included masking, social distancing/lock-downs, and vaccination, with large variations between states</a:t>
            </a:r>
            <a:endParaRPr sz="2500">
              <a:solidFill>
                <a:schemeClr val="dk2"/>
              </a:solidFill>
            </a:endParaRPr>
          </a:p>
          <a:p>
            <a:pPr indent="0" lvl="0" marL="0" rtl="0" algn="l">
              <a:spcBef>
                <a:spcPts val="0"/>
              </a:spcBef>
              <a:spcAft>
                <a:spcPts val="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244" name="Google Shape;244;p32"/>
          <p:cNvSpPr txBox="1"/>
          <p:nvPr>
            <p:ph idx="1" type="body"/>
          </p:nvPr>
        </p:nvSpPr>
        <p:spPr>
          <a:xfrm>
            <a:off x="729450" y="2078875"/>
            <a:ext cx="7688700" cy="2640000"/>
          </a:xfrm>
          <a:prstGeom prst="rect">
            <a:avLst/>
          </a:prstGeom>
        </p:spPr>
        <p:txBody>
          <a:bodyPr anchorCtr="0" anchor="t" bIns="91425" lIns="91425" spcFirstLastPara="1" rIns="91425" wrap="square" tIns="91425">
            <a:normAutofit fontScale="40000" lnSpcReduction="10000"/>
          </a:bodyPr>
          <a:lstStyle/>
          <a:p>
            <a:pPr indent="-283210" lvl="0" marL="457200" rtl="0" algn="l">
              <a:spcBef>
                <a:spcPts val="0"/>
              </a:spcBef>
              <a:spcAft>
                <a:spcPts val="0"/>
              </a:spcAft>
              <a:buSzPct val="100000"/>
              <a:buChar char="●"/>
            </a:pPr>
            <a:r>
              <a:rPr lang="en" sz="2150"/>
              <a:t>CDC United States COVID-19 Cases and Deaths by State over Time</a:t>
            </a:r>
            <a:endParaRPr sz="2150"/>
          </a:p>
          <a:p>
            <a:pPr indent="-283210" lvl="1" marL="914400" rtl="0" algn="l">
              <a:spcBef>
                <a:spcPts val="0"/>
              </a:spcBef>
              <a:spcAft>
                <a:spcPts val="0"/>
              </a:spcAft>
              <a:buSzPct val="100000"/>
              <a:buChar char="○"/>
            </a:pPr>
            <a:r>
              <a:rPr lang="en" sz="2150"/>
              <a:t>Collection of historical data since 10/18/2022</a:t>
            </a:r>
            <a:endParaRPr sz="2150"/>
          </a:p>
          <a:p>
            <a:pPr indent="-283210" lvl="1" marL="914400" rtl="0" algn="l">
              <a:spcBef>
                <a:spcPts val="0"/>
              </a:spcBef>
              <a:spcAft>
                <a:spcPts val="0"/>
              </a:spcAft>
              <a:buSzPct val="100000"/>
              <a:buChar char="○"/>
            </a:pPr>
            <a:r>
              <a:rPr lang="en" sz="2150"/>
              <a:t>Reported by CDC, relying on data from state sources</a:t>
            </a:r>
            <a:endParaRPr sz="2150"/>
          </a:p>
          <a:p>
            <a:pPr indent="-283210" lvl="1" marL="914400" rtl="0" algn="l">
              <a:spcBef>
                <a:spcPts val="0"/>
              </a:spcBef>
              <a:spcAft>
                <a:spcPts val="0"/>
              </a:spcAft>
              <a:buSzPct val="100000"/>
              <a:buChar char="○"/>
            </a:pPr>
            <a:r>
              <a:rPr lang="en" sz="2150"/>
              <a:t>60,000+ data entries</a:t>
            </a:r>
            <a:endParaRPr sz="2150"/>
          </a:p>
          <a:p>
            <a:pPr indent="0" lvl="0" marL="914400" rtl="0" algn="l">
              <a:spcBef>
                <a:spcPts val="1200"/>
              </a:spcBef>
              <a:spcAft>
                <a:spcPts val="0"/>
              </a:spcAft>
              <a:buNone/>
            </a:pPr>
            <a:r>
              <a:t/>
            </a:r>
            <a:endParaRPr sz="2150"/>
          </a:p>
          <a:p>
            <a:pPr indent="-283210" lvl="0" marL="457200" rtl="0" algn="l">
              <a:spcBef>
                <a:spcPts val="1200"/>
              </a:spcBef>
              <a:spcAft>
                <a:spcPts val="0"/>
              </a:spcAft>
              <a:buSzPct val="100000"/>
              <a:buChar char="●"/>
            </a:pPr>
            <a:r>
              <a:rPr lang="en" sz="2150"/>
              <a:t>United States Census Bureau</a:t>
            </a:r>
            <a:endParaRPr sz="2150"/>
          </a:p>
          <a:p>
            <a:pPr indent="-283210" lvl="1" marL="914400" rtl="0" algn="l">
              <a:spcBef>
                <a:spcPts val="0"/>
              </a:spcBef>
              <a:spcAft>
                <a:spcPts val="0"/>
              </a:spcAft>
              <a:buSzPct val="100000"/>
              <a:buChar char="○"/>
            </a:pPr>
            <a:r>
              <a:rPr lang="en" sz="2150"/>
              <a:t>Extensive demographic data of American population</a:t>
            </a:r>
            <a:endParaRPr sz="2150"/>
          </a:p>
          <a:p>
            <a:pPr indent="-283210" lvl="1" marL="914400" rtl="0" algn="l">
              <a:spcBef>
                <a:spcPts val="0"/>
              </a:spcBef>
              <a:spcAft>
                <a:spcPts val="0"/>
              </a:spcAft>
              <a:buSzPct val="100000"/>
              <a:buChar char="○"/>
            </a:pPr>
            <a:r>
              <a:rPr lang="en" sz="2150"/>
              <a:t>Numerous attributes of American population recorded, only state populations used for this project</a:t>
            </a:r>
            <a:endParaRPr sz="2150"/>
          </a:p>
          <a:p>
            <a:pPr indent="-283210" lvl="1" marL="914400" rtl="0" algn="l">
              <a:spcBef>
                <a:spcPts val="0"/>
              </a:spcBef>
              <a:spcAft>
                <a:spcPts val="0"/>
              </a:spcAft>
              <a:buSzPct val="100000"/>
              <a:buChar char="○"/>
            </a:pPr>
            <a:r>
              <a:rPr lang="en" sz="2150"/>
              <a:t>Data collected from reporting by every American household</a:t>
            </a:r>
            <a:endParaRPr sz="2150"/>
          </a:p>
          <a:p>
            <a:pPr indent="-283210" lvl="1" marL="914400" rtl="0" algn="l">
              <a:spcBef>
                <a:spcPts val="0"/>
              </a:spcBef>
              <a:spcAft>
                <a:spcPts val="0"/>
              </a:spcAft>
              <a:buSzPct val="100000"/>
              <a:buChar char="○"/>
            </a:pPr>
            <a:r>
              <a:rPr lang="en" sz="2150"/>
              <a:t>2020 Census collection was impacted by COVID-19, may be less accurate than previous decades</a:t>
            </a:r>
            <a:endParaRPr sz="2150"/>
          </a:p>
          <a:p>
            <a:pPr indent="-283210" lvl="1" marL="914400" rtl="0" algn="l">
              <a:spcBef>
                <a:spcPts val="0"/>
              </a:spcBef>
              <a:spcAft>
                <a:spcPts val="0"/>
              </a:spcAft>
              <a:buSzPct val="100000"/>
              <a:buChar char="○"/>
            </a:pPr>
            <a:r>
              <a:rPr lang="en" sz="2150"/>
              <a:t>Data compiled and presented by US Census Bureau</a:t>
            </a:r>
            <a:endParaRPr sz="2150"/>
          </a:p>
          <a:p>
            <a:pPr indent="-283210" lvl="1" marL="914400" rtl="0" algn="l">
              <a:spcBef>
                <a:spcPts val="0"/>
              </a:spcBef>
              <a:spcAft>
                <a:spcPts val="0"/>
              </a:spcAft>
              <a:buSzPct val="100000"/>
              <a:buChar char="○"/>
            </a:pPr>
            <a:r>
              <a:rPr lang="en" sz="2150"/>
              <a:t>Americans needed to willingly provide information</a:t>
            </a:r>
            <a:endParaRPr sz="2150"/>
          </a:p>
          <a:p>
            <a:pPr indent="-283210" lvl="1" marL="914400" rtl="0" algn="l">
              <a:spcBef>
                <a:spcPts val="0"/>
              </a:spcBef>
              <a:spcAft>
                <a:spcPts val="0"/>
              </a:spcAft>
              <a:buSzPct val="100000"/>
              <a:buChar char="○"/>
            </a:pPr>
            <a:r>
              <a:rPr lang="en" sz="2150"/>
              <a:t>Data presented at population level, and PII is protected for 72 years</a:t>
            </a:r>
            <a:endParaRPr sz="215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250" name="Google Shape;250;p33"/>
          <p:cNvSpPr txBox="1"/>
          <p:nvPr>
            <p:ph idx="1" type="body"/>
          </p:nvPr>
        </p:nvSpPr>
        <p:spPr>
          <a:xfrm>
            <a:off x="729450" y="2078875"/>
            <a:ext cx="7688700" cy="2640000"/>
          </a:xfrm>
          <a:prstGeom prst="rect">
            <a:avLst/>
          </a:prstGeom>
        </p:spPr>
        <p:txBody>
          <a:bodyPr anchorCtr="0" anchor="t" bIns="91425" lIns="91425" spcFirstLastPara="1" rIns="91425" wrap="square" tIns="91425">
            <a:normAutofit fontScale="55000" lnSpcReduction="20000"/>
          </a:bodyPr>
          <a:lstStyle/>
          <a:p>
            <a:pPr indent="-303688" lvl="0" marL="457200" rtl="0" algn="l">
              <a:spcBef>
                <a:spcPts val="0"/>
              </a:spcBef>
              <a:spcAft>
                <a:spcPts val="0"/>
              </a:spcAft>
              <a:buSzPct val="100000"/>
              <a:buChar char="●"/>
            </a:pPr>
            <a:r>
              <a:rPr lang="en" sz="2150"/>
              <a:t>The COVID-19 US State Policy (CUSP) </a:t>
            </a:r>
            <a:endParaRPr sz="2150"/>
          </a:p>
          <a:p>
            <a:pPr indent="-303688" lvl="1" marL="914400" rtl="0" algn="l">
              <a:spcBef>
                <a:spcPts val="0"/>
              </a:spcBef>
              <a:spcAft>
                <a:spcPts val="0"/>
              </a:spcAft>
              <a:buSzPct val="100000"/>
              <a:buChar char="○"/>
            </a:pPr>
            <a:r>
              <a:rPr lang="en" sz="2150"/>
              <a:t>Collection of data to understand how policies impact population health and health equity in the US</a:t>
            </a:r>
            <a:endParaRPr sz="2150"/>
          </a:p>
          <a:p>
            <a:pPr indent="-303688" lvl="1" marL="914400" rtl="0" algn="l">
              <a:spcBef>
                <a:spcPts val="0"/>
              </a:spcBef>
              <a:spcAft>
                <a:spcPts val="0"/>
              </a:spcAft>
              <a:buSzPct val="100000"/>
              <a:buChar char="○"/>
            </a:pPr>
            <a:r>
              <a:rPr lang="en" sz="2150"/>
              <a:t>Reported information on when Closures and Reopenings and Mask mandates  within the US states overtime. </a:t>
            </a:r>
            <a:endParaRPr sz="2150"/>
          </a:p>
          <a:p>
            <a:pPr indent="-303688" lvl="1" marL="914400" rtl="0" algn="l">
              <a:spcBef>
                <a:spcPts val="0"/>
              </a:spcBef>
              <a:spcAft>
                <a:spcPts val="0"/>
              </a:spcAft>
              <a:buSzPct val="100000"/>
              <a:buChar char="○"/>
            </a:pPr>
            <a:r>
              <a:rPr lang="en" sz="2150"/>
              <a:t>Dates included were dates before and after 04/08/2022 for Mask Mandates and dates before and after 06/08/2022 for Closure and Reopening of businesses. </a:t>
            </a:r>
            <a:endParaRPr sz="2150"/>
          </a:p>
          <a:p>
            <a:pPr indent="-303688" lvl="1" marL="914400" rtl="0" algn="l">
              <a:spcBef>
                <a:spcPts val="0"/>
              </a:spcBef>
              <a:spcAft>
                <a:spcPts val="0"/>
              </a:spcAft>
              <a:buSzPct val="100000"/>
              <a:buChar char="○"/>
            </a:pPr>
            <a:r>
              <a:rPr lang="en" sz="2150"/>
              <a:t>However some states did not have any dates recorded</a:t>
            </a:r>
            <a:endParaRPr sz="2150"/>
          </a:p>
          <a:p>
            <a:pPr indent="0" lvl="0" marL="914400" rtl="0" algn="l">
              <a:spcBef>
                <a:spcPts val="1200"/>
              </a:spcBef>
              <a:spcAft>
                <a:spcPts val="0"/>
              </a:spcAft>
              <a:buNone/>
            </a:pPr>
            <a:r>
              <a:t/>
            </a:r>
            <a:endParaRPr sz="2150"/>
          </a:p>
          <a:p>
            <a:pPr indent="0" lvl="0" marL="914400" rtl="0" algn="l">
              <a:spcBef>
                <a:spcPts val="1200"/>
              </a:spcBef>
              <a:spcAft>
                <a:spcPts val="0"/>
              </a:spcAft>
              <a:buNone/>
            </a:pPr>
            <a:r>
              <a:t/>
            </a:r>
            <a:endParaRPr sz="2150"/>
          </a:p>
          <a:p>
            <a:pPr indent="0" lvl="0" marL="0" rtl="0" algn="l">
              <a:spcBef>
                <a:spcPts val="1200"/>
              </a:spcBef>
              <a:spcAft>
                <a:spcPts val="0"/>
              </a:spcAft>
              <a:buNone/>
            </a:pPr>
            <a:r>
              <a:t/>
            </a:r>
            <a:endParaRPr sz="215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Investigative Questions: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dk1"/>
              </a:buClr>
              <a:buSzPct val="100000"/>
              <a:buChar char="●"/>
            </a:pPr>
            <a:r>
              <a:rPr lang="en">
                <a:solidFill>
                  <a:schemeClr val="dk1"/>
                </a:solidFill>
              </a:rPr>
              <a:t>How does access to vaccine providers, vaccination rates, and death and case rates vary </a:t>
            </a:r>
            <a:r>
              <a:rPr lang="en">
                <a:solidFill>
                  <a:schemeClr val="dk1"/>
                </a:solidFill>
              </a:rPr>
              <a:t>across states?</a:t>
            </a:r>
            <a:endParaRPr>
              <a:solidFill>
                <a:schemeClr val="dk1"/>
              </a:solidFill>
            </a:endParaRPr>
          </a:p>
          <a:p>
            <a:pPr indent="0" lvl="0" marL="0" rtl="0" algn="l">
              <a:spcBef>
                <a:spcPts val="0"/>
              </a:spcBef>
              <a:spcAft>
                <a:spcPts val="0"/>
              </a:spcAft>
              <a:buNone/>
            </a:pPr>
            <a:r>
              <a:t/>
            </a:r>
            <a:endParaRPr>
              <a:solidFill>
                <a:schemeClr val="dk1"/>
              </a:solidFill>
            </a:endParaRPr>
          </a:p>
          <a:p>
            <a:pPr indent="-304958" lvl="0" marL="457200" rtl="0" algn="l">
              <a:spcBef>
                <a:spcPts val="0"/>
              </a:spcBef>
              <a:spcAft>
                <a:spcPts val="0"/>
              </a:spcAft>
              <a:buClr>
                <a:schemeClr val="dk1"/>
              </a:buClr>
              <a:buSzPct val="100000"/>
              <a:buChar char="●"/>
            </a:pPr>
            <a:r>
              <a:rPr lang="en">
                <a:solidFill>
                  <a:schemeClr val="dk1"/>
                </a:solidFill>
              </a:rPr>
              <a:t>Do higher vaccination provider densities correlate with high vaccination rates by state?</a:t>
            </a:r>
            <a:endParaRPr>
              <a:solidFill>
                <a:schemeClr val="dk1"/>
              </a:solidFill>
            </a:endParaRPr>
          </a:p>
          <a:p>
            <a:pPr indent="0" lvl="0" marL="0" rtl="0" algn="l">
              <a:spcBef>
                <a:spcPts val="0"/>
              </a:spcBef>
              <a:spcAft>
                <a:spcPts val="0"/>
              </a:spcAft>
              <a:buNone/>
            </a:pPr>
            <a:r>
              <a:t/>
            </a:r>
            <a:endParaRPr>
              <a:solidFill>
                <a:schemeClr val="dk1"/>
              </a:solidFill>
            </a:endParaRPr>
          </a:p>
          <a:p>
            <a:pPr indent="-304958" lvl="0" marL="457200" rtl="0" algn="l">
              <a:spcBef>
                <a:spcPts val="0"/>
              </a:spcBef>
              <a:spcAft>
                <a:spcPts val="0"/>
              </a:spcAft>
              <a:buClr>
                <a:schemeClr val="dk1"/>
              </a:buClr>
              <a:buSzPct val="100000"/>
              <a:buChar char="●"/>
            </a:pPr>
            <a:r>
              <a:rPr lang="en">
                <a:solidFill>
                  <a:schemeClr val="dk1"/>
                </a:solidFill>
              </a:rPr>
              <a:t>Do more vaccines administered correlate with lower death rate?</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958" lvl="0" marL="457200" rtl="0" algn="l">
              <a:spcBef>
                <a:spcPts val="0"/>
              </a:spcBef>
              <a:spcAft>
                <a:spcPts val="0"/>
              </a:spcAft>
              <a:buClr>
                <a:schemeClr val="dk1"/>
              </a:buClr>
              <a:buSzPct val="100000"/>
              <a:buChar char="●"/>
            </a:pPr>
            <a:r>
              <a:rPr lang="en">
                <a:solidFill>
                  <a:schemeClr val="dk1"/>
                </a:solidFill>
              </a:rPr>
              <a:t>How did masking and lockdown phases affect death rates?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958" lvl="0" marL="457200" rtl="0" algn="l">
              <a:spcBef>
                <a:spcPts val="0"/>
              </a:spcBef>
              <a:spcAft>
                <a:spcPts val="0"/>
              </a:spcAft>
              <a:buClr>
                <a:schemeClr val="dk1"/>
              </a:buClr>
              <a:buSzPct val="100000"/>
              <a:buChar char="●"/>
            </a:pPr>
            <a:r>
              <a:rPr lang="en">
                <a:solidFill>
                  <a:schemeClr val="dk1"/>
                </a:solidFill>
              </a:rPr>
              <a:t>How does this inform pandemic response best practices?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Sources</a:t>
            </a:r>
            <a:endParaRPr/>
          </a:p>
        </p:txBody>
      </p:sp>
      <p:sp>
        <p:nvSpPr>
          <p:cNvPr id="108" name="Google Shape;108;p16"/>
          <p:cNvSpPr txBox="1"/>
          <p:nvPr>
            <p:ph idx="1" type="body"/>
          </p:nvPr>
        </p:nvSpPr>
        <p:spPr>
          <a:xfrm>
            <a:off x="729450" y="1853850"/>
            <a:ext cx="7688700" cy="2865000"/>
          </a:xfrm>
          <a:prstGeom prst="rect">
            <a:avLst/>
          </a:prstGeom>
        </p:spPr>
        <p:txBody>
          <a:bodyPr anchorCtr="0" anchor="t" bIns="91425" lIns="91425" spcFirstLastPara="1" rIns="91425" wrap="square" tIns="91425">
            <a:normAutofit fontScale="62500" lnSpcReduction="20000"/>
          </a:bodyPr>
          <a:lstStyle/>
          <a:p>
            <a:pPr indent="-313928" lvl="0" marL="457200" rtl="0" algn="l">
              <a:spcBef>
                <a:spcPts val="0"/>
              </a:spcBef>
              <a:spcAft>
                <a:spcPts val="0"/>
              </a:spcAft>
              <a:buSzPct val="100000"/>
              <a:buChar char="●"/>
            </a:pPr>
            <a:r>
              <a:rPr lang="en" sz="2150"/>
              <a:t>5 main data sources: Vaccines.gov, CDC COVID Data Tracker, CDC COVID Cases and Deaths, COVID-19 US State Policy, and 2020 Census </a:t>
            </a:r>
            <a:endParaRPr sz="2150"/>
          </a:p>
          <a:p>
            <a:pPr indent="-313928" lvl="0" marL="457200" rtl="0" algn="l">
              <a:spcBef>
                <a:spcPts val="0"/>
              </a:spcBef>
              <a:spcAft>
                <a:spcPts val="0"/>
              </a:spcAft>
              <a:buSzPct val="100000"/>
              <a:buChar char="●"/>
            </a:pPr>
            <a:r>
              <a:rPr lang="en" sz="2150"/>
              <a:t>Database sizes vary; can contain only snapshot or historical data</a:t>
            </a:r>
            <a:endParaRPr sz="2150"/>
          </a:p>
          <a:p>
            <a:pPr indent="-313928" lvl="0" marL="457200" rtl="0" algn="l">
              <a:spcBef>
                <a:spcPts val="0"/>
              </a:spcBef>
              <a:spcAft>
                <a:spcPts val="0"/>
              </a:spcAft>
              <a:buSzPct val="100000"/>
              <a:buChar char="●"/>
            </a:pPr>
            <a:r>
              <a:rPr lang="en" sz="2150"/>
              <a:t>Databases reported by government agencies (CDC and Census Bureau), however almost all rely on data that were collected by states</a:t>
            </a:r>
            <a:endParaRPr sz="2150"/>
          </a:p>
          <a:p>
            <a:pPr indent="-313928" lvl="0" marL="457200" rtl="0" algn="l">
              <a:spcBef>
                <a:spcPts val="0"/>
              </a:spcBef>
              <a:spcAft>
                <a:spcPts val="0"/>
              </a:spcAft>
              <a:buSzPct val="100000"/>
              <a:buChar char="●"/>
            </a:pPr>
            <a:r>
              <a:rPr lang="en" sz="2150"/>
              <a:t>Generally trust these government agencies to produce quality data</a:t>
            </a:r>
            <a:endParaRPr sz="2150"/>
          </a:p>
          <a:p>
            <a:pPr indent="-313928" lvl="0" marL="457200" rtl="0" algn="l">
              <a:spcBef>
                <a:spcPts val="0"/>
              </a:spcBef>
              <a:spcAft>
                <a:spcPts val="0"/>
              </a:spcAft>
              <a:buSzPct val="100000"/>
              <a:buChar char="●"/>
            </a:pPr>
            <a:r>
              <a:rPr lang="en" sz="2150"/>
              <a:t>After collecting data from states/local agencies, CDC then compiled the data into a consistent format to store in a single database</a:t>
            </a:r>
            <a:endParaRPr sz="2150"/>
          </a:p>
          <a:p>
            <a:pPr indent="-313928" lvl="0" marL="457200" rtl="0" algn="l">
              <a:spcBef>
                <a:spcPts val="0"/>
              </a:spcBef>
              <a:spcAft>
                <a:spcPts val="0"/>
              </a:spcAft>
              <a:buSzPct val="100000"/>
              <a:buChar char="●"/>
            </a:pPr>
            <a:r>
              <a:rPr lang="en" sz="2150"/>
              <a:t>True extent of informed consent among people is unknown; practices vary between states</a:t>
            </a:r>
            <a:endParaRPr sz="2150"/>
          </a:p>
          <a:p>
            <a:pPr indent="-313928" lvl="0" marL="457200" rtl="0" algn="l">
              <a:spcBef>
                <a:spcPts val="0"/>
              </a:spcBef>
              <a:spcAft>
                <a:spcPts val="0"/>
              </a:spcAft>
              <a:buSzPct val="100000"/>
              <a:buChar char="●"/>
            </a:pPr>
            <a:r>
              <a:rPr lang="en" sz="2150"/>
              <a:t>Data reported at a population level, so PII is not present in these databases (excluding Census)</a:t>
            </a:r>
            <a:endParaRPr sz="2150"/>
          </a:p>
          <a:p>
            <a:pPr indent="0" lvl="0" marL="0" rtl="0" algn="l">
              <a:spcBef>
                <a:spcPts val="1200"/>
              </a:spcBef>
              <a:spcAft>
                <a:spcPts val="0"/>
              </a:spcAft>
              <a:buNone/>
            </a:pPr>
            <a:r>
              <a:t/>
            </a:r>
            <a:endParaRPr sz="215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Analysis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Visualization of data through bar plots as early data exploration</a:t>
            </a:r>
            <a:endParaRPr/>
          </a:p>
          <a:p>
            <a:pPr indent="-311150" lvl="0" marL="457200" rtl="0" algn="l">
              <a:spcBef>
                <a:spcPts val="0"/>
              </a:spcBef>
              <a:spcAft>
                <a:spcPts val="0"/>
              </a:spcAft>
              <a:buSzPts val="1300"/>
              <a:buChar char="●"/>
            </a:pPr>
            <a:r>
              <a:rPr lang="en"/>
              <a:t>Simple linear regression</a:t>
            </a:r>
            <a:endParaRPr/>
          </a:p>
          <a:p>
            <a:pPr indent="-311150" lvl="0" marL="457200" rtl="0" algn="l">
              <a:spcBef>
                <a:spcPts val="0"/>
              </a:spcBef>
              <a:spcAft>
                <a:spcPts val="0"/>
              </a:spcAft>
              <a:buSzPts val="1300"/>
              <a:buChar char="●"/>
            </a:pPr>
            <a:r>
              <a:rPr lang="en"/>
              <a:t>Correlation ( Heat 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70100" y="605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70714"/>
              <a:buFont typeface="Arial"/>
              <a:buNone/>
            </a:pPr>
            <a:r>
              <a:rPr lang="en" sz="1400">
                <a:solidFill>
                  <a:srgbClr val="000000"/>
                </a:solidFill>
              </a:rPr>
              <a:t>Top 10 States with Highest COVID-19 Death Rate</a:t>
            </a:r>
            <a:r>
              <a:rPr b="1" lang="en" sz="1400">
                <a:solidFill>
                  <a:srgbClr val="000000"/>
                </a:solidFill>
              </a:rPr>
              <a:t> </a:t>
            </a:r>
            <a:endParaRPr b="1" sz="1400">
              <a:solidFill>
                <a:srgbClr val="000000"/>
              </a:solidFill>
            </a:endParaRPr>
          </a:p>
          <a:p>
            <a:pPr indent="0" lvl="0" marL="0" rtl="0" algn="l">
              <a:spcBef>
                <a:spcPts val="0"/>
              </a:spcBef>
              <a:spcAft>
                <a:spcPts val="0"/>
              </a:spcAft>
              <a:buNone/>
            </a:pPr>
            <a:r>
              <a:t/>
            </a:r>
            <a:endParaRPr/>
          </a:p>
        </p:txBody>
      </p:sp>
      <p:pic>
        <p:nvPicPr>
          <p:cNvPr id="120" name="Google Shape;120;p18"/>
          <p:cNvPicPr preferRelativeResize="0"/>
          <p:nvPr/>
        </p:nvPicPr>
        <p:blipFill>
          <a:blip r:embed="rId4">
            <a:alphaModFix/>
          </a:blip>
          <a:stretch>
            <a:fillRect/>
          </a:stretch>
        </p:blipFill>
        <p:spPr>
          <a:xfrm>
            <a:off x="450750" y="1272575"/>
            <a:ext cx="3873198" cy="3820975"/>
          </a:xfrm>
          <a:prstGeom prst="rect">
            <a:avLst/>
          </a:prstGeom>
          <a:noFill/>
          <a:ln>
            <a:noFill/>
          </a:ln>
        </p:spPr>
      </p:pic>
      <p:pic>
        <p:nvPicPr>
          <p:cNvPr id="121" name="Google Shape;121;p18"/>
          <p:cNvPicPr preferRelativeResize="0"/>
          <p:nvPr/>
        </p:nvPicPr>
        <p:blipFill>
          <a:blip r:embed="rId5">
            <a:alphaModFix/>
          </a:blip>
          <a:stretch>
            <a:fillRect/>
          </a:stretch>
        </p:blipFill>
        <p:spPr>
          <a:xfrm>
            <a:off x="5540575" y="1368188"/>
            <a:ext cx="2332125" cy="337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606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400">
                <a:solidFill>
                  <a:srgbClr val="000000"/>
                </a:solidFill>
              </a:rPr>
              <a:t>Top 5 States with Highest COVID-19 Cases Per Capita </a:t>
            </a:r>
            <a:endParaRPr/>
          </a:p>
        </p:txBody>
      </p:sp>
      <p:pic>
        <p:nvPicPr>
          <p:cNvPr id="127" name="Google Shape;127;p19"/>
          <p:cNvPicPr preferRelativeResize="0"/>
          <p:nvPr/>
        </p:nvPicPr>
        <p:blipFill>
          <a:blip r:embed="rId4">
            <a:alphaModFix/>
          </a:blip>
          <a:stretch>
            <a:fillRect/>
          </a:stretch>
        </p:blipFill>
        <p:spPr>
          <a:xfrm>
            <a:off x="811300" y="1336350"/>
            <a:ext cx="7152600" cy="366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5767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300"/>
              <a:t>What states are the most/least vaccinated?</a:t>
            </a:r>
            <a:endParaRPr sz="3000"/>
          </a:p>
        </p:txBody>
      </p:sp>
      <p:pic>
        <p:nvPicPr>
          <p:cNvPr id="133" name="Google Shape;133;p20"/>
          <p:cNvPicPr preferRelativeResize="0"/>
          <p:nvPr/>
        </p:nvPicPr>
        <p:blipFill>
          <a:blip r:embed="rId4">
            <a:alphaModFix/>
          </a:blip>
          <a:stretch>
            <a:fillRect/>
          </a:stretch>
        </p:blipFill>
        <p:spPr>
          <a:xfrm>
            <a:off x="451975" y="1479474"/>
            <a:ext cx="8382151" cy="325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4">
            <a:alphaModFix/>
          </a:blip>
          <a:stretch>
            <a:fillRect/>
          </a:stretch>
        </p:blipFill>
        <p:spPr>
          <a:xfrm>
            <a:off x="0" y="1035338"/>
            <a:ext cx="9144000" cy="4108174"/>
          </a:xfrm>
          <a:prstGeom prst="rect">
            <a:avLst/>
          </a:prstGeom>
          <a:noFill/>
          <a:ln>
            <a:noFill/>
          </a:ln>
        </p:spPr>
      </p:pic>
      <p:sp>
        <p:nvSpPr>
          <p:cNvPr id="139" name="Google Shape;139;p21"/>
          <p:cNvSpPr txBox="1"/>
          <p:nvPr>
            <p:ph type="title"/>
          </p:nvPr>
        </p:nvSpPr>
        <p:spPr>
          <a:xfrm>
            <a:off x="480000" y="400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Vaccine Provider versus State Population</a:t>
            </a:r>
            <a:endParaRPr/>
          </a:p>
        </p:txBody>
      </p:sp>
      <p:cxnSp>
        <p:nvCxnSpPr>
          <p:cNvPr id="140" name="Google Shape;140;p21"/>
          <p:cNvCxnSpPr/>
          <p:nvPr/>
        </p:nvCxnSpPr>
        <p:spPr>
          <a:xfrm>
            <a:off x="2610150" y="2546825"/>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1"/>
          <p:cNvCxnSpPr/>
          <p:nvPr/>
        </p:nvCxnSpPr>
        <p:spPr>
          <a:xfrm>
            <a:off x="3381100" y="1744400"/>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1"/>
          <p:cNvCxnSpPr/>
          <p:nvPr/>
        </p:nvCxnSpPr>
        <p:spPr>
          <a:xfrm>
            <a:off x="4497975" y="2079850"/>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1"/>
          <p:cNvCxnSpPr/>
          <p:nvPr/>
        </p:nvCxnSpPr>
        <p:spPr>
          <a:xfrm>
            <a:off x="2531800" y="2913300"/>
            <a:ext cx="3363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1"/>
          <p:cNvSpPr txBox="1"/>
          <p:nvPr/>
        </p:nvSpPr>
        <p:spPr>
          <a:xfrm>
            <a:off x="2946450" y="1571800"/>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TX</a:t>
            </a:r>
            <a:endParaRPr sz="1000"/>
          </a:p>
        </p:txBody>
      </p:sp>
      <p:sp>
        <p:nvSpPr>
          <p:cNvPr id="145" name="Google Shape;145;p21"/>
          <p:cNvSpPr txBox="1"/>
          <p:nvPr/>
        </p:nvSpPr>
        <p:spPr>
          <a:xfrm>
            <a:off x="4060800" y="1910500"/>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CA</a:t>
            </a:r>
            <a:endParaRPr sz="1000"/>
          </a:p>
        </p:txBody>
      </p:sp>
      <p:sp>
        <p:nvSpPr>
          <p:cNvPr id="146" name="Google Shape;146;p21"/>
          <p:cNvSpPr txBox="1"/>
          <p:nvPr/>
        </p:nvSpPr>
        <p:spPr>
          <a:xfrm>
            <a:off x="2150600" y="2377475"/>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FL</a:t>
            </a:r>
            <a:endParaRPr sz="1000"/>
          </a:p>
        </p:txBody>
      </p:sp>
      <p:sp>
        <p:nvSpPr>
          <p:cNvPr id="147" name="Google Shape;147;p21"/>
          <p:cNvSpPr txBox="1"/>
          <p:nvPr/>
        </p:nvSpPr>
        <p:spPr>
          <a:xfrm>
            <a:off x="2072250" y="2743950"/>
            <a:ext cx="526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NY</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