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Playfair Displ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PlayfairDisplay-bold.fntdata"/><Relationship Id="rId23" Type="http://schemas.openxmlformats.org/officeDocument/2006/relationships/font" Target="fonts/PlayfairDispl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boldItalic.fntdata"/><Relationship Id="rId25" Type="http://schemas.openxmlformats.org/officeDocument/2006/relationships/font" Target="fonts/PlayfairDispl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d38cfab7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d38cfab7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b1c642f4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b1c642f4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d38cfab71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2d38cfab71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b1c642f4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2b1c642f4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d38cfab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d38cfab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steps :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57786"/>
              </a:buClr>
              <a:buSzPts val="1100"/>
              <a:buNone/>
            </a:pPr>
            <a:r>
              <a:rPr lang="en">
                <a:solidFill>
                  <a:srgbClr val="657786"/>
                </a:solidFill>
              </a:rPr>
              <a:t>Fetch the best Tweets from different recommendation sources in a process called </a:t>
            </a:r>
            <a:r>
              <a:rPr b="1" lang="en">
                <a:solidFill>
                  <a:srgbClr val="657786"/>
                </a:solidFill>
              </a:rPr>
              <a:t>candidate sourcing</a:t>
            </a:r>
            <a:r>
              <a:rPr lang="en">
                <a:solidFill>
                  <a:srgbClr val="657786"/>
                </a:solidFill>
              </a:rPr>
              <a:t>.</a:t>
            </a:r>
            <a:endParaRPr>
              <a:solidFill>
                <a:srgbClr val="657786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57786"/>
              </a:buClr>
              <a:buSzPts val="1100"/>
              <a:buNone/>
            </a:pPr>
            <a:r>
              <a:rPr b="1" lang="en">
                <a:solidFill>
                  <a:srgbClr val="657786"/>
                </a:solidFill>
              </a:rPr>
              <a:t>Rank</a:t>
            </a:r>
            <a:r>
              <a:rPr lang="en">
                <a:solidFill>
                  <a:srgbClr val="657786"/>
                </a:solidFill>
              </a:rPr>
              <a:t> each Tweet using a machine learning model.</a:t>
            </a:r>
            <a:endParaRPr>
              <a:solidFill>
                <a:srgbClr val="657786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57786"/>
              </a:buClr>
              <a:buSzPts val="1100"/>
              <a:buNone/>
            </a:pPr>
            <a:r>
              <a:rPr lang="en">
                <a:solidFill>
                  <a:srgbClr val="657786"/>
                </a:solidFill>
              </a:rPr>
              <a:t>Apply</a:t>
            </a:r>
            <a:r>
              <a:rPr b="1" lang="en">
                <a:solidFill>
                  <a:srgbClr val="657786"/>
                </a:solidFill>
              </a:rPr>
              <a:t> heuristics and filters</a:t>
            </a:r>
            <a:r>
              <a:rPr lang="en">
                <a:solidFill>
                  <a:srgbClr val="657786"/>
                </a:solidFill>
              </a:rPr>
              <a:t>, such as filtering out Tweets from users you’ve blocked, NSFW content, and Tweets you’ve already seen.</a:t>
            </a:r>
            <a:endParaRPr>
              <a:solidFill>
                <a:srgbClr val="657786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57786"/>
              </a:buClr>
              <a:buSzPts val="1100"/>
              <a:buNone/>
            </a:pPr>
            <a:r>
              <a:t/>
            </a:r>
            <a:endParaRPr>
              <a:solidFill>
                <a:srgbClr val="65778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d38cfab7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2d38cfab7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d38cfab7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d38cfab7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d38cfab7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d38cfab7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b1c642f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b1c642f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b1c642f4c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b1c642f4c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d38cfab71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d38cfab71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d38cfab71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d38cfab71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twitter/the-algorithm/blob/main/simclusters-ann/server/src/main/scala/com/twitter/simclustersann/candidate_source/SimClustersANNCandidateSource.scala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thecrimson.com/article/2014/3/5/harvard-information-cocoon/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ytorch.org/" TargetMode="External"/><Relationship Id="rId4" Type="http://schemas.openxmlformats.org/officeDocument/2006/relationships/hyperlink" Target="https://pytorch.org/" TargetMode="External"/><Relationship Id="rId10" Type="http://schemas.openxmlformats.org/officeDocument/2006/relationships/hyperlink" Target="https://doi.org/10.1145/3394486.3403370" TargetMode="External"/><Relationship Id="rId9" Type="http://schemas.openxmlformats.org/officeDocument/2006/relationships/hyperlink" Target="https://doi.org/10.1145/3394486.3403370" TargetMode="External"/><Relationship Id="rId5" Type="http://schemas.openxmlformats.org/officeDocument/2006/relationships/hyperlink" Target="https://www.tensorflow.org/" TargetMode="External"/><Relationship Id="rId6" Type="http://schemas.openxmlformats.org/officeDocument/2006/relationships/hyperlink" Target="https://www.tensorflow.org/" TargetMode="External"/><Relationship Id="rId7" Type="http://schemas.openxmlformats.org/officeDocument/2006/relationships/hyperlink" Target="https://blog.twitter.com/engineering/en_us/topics/open-source/2023/twitter-recommendation-algorithm" TargetMode="External"/><Relationship Id="rId8" Type="http://schemas.openxmlformats.org/officeDocument/2006/relationships/hyperlink" Target="https://blog.twitter.com/engineering/en_us/topics/open-source/2023/twitter-recommendation-algorith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Twitter Recommender System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591775" y="3024575"/>
            <a:ext cx="51372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Team 7: Seth Lanza, Kyle Kauffman, Sophia Liu, Emma Minnick</a:t>
            </a:r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3">
            <a:alphaModFix/>
          </a:blip>
          <a:srcRect b="0" l="-2260" r="2260" t="0"/>
          <a:stretch/>
        </p:blipFill>
        <p:spPr>
          <a:xfrm>
            <a:off x="5860475" y="1497925"/>
            <a:ext cx="2573775" cy="328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Code Walkthrough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passed the scala code through ChatGPT to convert it to python so it would be easier to follow, though the original is linked below.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https://github.com/twitter/the-algorithm/blob/main/simclusters-ann/server/src/main/scala/com/twitter/simclustersann/candidate_source/SimClustersANNCandidateSource.scala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thical concerns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58750" y="159815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Algorithmic bias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Privacy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Transparency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Manipulation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 empowerment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Media literacy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9325" y="1017725"/>
            <a:ext cx="4708575" cy="324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82875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Trade-off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</a:t>
            </a:r>
            <a:r>
              <a:rPr lang="en"/>
              <a:t>ncerns about Exploration vs Exploitation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uFill>
                  <a:noFill/>
                </a:uFill>
                <a:hlinkClick r:id="rId3"/>
              </a:rPr>
              <a:t>The Information Cocoon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Security of Twitter on the Back-end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</a:t>
            </a:r>
            <a:r>
              <a:rPr lang="en"/>
              <a:t>ser data is secure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Protected from unauthorized access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9075" y="2943625"/>
            <a:ext cx="5042750" cy="188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Citations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Twitter, Venu Satuluri, et al. “Simclusters: Proceedings of the 26th ACM SIGKDD International Conference on Knowledge Discovery &amp; Data Mining.”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ACM Conferences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1 Aug. 2020, https://dl.acm.org/doi/pdf/10.1145/3394486.3403370.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PyTorch. (n.d.). PyTorch. Retrieved April 4, 2023, from</a:t>
            </a:r>
            <a:r>
              <a:rPr lang="en" sz="11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lang="en" sz="1100" u="sng">
                <a:latin typeface="Arial"/>
                <a:ea typeface="Arial"/>
                <a:cs typeface="Arial"/>
                <a:sym typeface="Arial"/>
                <a:hlinkClick r:id="rId4"/>
              </a:rPr>
              <a:t>https://pytorch.org/</a:t>
            </a:r>
            <a:endParaRPr sz="1100" u="sng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TensorFlow. (n.d.). TensorFlow. Retrieved April 4, 2023, from</a:t>
            </a:r>
            <a:r>
              <a:rPr lang="en" sz="11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 </a:t>
            </a:r>
            <a:r>
              <a:rPr lang="en" sz="1100" u="sng">
                <a:latin typeface="Arial"/>
                <a:ea typeface="Arial"/>
                <a:cs typeface="Arial"/>
                <a:sym typeface="Arial"/>
                <a:hlinkClick r:id="rId6"/>
              </a:rPr>
              <a:t>https://www.tensorflow.org/</a:t>
            </a:r>
            <a:endParaRPr sz="1100" u="sng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Twitter Engineering. (2023, March 31). Twitter Recommendation Algorithm. Twitter Engineering.</a:t>
            </a:r>
            <a:r>
              <a:rPr lang="en" sz="11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 </a:t>
            </a:r>
            <a:r>
              <a:rPr lang="en" sz="1100" u="sng">
                <a:latin typeface="Arial"/>
                <a:ea typeface="Arial"/>
                <a:cs typeface="Arial"/>
                <a:sym typeface="Arial"/>
                <a:hlinkClick r:id="rId8"/>
              </a:rPr>
              <a:t>https://blog.twitter.com/engineering/en_us/topics/open-source/2023/twitter-recommendation-algorithm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Huang, Z., Chen, X., Wang, C., Zhang, J., Wang, X., &amp; Liu, T. (2020). Online Learning Framework for Mobile Personalized Recommendation. Proceedings of the 28th ACM International Conference on Information and Knowledge Management, 1649-1658.</a:t>
            </a:r>
            <a:r>
              <a:rPr lang="en" sz="11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9"/>
              </a:rPr>
              <a:t> </a:t>
            </a:r>
            <a:r>
              <a:rPr lang="en" sz="1100" u="sng">
                <a:latin typeface="Arial"/>
                <a:ea typeface="Arial"/>
                <a:cs typeface="Arial"/>
                <a:sym typeface="Arial"/>
                <a:hlinkClick r:id="rId10"/>
              </a:rPr>
              <a:t>https://doi.org/10.1145/3394486.3403370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Fiesler, C., &amp; Proferes, N. (2018). The ethical challenges of publishing Twitter data for research dissemination. Journal of Empirical Research on Human Research Ethics, 13(3), 302-312. </a:t>
            </a:r>
            <a:r>
              <a:rPr lang="en" sz="1100" u="sng">
                <a:latin typeface="Arial"/>
                <a:ea typeface="Arial"/>
                <a:cs typeface="Arial"/>
                <a:sym typeface="Arial"/>
              </a:rPr>
              <a:t>https://doi.org/10.1177/1556264618769087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Twitter’s algorithm sorts through roughly 500 million tweets posted daily to come up with recommendations for users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Recommends searches, ads, and content for “For You” feed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candidate sourcing, a ML model to rank tweets, and applies heuristics and filters to sort through content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Candidate Sourcing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retrieve recent and relevant tweets for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Attempt to extract the best 1500 tweets from hundreds of millions through 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Assesses in-network (people you follow) and out-of-network (people you don’t follow), which ends up being about 50/50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In-network uses logistic regression model to rank tweets based on relevance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 graph predicts the likelihood of engagement between two users– higher the Real Graph score the more of their tweets we’ll include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Embedding spaces are biggest source of out-of-network tweets, using numerical representations of users’ interests and content (SimClusters)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Ranking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1500 tweets produced in the pipeline that may be relevant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Achieved with a neural network that is continually trained based on Tweet interactions (likes, retweets, replies)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Gives tweets scores representing probability of engagement and then produces ranking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Heuristics and Filters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Visibility</a:t>
            </a:r>
            <a:r>
              <a:rPr lang="en"/>
              <a:t>: remove tweets from accounts you block or mute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Author Diversity</a:t>
            </a:r>
            <a:r>
              <a:rPr lang="en"/>
              <a:t>:</a:t>
            </a:r>
            <a:r>
              <a:rPr lang="en"/>
              <a:t> avoid too many consecutive tweets from single author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Content Balance</a:t>
            </a:r>
            <a:r>
              <a:rPr lang="en"/>
              <a:t>: balance of in-network and out-of-network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Feedback-based Fatigue</a:t>
            </a:r>
            <a:r>
              <a:rPr lang="en"/>
              <a:t>: lower score if user has provided negative feedback about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Social Proof</a:t>
            </a:r>
            <a:r>
              <a:rPr lang="en"/>
              <a:t>: ensure someone engaged with tweet or follows author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Conversations</a:t>
            </a:r>
            <a:r>
              <a:rPr lang="en"/>
              <a:t>: providing more context based on replies to original tweets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Edited Tweets</a:t>
            </a:r>
            <a:r>
              <a:rPr lang="en"/>
              <a:t>: replace old tweets with edited versions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100" y="707600"/>
            <a:ext cx="8830823" cy="37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72425" y="155875"/>
            <a:ext cx="8633700" cy="13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/>
              <a:t>SimClusters: Community-Based Representations for Heterogeneous Recommendations at Twitter”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406725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SimClusters: overlapping</a:t>
            </a:r>
            <a:r>
              <a:rPr lang="en"/>
              <a:t> communities that capture user, topics, ads, etc.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Stage 1: </a:t>
            </a:r>
            <a:r>
              <a:rPr lang="en"/>
              <a:t>Community Discovery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Stage 2: Item Representations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community characterized by “influencer” that people follow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Sparse, interpretable vectors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Cosine similarity is 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Able to scale to Twitter's some 450 million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Deployment tactics different for uses cases with different latency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b="0" l="3044" r="0" t="0"/>
          <a:stretch/>
        </p:blipFill>
        <p:spPr>
          <a:xfrm>
            <a:off x="323000" y="519275"/>
            <a:ext cx="4457675" cy="37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7527" y="1553000"/>
            <a:ext cx="4067525" cy="18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SimCluster Evaluation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 of Twitter's recommendation systems: "to make content discovery effortless and to free the user from the need of manual creation."</a:t>
            </a:r>
            <a:endParaRPr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only been in production for ~ 3 years</a:t>
            </a:r>
            <a:endParaRPr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tweets recommendation: +33% user engagement</a:t>
            </a:r>
            <a:endParaRPr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Centralized recommendations system that tackles multiple problems</a:t>
            </a:r>
            <a:endParaRPr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master algorithm may increase risk of high-impact ethical concerns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