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72" r:id="rId9"/>
    <p:sldId id="263" r:id="rId10"/>
    <p:sldId id="264" r:id="rId11"/>
    <p:sldId id="265" r:id="rId12"/>
    <p:sldId id="266" r:id="rId13"/>
    <p:sldId id="267"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8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6AAE-AA95-441E-BABC-3F0EAB60CB9C}"/>
              </a:ext>
            </a:extLst>
          </p:cNvPr>
          <p:cNvSpPr>
            <a:spLocks noGrp="1"/>
          </p:cNvSpPr>
          <p:nvPr>
            <p:ph type="ctrTitle"/>
          </p:nvPr>
        </p:nvSpPr>
        <p:spPr/>
        <p:txBody>
          <a:bodyPr/>
          <a:lstStyle/>
          <a:p>
            <a:r>
              <a:rPr lang="en-US" dirty="0"/>
              <a:t>African Moral values</a:t>
            </a:r>
          </a:p>
        </p:txBody>
      </p:sp>
      <p:sp>
        <p:nvSpPr>
          <p:cNvPr id="3" name="Subtitle 2">
            <a:extLst>
              <a:ext uri="{FF2B5EF4-FFF2-40B4-BE49-F238E27FC236}">
                <a16:creationId xmlns:a16="http://schemas.microsoft.com/office/drawing/2014/main" id="{A30B4DB3-AF05-42B8-AB3B-CBDBE11991A6}"/>
              </a:ext>
            </a:extLst>
          </p:cNvPr>
          <p:cNvSpPr>
            <a:spLocks noGrp="1"/>
          </p:cNvSpPr>
          <p:nvPr>
            <p:ph type="subTitle" idx="1"/>
          </p:nvPr>
        </p:nvSpPr>
        <p:spPr>
          <a:xfrm>
            <a:off x="1507067" y="1330036"/>
            <a:ext cx="8401704" cy="3817697"/>
          </a:xfrm>
        </p:spPr>
        <p:txBody>
          <a:bodyPr/>
          <a:lstStyle/>
          <a:p>
            <a:endParaRPr lang="en-US" dirty="0"/>
          </a:p>
        </p:txBody>
      </p:sp>
    </p:spTree>
    <p:extLst>
      <p:ext uri="{BB962C8B-B14F-4D97-AF65-F5344CB8AC3E}">
        <p14:creationId xmlns:p14="http://schemas.microsoft.com/office/powerpoint/2010/main" val="1926869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DC8-D47F-4D3F-9DCC-003D20C50651}"/>
              </a:ext>
            </a:extLst>
          </p:cNvPr>
          <p:cNvSpPr>
            <a:spLocks noGrp="1"/>
          </p:cNvSpPr>
          <p:nvPr>
            <p:ph type="title"/>
          </p:nvPr>
        </p:nvSpPr>
        <p:spPr/>
        <p:txBody>
          <a:bodyPr/>
          <a:lstStyle/>
          <a:p>
            <a:r>
              <a:rPr lang="en-US" dirty="0"/>
              <a:t>Moral values</a:t>
            </a:r>
          </a:p>
        </p:txBody>
      </p:sp>
      <p:sp>
        <p:nvSpPr>
          <p:cNvPr id="3" name="Content Placeholder 2">
            <a:extLst>
              <a:ext uri="{FF2B5EF4-FFF2-40B4-BE49-F238E27FC236}">
                <a16:creationId xmlns:a16="http://schemas.microsoft.com/office/drawing/2014/main" id="{D6E22983-9C1B-4309-B724-F2D881F3185A}"/>
              </a:ext>
            </a:extLst>
          </p:cNvPr>
          <p:cNvSpPr>
            <a:spLocks noGrp="1"/>
          </p:cNvSpPr>
          <p:nvPr>
            <p:ph idx="1"/>
          </p:nvPr>
        </p:nvSpPr>
        <p:spPr/>
        <p:txBody>
          <a:bodyPr/>
          <a:lstStyle/>
          <a:p>
            <a:pPr marL="0" indent="0">
              <a:buNone/>
            </a:pPr>
            <a:r>
              <a:rPr lang="en-US" b="1" dirty="0"/>
              <a:t>Love</a:t>
            </a:r>
          </a:p>
          <a:p>
            <a:r>
              <a:rPr lang="en-US" dirty="0"/>
              <a:t>A strong feeling of affection towards somebody or something which was expressed in actions in A.T.S.</a:t>
            </a:r>
          </a:p>
          <a:p>
            <a:r>
              <a:rPr lang="en-US" dirty="0"/>
              <a:t>Love is equated with protection, loyalty, co-operation, generosity and hospitality which were important in T.A.S.</a:t>
            </a:r>
          </a:p>
          <a:p>
            <a:pPr marL="0" indent="0">
              <a:buNone/>
            </a:pPr>
            <a:r>
              <a:rPr lang="en-US" b="1" dirty="0"/>
              <a:t>Co-operation</a:t>
            </a:r>
          </a:p>
          <a:p>
            <a:r>
              <a:rPr lang="en-US" dirty="0"/>
              <a:t>This is working together for a common purpose.</a:t>
            </a:r>
          </a:p>
          <a:p>
            <a:r>
              <a:rPr lang="en-US" dirty="0"/>
              <a:t>In T.A.S people worked together in all circumstances which made work and life easier for them.</a:t>
            </a:r>
          </a:p>
          <a:p>
            <a:r>
              <a:rPr lang="en-US" dirty="0"/>
              <a:t>In T.A.S, people co-operated to accomplish tasks for the good of all.</a:t>
            </a:r>
          </a:p>
          <a:p>
            <a:endParaRPr lang="en-US" dirty="0"/>
          </a:p>
        </p:txBody>
      </p:sp>
    </p:spTree>
    <p:extLst>
      <p:ext uri="{BB962C8B-B14F-4D97-AF65-F5344CB8AC3E}">
        <p14:creationId xmlns:p14="http://schemas.microsoft.com/office/powerpoint/2010/main" val="1891377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F78B9-8B96-4546-92EF-A8813A9F2283}"/>
              </a:ext>
            </a:extLst>
          </p:cNvPr>
          <p:cNvSpPr>
            <a:spLocks noGrp="1"/>
          </p:cNvSpPr>
          <p:nvPr>
            <p:ph type="title"/>
          </p:nvPr>
        </p:nvSpPr>
        <p:spPr/>
        <p:txBody>
          <a:bodyPr/>
          <a:lstStyle/>
          <a:p>
            <a:r>
              <a:rPr lang="en-US" dirty="0"/>
              <a:t>Moral value</a:t>
            </a:r>
          </a:p>
        </p:txBody>
      </p:sp>
      <p:sp>
        <p:nvSpPr>
          <p:cNvPr id="3" name="Content Placeholder 2">
            <a:extLst>
              <a:ext uri="{FF2B5EF4-FFF2-40B4-BE49-F238E27FC236}">
                <a16:creationId xmlns:a16="http://schemas.microsoft.com/office/drawing/2014/main" id="{66AF36E5-8FB9-459A-89C9-58F2E1FF9791}"/>
              </a:ext>
            </a:extLst>
          </p:cNvPr>
          <p:cNvSpPr>
            <a:spLocks noGrp="1"/>
          </p:cNvSpPr>
          <p:nvPr>
            <p:ph idx="1"/>
          </p:nvPr>
        </p:nvSpPr>
        <p:spPr/>
        <p:txBody>
          <a:bodyPr>
            <a:normAutofit lnSpcReduction="10000"/>
          </a:bodyPr>
          <a:lstStyle/>
          <a:p>
            <a:pPr marL="0" indent="0">
              <a:buNone/>
            </a:pPr>
            <a:r>
              <a:rPr lang="en-US" b="1" dirty="0"/>
              <a:t>Integrity</a:t>
            </a:r>
          </a:p>
          <a:p>
            <a:r>
              <a:rPr lang="en-US" dirty="0"/>
              <a:t>It is the quality of having strong moral values.</a:t>
            </a:r>
          </a:p>
          <a:p>
            <a:r>
              <a:rPr lang="en-US" dirty="0"/>
              <a:t>People of integrity do not give up on their beliefs and values even in the face of intense pressure.</a:t>
            </a:r>
          </a:p>
          <a:p>
            <a:r>
              <a:rPr lang="en-US" dirty="0"/>
              <a:t>People of integrity are respected and will often be given positions of leadership.</a:t>
            </a:r>
          </a:p>
          <a:p>
            <a:pPr marL="0" indent="0">
              <a:buNone/>
            </a:pPr>
            <a:r>
              <a:rPr lang="en-US" b="1" dirty="0"/>
              <a:t>Unity solidarity</a:t>
            </a:r>
          </a:p>
          <a:p>
            <a:r>
              <a:rPr lang="en-US" dirty="0"/>
              <a:t>This is to join together.</a:t>
            </a:r>
          </a:p>
          <a:p>
            <a:r>
              <a:rPr lang="en-US" dirty="0"/>
              <a:t>Africans united in all aspects</a:t>
            </a:r>
          </a:p>
          <a:p>
            <a:pPr marL="0" indent="0">
              <a:buNone/>
            </a:pPr>
            <a:br>
              <a:rPr lang="en-US" dirty="0"/>
            </a:br>
            <a:endParaRPr lang="en-US" dirty="0"/>
          </a:p>
        </p:txBody>
      </p:sp>
    </p:spTree>
    <p:extLst>
      <p:ext uri="{BB962C8B-B14F-4D97-AF65-F5344CB8AC3E}">
        <p14:creationId xmlns:p14="http://schemas.microsoft.com/office/powerpoint/2010/main" val="1751597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0DC4-C3B0-472A-9B67-F456B627C0D1}"/>
              </a:ext>
            </a:extLst>
          </p:cNvPr>
          <p:cNvSpPr>
            <a:spLocks noGrp="1"/>
          </p:cNvSpPr>
          <p:nvPr>
            <p:ph type="title"/>
          </p:nvPr>
        </p:nvSpPr>
        <p:spPr/>
        <p:txBody>
          <a:bodyPr/>
          <a:lstStyle/>
          <a:p>
            <a:r>
              <a:rPr lang="en-US" dirty="0"/>
              <a:t>Virginity is encourage in the society </a:t>
            </a:r>
          </a:p>
        </p:txBody>
      </p:sp>
      <p:sp>
        <p:nvSpPr>
          <p:cNvPr id="3" name="Content Placeholder 2">
            <a:extLst>
              <a:ext uri="{FF2B5EF4-FFF2-40B4-BE49-F238E27FC236}">
                <a16:creationId xmlns:a16="http://schemas.microsoft.com/office/drawing/2014/main" id="{860A8B1A-F4AB-4E47-819B-547AB732484B}"/>
              </a:ext>
            </a:extLst>
          </p:cNvPr>
          <p:cNvSpPr>
            <a:spLocks noGrp="1"/>
          </p:cNvSpPr>
          <p:nvPr>
            <p:ph idx="1"/>
          </p:nvPr>
        </p:nvSpPr>
        <p:spPr/>
        <p:txBody>
          <a:bodyPr/>
          <a:lstStyle/>
          <a:p>
            <a:r>
              <a:rPr lang="en-US" dirty="0"/>
              <a:t>The reasons as to why virginity is encouraged in the society is because:</a:t>
            </a:r>
          </a:p>
          <a:p>
            <a:pPr marL="0" indent="0">
              <a:buNone/>
            </a:pPr>
            <a:endParaRPr lang="en-US" dirty="0"/>
          </a:p>
          <a:p>
            <a:pPr>
              <a:buFont typeface="Wingdings" panose="05000000000000000000" pitchFamily="2" charset="2"/>
              <a:buChar char="v"/>
            </a:pPr>
            <a:r>
              <a:rPr lang="en-US" dirty="0"/>
              <a:t>Uphold moral values of the community</a:t>
            </a:r>
          </a:p>
          <a:p>
            <a:pPr>
              <a:buFont typeface="Wingdings" panose="05000000000000000000" pitchFamily="2" charset="2"/>
              <a:buChar char="v"/>
            </a:pPr>
            <a:r>
              <a:rPr lang="en-US" dirty="0"/>
              <a:t>Protect gift of sex from misuse</a:t>
            </a:r>
          </a:p>
          <a:p>
            <a:pPr>
              <a:buFont typeface="Wingdings" panose="05000000000000000000" pitchFamily="2" charset="2"/>
              <a:buChar char="v"/>
            </a:pPr>
            <a:r>
              <a:rPr lang="en-US" dirty="0"/>
              <a:t>Protect youth from unwanted pregnancies/ diseases</a:t>
            </a:r>
          </a:p>
          <a:p>
            <a:pPr>
              <a:buFont typeface="Wingdings" panose="05000000000000000000" pitchFamily="2" charset="2"/>
              <a:buChar char="v"/>
            </a:pPr>
            <a:r>
              <a:rPr lang="en-US" dirty="0"/>
              <a:t>Uphold dignity/ respect/ reputation of individuals</a:t>
            </a:r>
          </a:p>
          <a:p>
            <a:pPr>
              <a:buFont typeface="Wingdings" panose="05000000000000000000" pitchFamily="2" charset="2"/>
              <a:buChar char="v"/>
            </a:pPr>
            <a:r>
              <a:rPr lang="en-US" dirty="0"/>
              <a:t>It is a source of joy/ prestige to the couple.</a:t>
            </a:r>
          </a:p>
          <a:p>
            <a:endParaRPr lang="en-US" dirty="0"/>
          </a:p>
        </p:txBody>
      </p:sp>
    </p:spTree>
    <p:extLst>
      <p:ext uri="{BB962C8B-B14F-4D97-AF65-F5344CB8AC3E}">
        <p14:creationId xmlns:p14="http://schemas.microsoft.com/office/powerpoint/2010/main" val="422255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87414-7652-4D5B-A9B5-BC8D92C987FD}"/>
              </a:ext>
            </a:extLst>
          </p:cNvPr>
          <p:cNvSpPr>
            <a:spLocks noGrp="1"/>
          </p:cNvSpPr>
          <p:nvPr>
            <p:ph type="title"/>
          </p:nvPr>
        </p:nvSpPr>
        <p:spPr/>
        <p:txBody>
          <a:bodyPr>
            <a:normAutofit fontScale="90000"/>
          </a:bodyPr>
          <a:lstStyle/>
          <a:p>
            <a:r>
              <a:rPr lang="en-US" b="1" cap="all" dirty="0"/>
              <a:t>MORAL VALUES ACQUIRED DURING INITIATION  </a:t>
            </a:r>
            <a:br>
              <a:rPr lang="en-US" b="1" cap="all" dirty="0"/>
            </a:br>
            <a:endParaRPr lang="en-US" dirty="0"/>
          </a:p>
        </p:txBody>
      </p:sp>
      <p:sp>
        <p:nvSpPr>
          <p:cNvPr id="3" name="Content Placeholder 2">
            <a:extLst>
              <a:ext uri="{FF2B5EF4-FFF2-40B4-BE49-F238E27FC236}">
                <a16:creationId xmlns:a16="http://schemas.microsoft.com/office/drawing/2014/main" id="{6894C7D2-4B1E-42E7-974F-9E872B1CF18D}"/>
              </a:ext>
            </a:extLst>
          </p:cNvPr>
          <p:cNvSpPr>
            <a:spLocks noGrp="1"/>
          </p:cNvSpPr>
          <p:nvPr>
            <p:ph idx="1"/>
          </p:nvPr>
        </p:nvSpPr>
        <p:spPr>
          <a:xfrm>
            <a:off x="585894" y="1794829"/>
            <a:ext cx="8596668" cy="3880773"/>
          </a:xfrm>
        </p:spPr>
        <p:txBody>
          <a:bodyPr>
            <a:normAutofit/>
          </a:bodyPr>
          <a:lstStyle/>
          <a:p>
            <a:r>
              <a:rPr lang="en-US" dirty="0"/>
              <a:t>Courage</a:t>
            </a:r>
          </a:p>
          <a:p>
            <a:r>
              <a:rPr lang="en-US" dirty="0"/>
              <a:t>Tolerance/Perseverance, Honesty</a:t>
            </a:r>
          </a:p>
          <a:p>
            <a:r>
              <a:rPr lang="en-US" dirty="0"/>
              <a:t>Loyalty, Chastity</a:t>
            </a:r>
          </a:p>
          <a:p>
            <a:r>
              <a:rPr lang="en-US" dirty="0"/>
              <a:t>Respect Responsibility</a:t>
            </a:r>
          </a:p>
          <a:p>
            <a:r>
              <a:rPr lang="en-US" dirty="0"/>
              <a:t>Love, Co-operation</a:t>
            </a:r>
          </a:p>
          <a:p>
            <a:r>
              <a:rPr lang="en-US" dirty="0"/>
              <a:t>Integrity</a:t>
            </a:r>
          </a:p>
          <a:p>
            <a:r>
              <a:rPr lang="en-US" dirty="0"/>
              <a:t>Hospitality </a:t>
            </a:r>
          </a:p>
          <a:p>
            <a:endParaRPr lang="en-US" dirty="0"/>
          </a:p>
        </p:txBody>
      </p:sp>
    </p:spTree>
    <p:extLst>
      <p:ext uri="{BB962C8B-B14F-4D97-AF65-F5344CB8AC3E}">
        <p14:creationId xmlns:p14="http://schemas.microsoft.com/office/powerpoint/2010/main" val="3794627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FE0C-683B-4F8D-AF70-F17819E0F9ED}"/>
              </a:ext>
            </a:extLst>
          </p:cNvPr>
          <p:cNvSpPr>
            <a:spLocks noGrp="1"/>
          </p:cNvSpPr>
          <p:nvPr>
            <p:ph type="title"/>
          </p:nvPr>
        </p:nvSpPr>
        <p:spPr/>
        <p:txBody>
          <a:bodyPr/>
          <a:lstStyle/>
          <a:p>
            <a:r>
              <a:rPr lang="en-US" dirty="0"/>
              <a:t>Gender awareness</a:t>
            </a:r>
          </a:p>
        </p:txBody>
      </p:sp>
      <p:sp>
        <p:nvSpPr>
          <p:cNvPr id="3" name="Content Placeholder 2">
            <a:extLst>
              <a:ext uri="{FF2B5EF4-FFF2-40B4-BE49-F238E27FC236}">
                <a16:creationId xmlns:a16="http://schemas.microsoft.com/office/drawing/2014/main" id="{04151C5D-E632-410F-BC32-40439F5C13FA}"/>
              </a:ext>
            </a:extLst>
          </p:cNvPr>
          <p:cNvSpPr>
            <a:spLocks noGrp="1"/>
          </p:cNvSpPr>
          <p:nvPr>
            <p:ph idx="1"/>
          </p:nvPr>
        </p:nvSpPr>
        <p:spPr/>
        <p:txBody>
          <a:bodyPr/>
          <a:lstStyle/>
          <a:p>
            <a:r>
              <a:rPr lang="en-US" dirty="0"/>
              <a:t>Gender awareness raising means providing reliable and accessible information to build a better gender equality as a core value of democratic societies .</a:t>
            </a:r>
          </a:p>
          <a:p>
            <a:r>
              <a:rPr lang="en-US" dirty="0"/>
              <a:t>It aims to promote and encourage a general understanding of gender –related challenges, for instance ,violence against women and gender pay gap.</a:t>
            </a:r>
          </a:p>
          <a:p>
            <a:r>
              <a:rPr lang="en-US" dirty="0"/>
              <a:t>Aims to show how values and norms influences our reality, reinforces stereotypes and support the structures that produces inequalities.</a:t>
            </a:r>
          </a:p>
          <a:p>
            <a:r>
              <a:rPr lang="en-US" dirty="0"/>
              <a:t>Informs men and women about gender equality , the benefit of a more gender equal society and the consequences of a gender unequal society</a:t>
            </a:r>
          </a:p>
          <a:p>
            <a:endParaRPr lang="en-US" dirty="0"/>
          </a:p>
        </p:txBody>
      </p:sp>
    </p:spTree>
    <p:extLst>
      <p:ext uri="{BB962C8B-B14F-4D97-AF65-F5344CB8AC3E}">
        <p14:creationId xmlns:p14="http://schemas.microsoft.com/office/powerpoint/2010/main" val="3773998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AFF2-899E-4514-A960-AC137D9FE78B}"/>
              </a:ext>
            </a:extLst>
          </p:cNvPr>
          <p:cNvSpPr>
            <a:spLocks noGrp="1"/>
          </p:cNvSpPr>
          <p:nvPr>
            <p:ph type="title"/>
          </p:nvPr>
        </p:nvSpPr>
        <p:spPr/>
        <p:txBody>
          <a:bodyPr/>
          <a:lstStyle/>
          <a:p>
            <a:r>
              <a:rPr lang="en-US" dirty="0"/>
              <a:t>Importance of gender equality</a:t>
            </a:r>
          </a:p>
        </p:txBody>
      </p:sp>
      <p:sp>
        <p:nvSpPr>
          <p:cNvPr id="3" name="Content Placeholder 2">
            <a:extLst>
              <a:ext uri="{FF2B5EF4-FFF2-40B4-BE49-F238E27FC236}">
                <a16:creationId xmlns:a16="http://schemas.microsoft.com/office/drawing/2014/main" id="{AC1BDFEE-1A5C-4BAB-9B75-B7AFE9F753D9}"/>
              </a:ext>
            </a:extLst>
          </p:cNvPr>
          <p:cNvSpPr>
            <a:spLocks noGrp="1"/>
          </p:cNvSpPr>
          <p:nvPr>
            <p:ph idx="1"/>
          </p:nvPr>
        </p:nvSpPr>
        <p:spPr/>
        <p:txBody>
          <a:bodyPr/>
          <a:lstStyle/>
          <a:p>
            <a:r>
              <a:rPr lang="en-US" dirty="0"/>
              <a:t>The economy of the country increases as more investments are created when all genders are involved in productivity.</a:t>
            </a:r>
          </a:p>
          <a:p>
            <a:r>
              <a:rPr lang="en-US" dirty="0"/>
              <a:t>Increase in the country development as they are able to collect taxes to more people as employment as increased.</a:t>
            </a:r>
          </a:p>
          <a:p>
            <a:r>
              <a:rPr lang="en-US" dirty="0"/>
              <a:t>Increase of living standard.in a society where a woman is involved economic development more developed houses are build as various families are able to share the burden of living </a:t>
            </a:r>
            <a:r>
              <a:rPr lang="en-US"/>
              <a:t>cost.</a:t>
            </a:r>
          </a:p>
          <a:p>
            <a:endParaRPr lang="en-US" dirty="0"/>
          </a:p>
        </p:txBody>
      </p:sp>
    </p:spTree>
    <p:extLst>
      <p:ext uri="{BB962C8B-B14F-4D97-AF65-F5344CB8AC3E}">
        <p14:creationId xmlns:p14="http://schemas.microsoft.com/office/powerpoint/2010/main" val="2280990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6D57-C158-434B-AC26-778B7F21EABF}"/>
              </a:ext>
            </a:extLst>
          </p:cNvPr>
          <p:cNvSpPr>
            <a:spLocks noGrp="1"/>
          </p:cNvSpPr>
          <p:nvPr>
            <p:ph type="title"/>
          </p:nvPr>
        </p:nvSpPr>
        <p:spPr/>
        <p:txBody>
          <a:bodyPr/>
          <a:lstStyle/>
          <a:p>
            <a:r>
              <a:rPr lang="en-US" dirty="0"/>
              <a:t>Moral values</a:t>
            </a:r>
          </a:p>
        </p:txBody>
      </p:sp>
      <p:sp>
        <p:nvSpPr>
          <p:cNvPr id="3" name="Content Placeholder 2">
            <a:extLst>
              <a:ext uri="{FF2B5EF4-FFF2-40B4-BE49-F238E27FC236}">
                <a16:creationId xmlns:a16="http://schemas.microsoft.com/office/drawing/2014/main" id="{274D7B63-7C15-4F2B-ACEB-7E6F3FAB4F68}"/>
              </a:ext>
            </a:extLst>
          </p:cNvPr>
          <p:cNvSpPr>
            <a:spLocks noGrp="1"/>
          </p:cNvSpPr>
          <p:nvPr>
            <p:ph idx="1"/>
          </p:nvPr>
        </p:nvSpPr>
        <p:spPr/>
        <p:txBody>
          <a:bodyPr>
            <a:normAutofit fontScale="92500" lnSpcReduction="20000"/>
          </a:bodyPr>
          <a:lstStyle/>
          <a:p>
            <a:r>
              <a:rPr lang="en-US" dirty="0"/>
              <a:t>African culture is embedded in strong moral considerations.</a:t>
            </a:r>
          </a:p>
          <a:p>
            <a:r>
              <a:rPr lang="en-US" dirty="0"/>
              <a:t>It has a system of various beliefs and customs which every individual ought to keep in order to live long and avoid bringing curses on them and others.</a:t>
            </a:r>
          </a:p>
          <a:p>
            <a:r>
              <a:rPr lang="en-US" dirty="0"/>
              <a:t>Importance of African moral values is that they help to regulate interpersonal relationship and to perpetuate the entire community.</a:t>
            </a:r>
          </a:p>
          <a:p>
            <a:r>
              <a:rPr lang="en-US" dirty="0"/>
              <a:t>Value –is the degree of usefulness of something ,quality in something which makes it useful or desirable.</a:t>
            </a:r>
          </a:p>
          <a:p>
            <a:r>
              <a:rPr lang="en-US" dirty="0"/>
              <a:t>Value is also a standard or idea which most people have about the worth of good qualities</a:t>
            </a:r>
          </a:p>
          <a:p>
            <a:r>
              <a:rPr lang="en-US" dirty="0"/>
              <a:t>oral values are acts/deeds that are acceptable or good in the society.</a:t>
            </a:r>
          </a:p>
          <a:p>
            <a:r>
              <a:rPr lang="en-US" dirty="0"/>
              <a:t>​Moral values are standards of behavior towards others. They are based on what is valued by the community. Moral values are also positive attitudes. Each community decided what is important to it and what is desirable for its members to practice and uphold</a:t>
            </a:r>
          </a:p>
          <a:p>
            <a:endParaRPr lang="en-US" dirty="0"/>
          </a:p>
        </p:txBody>
      </p:sp>
    </p:spTree>
    <p:extLst>
      <p:ext uri="{BB962C8B-B14F-4D97-AF65-F5344CB8AC3E}">
        <p14:creationId xmlns:p14="http://schemas.microsoft.com/office/powerpoint/2010/main" val="1625343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3876-86E7-4E8F-A057-5A84B65B7D2E}"/>
              </a:ext>
            </a:extLst>
          </p:cNvPr>
          <p:cNvSpPr>
            <a:spLocks noGrp="1"/>
          </p:cNvSpPr>
          <p:nvPr>
            <p:ph type="title"/>
          </p:nvPr>
        </p:nvSpPr>
        <p:spPr/>
        <p:txBody>
          <a:bodyPr/>
          <a:lstStyle/>
          <a:p>
            <a:r>
              <a:rPr lang="en-US" dirty="0"/>
              <a:t>What is cultural value</a:t>
            </a:r>
          </a:p>
        </p:txBody>
      </p:sp>
      <p:sp>
        <p:nvSpPr>
          <p:cNvPr id="3" name="Content Placeholder 2">
            <a:extLst>
              <a:ext uri="{FF2B5EF4-FFF2-40B4-BE49-F238E27FC236}">
                <a16:creationId xmlns:a16="http://schemas.microsoft.com/office/drawing/2014/main" id="{F9B58162-239F-49A0-AC17-0FEA65469409}"/>
              </a:ext>
            </a:extLst>
          </p:cNvPr>
          <p:cNvSpPr>
            <a:spLocks noGrp="1"/>
          </p:cNvSpPr>
          <p:nvPr>
            <p:ph idx="1"/>
          </p:nvPr>
        </p:nvSpPr>
        <p:spPr/>
        <p:txBody>
          <a:bodyPr>
            <a:normAutofit/>
          </a:bodyPr>
          <a:lstStyle/>
          <a:p>
            <a:r>
              <a:rPr lang="en-US" dirty="0"/>
              <a:t>​These are community practices and beliefs. </a:t>
            </a:r>
          </a:p>
          <a:p>
            <a:r>
              <a:rPr lang="en-US" dirty="0"/>
              <a:t>Each community has cultural values that it accepts and upholds. These cultural values are laws, customs, and forms of behavior, regulations, rules, observances and taboos.</a:t>
            </a:r>
          </a:p>
          <a:p>
            <a:r>
              <a:rPr lang="en-US" dirty="0"/>
              <a:t>The cultural values form a moral code, which regulates the community. </a:t>
            </a:r>
            <a:r>
              <a:rPr lang="en-US" i="1" dirty="0"/>
              <a:t>For example,</a:t>
            </a:r>
            <a:r>
              <a:rPr lang="en-US" dirty="0"/>
              <a:t> if the culture, values private property, it will have laws that forbid theft of property. </a:t>
            </a:r>
          </a:p>
          <a:p>
            <a:r>
              <a:rPr lang="en-US" dirty="0"/>
              <a:t>These laws are cultural values. Cultural values influence the social order and peace.  </a:t>
            </a:r>
          </a:p>
          <a:p>
            <a:pPr marL="0" indent="0">
              <a:buNone/>
            </a:pPr>
            <a:endParaRPr lang="en-US" dirty="0"/>
          </a:p>
        </p:txBody>
      </p:sp>
    </p:spTree>
    <p:extLst>
      <p:ext uri="{BB962C8B-B14F-4D97-AF65-F5344CB8AC3E}">
        <p14:creationId xmlns:p14="http://schemas.microsoft.com/office/powerpoint/2010/main" val="3182123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9B89-7712-4EBB-8AF0-D953341F6870}"/>
              </a:ext>
            </a:extLst>
          </p:cNvPr>
          <p:cNvSpPr>
            <a:spLocks noGrp="1"/>
          </p:cNvSpPr>
          <p:nvPr>
            <p:ph type="title"/>
          </p:nvPr>
        </p:nvSpPr>
        <p:spPr/>
        <p:txBody>
          <a:bodyPr/>
          <a:lstStyle/>
          <a:p>
            <a:r>
              <a:rPr lang="en-US" dirty="0"/>
              <a:t>Moral values</a:t>
            </a:r>
          </a:p>
        </p:txBody>
      </p:sp>
      <p:sp>
        <p:nvSpPr>
          <p:cNvPr id="3" name="Content Placeholder 2">
            <a:extLst>
              <a:ext uri="{FF2B5EF4-FFF2-40B4-BE49-F238E27FC236}">
                <a16:creationId xmlns:a16="http://schemas.microsoft.com/office/drawing/2014/main" id="{B11E65BB-3F3B-4984-8867-98E10A57992B}"/>
              </a:ext>
            </a:extLst>
          </p:cNvPr>
          <p:cNvSpPr>
            <a:spLocks noGrp="1"/>
          </p:cNvSpPr>
          <p:nvPr>
            <p:ph idx="1"/>
          </p:nvPr>
        </p:nvSpPr>
        <p:spPr/>
        <p:txBody>
          <a:bodyPr/>
          <a:lstStyle/>
          <a:p>
            <a:r>
              <a:rPr lang="en-US" dirty="0"/>
              <a:t>Examples of moral values are as follows;</a:t>
            </a:r>
          </a:p>
          <a:p>
            <a:pPr marL="0" indent="0">
              <a:buNone/>
            </a:pPr>
            <a:r>
              <a:rPr lang="en-US" dirty="0"/>
              <a:t>Hospitality , Honesty</a:t>
            </a:r>
          </a:p>
          <a:p>
            <a:pPr marL="0" indent="0">
              <a:buNone/>
            </a:pPr>
            <a:r>
              <a:rPr lang="en-US" dirty="0"/>
              <a:t>Courtesy cooperation</a:t>
            </a:r>
          </a:p>
          <a:p>
            <a:pPr marL="0" indent="0">
              <a:buNone/>
            </a:pPr>
            <a:r>
              <a:rPr lang="en-US" dirty="0"/>
              <a:t>Tolerance and perseverance</a:t>
            </a:r>
          </a:p>
          <a:p>
            <a:pPr marL="0" indent="0">
              <a:buNone/>
            </a:pPr>
            <a:r>
              <a:rPr lang="en-US" dirty="0"/>
              <a:t>Loyalty , unity solidarity</a:t>
            </a:r>
          </a:p>
          <a:p>
            <a:pPr marL="0" indent="0">
              <a:buNone/>
            </a:pPr>
            <a:r>
              <a:rPr lang="en-US" dirty="0"/>
              <a:t>Chastity, integrity</a:t>
            </a:r>
          </a:p>
          <a:p>
            <a:pPr marL="0" indent="0">
              <a:buNone/>
            </a:pPr>
            <a:r>
              <a:rPr lang="en-US" dirty="0"/>
              <a:t>Respect</a:t>
            </a:r>
          </a:p>
          <a:p>
            <a:pPr marL="0" indent="0">
              <a:buNone/>
            </a:pPr>
            <a:r>
              <a:rPr lang="en-US" dirty="0"/>
              <a:t>responsibility</a:t>
            </a:r>
          </a:p>
        </p:txBody>
      </p:sp>
    </p:spTree>
    <p:extLst>
      <p:ext uri="{BB962C8B-B14F-4D97-AF65-F5344CB8AC3E}">
        <p14:creationId xmlns:p14="http://schemas.microsoft.com/office/powerpoint/2010/main" val="3431593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B743-E819-4BC2-A43D-EE8AE6AF0D7A}"/>
              </a:ext>
            </a:extLst>
          </p:cNvPr>
          <p:cNvSpPr>
            <a:spLocks noGrp="1"/>
          </p:cNvSpPr>
          <p:nvPr>
            <p:ph type="title"/>
          </p:nvPr>
        </p:nvSpPr>
        <p:spPr/>
        <p:txBody>
          <a:bodyPr/>
          <a:lstStyle/>
          <a:p>
            <a:r>
              <a:rPr lang="en-US" dirty="0"/>
              <a:t>HOSPTALITY</a:t>
            </a:r>
          </a:p>
        </p:txBody>
      </p:sp>
      <p:sp>
        <p:nvSpPr>
          <p:cNvPr id="3" name="Content Placeholder 2">
            <a:extLst>
              <a:ext uri="{FF2B5EF4-FFF2-40B4-BE49-F238E27FC236}">
                <a16:creationId xmlns:a16="http://schemas.microsoft.com/office/drawing/2014/main" id="{AEE49F09-C423-406E-8F8A-13C542F0A99C}"/>
              </a:ext>
            </a:extLst>
          </p:cNvPr>
          <p:cNvSpPr>
            <a:spLocks noGrp="1"/>
          </p:cNvSpPr>
          <p:nvPr>
            <p:ph idx="1"/>
          </p:nvPr>
        </p:nvSpPr>
        <p:spPr/>
        <p:txBody>
          <a:bodyPr>
            <a:normAutofit/>
          </a:bodyPr>
          <a:lstStyle/>
          <a:p>
            <a:pPr marL="0" indent="0">
              <a:buNone/>
            </a:pPr>
            <a:endParaRPr lang="en-US" b="1" dirty="0"/>
          </a:p>
          <a:p>
            <a:r>
              <a:rPr lang="en-US" dirty="0"/>
              <a:t>This refers to generosity and kindness to guests and strangers in homes.</a:t>
            </a:r>
          </a:p>
          <a:p>
            <a:r>
              <a:rPr lang="en-US" dirty="0"/>
              <a:t>Africans welcomed visitors at any time.  They were treated to plenty of food, drink and entertainment.</a:t>
            </a:r>
          </a:p>
          <a:p>
            <a:r>
              <a:rPr lang="en-US" dirty="0"/>
              <a:t>Today there is a tendency towards individualism especially in the case of those living in urban centers.</a:t>
            </a:r>
          </a:p>
          <a:p>
            <a:pPr marL="0" indent="0">
              <a:buNone/>
            </a:pPr>
            <a:r>
              <a:rPr lang="en-US" dirty="0"/>
              <a:t>​</a:t>
            </a:r>
          </a:p>
          <a:p>
            <a:endParaRPr lang="en-US" dirty="0"/>
          </a:p>
        </p:txBody>
      </p:sp>
    </p:spTree>
    <p:extLst>
      <p:ext uri="{BB962C8B-B14F-4D97-AF65-F5344CB8AC3E}">
        <p14:creationId xmlns:p14="http://schemas.microsoft.com/office/powerpoint/2010/main" val="277308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44D2-65B8-4DEC-A96F-B4594CFD7149}"/>
              </a:ext>
            </a:extLst>
          </p:cNvPr>
          <p:cNvSpPr>
            <a:spLocks noGrp="1"/>
          </p:cNvSpPr>
          <p:nvPr>
            <p:ph type="title"/>
          </p:nvPr>
        </p:nvSpPr>
        <p:spPr/>
        <p:txBody>
          <a:bodyPr/>
          <a:lstStyle/>
          <a:p>
            <a:r>
              <a:rPr lang="en-US" dirty="0"/>
              <a:t>Moral values</a:t>
            </a:r>
          </a:p>
        </p:txBody>
      </p:sp>
      <p:sp>
        <p:nvSpPr>
          <p:cNvPr id="3" name="Content Placeholder 2">
            <a:extLst>
              <a:ext uri="{FF2B5EF4-FFF2-40B4-BE49-F238E27FC236}">
                <a16:creationId xmlns:a16="http://schemas.microsoft.com/office/drawing/2014/main" id="{F9CF6369-335B-4FEB-8FA0-71520D518A7D}"/>
              </a:ext>
            </a:extLst>
          </p:cNvPr>
          <p:cNvSpPr>
            <a:spLocks noGrp="1"/>
          </p:cNvSpPr>
          <p:nvPr>
            <p:ph idx="1"/>
          </p:nvPr>
        </p:nvSpPr>
        <p:spPr/>
        <p:txBody>
          <a:bodyPr/>
          <a:lstStyle/>
          <a:p>
            <a:pPr marL="0" indent="0">
              <a:buNone/>
            </a:pPr>
            <a:r>
              <a:rPr lang="en-US" b="1" dirty="0"/>
              <a:t>Honesty</a:t>
            </a:r>
          </a:p>
          <a:p>
            <a:r>
              <a:rPr lang="en-US" dirty="0"/>
              <a:t>​Means being truthful.</a:t>
            </a:r>
          </a:p>
          <a:p>
            <a:r>
              <a:rPr lang="en-US" dirty="0"/>
              <a:t>It was taught to children as they grow up to ensure they become dependable people who always tell the truth.</a:t>
            </a:r>
          </a:p>
          <a:p>
            <a:pPr marL="0" indent="0">
              <a:buNone/>
            </a:pPr>
            <a:r>
              <a:rPr lang="en-US" dirty="0"/>
              <a:t>​</a:t>
            </a:r>
            <a:r>
              <a:rPr lang="en-US" b="1" dirty="0"/>
              <a:t>Courtesy</a:t>
            </a:r>
          </a:p>
          <a:p>
            <a:r>
              <a:rPr lang="en-US" dirty="0"/>
              <a:t>Refers to politeness and good manners.</a:t>
            </a:r>
          </a:p>
          <a:p>
            <a:r>
              <a:rPr lang="en-US" dirty="0"/>
              <a:t>In A.T.S there were rules that guided the behavior of individuals towards others based on age, gender and status of a person.</a:t>
            </a:r>
          </a:p>
          <a:p>
            <a:endParaRPr lang="en-US" dirty="0"/>
          </a:p>
        </p:txBody>
      </p:sp>
    </p:spTree>
    <p:extLst>
      <p:ext uri="{BB962C8B-B14F-4D97-AF65-F5344CB8AC3E}">
        <p14:creationId xmlns:p14="http://schemas.microsoft.com/office/powerpoint/2010/main" val="665704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9528-5711-4553-89DB-C0FC50356219}"/>
              </a:ext>
            </a:extLst>
          </p:cNvPr>
          <p:cNvSpPr>
            <a:spLocks noGrp="1"/>
          </p:cNvSpPr>
          <p:nvPr>
            <p:ph type="title"/>
          </p:nvPr>
        </p:nvSpPr>
        <p:spPr/>
        <p:txBody>
          <a:bodyPr/>
          <a:lstStyle/>
          <a:p>
            <a:r>
              <a:rPr lang="en-US" dirty="0"/>
              <a:t>Moral values</a:t>
            </a:r>
          </a:p>
        </p:txBody>
      </p:sp>
      <p:sp>
        <p:nvSpPr>
          <p:cNvPr id="3" name="Content Placeholder 2">
            <a:extLst>
              <a:ext uri="{FF2B5EF4-FFF2-40B4-BE49-F238E27FC236}">
                <a16:creationId xmlns:a16="http://schemas.microsoft.com/office/drawing/2014/main" id="{1CACF2EB-BF1E-42A7-88F5-70E251DEE322}"/>
              </a:ext>
            </a:extLst>
          </p:cNvPr>
          <p:cNvSpPr>
            <a:spLocks noGrp="1"/>
          </p:cNvSpPr>
          <p:nvPr>
            <p:ph idx="1"/>
          </p:nvPr>
        </p:nvSpPr>
        <p:spPr/>
        <p:txBody>
          <a:bodyPr>
            <a:normAutofit fontScale="92500" lnSpcReduction="10000"/>
          </a:bodyPr>
          <a:lstStyle/>
          <a:p>
            <a:r>
              <a:rPr lang="en-US" b="1" dirty="0"/>
              <a:t>Tolerance and perseverance</a:t>
            </a:r>
          </a:p>
          <a:p>
            <a:r>
              <a:rPr lang="en-US" dirty="0"/>
              <a:t>Tolerance means to endure somebody/something without complaining.</a:t>
            </a:r>
          </a:p>
          <a:p>
            <a:r>
              <a:rPr lang="en-US" dirty="0"/>
              <a:t>Perseverance is a steady effort to achieve a goal without giving up.</a:t>
            </a:r>
          </a:p>
          <a:p>
            <a:r>
              <a:rPr lang="en-US" dirty="0"/>
              <a:t> People in A.T.S valued these qualities as they aided one to go through hardships courageously.</a:t>
            </a:r>
          </a:p>
          <a:p>
            <a:r>
              <a:rPr lang="en-US" dirty="0"/>
              <a:t>These values were reinforced during initiation.</a:t>
            </a:r>
          </a:p>
          <a:p>
            <a:r>
              <a:rPr lang="en-US" b="1" dirty="0"/>
              <a:t>Loyalty</a:t>
            </a:r>
          </a:p>
          <a:p>
            <a:r>
              <a:rPr lang="en-US" dirty="0"/>
              <a:t>Being true and faithful in supporting somebody or a particular cause.</a:t>
            </a:r>
          </a:p>
          <a:p>
            <a:r>
              <a:rPr lang="en-US" dirty="0"/>
              <a:t>Children are taught values of the community which they are expected to keep and protect.</a:t>
            </a:r>
          </a:p>
          <a:p>
            <a:r>
              <a:rPr lang="en-US" dirty="0"/>
              <a:t>They are taught not to betray the family and friends and always stick together.</a:t>
            </a:r>
          </a:p>
          <a:p>
            <a:endParaRPr lang="en-US" dirty="0"/>
          </a:p>
        </p:txBody>
      </p:sp>
    </p:spTree>
    <p:extLst>
      <p:ext uri="{BB962C8B-B14F-4D97-AF65-F5344CB8AC3E}">
        <p14:creationId xmlns:p14="http://schemas.microsoft.com/office/powerpoint/2010/main" val="288814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D9932-B9EE-4816-BC92-E5C7D1612D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BFBA36-20F8-4880-90D6-5F7D164013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819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F0C0-2A49-416D-88FF-D36C6DB0BAEA}"/>
              </a:ext>
            </a:extLst>
          </p:cNvPr>
          <p:cNvSpPr>
            <a:spLocks noGrp="1"/>
          </p:cNvSpPr>
          <p:nvPr>
            <p:ph type="title"/>
          </p:nvPr>
        </p:nvSpPr>
        <p:spPr/>
        <p:txBody>
          <a:bodyPr/>
          <a:lstStyle/>
          <a:p>
            <a:r>
              <a:rPr lang="en-US" dirty="0"/>
              <a:t>Moral values</a:t>
            </a:r>
          </a:p>
        </p:txBody>
      </p:sp>
      <p:sp>
        <p:nvSpPr>
          <p:cNvPr id="3" name="Content Placeholder 2">
            <a:extLst>
              <a:ext uri="{FF2B5EF4-FFF2-40B4-BE49-F238E27FC236}">
                <a16:creationId xmlns:a16="http://schemas.microsoft.com/office/drawing/2014/main" id="{51B2D87F-5307-4FAE-A4C3-1C57D5E4E7A0}"/>
              </a:ext>
            </a:extLst>
          </p:cNvPr>
          <p:cNvSpPr>
            <a:spLocks noGrp="1"/>
          </p:cNvSpPr>
          <p:nvPr>
            <p:ph idx="1"/>
          </p:nvPr>
        </p:nvSpPr>
        <p:spPr/>
        <p:txBody>
          <a:bodyPr>
            <a:normAutofit fontScale="92500" lnSpcReduction="10000"/>
          </a:bodyPr>
          <a:lstStyle/>
          <a:p>
            <a:pPr marL="0" indent="0">
              <a:buNone/>
            </a:pPr>
            <a:r>
              <a:rPr lang="en-US" b="1" dirty="0"/>
              <a:t>Chastity</a:t>
            </a:r>
          </a:p>
          <a:p>
            <a:r>
              <a:rPr lang="en-US" dirty="0"/>
              <a:t>​This is having good sexual morals.</a:t>
            </a:r>
          </a:p>
          <a:p>
            <a:r>
              <a:rPr lang="en-US" dirty="0"/>
              <a:t>Unmarried people were expected to keep their chastity or virginity until marriage while adultery was forbidden for the married.</a:t>
            </a:r>
          </a:p>
          <a:p>
            <a:pPr marL="0" indent="0">
              <a:buNone/>
            </a:pPr>
            <a:r>
              <a:rPr lang="en-US" b="1" dirty="0"/>
              <a:t>Respect</a:t>
            </a:r>
          </a:p>
          <a:p>
            <a:r>
              <a:rPr lang="en-US" dirty="0"/>
              <a:t>Polite behavior to oneself and others where one recognizes other’s rights and status.</a:t>
            </a:r>
          </a:p>
          <a:p>
            <a:r>
              <a:rPr lang="en-US" dirty="0"/>
              <a:t>Children are taught to recognize the status of their parents, elders and leaders.</a:t>
            </a:r>
          </a:p>
          <a:p>
            <a:pPr marL="0" indent="0">
              <a:buNone/>
            </a:pPr>
            <a:r>
              <a:rPr lang="en-US" b="1" dirty="0"/>
              <a:t>Responsibility</a:t>
            </a:r>
          </a:p>
          <a:p>
            <a:r>
              <a:rPr lang="en-US" dirty="0"/>
              <a:t>Caring attitude towards others that leads one to help them.</a:t>
            </a:r>
          </a:p>
          <a:p>
            <a:r>
              <a:rPr lang="en-US" dirty="0"/>
              <a:t>Africans helped one another.</a:t>
            </a:r>
          </a:p>
          <a:p>
            <a:endParaRPr lang="en-US" dirty="0"/>
          </a:p>
        </p:txBody>
      </p:sp>
    </p:spTree>
    <p:extLst>
      <p:ext uri="{BB962C8B-B14F-4D97-AF65-F5344CB8AC3E}">
        <p14:creationId xmlns:p14="http://schemas.microsoft.com/office/powerpoint/2010/main" val="5469838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4631</TotalTime>
  <Words>995</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Wingdings</vt:lpstr>
      <vt:lpstr>Wingdings 3</vt:lpstr>
      <vt:lpstr>Facet</vt:lpstr>
      <vt:lpstr>African Moral values</vt:lpstr>
      <vt:lpstr>Moral values</vt:lpstr>
      <vt:lpstr>What is cultural value</vt:lpstr>
      <vt:lpstr>Moral values</vt:lpstr>
      <vt:lpstr>HOSPTALITY</vt:lpstr>
      <vt:lpstr>Moral values</vt:lpstr>
      <vt:lpstr>Moral values</vt:lpstr>
      <vt:lpstr>PowerPoint Presentation</vt:lpstr>
      <vt:lpstr>Moral values</vt:lpstr>
      <vt:lpstr>Moral values</vt:lpstr>
      <vt:lpstr>Moral value</vt:lpstr>
      <vt:lpstr>Virginity is encourage in the society </vt:lpstr>
      <vt:lpstr>MORAL VALUES ACQUIRED DURING INITIATION   </vt:lpstr>
      <vt:lpstr>Gender awareness</vt:lpstr>
      <vt:lpstr>Importance of gender equality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African Moral values</dc:title>
  <dc:creator>USER</dc:creator>
  <cp:lastModifiedBy>USER</cp:lastModifiedBy>
  <cp:revision>13</cp:revision>
  <dcterms:created xsi:type="dcterms:W3CDTF">2023-12-19T12:36:53Z</dcterms:created>
  <dcterms:modified xsi:type="dcterms:W3CDTF">2024-01-12T09:01:52Z</dcterms:modified>
</cp:coreProperties>
</file>