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2"/>
  </p:notesMasterIdLst>
  <p:sldIdLst>
    <p:sldId id="256" r:id="rId2"/>
    <p:sldId id="257" r:id="rId3"/>
    <p:sldId id="259"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8" r:id="rId18"/>
    <p:sldId id="277" r:id="rId19"/>
    <p:sldId id="275" r:id="rId20"/>
    <p:sldId id="276"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CC0099"/>
    <a:srgbClr val="FE9202"/>
    <a:srgbClr val="007033"/>
    <a:srgbClr val="6C1A00"/>
    <a:srgbClr val="00AACC"/>
    <a:srgbClr val="5EEC3C"/>
    <a:srgbClr val="1D3A00"/>
    <a:srgbClr val="003296"/>
    <a:srgbClr val="E39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8" d="100"/>
          <a:sy n="98" d="100"/>
        </p:scale>
        <p:origin x="576" y="-216"/>
      </p:cViewPr>
      <p:guideLst>
        <p:guide orient="horz" pos="1619"/>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2535C-95FD-433A-89C6-1DB28185BC4A}" type="datetimeFigureOut">
              <a:rPr lang="en-US" smtClean="0"/>
              <a:t>4/26/2024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A1A57-1B0A-40C7-91F9-C2CA7F6366E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07080" y="1044700"/>
            <a:ext cx="7787954" cy="1527050"/>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907080" y="433880"/>
            <a:ext cx="7787955" cy="610820"/>
          </a:xfrm>
        </p:spPr>
        <p:txBody>
          <a:bodyPr>
            <a:normAutofit/>
          </a:bodyPr>
          <a:lstStyle>
            <a:lvl1pPr marL="0" indent="0" algn="r">
              <a:buNone/>
              <a:defRPr sz="2800" b="0" i="0">
                <a:solidFill>
                  <a:srgbClr val="FFFF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pic>
        <p:nvPicPr>
          <p:cNvPr id="7" name="Picture 6" descr="E:\websites\free-power-point-templates\2012\logos.png"/>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610821"/>
          </a:xfrm>
        </p:spPr>
        <p:txBody>
          <a:bodyPr>
            <a:normAutofit/>
          </a:bodyPr>
          <a:lstStyle>
            <a:lvl1pPr algn="l">
              <a:defRPr sz="3600" baseline="0">
                <a:solidFill>
                  <a:srgbClr val="FFFF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08"/>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86835" y="586585"/>
            <a:ext cx="6108200" cy="572644"/>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86835" y="1350110"/>
            <a:ext cx="6108200" cy="3358356"/>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433880"/>
            <a:ext cx="7940659" cy="610820"/>
          </a:xfrm>
        </p:spPr>
        <p:txBody>
          <a:bodyPr>
            <a:normAutofit/>
          </a:bodyPr>
          <a:lstStyle>
            <a:lvl1pPr algn="l">
              <a:defRPr sz="3600" baseline="0">
                <a:solidFill>
                  <a:srgbClr val="FFFF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2814"/>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75211"/>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2814"/>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75211"/>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t>4/26/2024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t>4/26/2024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t>4/26/2024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t>4/26/2024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t>‹#›</a:t>
            </a:fld>
            <a:endParaRPr lang="en-US"/>
          </a:p>
        </p:txBody>
      </p:sp>
      <p:sp>
        <p:nvSpPr>
          <p:cNvPr id="7" name="TextBox 6"/>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6780" y="1044575"/>
            <a:ext cx="7787640" cy="1953895"/>
          </a:xfrm>
        </p:spPr>
        <p:txBody>
          <a:bodyPr>
            <a:normAutofit/>
          </a:bodyPr>
          <a:lstStyle/>
          <a:p>
            <a:endParaRPr lang="en-US" sz="3555" dirty="0">
              <a:solidFill>
                <a:schemeClr val="bg1"/>
              </a:solidFill>
              <a:highlight>
                <a:srgbClr val="C0C0C0"/>
              </a:highlight>
            </a:endParaRPr>
          </a:p>
        </p:txBody>
      </p:sp>
      <p:sp>
        <p:nvSpPr>
          <p:cNvPr id="3" name="Subtitle 2"/>
          <p:cNvSpPr>
            <a:spLocks noGrp="1"/>
          </p:cNvSpPr>
          <p:nvPr>
            <p:ph type="subTitle" idx="1"/>
          </p:nvPr>
        </p:nvSpPr>
        <p:spPr/>
        <p:txBody>
          <a:bodyPr/>
          <a:lstStyle/>
          <a:p>
            <a:endParaRPr lang="en-US" dirty="0"/>
          </a:p>
        </p:txBody>
      </p:sp>
      <p:sp>
        <p:nvSpPr>
          <p:cNvPr id="5" name="Rectangles 4"/>
          <p:cNvSpPr/>
          <p:nvPr/>
        </p:nvSpPr>
        <p:spPr>
          <a:xfrm>
            <a:off x="906780" y="1044575"/>
            <a:ext cx="7788275" cy="1985010"/>
          </a:xfrm>
          <a:prstGeom prst="rect">
            <a:avLst/>
          </a:prstGeom>
          <a:solidFill>
            <a:schemeClr val="tx2">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6" name="Text Box 5"/>
          <p:cNvSpPr txBox="1"/>
          <p:nvPr/>
        </p:nvSpPr>
        <p:spPr>
          <a:xfrm>
            <a:off x="925195" y="1090295"/>
            <a:ext cx="7731760" cy="1908175"/>
          </a:xfrm>
          <a:prstGeom prst="rect">
            <a:avLst/>
          </a:prstGeom>
          <a:noFill/>
        </p:spPr>
        <p:txBody>
          <a:bodyPr wrap="square" rtlCol="0">
            <a:noAutofit/>
          </a:bodyPr>
          <a:lstStyle/>
          <a:p>
            <a:pPr algn="ctr"/>
            <a:r>
              <a:rPr lang="en-US" sz="2800" b="1" dirty="0">
                <a:solidFill>
                  <a:srgbClr val="00B050"/>
                </a:solidFill>
                <a:highlight>
                  <a:srgbClr val="C0C0C0"/>
                </a:highlight>
                <a:sym typeface="+mn-ea"/>
              </a:rPr>
              <a:t>SMART  CITIES TECHNOLOGY</a:t>
            </a:r>
            <a:br>
              <a:rPr lang="en-US" sz="2800" b="1" dirty="0">
                <a:solidFill>
                  <a:srgbClr val="00B050"/>
                </a:solidFill>
                <a:highlight>
                  <a:srgbClr val="C0C0C0"/>
                </a:highlight>
                <a:sym typeface="+mn-ea"/>
              </a:rPr>
            </a:br>
            <a:r>
              <a:rPr lang="en-US" sz="2800" b="1" dirty="0" smtClean="0">
                <a:solidFill>
                  <a:srgbClr val="00B050"/>
                </a:solidFill>
                <a:highlight>
                  <a:srgbClr val="C0C0C0"/>
                </a:highlight>
                <a:sym typeface="+mn-ea"/>
              </a:rPr>
              <a:t>C026-01-0737/2020</a:t>
            </a:r>
            <a:r>
              <a:rPr lang="en-US" sz="2800" b="1" dirty="0">
                <a:solidFill>
                  <a:srgbClr val="00B050"/>
                </a:solidFill>
                <a:highlight>
                  <a:srgbClr val="C0C0C0"/>
                </a:highlight>
                <a:sym typeface="+mn-ea"/>
              </a:rPr>
              <a:t/>
            </a:r>
            <a:br>
              <a:rPr lang="en-US" sz="2800" b="1" dirty="0">
                <a:solidFill>
                  <a:srgbClr val="00B050"/>
                </a:solidFill>
                <a:highlight>
                  <a:srgbClr val="C0C0C0"/>
                </a:highlight>
                <a:sym typeface="+mn-ea"/>
              </a:rPr>
            </a:br>
            <a:r>
              <a:rPr lang="en-US" sz="2800" b="1" dirty="0" smtClean="0">
                <a:solidFill>
                  <a:srgbClr val="00B050"/>
                </a:solidFill>
                <a:highlight>
                  <a:srgbClr val="C0C0C0"/>
                </a:highlight>
                <a:sym typeface="+mn-ea"/>
              </a:rPr>
              <a:t>COMPUTER SCIENCE </a:t>
            </a:r>
            <a:r>
              <a:rPr lang="en-US" sz="2800" b="1" dirty="0">
                <a:solidFill>
                  <a:srgbClr val="00B050"/>
                </a:solidFill>
                <a:highlight>
                  <a:srgbClr val="C0C0C0"/>
                </a:highlight>
                <a:sym typeface="+mn-ea"/>
              </a:rPr>
              <a:t>STUDENT </a:t>
            </a:r>
            <a:endParaRPr lang="en-US" sz="2800" b="1" dirty="0">
              <a:solidFill>
                <a:srgbClr val="00B050"/>
              </a:solidFill>
              <a:highlight>
                <a:srgbClr val="C0C0C0"/>
              </a:highlight>
            </a:endParaRPr>
          </a:p>
          <a:p>
            <a:pPr algn="ctr"/>
            <a:endParaRPr lang="en-US" sz="2800" b="1" dirty="0">
              <a:solidFill>
                <a:srgbClr val="00B050"/>
              </a:solidFill>
              <a:highlight>
                <a:srgbClr val="C0C0C0"/>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sym typeface="+mn-ea"/>
              </a:rPr>
              <a:t>Smart Buildings and Infrastructure</a:t>
            </a:r>
            <a:endParaRPr lang="en-US"/>
          </a:p>
        </p:txBody>
      </p:sp>
      <p:sp>
        <p:nvSpPr>
          <p:cNvPr id="3" name="Content Placeholder 2"/>
          <p:cNvSpPr>
            <a:spLocks noGrp="1"/>
          </p:cNvSpPr>
          <p:nvPr>
            <p:ph idx="1"/>
          </p:nvPr>
        </p:nvSpPr>
        <p:spPr/>
        <p:txBody>
          <a:bodyPr>
            <a:normAutofit fontScale="90000" lnSpcReduction="10000"/>
          </a:bodyPr>
          <a:lstStyle/>
          <a:p>
            <a:pPr marL="0" indent="0">
              <a:buNone/>
            </a:pPr>
            <a:r>
              <a:rPr lang="en-US" dirty="0" smtClean="0"/>
              <a:t>Computer science  </a:t>
            </a:r>
            <a:r>
              <a:rPr lang="en-US" dirty="0"/>
              <a:t>plays a central role in transforming traditional buildings into smart, energy-efficient structures. Advanced building automation systems are designed and implemented by electrical engineers who incorporate technologies like smart lighting, energy management, and HVAC systems. These systems </a:t>
            </a:r>
            <a:r>
              <a:rPr lang="en-US" dirty="0" err="1"/>
              <a:t>optimise</a:t>
            </a:r>
            <a:r>
              <a:rPr lang="en-US" dirty="0"/>
              <a:t> energy consumption, enhance occupant comfort, and improve overall building performance, contributing to the sustainability and resilience of smart cities.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cyber security and resilience</a:t>
            </a:r>
          </a:p>
        </p:txBody>
      </p:sp>
      <p:sp>
        <p:nvSpPr>
          <p:cNvPr id="3" name="Content Placeholder 2"/>
          <p:cNvSpPr>
            <a:spLocks noGrp="1"/>
          </p:cNvSpPr>
          <p:nvPr>
            <p:ph idx="1"/>
          </p:nvPr>
        </p:nvSpPr>
        <p:spPr/>
        <p:txBody>
          <a:bodyPr>
            <a:normAutofit fontScale="90000" lnSpcReduction="20000"/>
          </a:bodyPr>
          <a:lstStyle/>
          <a:p>
            <a:pPr marL="0" indent="0">
              <a:buNone/>
            </a:pPr>
            <a:endParaRPr lang="en-US"/>
          </a:p>
          <a:p>
            <a:pPr marL="0" indent="0">
              <a:buNone/>
            </a:pPr>
            <a:r>
              <a:rPr lang="en-US"/>
              <a:t>As smart cities become more connected and reliant on digital technologies, ensuring cybersecurity and resilience becomes paramount. Telcommunication engineers  are at the forefront of developing secure communication networks, robust infrastructure, and effective cybersecurity measures. They work to safeguard critical systems, protect sensitive data, and mitigate cybersecurity risks. By addressing these challenges, electrical engineers enable smart cities to operate securely and maintain the trust of their residents.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Global Impact and Career Opportunities</a:t>
            </a:r>
            <a:endParaRPr lang="en-US"/>
          </a:p>
        </p:txBody>
      </p:sp>
      <p:sp>
        <p:nvSpPr>
          <p:cNvPr id="3" name="Content Placeholder 2"/>
          <p:cNvSpPr>
            <a:spLocks noGrp="1"/>
          </p:cNvSpPr>
          <p:nvPr>
            <p:ph idx="1"/>
          </p:nvPr>
        </p:nvSpPr>
        <p:spPr/>
        <p:txBody>
          <a:bodyPr>
            <a:normAutofit fontScale="87500" lnSpcReduction="20000"/>
          </a:bodyPr>
          <a:lstStyle/>
          <a:p>
            <a:r>
              <a:rPr lang="en-US" dirty="0"/>
              <a:t>The role of </a:t>
            </a:r>
            <a:r>
              <a:rPr lang="en-US" dirty="0" smtClean="0"/>
              <a:t>computer science</a:t>
            </a:r>
            <a:r>
              <a:rPr lang="en-US" dirty="0" smtClean="0"/>
              <a:t> </a:t>
            </a:r>
            <a:r>
              <a:rPr lang="en-US" dirty="0"/>
              <a:t>in the development of smart cities extends beyond borders. There is a global need for experts in this industry due to the rising need for sustainable urban solutions. By pursuing a career in </a:t>
            </a:r>
            <a:r>
              <a:rPr lang="en-US" dirty="0" smtClean="0"/>
              <a:t>computer science </a:t>
            </a:r>
            <a:r>
              <a:rPr lang="en-US" dirty="0"/>
              <a:t>focused on smart cities, you open yourself up to a wide range of opportunities worldwide. Your </a:t>
            </a:r>
            <a:r>
              <a:rPr lang="en-US" dirty="0" smtClean="0"/>
              <a:t>computer science knowledge </a:t>
            </a:r>
            <a:r>
              <a:rPr lang="en-US" dirty="0"/>
              <a:t>and abilities will be in great demand, whether you work for the government, research institutes, technology corporations, or consulting </a:t>
            </a:r>
            <a:r>
              <a:rPr lang="en-US" dirty="0" smtClean="0"/>
              <a:t>organizations.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smart city</a:t>
            </a:r>
          </a:p>
        </p:txBody>
      </p:sp>
      <p:pic>
        <p:nvPicPr>
          <p:cNvPr id="6" name="Content Placeholder 5" descr="SMART CITY"/>
          <p:cNvPicPr>
            <a:picLocks noGrp="1" noChangeAspect="1"/>
          </p:cNvPicPr>
          <p:nvPr>
            <p:ph idx="1"/>
          </p:nvPr>
        </p:nvPicPr>
        <p:blipFill>
          <a:blip r:embed="rId2"/>
          <a:stretch>
            <a:fillRect/>
          </a:stretch>
        </p:blipFill>
        <p:spPr>
          <a:xfrm>
            <a:off x="1066165" y="1503045"/>
            <a:ext cx="7010400" cy="33591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Examples of smart Cities in the world</a:t>
            </a:r>
          </a:p>
        </p:txBody>
      </p:sp>
      <p:sp>
        <p:nvSpPr>
          <p:cNvPr id="3" name="Content Placeholder 2"/>
          <p:cNvSpPr>
            <a:spLocks noGrp="1"/>
          </p:cNvSpPr>
          <p:nvPr>
            <p:ph idx="1"/>
          </p:nvPr>
        </p:nvSpPr>
        <p:spPr/>
        <p:txBody>
          <a:bodyPr>
            <a:noAutofit/>
          </a:bodyPr>
          <a:lstStyle/>
          <a:p>
            <a:r>
              <a:rPr lang="en-US" sz="1400" dirty="0"/>
              <a:t>Cities across the world are in different stages of smart technology development and implementation. However, there are several who are ahead of the curve, leading the path to creating fully smart cities. These include:</a:t>
            </a:r>
          </a:p>
          <a:p>
            <a:r>
              <a:rPr lang="en-US" sz="1400" dirty="0" smtClean="0"/>
              <a:t>Tokyo </a:t>
            </a:r>
            <a:r>
              <a:rPr lang="en-US" sz="1400" dirty="0"/>
              <a:t>, Japan</a:t>
            </a:r>
          </a:p>
          <a:p>
            <a:r>
              <a:rPr lang="en-US" sz="1400" dirty="0" smtClean="0"/>
              <a:t>Barcelona</a:t>
            </a:r>
            <a:r>
              <a:rPr lang="en-US" sz="1400" dirty="0"/>
              <a:t>, Spain                </a:t>
            </a:r>
          </a:p>
          <a:p>
            <a:r>
              <a:rPr lang="en-US" sz="1400" dirty="0"/>
              <a:t>Columbus, Ohio, USA</a:t>
            </a:r>
          </a:p>
          <a:p>
            <a:r>
              <a:rPr lang="en-US" sz="1400" dirty="0"/>
              <a:t>Dubai, United Arab Emirates</a:t>
            </a:r>
          </a:p>
          <a:p>
            <a:r>
              <a:rPr lang="en-US" sz="1400" dirty="0"/>
              <a:t>Hong Kong, China</a:t>
            </a:r>
          </a:p>
          <a:p>
            <a:r>
              <a:rPr lang="en-US" sz="1400" dirty="0"/>
              <a:t>Kansas City, Missouri, USA</a:t>
            </a:r>
          </a:p>
          <a:p>
            <a:r>
              <a:rPr lang="en-US" sz="1400" dirty="0"/>
              <a:t>London, England</a:t>
            </a:r>
          </a:p>
          <a:p>
            <a:r>
              <a:rPr lang="en-US" sz="1400" dirty="0"/>
              <a:t>Melbourne, Australia</a:t>
            </a:r>
          </a:p>
          <a:p>
            <a:r>
              <a:rPr lang="en-US" sz="1400" dirty="0"/>
              <a:t>New York City, New York, USA</a:t>
            </a:r>
          </a:p>
          <a:p>
            <a:r>
              <a:rPr lang="en-US" sz="1400" dirty="0"/>
              <a:t>Reykjavik, Iceland</a:t>
            </a:r>
          </a:p>
          <a:p>
            <a:endParaRPr lang="en-US" sz="1400" dirty="0"/>
          </a:p>
          <a:p>
            <a:pPr marL="0" indent="0">
              <a:buNone/>
            </a:pPr>
            <a:endParaRPr lang="en-US" sz="1400" dirty="0"/>
          </a:p>
          <a:p>
            <a:r>
              <a:rPr lang="en-US" sz="1400" dirty="0"/>
              <a:t>Toronto, Canada</a:t>
            </a:r>
          </a:p>
          <a:p>
            <a:r>
              <a:rPr lang="en-US" sz="1400" dirty="0"/>
              <a:t>Vienna, Austria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smart city integration</a:t>
            </a:r>
          </a:p>
        </p:txBody>
      </p:sp>
      <p:pic>
        <p:nvPicPr>
          <p:cNvPr id="4" name="Content Placeholder 3" descr="sma"/>
          <p:cNvPicPr>
            <a:picLocks noGrp="1" noChangeAspect="1"/>
          </p:cNvPicPr>
          <p:nvPr>
            <p:ph idx="1"/>
          </p:nvPr>
        </p:nvPicPr>
        <p:blipFill>
          <a:blip r:embed="rId2"/>
          <a:stretch>
            <a:fillRect/>
          </a:stretch>
        </p:blipFill>
        <p:spPr>
          <a:xfrm>
            <a:off x="1937385" y="1503045"/>
            <a:ext cx="5268595" cy="33591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examples </a:t>
            </a:r>
          </a:p>
        </p:txBody>
      </p:sp>
      <p:pic>
        <p:nvPicPr>
          <p:cNvPr id="7" name="Content Placeholder 6" descr="smart 10"/>
          <p:cNvPicPr>
            <a:picLocks noGrp="1" noChangeAspect="1"/>
          </p:cNvPicPr>
          <p:nvPr>
            <p:ph idx="1"/>
          </p:nvPr>
        </p:nvPicPr>
        <p:blipFill>
          <a:blip r:embed="rId2"/>
          <a:stretch>
            <a:fillRect/>
          </a:stretch>
        </p:blipFill>
        <p:spPr>
          <a:xfrm>
            <a:off x="1750060" y="1503045"/>
            <a:ext cx="5643245" cy="33591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UN Approach</a:t>
            </a:r>
          </a:p>
        </p:txBody>
      </p:sp>
      <p:pic>
        <p:nvPicPr>
          <p:cNvPr id="4" name="Content Placeholder 3" descr="UN"/>
          <p:cNvPicPr>
            <a:picLocks noGrp="1" noChangeAspect="1"/>
          </p:cNvPicPr>
          <p:nvPr>
            <p:ph idx="1"/>
          </p:nvPr>
        </p:nvPicPr>
        <p:blipFill>
          <a:blip r:embed="rId2"/>
          <a:stretch>
            <a:fillRect/>
          </a:stretch>
        </p:blipFill>
        <p:spPr>
          <a:xfrm>
            <a:off x="1878965" y="1503045"/>
            <a:ext cx="5384800" cy="33591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CONCLUSION</a:t>
            </a:r>
          </a:p>
        </p:txBody>
      </p:sp>
      <p:sp>
        <p:nvSpPr>
          <p:cNvPr id="3" name="Content Placeholder 2"/>
          <p:cNvSpPr>
            <a:spLocks noGrp="1"/>
          </p:cNvSpPr>
          <p:nvPr>
            <p:ph idx="1"/>
          </p:nvPr>
        </p:nvSpPr>
        <p:spPr/>
        <p:txBody>
          <a:bodyPr>
            <a:normAutofit fontScale="85000" lnSpcReduction="20000"/>
          </a:bodyPr>
          <a:lstStyle/>
          <a:p>
            <a:r>
              <a:rPr lang="en-US"/>
              <a:t>Creating smart connected systems for our urban areas provides a great many benefits for citizens around the world, not only to improve quality of life, but also to ensure sustainability and the best possible use of resources.</a:t>
            </a:r>
          </a:p>
          <a:p>
            <a:r>
              <a:rPr lang="en-US"/>
              <a:t>These solutions are dependent on a unified approach from government as well as the private sector and residents themselves. With the correct support and infrastructure, however, smart cities can use advances such as the Internet of Things to enhance the lives of residents and create joined-up living solutions for the growing global urban citizenry.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REFERENCES</a:t>
            </a:r>
          </a:p>
        </p:txBody>
      </p:sp>
      <p:sp>
        <p:nvSpPr>
          <p:cNvPr id="5" name="Content Placeholder 4"/>
          <p:cNvSpPr>
            <a:spLocks noGrp="1"/>
          </p:cNvSpPr>
          <p:nvPr>
            <p:ph idx="1"/>
          </p:nvPr>
        </p:nvSpPr>
        <p:spPr/>
        <p:txBody>
          <a:bodyPr>
            <a:noAutofit/>
          </a:bodyPr>
          <a:lstStyle/>
          <a:p>
            <a:r>
              <a:rPr lang="en-US" sz="1500"/>
              <a:t>rwant Singh (19 June 2014). "Smart Cities – A$1.5 Trillion Market Opportunity". Forbes. Archived from the original on 3 November 2014. Retrieved 4 November 2014.</a:t>
            </a:r>
          </a:p>
          <a:p>
            <a:r>
              <a:rPr lang="en-US" sz="1500"/>
              <a:t> Giffinger, Rudolf; Christian Fertner; Hans Kramar; Robert Kalasek; Nataša Pichler-Milanovic; Evert Meijers (2007). "Smart cities – Ranking of European medium-sized cities" (PDF). Smart Cities. Vienna: Centre of Regional Science. Archived  from the original on 9 April 2011. Retrieved 13 November 200</a:t>
            </a:r>
          </a:p>
          <a:p>
            <a:r>
              <a:rPr lang="en-US" sz="1500"/>
              <a:t> "IEEE Smart Cities". Institute of Electrical and Electronics Engineers. 23 April 2019. Archived from the original on 23 April 2019.</a:t>
            </a:r>
          </a:p>
          <a:p>
            <a:r>
              <a:rPr lang="en-US" sz="1500"/>
              <a:t> Pribyl, Ondrej; Svitek, Miroslav; Rothkrantz, Leon (28 March 2022). "Intelligent Mobility in Smart Cities". Applied Sciences. 12 (7): 3440. doi:10.3390/app12073440. Retrieved 28 August 2022.</a:t>
            </a:r>
          </a:p>
          <a:p>
            <a:r>
              <a:rPr lang="en-US" sz="1500"/>
              <a:t> Kline, Katie (26 </a:t>
            </a:r>
            <a:r>
              <a:rPr lang="en-US" sz="1500">
                <a:sym typeface="+mn-ea"/>
              </a:rPr>
              <a:t>https://standards.ieee.org/beyond-standards/what-a-smart-city-is-all-about</a:t>
            </a:r>
            <a:endParaRPr lang="en-US" sz="1500"/>
          </a:p>
          <a:p>
            <a:r>
              <a:rPr lang="en-US" sz="1500">
                <a:sym typeface="+mn-ea"/>
              </a:rPr>
              <a:t> "Definitions and overviews". Smart Cities Council. 1 May 2013. Archived from the original on 3 November 2014. The smart city sector is still in the 'I know it when I see it' phase, without a universally agreed definition. The Council defines a smart city as one that has digital technology embedded across all city functions;</a:t>
            </a:r>
            <a:endParaRPr lang="en-US" sz="1500"/>
          </a:p>
          <a:p>
            <a:endParaRPr lang="en-US" sz="1500"/>
          </a:p>
          <a:p>
            <a:endParaRPr lang="en-US"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TABLE OF CONTENT</a:t>
            </a:r>
          </a:p>
        </p:txBody>
      </p:sp>
      <p:sp>
        <p:nvSpPr>
          <p:cNvPr id="3" name="Content Placeholder 2"/>
          <p:cNvSpPr>
            <a:spLocks noGrp="1"/>
          </p:cNvSpPr>
          <p:nvPr>
            <p:ph idx="1"/>
          </p:nvPr>
        </p:nvSpPr>
        <p:spPr/>
        <p:txBody>
          <a:bodyPr>
            <a:normAutofit lnSpcReduction="10000"/>
          </a:bodyPr>
          <a:lstStyle/>
          <a:p>
            <a:r>
              <a:rPr lang="en-US"/>
              <a:t>Introduction</a:t>
            </a:r>
          </a:p>
          <a:p>
            <a:r>
              <a:rPr lang="en-US"/>
              <a:t>The necessity for smart cities </a:t>
            </a:r>
          </a:p>
          <a:p>
            <a:r>
              <a:rPr lang="en-US"/>
              <a:t>The role of Telecommunication and Information engineering  in the development of smart cities.</a:t>
            </a:r>
          </a:p>
          <a:p>
            <a:r>
              <a:rPr lang="en-US"/>
              <a:t>Conclusion </a:t>
            </a:r>
          </a:p>
          <a:p>
            <a:r>
              <a:rPr lang="en-US"/>
              <a:t>References</a:t>
            </a:r>
          </a:p>
          <a:p>
            <a:pPr marL="0" indent="0">
              <a:buNone/>
            </a:pPr>
            <a:r>
              <a:rPr lang="en-US"/>
              <a:t> </a:t>
            </a:r>
          </a:p>
          <a:p>
            <a:pPr marL="0" indent="0">
              <a:buNone/>
            </a:pPr>
            <a:endParaRPr lang="en-US"/>
          </a:p>
          <a:p>
            <a:endParaRPr lang="en-US"/>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cont.</a:t>
            </a:r>
          </a:p>
        </p:txBody>
      </p:sp>
      <p:sp>
        <p:nvSpPr>
          <p:cNvPr id="3" name="Content Placeholder 2"/>
          <p:cNvSpPr>
            <a:spLocks noGrp="1"/>
          </p:cNvSpPr>
          <p:nvPr>
            <p:ph idx="1"/>
          </p:nvPr>
        </p:nvSpPr>
        <p:spPr/>
        <p:txBody>
          <a:bodyPr>
            <a:normAutofit fontScale="77500" lnSpcReduction="20000"/>
          </a:bodyPr>
          <a:lstStyle/>
          <a:p>
            <a:r>
              <a:rPr lang="en-US">
                <a:sym typeface="+mn-ea"/>
              </a:rPr>
              <a:t> Hollands, R. G (2008). "Will the real smart city please stand up?". City. 12 (3): 303–320. doi:10.1080/13604810802479126. S2CID 143073956.</a:t>
            </a:r>
            <a:endParaRPr lang="en-US"/>
          </a:p>
          <a:p>
            <a:r>
              <a:rPr lang="en-US">
                <a:sym typeface="+mn-ea"/>
              </a:rPr>
              <a:t> Johns, Fleur (13 October 2021). "Governance by Data". Annual Review of Law and Social Science. 17 (1): 53–71. doi:10.1146/annurev-lawsocsci-120920-085138. ISSN 1550-3585. S2CID 235546816. Retrieved 27 August 2022.</a:t>
            </a:r>
            <a:endParaRPr lang="en-US"/>
          </a:p>
          <a:p>
            <a:r>
              <a:rPr lang="en-US">
                <a:sym typeface="+mn-ea"/>
              </a:rPr>
              <a:t> Deakin, M (2007). "From city of bits to e-topia: taking the thesis on digitally-inclusive regeneration full circle". Journal of Urban Technology. 14 (3): 131–143. Archived from the original on 18 March 2016. Retrieved 3 November 2014.</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INTRODUCTION</a:t>
            </a:r>
          </a:p>
        </p:txBody>
      </p:sp>
      <p:sp>
        <p:nvSpPr>
          <p:cNvPr id="5" name="Content Placeholder 4"/>
          <p:cNvSpPr>
            <a:spLocks noGrp="1"/>
          </p:cNvSpPr>
          <p:nvPr>
            <p:ph idx="1"/>
          </p:nvPr>
        </p:nvSpPr>
        <p:spPr/>
        <p:txBody>
          <a:bodyPr>
            <a:normAutofit fontScale="75000" lnSpcReduction="20000"/>
          </a:bodyPr>
          <a:lstStyle/>
          <a:p>
            <a:pPr marL="0" indent="0">
              <a:buNone/>
            </a:pPr>
            <a:r>
              <a:rPr lang="en-US" dirty="0"/>
              <a:t>Smart cities use a variety of software, user interfaces and communication networks alongside the Internet of Things (IoT) to deliver connected solutions for the public. Of these, the IoT is the most important. The IoT is a network of connected devices that communicate and exchange data. This can include anything from vehicles to home appliances and on-street sensors. Data collected from these devices is stored in the cloud or on servers to allow for improvements to be made to both public and private sector efficiencies and deliver economic benefits and improvements to the lives of citizens.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smart city Technologies </a:t>
            </a:r>
          </a:p>
        </p:txBody>
      </p:sp>
      <p:sp>
        <p:nvSpPr>
          <p:cNvPr id="3" name="Content Placeholder 2"/>
          <p:cNvSpPr>
            <a:spLocks noGrp="1"/>
          </p:cNvSpPr>
          <p:nvPr>
            <p:ph idx="1"/>
          </p:nvPr>
        </p:nvSpPr>
        <p:spPr/>
        <p:txBody>
          <a:bodyPr>
            <a:normAutofit fontScale="67500" lnSpcReduction="20000"/>
          </a:bodyPr>
          <a:lstStyle/>
          <a:p>
            <a:pPr marL="0" indent="0">
              <a:buNone/>
            </a:pPr>
            <a:r>
              <a:rPr lang="en-US"/>
              <a:t>Smart cities use a variety of software, user interfaces and communication networks alongside the Internet of Things (IoT) to deliver connected solutions for the public.Besides IOTs they use the following other softwares:</a:t>
            </a:r>
          </a:p>
          <a:p>
            <a:pPr marL="0" indent="0">
              <a:buNone/>
            </a:pPr>
            <a:endParaRPr lang="en-US"/>
          </a:p>
          <a:p>
            <a:r>
              <a:rPr lang="en-US"/>
              <a:t>Application Programming Interfaces (APIs)</a:t>
            </a:r>
          </a:p>
          <a:p>
            <a:r>
              <a:rPr lang="en-US"/>
              <a:t>Artificial Intelligence (AI)</a:t>
            </a:r>
          </a:p>
          <a:p>
            <a:r>
              <a:rPr lang="en-US"/>
              <a:t>Cloud Computing Services</a:t>
            </a:r>
          </a:p>
          <a:p>
            <a:r>
              <a:rPr lang="en-US"/>
              <a:t>Dashboards</a:t>
            </a:r>
          </a:p>
          <a:p>
            <a:r>
              <a:rPr lang="en-US"/>
              <a:t>Machine Learning</a:t>
            </a:r>
          </a:p>
          <a:p>
            <a:r>
              <a:rPr lang="en-US"/>
              <a:t>Machine-to-Machine Communications</a:t>
            </a:r>
          </a:p>
          <a:p>
            <a:r>
              <a:rPr lang="en-US"/>
              <a:t>Mesh Networks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How smart cities work</a:t>
            </a:r>
          </a:p>
        </p:txBody>
      </p:sp>
      <p:sp>
        <p:nvSpPr>
          <p:cNvPr id="3" name="Content Placeholder 2"/>
          <p:cNvSpPr>
            <a:spLocks noGrp="1"/>
          </p:cNvSpPr>
          <p:nvPr>
            <p:ph idx="1"/>
          </p:nvPr>
        </p:nvSpPr>
        <p:spPr/>
        <p:txBody>
          <a:bodyPr>
            <a:normAutofit fontScale="57500" lnSpcReduction="20000"/>
          </a:bodyPr>
          <a:lstStyle/>
          <a:p>
            <a:r>
              <a:rPr lang="en-US"/>
              <a:t>Smart cities follow four steps to improve the quality of life and enable economic growth through a network of connected IoT devices and other technologies. These steps are as follows:</a:t>
            </a:r>
          </a:p>
          <a:p>
            <a:endParaRPr lang="en-US"/>
          </a:p>
          <a:p>
            <a:r>
              <a:rPr lang="en-US"/>
              <a:t>1. Collection – Smart sensors gather real-time data</a:t>
            </a:r>
          </a:p>
          <a:p>
            <a:endParaRPr lang="en-US"/>
          </a:p>
          <a:p>
            <a:r>
              <a:rPr lang="en-US"/>
              <a:t>2. Analysis – The data is analysed to gain insights into the operation of city services and operations</a:t>
            </a:r>
          </a:p>
          <a:p>
            <a:endParaRPr lang="en-US"/>
          </a:p>
          <a:p>
            <a:r>
              <a:rPr lang="en-US"/>
              <a:t>3. Communication – The results of the data analysis are communicated to decision makers</a:t>
            </a:r>
          </a:p>
          <a:p>
            <a:endParaRPr lang="en-US"/>
          </a:p>
          <a:p>
            <a:r>
              <a:rPr lang="en-US"/>
              <a:t>4. Action – Action is taken to improve operations, manage assets and improve the quality of city life for the residents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Neccesity of smart cities </a:t>
            </a:r>
          </a:p>
        </p:txBody>
      </p:sp>
      <p:sp>
        <p:nvSpPr>
          <p:cNvPr id="3" name="Content Placeholder 2"/>
          <p:cNvSpPr>
            <a:spLocks noGrp="1"/>
          </p:cNvSpPr>
          <p:nvPr>
            <p:ph idx="1"/>
          </p:nvPr>
        </p:nvSpPr>
        <p:spPr/>
        <p:txBody>
          <a:bodyPr>
            <a:normAutofit lnSpcReduction="10000"/>
          </a:bodyPr>
          <a:lstStyle/>
          <a:p>
            <a:pPr marL="0" indent="0">
              <a:buNone/>
            </a:pPr>
            <a:r>
              <a:rPr lang="en-US"/>
              <a:t>Smart cities that leverage connected technology across their operations reap a host of benefits as outlined;</a:t>
            </a:r>
          </a:p>
          <a:p>
            <a:pPr marL="514350" indent="-514350">
              <a:buAutoNum type="arabicPeriod"/>
            </a:pPr>
            <a:r>
              <a:rPr lang="en-US"/>
              <a:t>More effective, data-driven decision-making</a:t>
            </a:r>
          </a:p>
          <a:p>
            <a:pPr marL="514350" indent="-514350">
              <a:buAutoNum type="arabicPeriod"/>
            </a:pPr>
            <a:r>
              <a:rPr lang="en-US"/>
              <a:t>Enhanced citizen and government engagement</a:t>
            </a:r>
          </a:p>
          <a:p>
            <a:pPr marL="514350" indent="-514350">
              <a:buAutoNum type="arabicPeriod"/>
            </a:pPr>
            <a:r>
              <a:rPr lang="en-US"/>
              <a:t>Safer communities</a:t>
            </a:r>
          </a:p>
          <a:p>
            <a:pPr marL="514350" indent="-514350">
              <a:buAutoNum type="arabicPeriod"/>
            </a:pPr>
            <a:r>
              <a:rPr lang="en-US"/>
              <a:t>Reduced environmental footprint</a:t>
            </a:r>
          </a:p>
          <a:p>
            <a:pPr marL="514350" indent="-514350">
              <a:buAutoNum type="arabicPeriod"/>
            </a:pPr>
            <a:r>
              <a:rPr lang="en-US"/>
              <a:t>Improved transportation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cont.</a:t>
            </a:r>
          </a:p>
        </p:txBody>
      </p:sp>
      <p:sp>
        <p:nvSpPr>
          <p:cNvPr id="3" name="Content Placeholder 2"/>
          <p:cNvSpPr>
            <a:spLocks noGrp="1"/>
          </p:cNvSpPr>
          <p:nvPr>
            <p:ph idx="1"/>
          </p:nvPr>
        </p:nvSpPr>
        <p:spPr/>
        <p:txBody>
          <a:bodyPr>
            <a:normAutofit fontScale="90000" lnSpcReduction="10000"/>
          </a:bodyPr>
          <a:lstStyle/>
          <a:p>
            <a:pPr marL="0" indent="0">
              <a:buNone/>
            </a:pPr>
            <a:r>
              <a:rPr lang="en-US"/>
              <a:t>6.Increased digital equity</a:t>
            </a:r>
          </a:p>
          <a:p>
            <a:pPr marL="0" indent="0">
              <a:buNone/>
            </a:pPr>
            <a:r>
              <a:rPr lang="en-US"/>
              <a:t>7.New economic development opportunities</a:t>
            </a:r>
          </a:p>
          <a:p>
            <a:pPr marL="0" indent="0">
              <a:buNone/>
            </a:pPr>
            <a:r>
              <a:rPr lang="en-US"/>
              <a:t>8.Efficient public utilities</a:t>
            </a:r>
          </a:p>
          <a:p>
            <a:pPr marL="0" indent="0">
              <a:buNone/>
            </a:pPr>
            <a:r>
              <a:rPr lang="en-US"/>
              <a:t>9.Improved infrastructure</a:t>
            </a:r>
          </a:p>
          <a:p>
            <a:pPr marL="0" indent="0">
              <a:buNone/>
            </a:pPr>
            <a:r>
              <a:rPr lang="en-US"/>
              <a:t>10.Improved infrastructure</a:t>
            </a:r>
          </a:p>
          <a:p>
            <a:pPr marL="0" indent="0">
              <a:buNone/>
            </a:pPr>
            <a:r>
              <a:rPr lang="en-US"/>
              <a:t>Smart city technology can make cities more effective and efficient, which is necessary given the projected rapid growth in urban populations over the next few decades.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Role of </a:t>
            </a:r>
            <a:r>
              <a:rPr lang="en-US" dirty="0" smtClean="0"/>
              <a:t>Computer science </a:t>
            </a:r>
            <a:r>
              <a:rPr lang="en-US" dirty="0"/>
              <a:t>in development of smart cities </a:t>
            </a:r>
          </a:p>
        </p:txBody>
      </p:sp>
      <p:sp>
        <p:nvSpPr>
          <p:cNvPr id="3" name="Content Placeholder 2"/>
          <p:cNvSpPr>
            <a:spLocks noGrp="1"/>
          </p:cNvSpPr>
          <p:nvPr>
            <p:ph idx="1"/>
          </p:nvPr>
        </p:nvSpPr>
        <p:spPr/>
        <p:txBody>
          <a:bodyPr>
            <a:normAutofit/>
          </a:bodyPr>
          <a:lstStyle/>
          <a:p>
            <a:pPr marL="0" indent="0">
              <a:buNone/>
            </a:pPr>
            <a:r>
              <a:rPr lang="en-US" dirty="0"/>
              <a:t> A smart city uses technology and data to enhance urban management, increase resource efficiency, and enhance the quality of life for its citizens. Among the various disciplines driving this transformative change, </a:t>
            </a:r>
            <a:r>
              <a:rPr lang="en-US" dirty="0" smtClean="0"/>
              <a:t>computer science stands </a:t>
            </a:r>
            <a:r>
              <a:rPr lang="en-US" dirty="0"/>
              <a:t>out. Let’s explore the pivotal role of electrical engineering in the development of smart cities and its impact on shaping our urban future.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cont.</a:t>
            </a:r>
          </a:p>
        </p:txBody>
      </p:sp>
      <p:sp>
        <p:nvSpPr>
          <p:cNvPr id="3" name="Content Placeholder 2"/>
          <p:cNvSpPr>
            <a:spLocks noGrp="1"/>
          </p:cNvSpPr>
          <p:nvPr>
            <p:ph idx="1"/>
          </p:nvPr>
        </p:nvSpPr>
        <p:spPr/>
        <p:txBody>
          <a:bodyPr>
            <a:normAutofit fontScale="90000" lnSpcReduction="20000"/>
          </a:bodyPr>
          <a:lstStyle/>
          <a:p>
            <a:pPr marL="0" indent="0">
              <a:buNone/>
            </a:pPr>
            <a:r>
              <a:rPr lang="en-US" b="1"/>
              <a:t>Smart Grids and Energy Management</a:t>
            </a:r>
          </a:p>
          <a:p>
            <a:pPr marL="0" indent="0">
              <a:buNone/>
            </a:pPr>
            <a:r>
              <a:rPr lang="en-US"/>
              <a:t>One of the fundamental pillars of a smart city is its energy management system. To create and execute smart grids that enable effective energy distribution, renewable energy integration, and demand-side management, Telecommunication and information  engineering is essential. Through advanced sensors, communication networks, and data analytics, electrical engineers ensure a reliable and sustainable energy supply, reducing carbon footprints and promoting energy conservation in smart cities.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1334</Words>
  <Application>Microsoft Office PowerPoint</Application>
  <PresentationFormat>On-screen Show (16:9)</PresentationFormat>
  <Paragraphs>91</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PowerPoint Presentation</vt:lpstr>
      <vt:lpstr>TABLE OF CONTENT</vt:lpstr>
      <vt:lpstr>INTRODUCTION</vt:lpstr>
      <vt:lpstr>smart city Technologies </vt:lpstr>
      <vt:lpstr>How smart cities work</vt:lpstr>
      <vt:lpstr>Neccesity of smart cities </vt:lpstr>
      <vt:lpstr>cont.</vt:lpstr>
      <vt:lpstr>Role of Computer science in development of smart cities </vt:lpstr>
      <vt:lpstr>cont.</vt:lpstr>
      <vt:lpstr>Smart Buildings and Infrastructure</vt:lpstr>
      <vt:lpstr>cyber security and resilience</vt:lpstr>
      <vt:lpstr>Global Impact and Career Opportunities</vt:lpstr>
      <vt:lpstr>smart city</vt:lpstr>
      <vt:lpstr>Examples of smart Cities in the world</vt:lpstr>
      <vt:lpstr>smart city integration</vt:lpstr>
      <vt:lpstr>examples </vt:lpstr>
      <vt:lpstr>UN Approach</vt:lpstr>
      <vt:lpstr>CONCLUSION</vt:lpstr>
      <vt:lpstr>REFERENCES</vt:lpstr>
      <vt:lpstr>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cp:revision>
  <dcterms:created xsi:type="dcterms:W3CDTF">2017-07-27T13:00:00Z</dcterms:created>
  <dcterms:modified xsi:type="dcterms:W3CDTF">2024-04-26T17:28:15Z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0467BE0B871E4AB9AD20BD019CA2E9EB_13</vt:lpwstr>
  </property>
  <property fmtid="{D5CDD505-2E9C-101B-9397-08002B2CF9AE}" pid="3" name="KSOProductBuildVer">
    <vt:lpwstr>1033-12.2.0.13472</vt:lpwstr>
  </property>
</Properties>
</file>