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SG" dirty="0"/>
              <a:t>Direct Marketing Optimization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1707-6FAB-A5C1-563E-4886A6A0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7177-5A2C-3F2C-7D1F-40572895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 A potential  revenue of </a:t>
            </a:r>
            <a:r>
              <a:rPr lang="en-SG" b="1" dirty="0"/>
              <a:t>1,204 Euros </a:t>
            </a:r>
            <a:r>
              <a:rPr lang="en-SG" dirty="0"/>
              <a:t>if a machine learning is applied in choosing Top 100 prospects and which product to offer to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 If compared to random pick of prospects from available list of 646 customers, and randomly marketing products, ONLY 147 Euros of revenue will be realized. </a:t>
            </a:r>
            <a:r>
              <a:rPr lang="en-SG" b="1" dirty="0"/>
              <a:t>A modelling approach is 8.19X more effective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With a close to  available features from demography, balance and in/out flows, there is no single predictor that clear cuts propensity to a product. This is where ML approach helped in making sense of these past sales and available historical features.</a:t>
            </a:r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883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5497-44EC-61BD-3905-1F40CBE7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F837-A5F0-048D-DE5D-1845631E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and recommendations…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2F0-3E8A-2870-550F-AD5AE04A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.Due to data limitations, current revenue is a conservative estimate based on simple average. It is recommended to develop a separate regression model to accurately estimate potential revenue</a:t>
            </a:r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97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5A935F-ED1F-65E7-D6B8-5C524371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Potential Revenue Using ML versus Random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D6CE7B-2521-1D5E-F330-384ADA26A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00675"/>
              </p:ext>
            </p:extLst>
          </p:nvPr>
        </p:nvGraphicFramePr>
        <p:xfrm>
          <a:off x="1020279" y="2108201"/>
          <a:ext cx="8191098" cy="22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860">
                  <a:extLst>
                    <a:ext uri="{9D8B030D-6E8A-4147-A177-3AD203B41FA5}">
                      <a16:colId xmlns:a16="http://schemas.microsoft.com/office/drawing/2014/main" val="2470743643"/>
                    </a:ext>
                  </a:extLst>
                </a:gridCol>
                <a:gridCol w="3872238">
                  <a:extLst>
                    <a:ext uri="{9D8B030D-6E8A-4147-A177-3AD203B41FA5}">
                      <a16:colId xmlns:a16="http://schemas.microsoft.com/office/drawing/2014/main" val="154397185"/>
                    </a:ext>
                  </a:extLst>
                </a:gridCol>
              </a:tblGrid>
              <a:tr h="129952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600" u="none" strike="noStrike" dirty="0">
                          <a:effectLst/>
                        </a:rPr>
                        <a:t>Revenue using Model</a:t>
                      </a:r>
                      <a:endParaRPr lang="en-SG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96" marR="15696" marT="156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Revenue From Random selection of Prospect and Product Offering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96" marR="15696" marT="15696" marB="0" anchor="ctr"/>
                </a:tc>
                <a:extLst>
                  <a:ext uri="{0D108BD9-81ED-4DB2-BD59-A6C34878D82A}">
                    <a16:rowId xmlns:a16="http://schemas.microsoft.com/office/drawing/2014/main" val="3021771922"/>
                  </a:ext>
                </a:extLst>
              </a:tr>
              <a:tr h="507037">
                <a:tc>
                  <a:txBody>
                    <a:bodyPr/>
                    <a:lstStyle/>
                    <a:p>
                      <a:pPr algn="r" fontAlgn="b"/>
                      <a:r>
                        <a:rPr lang="en-SG" sz="2600" u="none" strike="noStrike">
                          <a:effectLst/>
                        </a:rPr>
                        <a:t>€ 1,204.31</a:t>
                      </a:r>
                      <a:endParaRPr lang="en-SG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96" marR="15696" marT="15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600" u="none" strike="noStrike">
                          <a:effectLst/>
                        </a:rPr>
                        <a:t> €   147.10 </a:t>
                      </a:r>
                      <a:endParaRPr lang="en-SG" sz="2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96" marR="15696" marT="15696" marB="0" anchor="b"/>
                </a:tc>
                <a:extLst>
                  <a:ext uri="{0D108BD9-81ED-4DB2-BD59-A6C34878D82A}">
                    <a16:rowId xmlns:a16="http://schemas.microsoft.com/office/drawing/2014/main" val="302374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SG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96" marR="15696" marT="15696" marB="0" anchor="b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84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2B80CB-A62B-1ECB-E564-527AE5C3CB07}"/>
              </a:ext>
            </a:extLst>
          </p:cNvPr>
          <p:cNvSpPr txBox="1"/>
          <p:nvPr/>
        </p:nvSpPr>
        <p:spPr>
          <a:xfrm>
            <a:off x="5426242" y="437437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1" u="none" strike="noStrike" dirty="0">
                <a:effectLst/>
              </a:rPr>
              <a:t>8.19 </a:t>
            </a:r>
            <a:r>
              <a:rPr lang="en-US" sz="1800" u="none" strike="noStrike" dirty="0">
                <a:effectLst/>
              </a:rPr>
              <a:t>Times better compared to Random pick of prospect and product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Emmanuel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{C23CF537-8476-4BD6-8BD0-04B86EF69AF1}tf56160789_win32</Template>
  <TotalTime>50</TotalTime>
  <Words>189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Wingdings</vt:lpstr>
      <vt:lpstr>Custom</vt:lpstr>
      <vt:lpstr>Executive Summary</vt:lpstr>
      <vt:lpstr>Summary and recommendations</vt:lpstr>
      <vt:lpstr>Summary and recommendations…</vt:lpstr>
      <vt:lpstr>Potential Revenue Using ML versus Random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Delos Reyes</dc:creator>
  <cp:lastModifiedBy>Emmanuel Delos Reyes</cp:lastModifiedBy>
  <cp:revision>1</cp:revision>
  <dcterms:created xsi:type="dcterms:W3CDTF">2025-01-26T11:12:20Z</dcterms:created>
  <dcterms:modified xsi:type="dcterms:W3CDTF">2025-01-26T12:02:36Z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