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jalla One"/>
      <p:regular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03904-69FF-4B6C-ACCD-2BFC8621C4EC}">
  <a:tblStyle styleId="{AFE03904-69FF-4B6C-ACCD-2BFC8621C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Fjall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empower.com/benchmarks/#section=data-r20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eddaaf5d9a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eddaaf5d9a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ede2978a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ede2978a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f21b674d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f21b674d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f21b674db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f21b674db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ede2978a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ede2978a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TechEmpower Performance Benchmark: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https://www.techempower.com/benchmarks/#section=data-r20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f21b674db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f21b674db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eddaaf5d9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eddaaf5d9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ede2978a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ede2978a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eddaaf5d9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eddaaf5d9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eddaaf5d9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eddaaf5d9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ede2978a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ede2978a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eddaaf5d9a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eddaaf5d9a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821149" y="1850125"/>
            <a:ext cx="36918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Proposal Presentation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G1T5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3" name="Google Shape;2213;p42"/>
          <p:cNvGraphicFramePr/>
          <p:nvPr/>
        </p:nvGraphicFramePr>
        <p:xfrm>
          <a:off x="11520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{AFE03904-69FF-4B6C-ACCD-2BFC8621C4EC}</a:tableStyleId>
              </a:tblPr>
              <a:tblGrid>
                <a:gridCol w="2280000"/>
                <a:gridCol w="2280000"/>
                <a:gridCol w="228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Activity/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Hardware/Software/ Service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(est. monthly)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 - EC2, Batch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$142.80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 - Lambda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Serverless compute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$28.37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 - Aurora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Databases, replication etc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$249.64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Misc - API gateway, Cloudwatch, Cognito, ECR, SQS, S3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miscellaneous services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$13.10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Maintenance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revisions and changes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 man-hours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14" name="Google Shape;2214;p42"/>
          <p:cNvSpPr txBox="1"/>
          <p:nvPr>
            <p:ph idx="4294967295"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3"/>
          <p:cNvSpPr txBox="1"/>
          <p:nvPr>
            <p:ph type="title"/>
          </p:nvPr>
        </p:nvSpPr>
        <p:spPr>
          <a:xfrm>
            <a:off x="1596600" y="2231100"/>
            <a:ext cx="5718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Key Design Decisions</a:t>
            </a:r>
            <a:endParaRPr sz="4700"/>
          </a:p>
        </p:txBody>
      </p:sp>
      <p:sp>
        <p:nvSpPr>
          <p:cNvPr id="2220" name="Google Shape;2220;p4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21" name="Google Shape;2221;p43"/>
          <p:cNvSpPr txBox="1"/>
          <p:nvPr>
            <p:ph idx="1" type="subTitle"/>
          </p:nvPr>
        </p:nvSpPr>
        <p:spPr>
          <a:xfrm>
            <a:off x="2574900" y="2999225"/>
            <a:ext cx="3994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 and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</p:txBody>
      </p:sp>
      <p:sp>
        <p:nvSpPr>
          <p:cNvPr id="2227" name="Google Shape;2227;p44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Maintainability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8" name="Google Shape;2228;p44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9" name="Google Shape;2229;p44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Security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0" name="Google Shape;2230;p44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MITM Attack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SQL Injection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DDos Attack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4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2" name="Google Shape;2232;p44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Parallelization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Concurrency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Edge Optimisation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3" name="Google Shape;2233;p44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Availability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4" name="Google Shape;2234;p44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Multi-AZ deployment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35" name="Google Shape;2235;p44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4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7" name="Google Shape;2237;p44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8" name="Google Shape;2238;p44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4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</p:txBody>
      </p:sp>
      <p:sp>
        <p:nvSpPr>
          <p:cNvPr id="2244" name="Google Shape;2244;p45"/>
          <p:cNvSpPr/>
          <p:nvPr/>
        </p:nvSpPr>
        <p:spPr>
          <a:xfrm>
            <a:off x="1162775" y="1135250"/>
            <a:ext cx="2940900" cy="378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45"/>
          <p:cNvSpPr txBox="1"/>
          <p:nvPr>
            <p:ph idx="1" type="subTitle"/>
          </p:nvPr>
        </p:nvSpPr>
        <p:spPr>
          <a:xfrm>
            <a:off x="1285475" y="1294304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6" name="Google Shape;2246;p45"/>
          <p:cNvSpPr txBox="1"/>
          <p:nvPr>
            <p:ph idx="5" type="subTitle"/>
          </p:nvPr>
        </p:nvSpPr>
        <p:spPr>
          <a:xfrm>
            <a:off x="1285475" y="1819900"/>
            <a:ext cx="28740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Reusable code through object-oriented design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Purposeful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documentation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Test-driven development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CI/CD pipelines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45"/>
          <p:cNvSpPr/>
          <p:nvPr/>
        </p:nvSpPr>
        <p:spPr>
          <a:xfrm>
            <a:off x="4701050" y="1135175"/>
            <a:ext cx="2803200" cy="378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45"/>
          <p:cNvSpPr txBox="1"/>
          <p:nvPr>
            <p:ph idx="2" type="subTitle"/>
          </p:nvPr>
        </p:nvSpPr>
        <p:spPr>
          <a:xfrm>
            <a:off x="4919175" y="1294304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45"/>
          <p:cNvSpPr txBox="1"/>
          <p:nvPr>
            <p:ph idx="5" type="subTitle"/>
          </p:nvPr>
        </p:nvSpPr>
        <p:spPr>
          <a:xfrm>
            <a:off x="4737200" y="1819900"/>
            <a:ext cx="28713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on top of layered AWS service stack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Provisioning infrastructure as code with CloudFormation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VCS for architecture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50" name="Google Shape;2250;p45"/>
          <p:cNvGrpSpPr/>
          <p:nvPr/>
        </p:nvGrpSpPr>
        <p:grpSpPr>
          <a:xfrm>
            <a:off x="2005024" y="1365422"/>
            <a:ext cx="358229" cy="314961"/>
            <a:chOff x="-45664625" y="2352225"/>
            <a:chExt cx="300125" cy="263875"/>
          </a:xfrm>
        </p:grpSpPr>
        <p:sp>
          <p:nvSpPr>
            <p:cNvPr id="2251" name="Google Shape;2251;p45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8" name="Google Shape;2258;p45"/>
          <p:cNvSpPr/>
          <p:nvPr/>
        </p:nvSpPr>
        <p:spPr>
          <a:xfrm>
            <a:off x="6114759" y="1344676"/>
            <a:ext cx="359320" cy="356438"/>
          </a:xfrm>
          <a:custGeom>
            <a:rect b="b" l="l" r="r" t="t"/>
            <a:pathLst>
              <a:path extrusionOk="0" h="11752" w="11847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264" name="Google Shape;2264;p46"/>
          <p:cNvSpPr txBox="1"/>
          <p:nvPr>
            <p:ph idx="1" type="subTitle"/>
          </p:nvPr>
        </p:nvSpPr>
        <p:spPr>
          <a:xfrm>
            <a:off x="1326603" y="18436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Attack</a:t>
            </a:r>
            <a:endParaRPr/>
          </a:p>
        </p:txBody>
      </p:sp>
      <p:sp>
        <p:nvSpPr>
          <p:cNvPr id="2265" name="Google Shape;2265;p46"/>
          <p:cNvSpPr txBox="1"/>
          <p:nvPr>
            <p:ph idx="2" type="subTitle"/>
          </p:nvPr>
        </p:nvSpPr>
        <p:spPr>
          <a:xfrm>
            <a:off x="1326600" y="2236825"/>
            <a:ext cx="2129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Application Firewall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AWS Shield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6" name="Google Shape;2266;p46"/>
          <p:cNvSpPr txBox="1"/>
          <p:nvPr>
            <p:ph idx="3" type="subTitle"/>
          </p:nvPr>
        </p:nvSpPr>
        <p:spPr>
          <a:xfrm>
            <a:off x="3598137" y="18436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2267" name="Google Shape;2267;p46"/>
          <p:cNvSpPr txBox="1"/>
          <p:nvPr>
            <p:ph idx="4" type="subTitle"/>
          </p:nvPr>
        </p:nvSpPr>
        <p:spPr>
          <a:xfrm>
            <a:off x="3598124" y="2236825"/>
            <a:ext cx="2108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Input Sanitisation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Prepared Statements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 Relational Mapping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8" name="Google Shape;2268;p46"/>
          <p:cNvSpPr txBox="1"/>
          <p:nvPr>
            <p:ph idx="5" type="subTitle"/>
          </p:nvPr>
        </p:nvSpPr>
        <p:spPr>
          <a:xfrm>
            <a:off x="5872046" y="1843625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MITM Attack</a:t>
            </a:r>
            <a:endParaRPr/>
          </a:p>
        </p:txBody>
      </p:sp>
      <p:sp>
        <p:nvSpPr>
          <p:cNvPr id="2269" name="Google Shape;2269;p46"/>
          <p:cNvSpPr txBox="1"/>
          <p:nvPr>
            <p:ph idx="6" type="subTitle"/>
          </p:nvPr>
        </p:nvSpPr>
        <p:spPr>
          <a:xfrm>
            <a:off x="5872051" y="2236825"/>
            <a:ext cx="2246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Application Firewall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SSL/TLS encryption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0" name="Google Shape;2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300" y="1248551"/>
            <a:ext cx="595800" cy="5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1" name="Google Shape;22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750" y="1249275"/>
            <a:ext cx="59436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2" name="Google Shape;227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225" y="1340313"/>
            <a:ext cx="594360" cy="5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4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278" name="Google Shape;2278;p47"/>
          <p:cNvSpPr txBox="1"/>
          <p:nvPr>
            <p:ph idx="3" type="subTitle"/>
          </p:nvPr>
        </p:nvSpPr>
        <p:spPr>
          <a:xfrm>
            <a:off x="863350" y="19790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</a:t>
            </a:r>
            <a:r>
              <a:rPr lang="en"/>
              <a:t> and Concurrency</a:t>
            </a:r>
            <a:endParaRPr/>
          </a:p>
        </p:txBody>
      </p:sp>
      <p:sp>
        <p:nvSpPr>
          <p:cNvPr id="2279" name="Google Shape;2279;p47"/>
          <p:cNvSpPr txBox="1"/>
          <p:nvPr>
            <p:ph idx="4" type="subTitle"/>
          </p:nvPr>
        </p:nvSpPr>
        <p:spPr>
          <a:xfrm>
            <a:off x="863350" y="2472175"/>
            <a:ext cx="2036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.NET’s ability for asynchronous and parallel coding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Auto-scaling to meet workload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0" name="Google Shape;2280;p47"/>
          <p:cNvSpPr txBox="1"/>
          <p:nvPr>
            <p:ph idx="5" type="subTitle"/>
          </p:nvPr>
        </p:nvSpPr>
        <p:spPr>
          <a:xfrm>
            <a:off x="3502809" y="2018725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Aurora database</a:t>
            </a:r>
            <a:endParaRPr/>
          </a:p>
        </p:txBody>
      </p:sp>
      <p:sp>
        <p:nvSpPr>
          <p:cNvPr id="2281" name="Google Shape;2281;p47"/>
          <p:cNvSpPr txBox="1"/>
          <p:nvPr>
            <p:ph idx="6" type="subTitle"/>
          </p:nvPr>
        </p:nvSpPr>
        <p:spPr>
          <a:xfrm>
            <a:off x="3502799" y="2411925"/>
            <a:ext cx="2284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x standard MySQL throughput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Read Replicas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In-memory cache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2" name="Google Shape;2282;p47"/>
          <p:cNvSpPr txBox="1"/>
          <p:nvPr>
            <p:ph idx="7" type="subTitle"/>
          </p:nvPr>
        </p:nvSpPr>
        <p:spPr>
          <a:xfrm>
            <a:off x="6286996" y="2018725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Optimisation</a:t>
            </a:r>
            <a:endParaRPr/>
          </a:p>
        </p:txBody>
      </p:sp>
      <p:sp>
        <p:nvSpPr>
          <p:cNvPr id="2283" name="Google Shape;2283;p47"/>
          <p:cNvSpPr txBox="1"/>
          <p:nvPr>
            <p:ph idx="8" type="subTitle"/>
          </p:nvPr>
        </p:nvSpPr>
        <p:spPr>
          <a:xfrm>
            <a:off x="6287000" y="2411925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EC2 Regional Placement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Lambda’s Provision Concurrency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AWS Cloudfront 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4" name="Google Shape;2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975" y="1424375"/>
            <a:ext cx="59436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Google Shape;22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225" y="1427863"/>
            <a:ext cx="59436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6" name="Google Shape;228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625" y="1452625"/>
            <a:ext cx="594360" cy="5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287" name="Google Shape;2287;p47"/>
          <p:cNvSpPr/>
          <p:nvPr/>
        </p:nvSpPr>
        <p:spPr>
          <a:xfrm>
            <a:off x="6821850" y="1861325"/>
            <a:ext cx="207900" cy="1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4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r>
              <a:rPr lang="en"/>
              <a:t> </a:t>
            </a:r>
            <a:endParaRPr/>
          </a:p>
        </p:txBody>
      </p:sp>
      <p:sp>
        <p:nvSpPr>
          <p:cNvPr id="2293" name="Google Shape;2293;p4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EC2</a:t>
            </a:r>
            <a:endParaRPr sz="1800"/>
          </a:p>
        </p:txBody>
      </p:sp>
      <p:sp>
        <p:nvSpPr>
          <p:cNvPr id="2294" name="Google Shape;2294;p48"/>
          <p:cNvSpPr txBox="1"/>
          <p:nvPr>
            <p:ph idx="2" type="subTitle"/>
          </p:nvPr>
        </p:nvSpPr>
        <p:spPr>
          <a:xfrm>
            <a:off x="1709925" y="1938525"/>
            <a:ext cx="264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Multi-AZ auto scaling groups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Decoupled, stateless jobs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5" name="Google Shape;2295;p4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Aurora</a:t>
            </a:r>
            <a:endParaRPr sz="1800"/>
          </a:p>
        </p:txBody>
      </p:sp>
      <p:sp>
        <p:nvSpPr>
          <p:cNvPr id="2296" name="Google Shape;2296;p48"/>
          <p:cNvSpPr txBox="1"/>
          <p:nvPr>
            <p:ph idx="4" type="subTitle"/>
          </p:nvPr>
        </p:nvSpPr>
        <p:spPr>
          <a:xfrm>
            <a:off x="5468097" y="1938525"/>
            <a:ext cx="2642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Multi-AZ read replica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Automatic failover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4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Lambda</a:t>
            </a:r>
            <a:endParaRPr sz="1800"/>
          </a:p>
        </p:txBody>
      </p:sp>
      <p:sp>
        <p:nvSpPr>
          <p:cNvPr id="2298" name="Google Shape;2298;p48"/>
          <p:cNvSpPr txBox="1"/>
          <p:nvPr>
            <p:ph idx="6" type="subTitle"/>
          </p:nvPr>
        </p:nvSpPr>
        <p:spPr>
          <a:xfrm>
            <a:off x="2825500" y="3593600"/>
            <a:ext cx="264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Highly available FaaS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Run across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multiple AZs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9" name="Google Shape;2299;p4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Frontend</a:t>
            </a:r>
            <a:endParaRPr sz="1800"/>
          </a:p>
        </p:txBody>
      </p:sp>
      <p:sp>
        <p:nvSpPr>
          <p:cNvPr id="2300" name="Google Shape;2300;p48"/>
          <p:cNvSpPr txBox="1"/>
          <p:nvPr>
            <p:ph idx="8" type="subTitle"/>
          </p:nvPr>
        </p:nvSpPr>
        <p:spPr>
          <a:xfrm>
            <a:off x="6464800" y="3593600"/>
            <a:ext cx="2642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Multiple S3 regions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CloudFront automatic origin failover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5047311" y="1545313"/>
            <a:ext cx="420796" cy="423033"/>
            <a:chOff x="-3852025" y="2764950"/>
            <a:chExt cx="291450" cy="293000"/>
          </a:xfrm>
        </p:grpSpPr>
        <p:sp>
          <p:nvSpPr>
            <p:cNvPr id="2302" name="Google Shape;2302;p48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6043999" y="3201962"/>
            <a:ext cx="420796" cy="371887"/>
            <a:chOff x="-3137650" y="2787000"/>
            <a:chExt cx="291450" cy="257575"/>
          </a:xfrm>
        </p:grpSpPr>
        <p:sp>
          <p:nvSpPr>
            <p:cNvPr id="2305" name="Google Shape;2305;p4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3" name="Google Shape;2313;p48"/>
          <p:cNvGrpSpPr/>
          <p:nvPr/>
        </p:nvGrpSpPr>
        <p:grpSpPr>
          <a:xfrm>
            <a:off x="1288020" y="1546456"/>
            <a:ext cx="421914" cy="420759"/>
            <a:chOff x="-2571737" y="2403625"/>
            <a:chExt cx="292225" cy="291425"/>
          </a:xfrm>
        </p:grpSpPr>
        <p:sp>
          <p:nvSpPr>
            <p:cNvPr id="2314" name="Google Shape;2314;p48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1" name="Google Shape;2321;p48"/>
          <p:cNvSpPr/>
          <p:nvPr/>
        </p:nvSpPr>
        <p:spPr>
          <a:xfrm>
            <a:off x="2403548" y="3176947"/>
            <a:ext cx="421951" cy="421914"/>
          </a:xfrm>
          <a:custGeom>
            <a:rect b="b" l="l" r="r" t="t"/>
            <a:pathLst>
              <a:path extrusionOk="0" h="11689" w="11690">
                <a:moveTo>
                  <a:pt x="10334" y="3119"/>
                </a:moveTo>
                <a:cubicBezTo>
                  <a:pt x="10712" y="3119"/>
                  <a:pt x="11028" y="3403"/>
                  <a:pt x="11028" y="3781"/>
                </a:cubicBezTo>
                <a:cubicBezTo>
                  <a:pt x="11028" y="4190"/>
                  <a:pt x="10712" y="4442"/>
                  <a:pt x="10334" y="4442"/>
                </a:cubicBezTo>
                <a:cubicBezTo>
                  <a:pt x="9956" y="4442"/>
                  <a:pt x="9673" y="4127"/>
                  <a:pt x="9673" y="3781"/>
                </a:cubicBezTo>
                <a:cubicBezTo>
                  <a:pt x="9673" y="3403"/>
                  <a:pt x="9988" y="3119"/>
                  <a:pt x="10334" y="3119"/>
                </a:cubicBezTo>
                <a:close/>
                <a:moveTo>
                  <a:pt x="4443" y="7593"/>
                </a:moveTo>
                <a:cubicBezTo>
                  <a:pt x="4853" y="7593"/>
                  <a:pt x="5105" y="7908"/>
                  <a:pt x="5105" y="8255"/>
                </a:cubicBezTo>
                <a:cubicBezTo>
                  <a:pt x="5105" y="8664"/>
                  <a:pt x="4790" y="8948"/>
                  <a:pt x="4443" y="8948"/>
                </a:cubicBezTo>
                <a:cubicBezTo>
                  <a:pt x="4065" y="8948"/>
                  <a:pt x="3781" y="8633"/>
                  <a:pt x="3781" y="8255"/>
                </a:cubicBezTo>
                <a:cubicBezTo>
                  <a:pt x="3781" y="7876"/>
                  <a:pt x="4096" y="7593"/>
                  <a:pt x="4443" y="7593"/>
                </a:cubicBezTo>
                <a:close/>
                <a:moveTo>
                  <a:pt x="5829" y="725"/>
                </a:moveTo>
                <a:cubicBezTo>
                  <a:pt x="7341" y="725"/>
                  <a:pt x="8822" y="1386"/>
                  <a:pt x="9799" y="2521"/>
                </a:cubicBezTo>
                <a:cubicBezTo>
                  <a:pt x="9326" y="2710"/>
                  <a:pt x="8980" y="3245"/>
                  <a:pt x="8980" y="3781"/>
                </a:cubicBezTo>
                <a:cubicBezTo>
                  <a:pt x="8980" y="3718"/>
                  <a:pt x="8917" y="3623"/>
                  <a:pt x="8885" y="3560"/>
                </a:cubicBezTo>
                <a:lnTo>
                  <a:pt x="8854" y="3497"/>
                </a:lnTo>
                <a:lnTo>
                  <a:pt x="8192" y="2836"/>
                </a:lnTo>
                <a:cubicBezTo>
                  <a:pt x="8129" y="2773"/>
                  <a:pt x="8035" y="2741"/>
                  <a:pt x="7944" y="2741"/>
                </a:cubicBezTo>
                <a:cubicBezTo>
                  <a:pt x="7853" y="2741"/>
                  <a:pt x="7767" y="2773"/>
                  <a:pt x="7719" y="2836"/>
                </a:cubicBezTo>
                <a:cubicBezTo>
                  <a:pt x="7593" y="2962"/>
                  <a:pt x="7593" y="3182"/>
                  <a:pt x="7719" y="3308"/>
                </a:cubicBezTo>
                <a:lnTo>
                  <a:pt x="7814" y="3434"/>
                </a:lnTo>
                <a:cubicBezTo>
                  <a:pt x="6869" y="3466"/>
                  <a:pt x="5987" y="3875"/>
                  <a:pt x="5262" y="4568"/>
                </a:cubicBezTo>
                <a:cubicBezTo>
                  <a:pt x="4600" y="5230"/>
                  <a:pt x="4254" y="6081"/>
                  <a:pt x="4159" y="6963"/>
                </a:cubicBezTo>
                <a:cubicBezTo>
                  <a:pt x="3561" y="7120"/>
                  <a:pt x="3151" y="7656"/>
                  <a:pt x="3151" y="8318"/>
                </a:cubicBezTo>
                <a:cubicBezTo>
                  <a:pt x="3151" y="9074"/>
                  <a:pt x="3781" y="9704"/>
                  <a:pt x="4506" y="9704"/>
                </a:cubicBezTo>
                <a:cubicBezTo>
                  <a:pt x="5262" y="9704"/>
                  <a:pt x="5892" y="9074"/>
                  <a:pt x="5892" y="8318"/>
                </a:cubicBezTo>
                <a:cubicBezTo>
                  <a:pt x="5892" y="7687"/>
                  <a:pt x="5451" y="7120"/>
                  <a:pt x="4884" y="6963"/>
                </a:cubicBezTo>
                <a:cubicBezTo>
                  <a:pt x="5042" y="5482"/>
                  <a:pt x="6302" y="4222"/>
                  <a:pt x="7814" y="4127"/>
                </a:cubicBezTo>
                <a:lnTo>
                  <a:pt x="7814" y="4127"/>
                </a:lnTo>
                <a:lnTo>
                  <a:pt x="7751" y="4222"/>
                </a:lnTo>
                <a:cubicBezTo>
                  <a:pt x="7625" y="4348"/>
                  <a:pt x="7625" y="4568"/>
                  <a:pt x="7751" y="4694"/>
                </a:cubicBezTo>
                <a:cubicBezTo>
                  <a:pt x="7814" y="4757"/>
                  <a:pt x="7901" y="4789"/>
                  <a:pt x="7987" y="4789"/>
                </a:cubicBezTo>
                <a:cubicBezTo>
                  <a:pt x="8074" y="4789"/>
                  <a:pt x="8161" y="4757"/>
                  <a:pt x="8224" y="4694"/>
                </a:cubicBezTo>
                <a:lnTo>
                  <a:pt x="8885" y="4033"/>
                </a:lnTo>
                <a:cubicBezTo>
                  <a:pt x="8980" y="3938"/>
                  <a:pt x="9011" y="3875"/>
                  <a:pt x="9011" y="3781"/>
                </a:cubicBezTo>
                <a:cubicBezTo>
                  <a:pt x="9011" y="4537"/>
                  <a:pt x="9641" y="5167"/>
                  <a:pt x="10397" y="5167"/>
                </a:cubicBezTo>
                <a:cubicBezTo>
                  <a:pt x="10618" y="5167"/>
                  <a:pt x="10807" y="5136"/>
                  <a:pt x="11028" y="5010"/>
                </a:cubicBezTo>
                <a:cubicBezTo>
                  <a:pt x="11059" y="5293"/>
                  <a:pt x="11091" y="5545"/>
                  <a:pt x="11091" y="5829"/>
                </a:cubicBezTo>
                <a:cubicBezTo>
                  <a:pt x="11028" y="8696"/>
                  <a:pt x="8696" y="11027"/>
                  <a:pt x="5829" y="11027"/>
                </a:cubicBezTo>
                <a:cubicBezTo>
                  <a:pt x="2994" y="11027"/>
                  <a:pt x="694" y="8696"/>
                  <a:pt x="694" y="5829"/>
                </a:cubicBezTo>
                <a:cubicBezTo>
                  <a:pt x="694" y="2993"/>
                  <a:pt x="2994" y="725"/>
                  <a:pt x="5829" y="725"/>
                </a:cubicBezTo>
                <a:close/>
                <a:moveTo>
                  <a:pt x="5829" y="0"/>
                </a:moveTo>
                <a:cubicBezTo>
                  <a:pt x="2584" y="0"/>
                  <a:pt x="1" y="2615"/>
                  <a:pt x="1" y="5829"/>
                </a:cubicBezTo>
                <a:cubicBezTo>
                  <a:pt x="1" y="7404"/>
                  <a:pt x="599" y="8853"/>
                  <a:pt x="1702" y="9956"/>
                </a:cubicBezTo>
                <a:cubicBezTo>
                  <a:pt x="2773" y="11058"/>
                  <a:pt x="4254" y="11689"/>
                  <a:pt x="5829" y="11689"/>
                </a:cubicBezTo>
                <a:cubicBezTo>
                  <a:pt x="6617" y="11689"/>
                  <a:pt x="7341" y="11531"/>
                  <a:pt x="8098" y="11216"/>
                </a:cubicBezTo>
                <a:cubicBezTo>
                  <a:pt x="8822" y="10901"/>
                  <a:pt x="9452" y="10523"/>
                  <a:pt x="9956" y="9956"/>
                </a:cubicBezTo>
                <a:cubicBezTo>
                  <a:pt x="10492" y="9420"/>
                  <a:pt x="10901" y="8790"/>
                  <a:pt x="11217" y="8128"/>
                </a:cubicBezTo>
                <a:cubicBezTo>
                  <a:pt x="11532" y="7404"/>
                  <a:pt x="11689" y="6616"/>
                  <a:pt x="11689" y="5829"/>
                </a:cubicBezTo>
                <a:cubicBezTo>
                  <a:pt x="11689" y="5356"/>
                  <a:pt x="11658" y="4884"/>
                  <a:pt x="11532" y="4442"/>
                </a:cubicBezTo>
                <a:cubicBezTo>
                  <a:pt x="11595" y="4253"/>
                  <a:pt x="11689" y="4033"/>
                  <a:pt x="11689" y="3781"/>
                </a:cubicBezTo>
                <a:cubicBezTo>
                  <a:pt x="11689" y="3119"/>
                  <a:pt x="11217" y="2552"/>
                  <a:pt x="10586" y="2458"/>
                </a:cubicBezTo>
                <a:cubicBezTo>
                  <a:pt x="9484" y="945"/>
                  <a:pt x="7719" y="0"/>
                  <a:pt x="58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Needs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Use Cases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198" y="429775"/>
            <a:ext cx="3332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Views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AWS Diagram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Diagram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Services used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Design Decisions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Quality Attributes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Architecture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Introduction</a:t>
            </a:r>
            <a:endParaRPr sz="4700"/>
          </a:p>
        </p:txBody>
      </p:sp>
      <p:sp>
        <p:nvSpPr>
          <p:cNvPr id="2146" name="Google Shape;2146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7" name="Google Shape;2147;p35"/>
          <p:cNvSpPr txBox="1"/>
          <p:nvPr>
            <p:ph idx="1" type="subTitle"/>
          </p:nvPr>
        </p:nvSpPr>
        <p:spPr>
          <a:xfrm>
            <a:off x="2574900" y="2999225"/>
            <a:ext cx="3994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 and Key Use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6"/>
          <p:cNvSpPr/>
          <p:nvPr/>
        </p:nvSpPr>
        <p:spPr>
          <a:xfrm rot="-1190638">
            <a:off x="1138893" y="3753004"/>
            <a:ext cx="1602599" cy="1162604"/>
          </a:xfrm>
          <a:custGeom>
            <a:rect b="b" l="l" r="r" t="t"/>
            <a:pathLst>
              <a:path extrusionOk="0" h="157385" w="209439">
                <a:moveTo>
                  <a:pt x="122040" y="0"/>
                </a:moveTo>
                <a:cubicBezTo>
                  <a:pt x="106180" y="0"/>
                  <a:pt x="93906" y="6840"/>
                  <a:pt x="82482" y="15860"/>
                </a:cubicBezTo>
                <a:cubicBezTo>
                  <a:pt x="72426" y="23809"/>
                  <a:pt x="61519" y="31203"/>
                  <a:pt x="48469" y="34568"/>
                </a:cubicBezTo>
                <a:cubicBezTo>
                  <a:pt x="35529" y="37895"/>
                  <a:pt x="22552" y="39928"/>
                  <a:pt x="13901" y="50206"/>
                </a:cubicBezTo>
                <a:cubicBezTo>
                  <a:pt x="4770" y="61076"/>
                  <a:pt x="0" y="73941"/>
                  <a:pt x="0" y="86622"/>
                </a:cubicBezTo>
                <a:cubicBezTo>
                  <a:pt x="0" y="103148"/>
                  <a:pt x="8134" y="119341"/>
                  <a:pt x="25362" y="130285"/>
                </a:cubicBezTo>
                <a:cubicBezTo>
                  <a:pt x="54421" y="148807"/>
                  <a:pt x="105921" y="157384"/>
                  <a:pt x="129730" y="157384"/>
                </a:cubicBezTo>
                <a:cubicBezTo>
                  <a:pt x="132799" y="157384"/>
                  <a:pt x="135387" y="157236"/>
                  <a:pt x="137420" y="156978"/>
                </a:cubicBezTo>
                <a:cubicBezTo>
                  <a:pt x="137420" y="156978"/>
                  <a:pt x="139453" y="157347"/>
                  <a:pt x="142929" y="157347"/>
                </a:cubicBezTo>
                <a:cubicBezTo>
                  <a:pt x="151580" y="157347"/>
                  <a:pt x="169030" y="154981"/>
                  <a:pt x="185851" y="138455"/>
                </a:cubicBezTo>
                <a:cubicBezTo>
                  <a:pt x="201046" y="123556"/>
                  <a:pt x="209439" y="100671"/>
                  <a:pt x="209439" y="78674"/>
                </a:cubicBezTo>
                <a:cubicBezTo>
                  <a:pt x="209439" y="66510"/>
                  <a:pt x="206888" y="54643"/>
                  <a:pt x="201453" y="44550"/>
                </a:cubicBezTo>
                <a:cubicBezTo>
                  <a:pt x="186221" y="16230"/>
                  <a:pt x="155499" y="296"/>
                  <a:pt x="1225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36"/>
          <p:cNvSpPr/>
          <p:nvPr/>
        </p:nvSpPr>
        <p:spPr>
          <a:xfrm rot="3713635">
            <a:off x="4913169" y="3157978"/>
            <a:ext cx="3099759" cy="2509064"/>
          </a:xfrm>
          <a:custGeom>
            <a:rect b="b" l="l" r="r" t="t"/>
            <a:pathLst>
              <a:path extrusionOk="0" h="157385" w="209439">
                <a:moveTo>
                  <a:pt x="122040" y="0"/>
                </a:moveTo>
                <a:cubicBezTo>
                  <a:pt x="106180" y="0"/>
                  <a:pt x="93906" y="6840"/>
                  <a:pt x="82482" y="15860"/>
                </a:cubicBezTo>
                <a:cubicBezTo>
                  <a:pt x="72426" y="23809"/>
                  <a:pt x="61519" y="31203"/>
                  <a:pt x="48469" y="34568"/>
                </a:cubicBezTo>
                <a:cubicBezTo>
                  <a:pt x="35529" y="37895"/>
                  <a:pt x="22552" y="39928"/>
                  <a:pt x="13901" y="50206"/>
                </a:cubicBezTo>
                <a:cubicBezTo>
                  <a:pt x="4770" y="61076"/>
                  <a:pt x="0" y="73941"/>
                  <a:pt x="0" y="86622"/>
                </a:cubicBezTo>
                <a:cubicBezTo>
                  <a:pt x="0" y="103148"/>
                  <a:pt x="8134" y="119341"/>
                  <a:pt x="25362" y="130285"/>
                </a:cubicBezTo>
                <a:cubicBezTo>
                  <a:pt x="54421" y="148807"/>
                  <a:pt x="105921" y="157384"/>
                  <a:pt x="129730" y="157384"/>
                </a:cubicBezTo>
                <a:cubicBezTo>
                  <a:pt x="132799" y="157384"/>
                  <a:pt x="135387" y="157236"/>
                  <a:pt x="137420" y="156978"/>
                </a:cubicBezTo>
                <a:cubicBezTo>
                  <a:pt x="137420" y="156978"/>
                  <a:pt x="139453" y="157347"/>
                  <a:pt x="142929" y="157347"/>
                </a:cubicBezTo>
                <a:cubicBezTo>
                  <a:pt x="151580" y="157347"/>
                  <a:pt x="169030" y="154981"/>
                  <a:pt x="185851" y="138455"/>
                </a:cubicBezTo>
                <a:cubicBezTo>
                  <a:pt x="201046" y="123556"/>
                  <a:pt x="209439" y="100671"/>
                  <a:pt x="209439" y="78674"/>
                </a:cubicBezTo>
                <a:cubicBezTo>
                  <a:pt x="209439" y="66510"/>
                  <a:pt x="206888" y="54643"/>
                  <a:pt x="201453" y="44550"/>
                </a:cubicBezTo>
                <a:cubicBezTo>
                  <a:pt x="186221" y="16230"/>
                  <a:pt x="155499" y="296"/>
                  <a:pt x="1225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4" name="Google Shape;21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23" y="3309335"/>
            <a:ext cx="3954276" cy="2811942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rgbClr val="000000">
                <a:alpha val="13000"/>
              </a:srgbClr>
            </a:outerShdw>
          </a:effectLst>
        </p:spPr>
      </p:pic>
      <p:pic>
        <p:nvPicPr>
          <p:cNvPr id="2155" name="Google Shape;21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441" y="3880511"/>
            <a:ext cx="1524984" cy="2173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rgbClr val="000000">
                <a:alpha val="13000"/>
              </a:srgbClr>
            </a:outerShdw>
          </a:effectLst>
        </p:spPr>
      </p:pic>
      <p:sp>
        <p:nvSpPr>
          <p:cNvPr id="2156" name="Google Shape;2156;p36"/>
          <p:cNvSpPr txBox="1"/>
          <p:nvPr>
            <p:ph idx="4294967295" type="title"/>
          </p:nvPr>
        </p:nvSpPr>
        <p:spPr>
          <a:xfrm>
            <a:off x="1473600" y="347475"/>
            <a:ext cx="61761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Business Needs / Key Use Cases</a:t>
            </a:r>
            <a:endParaRPr sz="2600"/>
          </a:p>
        </p:txBody>
      </p:sp>
      <p:sp>
        <p:nvSpPr>
          <p:cNvPr id="2157" name="Google Shape;2157;p36"/>
          <p:cNvSpPr txBox="1"/>
          <p:nvPr>
            <p:ph idx="1" type="subTitle"/>
          </p:nvPr>
        </p:nvSpPr>
        <p:spPr>
          <a:xfrm>
            <a:off x="3727801" y="186849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Point System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8" name="Google Shape;2158;p36"/>
          <p:cNvSpPr txBox="1"/>
          <p:nvPr>
            <p:ph idx="2" type="subTitle"/>
          </p:nvPr>
        </p:nvSpPr>
        <p:spPr>
          <a:xfrm>
            <a:off x="1100625" y="186849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Transactions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9" name="Google Shape;2159;p36"/>
          <p:cNvSpPr txBox="1"/>
          <p:nvPr>
            <p:ph idx="3" type="subTitle"/>
          </p:nvPr>
        </p:nvSpPr>
        <p:spPr>
          <a:xfrm>
            <a:off x="6178130" y="186849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Campaign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0" name="Google Shape;2160;p36"/>
          <p:cNvSpPr txBox="1"/>
          <p:nvPr>
            <p:ph idx="4" type="subTitle"/>
          </p:nvPr>
        </p:nvSpPr>
        <p:spPr>
          <a:xfrm>
            <a:off x="3589204" y="2147850"/>
            <a:ext cx="1965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 and store points accumulated by customers from different cards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1" name="Google Shape;2161;p36"/>
          <p:cNvSpPr txBox="1"/>
          <p:nvPr>
            <p:ph idx="5" type="subTitle"/>
          </p:nvPr>
        </p:nvSpPr>
        <p:spPr>
          <a:xfrm>
            <a:off x="1000275" y="2147850"/>
            <a:ext cx="1965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 from CSV files and from API calls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2" name="Google Shape;2162;p36"/>
          <p:cNvSpPr txBox="1"/>
          <p:nvPr>
            <p:ph idx="6" type="subTitle"/>
          </p:nvPr>
        </p:nvSpPr>
        <p:spPr>
          <a:xfrm>
            <a:off x="6077788" y="2147850"/>
            <a:ext cx="1965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Launch and handle campaigns in collaboration with merchants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63" name="Google Shape;2163;p36"/>
          <p:cNvGrpSpPr/>
          <p:nvPr/>
        </p:nvGrpSpPr>
        <p:grpSpPr>
          <a:xfrm>
            <a:off x="1798579" y="1405257"/>
            <a:ext cx="368993" cy="367982"/>
            <a:chOff x="-2571737" y="2403625"/>
            <a:chExt cx="292225" cy="291425"/>
          </a:xfrm>
        </p:grpSpPr>
        <p:sp>
          <p:nvSpPr>
            <p:cNvPr id="2164" name="Google Shape;2164;p3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71" name="Google Shape;2171;p36"/>
          <p:cNvGrpSpPr/>
          <p:nvPr/>
        </p:nvGrpSpPr>
        <p:grpSpPr>
          <a:xfrm>
            <a:off x="4425757" y="1328786"/>
            <a:ext cx="368987" cy="368525"/>
            <a:chOff x="-60620800" y="2304600"/>
            <a:chExt cx="319000" cy="318600"/>
          </a:xfrm>
        </p:grpSpPr>
        <p:sp>
          <p:nvSpPr>
            <p:cNvPr id="2172" name="Google Shape;2172;p36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36"/>
          <p:cNvGrpSpPr/>
          <p:nvPr/>
        </p:nvGrpSpPr>
        <p:grpSpPr>
          <a:xfrm>
            <a:off x="6888815" y="1419138"/>
            <a:ext cx="343530" cy="340221"/>
            <a:chOff x="3860250" y="1427025"/>
            <a:chExt cx="487900" cy="483200"/>
          </a:xfrm>
        </p:grpSpPr>
        <p:sp>
          <p:nvSpPr>
            <p:cNvPr id="2176" name="Google Shape;2176;p36"/>
            <p:cNvSpPr/>
            <p:nvPr/>
          </p:nvSpPr>
          <p:spPr>
            <a:xfrm>
              <a:off x="3875800" y="1427025"/>
              <a:ext cx="472350" cy="468650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Design Views</a:t>
            </a:r>
            <a:endParaRPr sz="4700"/>
          </a:p>
        </p:txBody>
      </p:sp>
      <p:sp>
        <p:nvSpPr>
          <p:cNvPr id="2184" name="Google Shape;2184;p3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5" name="Google Shape;2185;p37"/>
          <p:cNvSpPr txBox="1"/>
          <p:nvPr>
            <p:ph idx="1" type="subTitle"/>
          </p:nvPr>
        </p:nvSpPr>
        <p:spPr>
          <a:xfrm>
            <a:off x="2574900" y="2999225"/>
            <a:ext cx="3994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and Deployment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0" name="Google Shape;2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63" y="152400"/>
            <a:ext cx="68060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5" name="Google Shape;2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0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Budget</a:t>
            </a:r>
            <a:endParaRPr sz="4700"/>
          </a:p>
        </p:txBody>
      </p:sp>
      <p:sp>
        <p:nvSpPr>
          <p:cNvPr id="2201" name="Google Shape;2201;p4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02" name="Google Shape;2202;p40"/>
          <p:cNvSpPr txBox="1"/>
          <p:nvPr>
            <p:ph idx="1" type="subTitle"/>
          </p:nvPr>
        </p:nvSpPr>
        <p:spPr>
          <a:xfrm>
            <a:off x="2574900" y="2999225"/>
            <a:ext cx="3994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Used and Cost Breakdowns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7" name="Google Shape;2207;p41"/>
          <p:cNvGraphicFramePr/>
          <p:nvPr/>
        </p:nvGraphicFramePr>
        <p:xfrm>
          <a:off x="1151925" y="150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{AFE03904-69FF-4B6C-ACCD-2BFC8621C4EC}</a:tableStyleId>
              </a:tblPr>
              <a:tblGrid>
                <a:gridCol w="2280000"/>
                <a:gridCol w="2280000"/>
                <a:gridCol w="228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Activity/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Hardware/Software/ Service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Developing code, tests and documentation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cost to develop and test services for the product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 * 30 man-hours/person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 </a:t>
                      </a: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 man-hours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 integration and deployment - AWS CodePipeline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Costs associated with building, integrating and deploying code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$200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(AWS credits)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services for development and staging environment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Costs associated with experimental cloud services used for development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vMerge="1"/>
              </a:tr>
            </a:tbl>
          </a:graphicData>
        </a:graphic>
      </p:graphicFrame>
      <p:sp>
        <p:nvSpPr>
          <p:cNvPr id="2208" name="Google Shape;2208;p41"/>
          <p:cNvSpPr txBox="1"/>
          <p:nvPr>
            <p:ph idx="4294967295"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