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736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950075" cy="9236075"/>
  <p:embeddedFontLst>
    <p:embeddedFont>
      <p:font typeface="Abadi" panose="020B0604020104020204" pitchFamily="34" charset="0"/>
      <p:regular r:id="rId6"/>
    </p:embeddedFont>
    <p:embeddedFont>
      <p:font typeface="Century Gothic" panose="020B0502020202020204" pitchFamily="34" charset="0"/>
      <p:regular r:id="rId7"/>
      <p:bold r:id="rId8"/>
      <p:italic r:id="rId9"/>
      <p:boldItalic r:id="rId10"/>
    </p:embeddedFont>
    <p:embeddedFont>
      <p:font typeface="Comic Sans MS" panose="030F0702030302020204" pitchFamily="66" charset="0"/>
      <p:regular r:id="rId11"/>
      <p:bold r:id="rId12"/>
      <p:italic r:id="rId13"/>
      <p:boldItalic r:id="rId14"/>
    </p:embeddedFont>
    <p:embeddedFont>
      <p:font typeface="Trebuchet MS" panose="020B0603020202020204" pitchFamily="34" charset="0"/>
      <p:regular r:id="rId15"/>
      <p:bold r:id="rId16"/>
      <p:italic r:id="rId17"/>
      <p:boldItalic r:id="rId18"/>
    </p:embeddedFont>
    <p:embeddedFont>
      <p:font typeface="Wingdings 3" panose="05040102010807070707" pitchFamily="18" charset="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u2VUL8Tl4Mi7VD+t+cMm/lQHj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9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2475" tIns="46225" rIns="92475" bIns="462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82427" y="3"/>
            <a:ext cx="2929274" cy="4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103" y="575009"/>
            <a:ext cx="6620256" cy="3724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82427" y="8744096"/>
            <a:ext cx="2929274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Notes view: </a:t>
            </a: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sz="10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910">
          <p15:clr>
            <a:srgbClr val="F26B43"/>
          </p15:clr>
        </p15:guide>
        <p15:guide id="2" pos="2189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574675"/>
            <a:ext cx="66214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74" name="Google Shape;74;p1:notes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Notes view: </a:t>
            </a:r>
            <a:fld id="{00000000-1234-1234-1234-123412341234}" type="slidenum">
              <a:rPr lang="en-US"/>
              <a:t>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705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574675"/>
            <a:ext cx="66214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74" name="Google Shape;74;p1:notes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Notes view: </a:t>
            </a: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574675"/>
            <a:ext cx="66214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74" name="Google Shape;74;p1:notes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Notes view: </a:t>
            </a: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530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7576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707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16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53027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38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9384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785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6413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2090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left arrow">
  <p:cSld name="Green left arrow">
    <p:bg>
      <p:bgPr>
        <a:solidFill>
          <a:srgbClr val="F2F2F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2b7035093_0_3666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142b7035093_0_3666"/>
          <p:cNvSpPr txBox="1">
            <a:spLocks noGrp="1"/>
          </p:cNvSpPr>
          <p:nvPr>
            <p:ph type="dt" idx="10"/>
          </p:nvPr>
        </p:nvSpPr>
        <p:spPr>
          <a:xfrm>
            <a:off x="9677400" y="6405036"/>
            <a:ext cx="1482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758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712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586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22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216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756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9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44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545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84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/>
        </p:nvSpPr>
        <p:spPr>
          <a:xfrm>
            <a:off x="3864323" y="609150"/>
            <a:ext cx="7011000" cy="5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endParaRPr lang="en-US" sz="1500" b="1" i="0" u="sng" strike="noStrike" cap="none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/>
              <a:buNone/>
            </a:pPr>
            <a:r>
              <a:rPr lang="en-US" sz="1700" b="1" u="sng" dirty="0">
                <a:solidFill>
                  <a:schemeClr val="bg1"/>
                </a:solidFill>
                <a:latin typeface="Abadi" panose="020B0604020104020204" pitchFamily="34" charset="0"/>
                <a:sym typeface="Trebuchet MS"/>
              </a:rPr>
              <a:t>Sentiment Analysis: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badi" panose="020B0604020104020204" pitchFamily="34" charset="0"/>
                <a:sym typeface="Trebuchet MS"/>
              </a:rPr>
              <a:t>Positive sentiment for British Airway accounts for more than </a:t>
            </a:r>
            <a:r>
              <a:rPr lang="en-US" sz="1700" b="1" dirty="0">
                <a:solidFill>
                  <a:schemeClr val="bg1"/>
                </a:solidFill>
                <a:latin typeface="Abadi" panose="020B0604020104020204" pitchFamily="34" charset="0"/>
                <a:sym typeface="Trebuchet MS"/>
              </a:rPr>
              <a:t>70%</a:t>
            </a:r>
            <a:r>
              <a:rPr lang="en-US" sz="1700" dirty="0">
                <a:solidFill>
                  <a:schemeClr val="bg1"/>
                </a:solidFill>
                <a:latin typeface="Abadi" panose="020B0604020104020204" pitchFamily="34" charset="0"/>
                <a:sym typeface="Trebuchet MS"/>
              </a:rPr>
              <a:t> of all reviews. 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badi" panose="020B0604020104020204" pitchFamily="34" charset="0"/>
                <a:sym typeface="Trebuchet MS"/>
              </a:rPr>
              <a:t>Negative sentiment just around </a:t>
            </a:r>
            <a:r>
              <a:rPr lang="en-US" sz="1700" b="1" dirty="0">
                <a:solidFill>
                  <a:schemeClr val="bg1"/>
                </a:solidFill>
                <a:latin typeface="Abadi" panose="020B0604020104020204" pitchFamily="34" charset="0"/>
                <a:sym typeface="Trebuchet MS"/>
              </a:rPr>
              <a:t>30%</a:t>
            </a:r>
            <a:r>
              <a:rPr lang="en-US" sz="1700" dirty="0">
                <a:solidFill>
                  <a:schemeClr val="bg1"/>
                </a:solidFill>
                <a:latin typeface="Abadi" panose="020B0604020104020204" pitchFamily="34" charset="0"/>
                <a:sym typeface="Trebuchet MS"/>
              </a:rPr>
              <a:t>. </a:t>
            </a:r>
          </a:p>
          <a:p>
            <a:pPr marL="0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</a:pPr>
            <a:endParaRPr lang="en-US" sz="1700" b="1" dirty="0">
              <a:solidFill>
                <a:schemeClr val="bg1"/>
              </a:solidFill>
              <a:latin typeface="Abadi" panose="020B0604020104020204" pitchFamily="34" charset="0"/>
              <a:sym typeface="Trebuchet MS"/>
            </a:endParaRPr>
          </a:p>
          <a:p>
            <a:pPr marL="0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</a:pPr>
            <a:endParaRPr lang="en-US" sz="1700" b="1" u="sng" dirty="0">
              <a:solidFill>
                <a:schemeClr val="bg1"/>
              </a:solidFill>
              <a:latin typeface="Abadi" panose="020B0604020104020204" pitchFamily="34" charset="0"/>
              <a:sym typeface="Trebuchet MS"/>
            </a:endParaRPr>
          </a:p>
          <a:p>
            <a:pPr marL="0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</a:pPr>
            <a:endParaRPr lang="en-US" sz="1700" b="1" dirty="0">
              <a:solidFill>
                <a:schemeClr val="bg1"/>
              </a:solidFill>
              <a:latin typeface="Abadi" panose="020B0604020104020204" pitchFamily="34" charset="0"/>
              <a:sym typeface="Trebuchet MS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endParaRPr lang="en-US" sz="1700" b="1" u="sng" dirty="0">
              <a:solidFill>
                <a:schemeClr val="bg1"/>
              </a:solidFill>
              <a:latin typeface="Abadi" panose="020B0604020104020204" pitchFamily="34" charset="0"/>
              <a:sym typeface="Trebuchet MS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247975" y="5111275"/>
            <a:ext cx="31368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26818-299A-7676-FDF9-A8B16CE19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214" y="-64764"/>
            <a:ext cx="2349784" cy="13478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39E662-7C94-12D6-CF3E-CC40D7CB1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736" y="2138305"/>
            <a:ext cx="3870528" cy="4027707"/>
          </a:xfrm>
          <a:prstGeom prst="rect">
            <a:avLst/>
          </a:prstGeom>
        </p:spPr>
      </p:pic>
      <p:sp>
        <p:nvSpPr>
          <p:cNvPr id="4" name="Google Shape;76;p1">
            <a:extLst>
              <a:ext uri="{FF2B5EF4-FFF2-40B4-BE49-F238E27FC236}">
                <a16:creationId xmlns:a16="http://schemas.microsoft.com/office/drawing/2014/main" id="{BE289108-B3AB-5422-7565-15C9531F9393}"/>
              </a:ext>
            </a:extLst>
          </p:cNvPr>
          <p:cNvSpPr txBox="1">
            <a:spLocks/>
          </p:cNvSpPr>
          <p:nvPr/>
        </p:nvSpPr>
        <p:spPr>
          <a:xfrm>
            <a:off x="2870953" y="133097"/>
            <a:ext cx="8120701" cy="59276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2pPr>
            <a:lvl3pPr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3pPr>
            <a:lvl4pPr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4pPr>
            <a:lvl5pPr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5pPr>
            <a:lvl6pPr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6pPr>
            <a:lvl7pPr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7pPr>
            <a:lvl8pPr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8pPr>
            <a:lvl9pPr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9pPr>
          </a:lstStyle>
          <a:p>
            <a:pPr>
              <a:buClr>
                <a:srgbClr val="D4DF33"/>
              </a:buClr>
            </a:pPr>
            <a:r>
              <a:rPr lang="en-US" sz="2400" b="1">
                <a:solidFill>
                  <a:schemeClr val="tx2"/>
                </a:solidFill>
                <a:latin typeface="Comic Sans MS"/>
                <a:ea typeface="Comic Sans MS"/>
                <a:cs typeface="Comic Sans MS"/>
                <a:sym typeface="Comic Sans MS"/>
              </a:rPr>
              <a:t>British Airways Review Analysis</a:t>
            </a:r>
            <a:endParaRPr lang="en-US" sz="2400" b="1" dirty="0">
              <a:solidFill>
                <a:schemeClr val="tx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4503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title"/>
          </p:nvPr>
        </p:nvSpPr>
        <p:spPr>
          <a:xfrm>
            <a:off x="2870953" y="133097"/>
            <a:ext cx="8120701" cy="592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DF33"/>
              </a:buClr>
              <a:buSzPts val="3200"/>
              <a:buFont typeface="Trebuchet MS"/>
              <a:buNone/>
            </a:pPr>
            <a:r>
              <a:rPr lang="en-US" sz="2400" b="1" dirty="0">
                <a:solidFill>
                  <a:schemeClr val="tx2"/>
                </a:solidFill>
                <a:latin typeface="Comic Sans MS"/>
                <a:ea typeface="Comic Sans MS"/>
                <a:cs typeface="Comic Sans MS"/>
                <a:sym typeface="Comic Sans MS"/>
              </a:rPr>
              <a:t>British Airways Review Analysis</a:t>
            </a:r>
            <a:endParaRPr sz="2400" b="1" dirty="0">
              <a:solidFill>
                <a:schemeClr val="tx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864323" y="609150"/>
            <a:ext cx="7011000" cy="5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</a:pPr>
            <a:endParaRPr lang="en-US" sz="1700" b="1" dirty="0">
              <a:solidFill>
                <a:schemeClr val="bg1"/>
              </a:solidFill>
              <a:latin typeface="Abadi" panose="020B0604020104020204" pitchFamily="34" charset="0"/>
              <a:sym typeface="Trebuchet MS"/>
            </a:endParaRPr>
          </a:p>
          <a:p>
            <a:pPr marL="0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</a:pPr>
            <a:r>
              <a:rPr lang="en-US" sz="1700" b="1" u="sng" dirty="0" err="1">
                <a:solidFill>
                  <a:schemeClr val="bg1"/>
                </a:solidFill>
                <a:latin typeface="Abadi" panose="020B0604020104020204" pitchFamily="34" charset="0"/>
                <a:sym typeface="Trebuchet MS"/>
              </a:rPr>
              <a:t>Wordcloud</a:t>
            </a:r>
            <a:r>
              <a:rPr lang="en-US" sz="1700" b="1" u="sng" dirty="0">
                <a:solidFill>
                  <a:schemeClr val="bg1"/>
                </a:solidFill>
                <a:latin typeface="Abadi" panose="020B0604020104020204" pitchFamily="34" charset="0"/>
                <a:sym typeface="Trebuchet MS"/>
              </a:rPr>
              <a:t> Visualization: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badi" panose="020B0604020104020204" pitchFamily="34" charset="0"/>
                <a:sym typeface="Trebuchet MS"/>
              </a:rPr>
              <a:t>From the </a:t>
            </a:r>
            <a:r>
              <a:rPr lang="en-US" sz="1700" dirty="0" err="1">
                <a:solidFill>
                  <a:schemeClr val="bg1"/>
                </a:solidFill>
                <a:latin typeface="Abadi" panose="020B0604020104020204" pitchFamily="34" charset="0"/>
                <a:sym typeface="Trebuchet MS"/>
              </a:rPr>
              <a:t>wordcloud</a:t>
            </a:r>
            <a:r>
              <a:rPr lang="en-US" sz="1700" dirty="0">
                <a:solidFill>
                  <a:schemeClr val="bg1"/>
                </a:solidFill>
                <a:latin typeface="Abadi" panose="020B0604020104020204" pitchFamily="34" charset="0"/>
                <a:sym typeface="Trebuchet MS"/>
              </a:rPr>
              <a:t> for </a:t>
            </a:r>
            <a:r>
              <a:rPr lang="en-US" sz="1700" dirty="0" err="1">
                <a:solidFill>
                  <a:schemeClr val="bg1"/>
                </a:solidFill>
                <a:latin typeface="Abadi" panose="020B0604020104020204" pitchFamily="34" charset="0"/>
                <a:sym typeface="Trebuchet MS"/>
              </a:rPr>
              <a:t>postive</a:t>
            </a:r>
            <a:r>
              <a:rPr lang="en-US" sz="1700" dirty="0">
                <a:solidFill>
                  <a:schemeClr val="bg1"/>
                </a:solidFill>
                <a:latin typeface="Abadi" panose="020B0604020104020204" pitchFamily="34" charset="0"/>
                <a:sym typeface="Trebuchet MS"/>
              </a:rPr>
              <a:t> reviews, we can see that the most frequently words are </a:t>
            </a:r>
            <a:r>
              <a:rPr lang="en-US" sz="1700" b="1" dirty="0">
                <a:solidFill>
                  <a:schemeClr val="bg1"/>
                </a:solidFill>
                <a:latin typeface="Abadi" panose="020B0604020104020204" pitchFamily="34" charset="0"/>
                <a:sym typeface="Trebuchet MS"/>
              </a:rPr>
              <a:t>time, good, Ba, seat, customer service, staff, crew, food.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bg1"/>
              </a:solidFill>
              <a:latin typeface="Abadi" panose="020B0604020104020204" pitchFamily="34" charset="0"/>
              <a:sym typeface="Trebuchet MS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For the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wordcloud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for negative reviews,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service, hour, check, luggage, passenger, refund, 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london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 appear the most.</a:t>
            </a:r>
            <a:endParaRPr lang="en-US" sz="1700" b="1" dirty="0">
              <a:solidFill>
                <a:schemeClr val="bg1"/>
              </a:solidFill>
              <a:latin typeface="Abadi" panose="020B0604020104020204" pitchFamily="34" charset="0"/>
              <a:sym typeface="Trebuchet MS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endParaRPr lang="en-US" sz="1700" b="1" u="sng" dirty="0">
              <a:solidFill>
                <a:schemeClr val="bg1"/>
              </a:solidFill>
              <a:latin typeface="Abadi" panose="020B0604020104020204" pitchFamily="34" charset="0"/>
              <a:sym typeface="Trebuchet MS"/>
            </a:endParaRPr>
          </a:p>
          <a:p>
            <a:pPr marL="0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</a:pPr>
            <a:endParaRPr lang="en-US" sz="1700" b="1" dirty="0">
              <a:solidFill>
                <a:schemeClr val="bg1"/>
              </a:solidFill>
              <a:latin typeface="Abadi" panose="020B0604020104020204" pitchFamily="34" charset="0"/>
              <a:sym typeface="Trebuchet MS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endParaRPr lang="en-US" sz="1700" b="1" u="sng" dirty="0">
              <a:solidFill>
                <a:schemeClr val="bg1"/>
              </a:solidFill>
              <a:latin typeface="Abadi" panose="020B0604020104020204" pitchFamily="34" charset="0"/>
              <a:sym typeface="Trebuchet MS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endParaRPr sz="1500" b="1" i="0" u="sng" strike="noStrike" cap="none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247975" y="5111275"/>
            <a:ext cx="31368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26818-299A-7676-FDF9-A8B16CE19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1" y="-80781"/>
            <a:ext cx="2405633" cy="13798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B9F455-854B-3AD6-867B-B10D3269D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408" y="2629292"/>
            <a:ext cx="5817582" cy="4152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52B95B-2BA9-BADB-221B-B1D66D577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83" y="2629293"/>
            <a:ext cx="5606607" cy="41525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/>
        </p:nvSpPr>
        <p:spPr>
          <a:xfrm>
            <a:off x="1545996" y="1004464"/>
            <a:ext cx="8462061" cy="1170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endParaRPr lang="en-US" sz="1500" b="1" i="0" u="sng" strike="noStrike" cap="none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/>
              <a:buNone/>
            </a:pPr>
            <a:r>
              <a:rPr lang="en-US" sz="1700" b="1" u="sng" dirty="0">
                <a:solidFill>
                  <a:schemeClr val="bg1"/>
                </a:solidFill>
                <a:latin typeface="Abadi" panose="020B0604020104020204" pitchFamily="34" charset="0"/>
                <a:sym typeface="Trebuchet MS"/>
              </a:rPr>
              <a:t>Key Topics:</a:t>
            </a:r>
          </a:p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/>
              <a:buNone/>
            </a:pPr>
            <a:endParaRPr lang="en-US" sz="1700" b="1" u="sng" dirty="0">
              <a:solidFill>
                <a:schemeClr val="bg1"/>
              </a:solidFill>
              <a:latin typeface="Abadi" panose="020B0604020104020204" pitchFamily="34" charset="0"/>
              <a:sym typeface="Trebuchet MS"/>
            </a:endParaRPr>
          </a:p>
          <a:p>
            <a:pPr marL="0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</a:pPr>
            <a:r>
              <a:rPr lang="en-US" sz="1700" dirty="0">
                <a:solidFill>
                  <a:schemeClr val="bg1"/>
                </a:solidFill>
                <a:latin typeface="Abadi" panose="020B0604020104020204" pitchFamily="34" charset="0"/>
                <a:sym typeface="Trebuchet MS"/>
              </a:rPr>
              <a:t>The frequent chart below shows the key topics within reviews include</a:t>
            </a:r>
            <a:r>
              <a:rPr lang="en-US" sz="1700" b="1" dirty="0">
                <a:solidFill>
                  <a:schemeClr val="bg1"/>
                </a:solidFill>
                <a:latin typeface="Abadi" panose="020B0604020104020204" pitchFamily="34" charset="0"/>
                <a:sym typeface="Trebuchet MS"/>
              </a:rPr>
              <a:t>: seat, service, time, food, class, business, </a:t>
            </a:r>
            <a:r>
              <a:rPr lang="en-US" sz="1700" dirty="0">
                <a:solidFill>
                  <a:schemeClr val="bg1"/>
                </a:solidFill>
                <a:latin typeface="Abadi" panose="020B0604020104020204" pitchFamily="34" charset="0"/>
                <a:sym typeface="Trebuchet MS"/>
              </a:rPr>
              <a:t>this implies that users frequently talk about their experience and food.  </a:t>
            </a:r>
          </a:p>
          <a:p>
            <a:pPr marL="0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</a:pPr>
            <a:endParaRPr lang="en-US" sz="1700" b="1" u="sng" dirty="0">
              <a:solidFill>
                <a:schemeClr val="bg1"/>
              </a:solidFill>
              <a:latin typeface="Abadi" panose="020B0604020104020204" pitchFamily="34" charset="0"/>
              <a:sym typeface="Trebuchet MS"/>
            </a:endParaRPr>
          </a:p>
          <a:p>
            <a:pPr marL="0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</a:pPr>
            <a:endParaRPr lang="en-US" sz="1700" b="1" dirty="0">
              <a:solidFill>
                <a:schemeClr val="bg1"/>
              </a:solidFill>
              <a:latin typeface="Abadi" panose="020B0604020104020204" pitchFamily="34" charset="0"/>
              <a:sym typeface="Trebuchet MS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endParaRPr lang="en-US" sz="1700" b="1" u="sng" dirty="0">
              <a:solidFill>
                <a:schemeClr val="bg1"/>
              </a:solidFill>
              <a:latin typeface="Abadi" panose="020B0604020104020204" pitchFamily="34" charset="0"/>
              <a:sym typeface="Trebuchet MS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247975" y="5111275"/>
            <a:ext cx="31368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26818-299A-7676-FDF9-A8B16CE19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214" y="-64764"/>
            <a:ext cx="2349784" cy="1347827"/>
          </a:xfrm>
          <a:prstGeom prst="rect">
            <a:avLst/>
          </a:prstGeom>
        </p:spPr>
      </p:pic>
      <p:sp>
        <p:nvSpPr>
          <p:cNvPr id="4" name="Google Shape;76;p1">
            <a:extLst>
              <a:ext uri="{FF2B5EF4-FFF2-40B4-BE49-F238E27FC236}">
                <a16:creationId xmlns:a16="http://schemas.microsoft.com/office/drawing/2014/main" id="{BE289108-B3AB-5422-7565-15C9531F9393}"/>
              </a:ext>
            </a:extLst>
          </p:cNvPr>
          <p:cNvSpPr txBox="1">
            <a:spLocks/>
          </p:cNvSpPr>
          <p:nvPr/>
        </p:nvSpPr>
        <p:spPr>
          <a:xfrm>
            <a:off x="2870953" y="133097"/>
            <a:ext cx="8120701" cy="59276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2pPr>
            <a:lvl3pPr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3pPr>
            <a:lvl4pPr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4pPr>
            <a:lvl5pPr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5pPr>
            <a:lvl6pPr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6pPr>
            <a:lvl7pPr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7pPr>
            <a:lvl8pPr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8pPr>
            <a:lvl9pPr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9pPr>
          </a:lstStyle>
          <a:p>
            <a:pPr>
              <a:buClr>
                <a:srgbClr val="D4DF33"/>
              </a:buClr>
            </a:pPr>
            <a:r>
              <a:rPr lang="en-US" sz="2400" b="1" dirty="0">
                <a:solidFill>
                  <a:schemeClr val="tx2"/>
                </a:solidFill>
                <a:latin typeface="Comic Sans MS"/>
                <a:ea typeface="Comic Sans MS"/>
                <a:cs typeface="Comic Sans MS"/>
                <a:sym typeface="Comic Sans MS"/>
              </a:rPr>
              <a:t>British Airways Review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609C4-870F-71B8-A1B9-271D883D2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668" y="2453617"/>
            <a:ext cx="8010664" cy="440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8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rgbClr val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244</TotalTime>
  <Words>147</Words>
  <Application>Microsoft Office PowerPoint</Application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Wingdings 3</vt:lpstr>
      <vt:lpstr>Century Gothic</vt:lpstr>
      <vt:lpstr>Abadi</vt:lpstr>
      <vt:lpstr>Trebuchet MS</vt:lpstr>
      <vt:lpstr>Arial</vt:lpstr>
      <vt:lpstr>Comic Sans MS</vt:lpstr>
      <vt:lpstr>Slice</vt:lpstr>
      <vt:lpstr>PowerPoint Presentation</vt:lpstr>
      <vt:lpstr>British Airways Review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Summary</dc:title>
  <dc:creator>The Boston Consulting Group</dc:creator>
  <cp:lastModifiedBy>Vimoney</cp:lastModifiedBy>
  <cp:revision>5</cp:revision>
  <dcterms:created xsi:type="dcterms:W3CDTF">2016-11-04T11:46:04Z</dcterms:created>
  <dcterms:modified xsi:type="dcterms:W3CDTF">2023-02-21T07:46:59Z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</Properties>
</file>