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2"/>
  </p:notesMasterIdLst>
  <p:handoutMasterIdLst>
    <p:handoutMasterId r:id="rId43"/>
  </p:handoutMasterIdLst>
  <p:sldIdLst>
    <p:sldId id="256" r:id="rId5"/>
    <p:sldId id="267" r:id="rId6"/>
    <p:sldId id="271" r:id="rId7"/>
    <p:sldId id="268" r:id="rId8"/>
    <p:sldId id="269" r:id="rId9"/>
    <p:sldId id="272" r:id="rId10"/>
    <p:sldId id="258" r:id="rId11"/>
    <p:sldId id="257" r:id="rId12"/>
    <p:sldId id="270" r:id="rId13"/>
    <p:sldId id="259" r:id="rId14"/>
    <p:sldId id="260" r:id="rId15"/>
    <p:sldId id="261" r:id="rId16"/>
    <p:sldId id="262" r:id="rId17"/>
    <p:sldId id="263" r:id="rId18"/>
    <p:sldId id="264"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89" r:id="rId37"/>
    <p:sldId id="292" r:id="rId38"/>
    <p:sldId id="293" r:id="rId39"/>
    <p:sldId id="294" r:id="rId40"/>
    <p:sldId id="265" r:id="rId4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291" autoAdjust="0"/>
  </p:normalViewPr>
  <p:slideViewPr>
    <p:cSldViewPr snapToGrid="0" showGuides="1">
      <p:cViewPr varScale="1">
        <p:scale>
          <a:sx n="84" d="100"/>
          <a:sy n="84" d="100"/>
        </p:scale>
        <p:origin x="162" y="60"/>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14.01.2023</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14.01.2023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smtClean="0"/>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a:xfrm>
            <a:off x="3646571" y="1035780"/>
            <a:ext cx="8545429" cy="4424346"/>
          </a:xfrm>
        </p:spPr>
        <p:txBody>
          <a:bodyPr/>
          <a:lstStyle/>
          <a:p>
            <a:pPr algn="ctr"/>
            <a:r>
              <a:rPr lang="en-US" dirty="0" smtClean="0"/>
              <a:t>Sleep Deprivation</a:t>
            </a:r>
            <a:br>
              <a:rPr lang="en-US" dirty="0" smtClean="0"/>
            </a:br>
            <a:r>
              <a:rPr lang="en-US" dirty="0" smtClean="0"/>
              <a:t>Of The Senior High School Learners</a:t>
            </a:r>
            <a:endParaRPr lang="ru-RU" dirty="0"/>
          </a:p>
        </p:txBody>
      </p:sp>
      <p:pic>
        <p:nvPicPr>
          <p:cNvPr id="9" name="Picture 8"/>
          <p:cNvPicPr>
            <a:picLocks noChangeAspect="1"/>
          </p:cNvPicPr>
          <p:nvPr/>
        </p:nvPicPr>
        <p:blipFill>
          <a:blip r:embed="rId2"/>
          <a:stretch>
            <a:fillRect/>
          </a:stretch>
        </p:blipFill>
        <p:spPr>
          <a:xfrm>
            <a:off x="0" y="795647"/>
            <a:ext cx="1952625" cy="1962150"/>
          </a:xfrm>
          <a:prstGeom prst="rect">
            <a:avLst/>
          </a:prstGeom>
        </p:spPr>
      </p:pic>
      <p:pic>
        <p:nvPicPr>
          <p:cNvPr id="10" name="Picture 9"/>
          <p:cNvPicPr>
            <a:picLocks noChangeAspect="1"/>
          </p:cNvPicPr>
          <p:nvPr/>
        </p:nvPicPr>
        <p:blipFill>
          <a:blip r:embed="rId3"/>
          <a:stretch>
            <a:fillRect/>
          </a:stretch>
        </p:blipFill>
        <p:spPr>
          <a:xfrm>
            <a:off x="0" y="4103618"/>
            <a:ext cx="1952625" cy="1962150"/>
          </a:xfrm>
          <a:prstGeom prst="rect">
            <a:avLst/>
          </a:prstGeom>
        </p:spPr>
      </p:pic>
    </p:spTree>
    <p:extLst>
      <p:ext uri="{BB962C8B-B14F-4D97-AF65-F5344CB8AC3E}">
        <p14:creationId xmlns:p14="http://schemas.microsoft.com/office/powerpoint/2010/main" val="3610506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p:txBody>
          <a:bodyPr>
            <a:normAutofit fontScale="90000"/>
          </a:bodyPr>
          <a:lstStyle/>
          <a:p>
            <a:r>
              <a:rPr lang="en-US" dirty="0" smtClean="0"/>
              <a:t>Foreign Literature</a:t>
            </a:r>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6881205" y="2948940"/>
            <a:ext cx="4421857" cy="2730269"/>
          </a:xfrm>
        </p:spPr>
        <p:txBody>
          <a:bodyPr>
            <a:noAutofit/>
          </a:bodyPr>
          <a:lstStyle/>
          <a:p>
            <a:pPr marL="0" indent="0" algn="just">
              <a:buNone/>
            </a:pPr>
            <a:r>
              <a:rPr lang="en-US" sz="2400" dirty="0"/>
              <a:t>Mental health problems can affect individuals' sleep in different ways. Anxiety can cause their thoughts to race, making it hard to sleep. Depression can lead to oversleeping: sleeping late or sleeping a lot during the day.</a:t>
            </a:r>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Tree>
    <p:extLst>
      <p:ext uri="{BB962C8B-B14F-4D97-AF65-F5344CB8AC3E}">
        <p14:creationId xmlns:p14="http://schemas.microsoft.com/office/powerpoint/2010/main" val="2987149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lstStyle/>
          <a:p>
            <a:r>
              <a:rPr lang="en-US" dirty="0" smtClean="0"/>
              <a:t>Local Literature</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p:txBody>
          <a:bodyPr>
            <a:normAutofit lnSpcReduction="10000"/>
          </a:bodyPr>
          <a:lstStyle/>
          <a:p>
            <a:r>
              <a:rPr lang="en-US" dirty="0"/>
              <a:t>The discussion of total sleep deprivation effects on performance has been centered on two basic cognitive processes: attention and executive functions.</a:t>
            </a:r>
            <a:endParaRPr lang="ru-RU" dirty="0"/>
          </a:p>
        </p:txBody>
      </p:sp>
      <p:sp>
        <p:nvSpPr>
          <p:cNvPr id="6" name="Text Placeholder 5">
            <a:extLst>
              <a:ext uri="{FF2B5EF4-FFF2-40B4-BE49-F238E27FC236}">
                <a16:creationId xmlns:a16="http://schemas.microsoft.com/office/drawing/2014/main" id="{FA6EDE3F-FD3C-4A2C-837A-5B3420BD5E75}"/>
              </a:ext>
            </a:extLst>
          </p:cNvPr>
          <p:cNvSpPr>
            <a:spLocks noGrp="1"/>
          </p:cNvSpPr>
          <p:nvPr>
            <p:ph type="body" sz="quarter" idx="20"/>
          </p:nvPr>
        </p:nvSpPr>
        <p:spPr bwMode="grayWhite"/>
        <p:txBody>
          <a:bodyPr>
            <a:noAutofit/>
          </a:bodyPr>
          <a:lstStyle/>
          <a:p>
            <a:pPr marL="0" indent="0" algn="just">
              <a:lnSpc>
                <a:spcPct val="110000"/>
              </a:lnSpc>
              <a:buNone/>
            </a:pPr>
            <a:r>
              <a:rPr lang="en-US" sz="1800" dirty="0"/>
              <a:t>On one hand, studies propose that total sleep deprivation primarily affects attention, while executive functions remain </a:t>
            </a:r>
            <a:r>
              <a:rPr lang="en-US" sz="1800" dirty="0" smtClean="0"/>
              <a:t>preserved. </a:t>
            </a:r>
            <a:r>
              <a:rPr lang="en-US" sz="1800" dirty="0"/>
              <a:t>Therefore, people can respond to demanding situations, but they have trouble responding efficiently to monotonous tasks, due to attention </a:t>
            </a:r>
            <a:r>
              <a:rPr lang="en-US" sz="1800" dirty="0" smtClean="0"/>
              <a:t>deficiencies.</a:t>
            </a:r>
            <a:endParaRPr lang="en-US" sz="1600" dirty="0"/>
          </a:p>
        </p:txBody>
      </p:sp>
      <p:sp>
        <p:nvSpPr>
          <p:cNvPr id="7" name="Text Placeholder 6">
            <a:extLst>
              <a:ext uri="{FF2B5EF4-FFF2-40B4-BE49-F238E27FC236}">
                <a16:creationId xmlns:a16="http://schemas.microsoft.com/office/drawing/2014/main" id="{22D6EF90-B98E-4EA6-8AA1-185EE8D4BD25}"/>
              </a:ext>
            </a:extLst>
          </p:cNvPr>
          <p:cNvSpPr>
            <a:spLocks noGrp="1"/>
          </p:cNvSpPr>
          <p:nvPr>
            <p:ph type="body" sz="quarter" idx="21"/>
          </p:nvPr>
        </p:nvSpPr>
        <p:spPr bwMode="grayWhite"/>
        <p:txBody>
          <a:bodyPr>
            <a:noAutofit/>
          </a:bodyPr>
          <a:lstStyle/>
          <a:p>
            <a:pPr marL="0" indent="0" algn="just">
              <a:lnSpc>
                <a:spcPct val="100000"/>
              </a:lnSpc>
              <a:buNone/>
            </a:pPr>
            <a:r>
              <a:rPr lang="en-US" sz="2000" dirty="0" smtClean="0"/>
              <a:t>On </a:t>
            </a:r>
            <a:r>
              <a:rPr lang="en-US" sz="2000" dirty="0"/>
              <a:t>the other hand, different studies discuss that sleep deprived people can perform simple tasks, but they have difficulties to accomplish complex tasks, in which executive functions are implicated.</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11</a:t>
            </a:fld>
            <a:endParaRPr lang="ru-RU" dirty="0"/>
          </a:p>
        </p:txBody>
      </p:sp>
    </p:spTree>
    <p:extLst>
      <p:ext uri="{BB962C8B-B14F-4D97-AF65-F5344CB8AC3E}">
        <p14:creationId xmlns:p14="http://schemas.microsoft.com/office/powerpoint/2010/main" val="3846360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6E3E42-BD20-4379-871F-3E4B83D6838A}"/>
              </a:ext>
            </a:extLst>
          </p:cNvPr>
          <p:cNvSpPr>
            <a:spLocks noGrp="1"/>
          </p:cNvSpPr>
          <p:nvPr>
            <p:ph type="title"/>
          </p:nvPr>
        </p:nvSpPr>
        <p:spPr bwMode="grayWhite">
          <a:xfrm>
            <a:off x="774032" y="1317173"/>
            <a:ext cx="3215038" cy="1524185"/>
          </a:xfrm>
        </p:spPr>
        <p:txBody>
          <a:bodyPr>
            <a:normAutofit fontScale="90000"/>
          </a:bodyPr>
          <a:lstStyle/>
          <a:p>
            <a:r>
              <a:rPr lang="en-US" dirty="0" err="1" smtClean="0"/>
              <a:t>Theoritical</a:t>
            </a:r>
            <a:r>
              <a:rPr lang="en-US" dirty="0" smtClean="0"/>
              <a:t> framework</a:t>
            </a:r>
            <a:endParaRPr lang="ru-RU" dirty="0"/>
          </a:p>
        </p:txBody>
      </p:sp>
      <p:sp>
        <p:nvSpPr>
          <p:cNvPr id="5" name="Text Placeholder 4">
            <a:extLst>
              <a:ext uri="{FF2B5EF4-FFF2-40B4-BE49-F238E27FC236}">
                <a16:creationId xmlns:a16="http://schemas.microsoft.com/office/drawing/2014/main" id="{342E27BA-7F93-4365-B043-35F6517974F1}"/>
              </a:ext>
            </a:extLst>
          </p:cNvPr>
          <p:cNvSpPr>
            <a:spLocks noGrp="1"/>
          </p:cNvSpPr>
          <p:nvPr>
            <p:ph type="body" sz="quarter" idx="13"/>
          </p:nvPr>
        </p:nvSpPr>
        <p:spPr bwMode="grayWhite">
          <a:xfrm>
            <a:off x="774032" y="3198228"/>
            <a:ext cx="3797968" cy="2804144"/>
          </a:xfrm>
        </p:spPr>
        <p:txBody>
          <a:bodyPr>
            <a:normAutofit fontScale="40000" lnSpcReduction="20000"/>
          </a:bodyPr>
          <a:lstStyle/>
          <a:p>
            <a:pPr algn="just"/>
            <a:r>
              <a:rPr lang="en-US" sz="5900" dirty="0"/>
              <a:t>This chapter presents different theories as theoretical foundations to support the ideologies of this research paper. This will also strengthen the objectives and primary purpose of this study to make it more prominent.</a:t>
            </a:r>
          </a:p>
          <a:p>
            <a:r>
              <a:rPr lang="en-US" dirty="0"/>
              <a:t/>
            </a:r>
            <a:br>
              <a:rPr lang="en-US" dirty="0"/>
            </a:br>
            <a:endParaRPr lang="en-US" dirty="0"/>
          </a:p>
        </p:txBody>
      </p:sp>
      <p:sp>
        <p:nvSpPr>
          <p:cNvPr id="2" name="Slide Number Placeholder 1">
            <a:extLst>
              <a:ext uri="{FF2B5EF4-FFF2-40B4-BE49-F238E27FC236}">
                <a16:creationId xmlns:a16="http://schemas.microsoft.com/office/drawing/2014/main" id="{9FE1CCEE-5676-4586-8866-FA5BE5CA59D6}"/>
              </a:ext>
            </a:extLst>
          </p:cNvPr>
          <p:cNvSpPr>
            <a:spLocks noGrp="1"/>
          </p:cNvSpPr>
          <p:nvPr>
            <p:ph type="sldNum" sz="quarter" idx="10"/>
          </p:nvPr>
        </p:nvSpPr>
        <p:spPr bwMode="grayWhite"/>
        <p:txBody>
          <a:bodyPr/>
          <a:lstStyle/>
          <a:p>
            <a:fld id="{D495E168-DA5E-4888-8D8A-92B118324C14}" type="slidenum">
              <a:rPr lang="ru-RU" smtClean="0"/>
              <a:pPr/>
              <a:t>12</a:t>
            </a:fld>
            <a:endParaRPr lang="ru-RU" dirty="0"/>
          </a:p>
        </p:txBody>
      </p:sp>
      <p:sp>
        <p:nvSpPr>
          <p:cNvPr id="6" name="Rectangle 5"/>
          <p:cNvSpPr/>
          <p:nvPr/>
        </p:nvSpPr>
        <p:spPr>
          <a:xfrm>
            <a:off x="5585460" y="825765"/>
            <a:ext cx="6096000" cy="1477328"/>
          </a:xfrm>
          <a:prstGeom prst="rect">
            <a:avLst/>
          </a:prstGeom>
        </p:spPr>
        <p:txBody>
          <a:bodyPr>
            <a:spAutoFit/>
          </a:bodyPr>
          <a:lstStyle/>
          <a:p>
            <a:r>
              <a:rPr lang="en-US" dirty="0">
                <a:solidFill>
                  <a:srgbClr val="FFFFFF"/>
                </a:solidFill>
                <a:latin typeface="Segoe UI Historic" panose="020B0502040204020203" pitchFamily="34" charset="0"/>
              </a:rPr>
              <a:t>Restoration Theory by Oswald, (1966) is a theory that discusses sleep. It stated and explained the essence of sleep to a human being. In accordance with the theory, sleep functioned by restoring the vitality of our human body and the vitality of our brain.</a:t>
            </a:r>
            <a:endParaRPr lang="en-US" dirty="0"/>
          </a:p>
        </p:txBody>
      </p:sp>
      <p:sp>
        <p:nvSpPr>
          <p:cNvPr id="7" name="Rectangle 6"/>
          <p:cNvSpPr/>
          <p:nvPr/>
        </p:nvSpPr>
        <p:spPr>
          <a:xfrm>
            <a:off x="5585460" y="2719245"/>
            <a:ext cx="6096000" cy="1477328"/>
          </a:xfrm>
          <a:prstGeom prst="rect">
            <a:avLst/>
          </a:prstGeom>
        </p:spPr>
        <p:txBody>
          <a:bodyPr>
            <a:spAutoFit/>
          </a:bodyPr>
          <a:lstStyle/>
          <a:p>
            <a:r>
              <a:rPr lang="en-US" dirty="0">
                <a:solidFill>
                  <a:srgbClr val="FFFFFF"/>
                </a:solidFill>
                <a:latin typeface="Segoe UI Historic" panose="020B0502040204020203" pitchFamily="34" charset="0"/>
              </a:rPr>
              <a:t>Hibernation Theory by Webb, (1974) is part of the evolutionary theories of sleep. This theory discusses the impact of sleep on a human’s body and behavior. According to it, sleep evolved because it was forced to conserve energy.</a:t>
            </a:r>
            <a:endParaRPr lang="en-US" dirty="0"/>
          </a:p>
        </p:txBody>
      </p:sp>
      <p:sp>
        <p:nvSpPr>
          <p:cNvPr id="8" name="Rectangle 7"/>
          <p:cNvSpPr/>
          <p:nvPr/>
        </p:nvSpPr>
        <p:spPr>
          <a:xfrm>
            <a:off x="5585460" y="4600300"/>
            <a:ext cx="6096000" cy="1477328"/>
          </a:xfrm>
          <a:prstGeom prst="rect">
            <a:avLst/>
          </a:prstGeom>
        </p:spPr>
        <p:txBody>
          <a:bodyPr>
            <a:spAutoFit/>
          </a:bodyPr>
          <a:lstStyle/>
          <a:p>
            <a:r>
              <a:rPr lang="en-US" dirty="0">
                <a:solidFill>
                  <a:srgbClr val="FFFFFF"/>
                </a:solidFill>
                <a:latin typeface="Segoe UI Historic" panose="020B0502040204020203" pitchFamily="34" charset="0"/>
              </a:rPr>
              <a:t>Brain Plasticity Theory by James, (1890) is a psychological theory. It explained that neuroplasticity response to learning and experience is through changes and adaptation in the structure and function of the brain’s capacity.</a:t>
            </a:r>
            <a:endParaRPr lang="en-US" dirty="0"/>
          </a:p>
        </p:txBody>
      </p:sp>
    </p:spTree>
    <p:extLst>
      <p:ext uri="{BB962C8B-B14F-4D97-AF65-F5344CB8AC3E}">
        <p14:creationId xmlns:p14="http://schemas.microsoft.com/office/powerpoint/2010/main" val="3929948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2E07B-C167-48F8-AB6F-45BD78322261}"/>
              </a:ext>
            </a:extLst>
          </p:cNvPr>
          <p:cNvSpPr>
            <a:spLocks noGrp="1"/>
          </p:cNvSpPr>
          <p:nvPr>
            <p:ph type="title"/>
          </p:nvPr>
        </p:nvSpPr>
        <p:spPr bwMode="grayWhite">
          <a:xfrm>
            <a:off x="0" y="1412239"/>
            <a:ext cx="3157888" cy="1524185"/>
          </a:xfrm>
        </p:spPr>
        <p:txBody>
          <a:bodyPr>
            <a:normAutofit fontScale="90000"/>
          </a:bodyPr>
          <a:lstStyle/>
          <a:p>
            <a:r>
              <a:rPr lang="en-US" dirty="0" smtClean="0"/>
              <a:t>Conceptual Framework</a:t>
            </a:r>
            <a:endParaRPr lang="ru-RU" dirty="0"/>
          </a:p>
        </p:txBody>
      </p:sp>
      <p:sp>
        <p:nvSpPr>
          <p:cNvPr id="5" name="Text Placeholder 4">
            <a:extLst>
              <a:ext uri="{FF2B5EF4-FFF2-40B4-BE49-F238E27FC236}">
                <a16:creationId xmlns:a16="http://schemas.microsoft.com/office/drawing/2014/main" id="{ADE478EB-C91D-4F65-ABE7-97357B17A1CA}"/>
              </a:ext>
            </a:extLst>
          </p:cNvPr>
          <p:cNvSpPr>
            <a:spLocks noGrp="1"/>
          </p:cNvSpPr>
          <p:nvPr>
            <p:ph type="body" sz="quarter" idx="13"/>
          </p:nvPr>
        </p:nvSpPr>
        <p:spPr bwMode="grayWhite">
          <a:xfrm>
            <a:off x="0" y="3128606"/>
            <a:ext cx="6117155" cy="3729393"/>
          </a:xfrm>
        </p:spPr>
        <p:txBody>
          <a:bodyPr>
            <a:normAutofit fontScale="92500" lnSpcReduction="10000"/>
          </a:bodyPr>
          <a:lstStyle/>
          <a:p>
            <a:r>
              <a:rPr lang="en-US" dirty="0"/>
              <a:t> As a schematic diagram, figure A will show the illustration of the interplay of the dependent and independent variables and the output of the study. The independent variables will show the profile of the respondents: Which obtain the age, gender, grade level, and economic status of the respondents. Also, in the following column, they have the dependent variable,   mainly focusing on Senior High School students’ academic performance. Moreover, lastly, the output of the study, which they intend to employ in awareness programs to educate and give awareness to both students who have experienced sleep deprivation and those who have. </a:t>
            </a:r>
            <a:endParaRPr lang="en-US" dirty="0"/>
          </a:p>
        </p:txBody>
      </p:sp>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13</a:t>
            </a:fld>
            <a:endParaRPr lang="ru-RU" dirty="0"/>
          </a:p>
        </p:txBody>
      </p:sp>
      <p:sp>
        <p:nvSpPr>
          <p:cNvPr id="6" name="Rectangle 5"/>
          <p:cNvSpPr/>
          <p:nvPr/>
        </p:nvSpPr>
        <p:spPr>
          <a:xfrm>
            <a:off x="5909310" y="1168176"/>
            <a:ext cx="6088380" cy="5016758"/>
          </a:xfrm>
          <a:prstGeom prst="rect">
            <a:avLst/>
          </a:prstGeom>
        </p:spPr>
        <p:txBody>
          <a:bodyPr wrap="square">
            <a:spAutoFit/>
          </a:bodyPr>
          <a:lstStyle/>
          <a:p>
            <a:pPr algn="just">
              <a:spcAft>
                <a:spcPts val="0"/>
              </a:spcAft>
            </a:pPr>
            <a:r>
              <a:rPr lang="en-US" sz="2000" dirty="0" smtClean="0">
                <a:solidFill>
                  <a:schemeClr val="tx2"/>
                </a:solidFill>
                <a:latin typeface="Arial" panose="020B0604020202020204" pitchFamily="34" charset="0"/>
                <a:ea typeface="Tahoma" panose="020B0604030504040204" pitchFamily="34" charset="0"/>
              </a:rPr>
              <a:t>People </a:t>
            </a:r>
            <a:r>
              <a:rPr lang="en-US" sz="2000" dirty="0">
                <a:solidFill>
                  <a:schemeClr val="tx2"/>
                </a:solidFill>
                <a:latin typeface="Arial" panose="020B0604020202020204" pitchFamily="34" charset="0"/>
                <a:ea typeface="Tahoma" panose="020B0604030504040204" pitchFamily="34" charset="0"/>
              </a:rPr>
              <a:t>lives during the pandemic had utterly changed, particularly the young ones. Students are in a new normal situation where they face gadgets to learn instead of listening </a:t>
            </a:r>
            <a:r>
              <a:rPr lang="en-US" sz="2000" dirty="0" smtClean="0">
                <a:solidFill>
                  <a:schemeClr val="tx2"/>
                </a:solidFill>
                <a:latin typeface="Arial" panose="020B0604020202020204" pitchFamily="34" charset="0"/>
                <a:ea typeface="Tahoma" panose="020B0604030504040204" pitchFamily="34" charset="0"/>
              </a:rPr>
              <a:t>to </a:t>
            </a:r>
            <a:r>
              <a:rPr lang="en-US" sz="2000" dirty="0">
                <a:solidFill>
                  <a:schemeClr val="tx2"/>
                </a:solidFill>
                <a:latin typeface="Arial" panose="020B0604020202020204" pitchFamily="34" charset="0"/>
                <a:ea typeface="Tahoma" panose="020B0604030504040204" pitchFamily="34" charset="0"/>
              </a:rPr>
              <a:t>their perspective teacher without facing their phones or laptops. Hence, they cannot utterly comprehend and might feel pressure. It drives them to do their tasks eager and without proper time management. There are also productive tasks in their household that they should do, depriving their time and sleep. Since this situation is new for them, students are certainly still children, and it is unhealthy for them to have insufficient sleep at a young age. It is a struggle for them to cope-up, which would negatively impact their academic</a:t>
            </a:r>
            <a:endParaRPr lang="en-US" sz="2000" dirty="0">
              <a:solidFill>
                <a:schemeClr val="tx2"/>
              </a:solidFill>
              <a:latin typeface="Times New Roman" panose="02020603050405020304" pitchFamily="18" charset="0"/>
              <a:ea typeface="Times New Roman" panose="02020603050405020304" pitchFamily="18" charset="0"/>
            </a:endParaRPr>
          </a:p>
          <a:p>
            <a:pPr algn="just">
              <a:spcAft>
                <a:spcPts val="0"/>
              </a:spcAft>
            </a:pPr>
            <a:r>
              <a:rPr lang="en-US" sz="2000" dirty="0">
                <a:solidFill>
                  <a:schemeClr val="tx2"/>
                </a:solidFill>
                <a:latin typeface="Arial" panose="020B0604020202020204" pitchFamily="34" charset="0"/>
                <a:ea typeface="Tahoma" panose="020B0604030504040204" pitchFamily="34" charset="0"/>
              </a:rPr>
              <a:t>performances.</a:t>
            </a:r>
            <a:endParaRPr lang="en-US" sz="2000" dirty="0">
              <a:solidFill>
                <a:schemeClr val="tx2"/>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19517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764606" y="700373"/>
            <a:ext cx="7144954" cy="782638"/>
          </a:xfrm>
        </p:spPr>
        <p:txBody>
          <a:bodyPr/>
          <a:lstStyle/>
          <a:p>
            <a:r>
              <a:rPr lang="en-US" dirty="0" smtClean="0"/>
              <a:t>CHAPTER </a:t>
            </a:r>
            <a:r>
              <a:rPr lang="en-US" dirty="0" err="1" smtClean="0"/>
              <a:t>lll</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1471262" y="1932750"/>
            <a:ext cx="9258900" cy="782639"/>
          </a:xfrm>
        </p:spPr>
        <p:txBody>
          <a:bodyPr/>
          <a:lstStyle/>
          <a:p>
            <a:r>
              <a:rPr lang="en-US" dirty="0" smtClean="0"/>
              <a:t>METHODOLOGY</a:t>
            </a:r>
            <a:endParaRPr lang="ru-RU"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14</a:t>
            </a:fld>
            <a:endParaRPr lang="ru-RU" dirty="0"/>
          </a:p>
        </p:txBody>
      </p:sp>
      <p:sp>
        <p:nvSpPr>
          <p:cNvPr id="3" name="Rectangle 2"/>
          <p:cNvSpPr/>
          <p:nvPr/>
        </p:nvSpPr>
        <p:spPr>
          <a:xfrm>
            <a:off x="2057400" y="2832229"/>
            <a:ext cx="7703820" cy="2308324"/>
          </a:xfrm>
          <a:prstGeom prst="rect">
            <a:avLst/>
          </a:prstGeom>
        </p:spPr>
        <p:txBody>
          <a:bodyPr wrap="square">
            <a:spAutoFit/>
          </a:bodyPr>
          <a:lstStyle/>
          <a:p>
            <a:pPr algn="just">
              <a:lnSpc>
                <a:spcPct val="200000"/>
              </a:lnSpc>
              <a:spcAft>
                <a:spcPts val="1000"/>
              </a:spcAft>
            </a:pPr>
            <a:r>
              <a:rPr lang="en-US" dirty="0">
                <a:solidFill>
                  <a:schemeClr val="tx2"/>
                </a:solidFill>
                <a:latin typeface="Arial" panose="020B0604020202020204" pitchFamily="34" charset="0"/>
                <a:ea typeface="Times New Roman" panose="02020603050405020304" pitchFamily="18" charset="0"/>
              </a:rPr>
              <a:t>This chapter presents the method and procedure used in this study. It also discusses the following sub-headings: research design, research environment, respondents, and data gathering procedure, research instruments, their validity, and the statistical treatment of the data.</a:t>
            </a:r>
            <a:endParaRPr lang="en-US" dirty="0">
              <a:solidFill>
                <a:schemeClr val="tx2"/>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557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smtClean="0"/>
              <a:t>Research Design</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15</a:t>
            </a:fld>
            <a:endParaRPr lang="ru-RU" dirty="0"/>
          </a:p>
        </p:txBody>
      </p:sp>
      <p:sp>
        <p:nvSpPr>
          <p:cNvPr id="3" name="Rectangle 2"/>
          <p:cNvSpPr/>
          <p:nvPr/>
        </p:nvSpPr>
        <p:spPr>
          <a:xfrm>
            <a:off x="1714500" y="2354580"/>
            <a:ext cx="8561070" cy="2805320"/>
          </a:xfrm>
          <a:prstGeom prst="rect">
            <a:avLst/>
          </a:prstGeom>
        </p:spPr>
        <p:txBody>
          <a:bodyPr wrap="square">
            <a:spAutoFit/>
          </a:bodyPr>
          <a:lstStyle/>
          <a:p>
            <a:pPr>
              <a:lnSpc>
                <a:spcPct val="150000"/>
              </a:lnSpc>
            </a:pPr>
            <a:r>
              <a:rPr lang="en-US" sz="2000" dirty="0">
                <a:solidFill>
                  <a:schemeClr val="bg1"/>
                </a:solidFill>
                <a:latin typeface="Arial" panose="020B0604020202020204" pitchFamily="34" charset="0"/>
                <a:ea typeface="Times New Roman" panose="02020603050405020304" pitchFamily="18" charset="0"/>
              </a:rPr>
              <a:t>This study will utilize a quantitative research method. This research will use the descriptive correlational research design.  Descriptive correlational studies describe the variables and the relationships that occur naturally between and among them. This research design will help the study about Sleep Deprivation: Its Causes and Effects to the Academic Performance of the Senior High School Learners in </a:t>
            </a:r>
            <a:r>
              <a:rPr lang="en-US" sz="2000" dirty="0" err="1">
                <a:solidFill>
                  <a:schemeClr val="bg1"/>
                </a:solidFill>
                <a:latin typeface="Arial" panose="020B0604020202020204" pitchFamily="34" charset="0"/>
                <a:ea typeface="Times New Roman" panose="02020603050405020304" pitchFamily="18" charset="0"/>
              </a:rPr>
              <a:t>Abanon</a:t>
            </a:r>
            <a:r>
              <a:rPr lang="en-US" sz="2000" dirty="0">
                <a:solidFill>
                  <a:schemeClr val="bg1"/>
                </a:solidFill>
                <a:latin typeface="Arial" panose="020B0604020202020204" pitchFamily="34" charset="0"/>
                <a:ea typeface="Times New Roman" panose="02020603050405020304" pitchFamily="18" charset="0"/>
              </a:rPr>
              <a:t> National High School. </a:t>
            </a:r>
            <a:endParaRPr lang="en-US" sz="2000" dirty="0">
              <a:solidFill>
                <a:schemeClr val="bg1"/>
              </a:solidFill>
            </a:endParaRPr>
          </a:p>
        </p:txBody>
      </p:sp>
    </p:spTree>
    <p:extLst>
      <p:ext uri="{BB962C8B-B14F-4D97-AF65-F5344CB8AC3E}">
        <p14:creationId xmlns:p14="http://schemas.microsoft.com/office/powerpoint/2010/main" val="2575674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495E168-DA5E-4888-8D8A-92B118324C14}" type="slidenum">
              <a:rPr lang="ru-RU" smtClean="0"/>
              <a:pPr/>
              <a:t>16</a:t>
            </a:fld>
            <a:endParaRPr lang="ru-RU" dirty="0"/>
          </a:p>
        </p:txBody>
      </p:sp>
      <p:sp>
        <p:nvSpPr>
          <p:cNvPr id="3" name="Title 2"/>
          <p:cNvSpPr>
            <a:spLocks noGrp="1"/>
          </p:cNvSpPr>
          <p:nvPr>
            <p:ph type="title"/>
          </p:nvPr>
        </p:nvSpPr>
        <p:spPr/>
        <p:txBody>
          <a:bodyPr>
            <a:normAutofit fontScale="90000"/>
          </a:bodyPr>
          <a:lstStyle/>
          <a:p>
            <a:r>
              <a:rPr lang="en-US" dirty="0" smtClean="0"/>
              <a:t>Population and Sampling</a:t>
            </a:r>
            <a:endParaRPr lang="en-US" dirty="0"/>
          </a:p>
        </p:txBody>
      </p:sp>
      <p:sp>
        <p:nvSpPr>
          <p:cNvPr id="4" name="Rectangle 3"/>
          <p:cNvSpPr/>
          <p:nvPr/>
        </p:nvSpPr>
        <p:spPr>
          <a:xfrm>
            <a:off x="934142" y="2413338"/>
            <a:ext cx="9898380" cy="2308324"/>
          </a:xfrm>
          <a:prstGeom prst="rect">
            <a:avLst/>
          </a:prstGeom>
        </p:spPr>
        <p:txBody>
          <a:bodyPr wrap="square">
            <a:spAutoFit/>
          </a:bodyPr>
          <a:lstStyle/>
          <a:p>
            <a:r>
              <a:rPr lang="en-US" sz="2400" dirty="0">
                <a:solidFill>
                  <a:schemeClr val="bg1"/>
                </a:solidFill>
                <a:latin typeface="Arial" panose="020B0604020202020204" pitchFamily="34" charset="0"/>
                <a:ea typeface="Times New Roman" panose="02020603050405020304" pitchFamily="18" charset="0"/>
              </a:rPr>
              <a:t>The study focuses on the cause and effects  of Sleep Deprivation in Grade 11  Students to Grade 12 Students. A stratified random sampling was used in this study  for the selected respondents. The total number of grade 11 and Grade 12 Students to get appropriate of the participants. It is important that the total number of samples is determined by using: </a:t>
            </a:r>
            <a:endParaRPr lang="en-US" sz="2400" dirty="0">
              <a:solidFill>
                <a:schemeClr val="bg1"/>
              </a:solidFill>
            </a:endParaRPr>
          </a:p>
        </p:txBody>
      </p:sp>
      <p:sp>
        <p:nvSpPr>
          <p:cNvPr id="5" name="Rectangle 2"/>
          <p:cNvSpPr>
            <a:spLocks noChangeArrowheads="1"/>
          </p:cNvSpPr>
          <p:nvPr/>
        </p:nvSpPr>
        <p:spPr bwMode="auto">
          <a:xfrm>
            <a:off x="1280160" y="42644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Slovin's Formula</a:t>
            </a:r>
            <a:endParaRPr kumimoji="0" lang="en-US" altLang="en-US" sz="11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25" name="Picture 19113283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267" y="5086678"/>
            <a:ext cx="1676400" cy="10858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3888667" y="4721662"/>
            <a:ext cx="697498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1"/>
                </a:solidFill>
                <a:effectLst/>
                <a:latin typeface="Arial" panose="020B0604020202020204" pitchFamily="34" charset="0"/>
                <a:ea typeface="Tahoma" panose="020B0604030504040204" pitchFamily="34" charset="0"/>
              </a:rPr>
              <a:t>Where:</a:t>
            </a:r>
            <a:endParaRPr kumimoji="0" lang="en-US" altLang="en-US" sz="1400" b="0" i="0" u="none" strike="noStrike" cap="none" normalizeH="0" baseline="0" dirty="0" smtClean="0">
              <a:ln>
                <a:noFill/>
              </a:ln>
              <a:solidFill>
                <a:schemeClr val="bg1"/>
              </a:solidFill>
              <a:effectLst/>
              <a:latin typeface="Arial" panose="020B0604020202020204"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1"/>
                </a:solidFill>
                <a:effectLst/>
                <a:latin typeface="Arial" panose="020B0604020202020204" pitchFamily="34" charset="0"/>
                <a:ea typeface="Tahoma" panose="020B0604030504040204" pitchFamily="34" charset="0"/>
              </a:rPr>
              <a:t>n= sample size</a:t>
            </a:r>
            <a:endParaRPr kumimoji="0" lang="en-US" altLang="en-US" sz="1400" b="0" i="0" u="none" strike="noStrike" cap="none" normalizeH="0" baseline="0" dirty="0" smtClean="0">
              <a:ln>
                <a:noFill/>
              </a:ln>
              <a:solidFill>
                <a:schemeClr val="bg1"/>
              </a:solidFill>
              <a:effectLst/>
              <a:latin typeface="Arial" panose="020B0604020202020204"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1"/>
                </a:solidFill>
                <a:effectLst/>
                <a:latin typeface="Arial" panose="020B0604020202020204" pitchFamily="34" charset="0"/>
                <a:ea typeface="Tahoma" panose="020B0604030504040204" pitchFamily="34" charset="0"/>
              </a:rPr>
              <a:t>N= total no. Grade 11 &amp; 12 students</a:t>
            </a:r>
            <a:r>
              <a:rPr kumimoji="0" lang="en-US" altLang="en-US" sz="1600" b="0" i="0" u="none"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rPr>
              <a:t>				</a:t>
            </a:r>
            <a:endParaRPr kumimoji="0" lang="en-US" altLang="en-US" sz="1400" b="0" i="0" u="none" strike="noStrike" cap="none" normalizeH="0" baseline="0" dirty="0" smtClean="0">
              <a:ln>
                <a:noFill/>
              </a:ln>
              <a:solidFill>
                <a:schemeClr val="bg1"/>
              </a:solidFill>
              <a:effectLst/>
              <a:latin typeface="Arial" panose="020B0604020202020204"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1"/>
                </a:solidFill>
                <a:effectLst/>
                <a:latin typeface="Arial" panose="020B0604020202020204" pitchFamily="34" charset="0"/>
                <a:ea typeface="Tahoma" panose="020B0604030504040204" pitchFamily="34" charset="0"/>
              </a:rPr>
              <a:t>e= margin of error (0.10)</a:t>
            </a:r>
            <a:endParaRPr kumimoji="0" lang="en-US" altLang="en-US" sz="1400" b="0" i="0" u="none" strike="noStrike" cap="none" normalizeH="0" baseline="0" dirty="0" smtClean="0">
              <a:ln>
                <a:noFill/>
              </a:ln>
              <a:solidFill>
                <a:schemeClr val="bg1"/>
              </a:solidFill>
              <a:effectLst/>
              <a:latin typeface="Arial" panose="020B0604020202020204"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bg1"/>
                </a:solidFill>
                <a:effectLst/>
                <a:latin typeface="Cambria Math" panose="02040503050406030204" pitchFamily="18" charset="0"/>
                <a:ea typeface="Times New Roman" panose="02020603050405020304" pitchFamily="18" charset="0"/>
              </a:rPr>
              <a:t>n=2461+246(.10)2</a:t>
            </a:r>
            <a:endParaRPr kumimoji="0" lang="en-US" altLang="en-US" sz="1400" b="0" i="0" u="none" strike="noStrike" cap="none" normalizeH="0" baseline="0" dirty="0" smtClean="0">
              <a:ln>
                <a:noFill/>
              </a:ln>
              <a:solidFill>
                <a:schemeClr val="bg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bg1"/>
                </a:solidFill>
                <a:effectLst/>
                <a:latin typeface="Cambria Math" panose="02040503050406030204" pitchFamily="18" charset="0"/>
                <a:ea typeface="Times New Roman" panose="02020603050405020304" pitchFamily="18" charset="0"/>
              </a:rPr>
              <a:t>n=2461+246(.01)</a:t>
            </a:r>
            <a:endParaRPr kumimoji="0" lang="en-US" altLang="en-US" sz="1400" b="0" i="0" u="none" strike="noStrike" cap="none" normalizeH="0" baseline="0" dirty="0" smtClean="0">
              <a:ln>
                <a:noFill/>
              </a:ln>
              <a:solidFill>
                <a:schemeClr val="bg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bg1"/>
                </a:solidFill>
                <a:effectLst/>
                <a:latin typeface="Cambria Math" panose="02040503050406030204" pitchFamily="18" charset="0"/>
                <a:ea typeface="Times New Roman" panose="02020603050405020304" pitchFamily="18" charset="0"/>
              </a:rPr>
              <a:t>n=71</a:t>
            </a:r>
            <a:endParaRPr kumimoji="0" lang="en-US" altLang="en-US" sz="24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3284261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495E168-DA5E-4888-8D8A-92B118324C14}" type="slidenum">
              <a:rPr lang="ru-RU" smtClean="0"/>
              <a:pPr/>
              <a:t>17</a:t>
            </a:fld>
            <a:endParaRPr lang="ru-RU" dirty="0"/>
          </a:p>
        </p:txBody>
      </p:sp>
      <p:sp>
        <p:nvSpPr>
          <p:cNvPr id="3" name="Rectangle 2"/>
          <p:cNvSpPr/>
          <p:nvPr/>
        </p:nvSpPr>
        <p:spPr>
          <a:xfrm>
            <a:off x="1049353" y="1154874"/>
            <a:ext cx="9761220" cy="1669624"/>
          </a:xfrm>
          <a:prstGeom prst="rect">
            <a:avLst/>
          </a:prstGeom>
        </p:spPr>
        <p:txBody>
          <a:bodyPr wrap="square">
            <a:spAutoFit/>
          </a:bodyPr>
          <a:lstStyle/>
          <a:p>
            <a:pPr algn="just">
              <a:lnSpc>
                <a:spcPct val="200000"/>
              </a:lnSpc>
              <a:spcAft>
                <a:spcPts val="0"/>
              </a:spcAft>
            </a:pPr>
            <a:r>
              <a:rPr lang="en-US" dirty="0">
                <a:solidFill>
                  <a:schemeClr val="bg1"/>
                </a:solidFill>
                <a:latin typeface="Arial" panose="020B0604020202020204" pitchFamily="34" charset="0"/>
                <a:ea typeface="Times New Roman" panose="02020603050405020304" pitchFamily="18" charset="0"/>
              </a:rPr>
              <a:t>And to know the respondent's in each grade level, the respondent's will be selected through stratified sampling which method where the total population is divided into smaller groups or strata to complete the sampling process.</a:t>
            </a:r>
            <a:endParaRPr lang="en-US" dirty="0">
              <a:solidFill>
                <a:schemeClr val="bg1"/>
              </a:solidFill>
              <a:latin typeface="Times New Roman" panose="02020603050405020304" pitchFamily="18" charset="0"/>
              <a:ea typeface="Times New Roman" panose="02020603050405020304" pitchFamily="18" charset="0"/>
            </a:endParaRPr>
          </a:p>
        </p:txBody>
      </p:sp>
      <p:sp>
        <p:nvSpPr>
          <p:cNvPr id="5" name="Rectangle 4"/>
          <p:cNvSpPr/>
          <p:nvPr/>
        </p:nvSpPr>
        <p:spPr>
          <a:xfrm>
            <a:off x="1344930" y="3675995"/>
            <a:ext cx="6096000" cy="923330"/>
          </a:xfrm>
          <a:prstGeom prst="rect">
            <a:avLst/>
          </a:prstGeom>
        </p:spPr>
        <p:txBody>
          <a:bodyPr>
            <a:spAutoFit/>
          </a:bodyPr>
          <a:lstStyle/>
          <a:p>
            <a:pPr>
              <a:spcAft>
                <a:spcPts val="0"/>
              </a:spcAft>
            </a:pPr>
            <a:r>
              <a:rPr lang="en-US" b="1" dirty="0" smtClean="0">
                <a:solidFill>
                  <a:schemeClr val="bg1"/>
                </a:solidFill>
                <a:latin typeface="Arial" panose="020B0604020202020204" pitchFamily="34" charset="0"/>
                <a:ea typeface="Times New Roman" panose="02020603050405020304" pitchFamily="18" charset="0"/>
              </a:rPr>
              <a:t>Stratified</a:t>
            </a:r>
            <a:endParaRPr lang="en-US" dirty="0" smtClean="0">
              <a:solidFill>
                <a:schemeClr val="bg1"/>
              </a:solidFill>
              <a:latin typeface="Times New Roman" panose="02020603050405020304" pitchFamily="18" charset="0"/>
              <a:ea typeface="Times New Roman" panose="02020603050405020304" pitchFamily="18" charset="0"/>
            </a:endParaRPr>
          </a:p>
          <a:p>
            <a:pPr>
              <a:spcAft>
                <a:spcPts val="0"/>
              </a:spcAft>
            </a:pPr>
            <a:r>
              <a:rPr lang="en-US" b="1" dirty="0" smtClean="0">
                <a:solidFill>
                  <a:schemeClr val="bg1"/>
                </a:solidFill>
                <a:latin typeface="Arial" panose="020B0604020202020204" pitchFamily="34" charset="0"/>
                <a:ea typeface="Times New Roman" panose="02020603050405020304" pitchFamily="18" charset="0"/>
              </a:rPr>
              <a:t>Random   = </a:t>
            </a:r>
            <a:endParaRPr lang="en-US" dirty="0" smtClean="0">
              <a:solidFill>
                <a:schemeClr val="bg1"/>
              </a:solidFill>
              <a:latin typeface="Times New Roman" panose="02020603050405020304" pitchFamily="18" charset="0"/>
              <a:ea typeface="Times New Roman" panose="02020603050405020304" pitchFamily="18" charset="0"/>
            </a:endParaRPr>
          </a:p>
          <a:p>
            <a:pPr>
              <a:spcAft>
                <a:spcPts val="0"/>
              </a:spcAft>
            </a:pPr>
            <a:r>
              <a:rPr lang="en-US" b="1" dirty="0" smtClean="0">
                <a:solidFill>
                  <a:schemeClr val="bg1"/>
                </a:solidFill>
                <a:latin typeface="Arial" panose="020B0604020202020204" pitchFamily="34" charset="0"/>
                <a:ea typeface="Times New Roman" panose="02020603050405020304" pitchFamily="18" charset="0"/>
              </a:rPr>
              <a:t>Sampling</a:t>
            </a:r>
            <a:endParaRPr lang="en-US" dirty="0">
              <a:solidFill>
                <a:schemeClr val="bg1"/>
              </a:solidFill>
              <a:latin typeface="Times New Roman" panose="02020603050405020304" pitchFamily="18" charset="0"/>
              <a:ea typeface="Times New Roman" panose="02020603050405020304" pitchFamily="18" charset="0"/>
            </a:endParaRPr>
          </a:p>
        </p:txBody>
      </p:sp>
      <p:sp>
        <p:nvSpPr>
          <p:cNvPr id="6" name="Rectangle 5"/>
          <p:cNvSpPr/>
          <p:nvPr/>
        </p:nvSpPr>
        <p:spPr>
          <a:xfrm>
            <a:off x="2689366" y="3642625"/>
            <a:ext cx="2629887" cy="369332"/>
          </a:xfrm>
          <a:prstGeom prst="rect">
            <a:avLst/>
          </a:prstGeom>
        </p:spPr>
        <p:txBody>
          <a:bodyPr wrap="none">
            <a:spAutoFit/>
          </a:bodyPr>
          <a:lstStyle/>
          <a:p>
            <a:pPr>
              <a:spcAft>
                <a:spcPts val="0"/>
              </a:spcAft>
            </a:pPr>
            <a:r>
              <a:rPr lang="en-US" b="1" dirty="0">
                <a:solidFill>
                  <a:schemeClr val="bg1"/>
                </a:solidFill>
                <a:latin typeface="Times New Roman" panose="02020603050405020304" pitchFamily="18" charset="0"/>
                <a:ea typeface="Times New Roman" panose="02020603050405020304" pitchFamily="18" charset="0"/>
              </a:rPr>
              <a:t>Population of Subgroups</a:t>
            </a:r>
            <a:endParaRPr lang="en-US" dirty="0">
              <a:solidFill>
                <a:schemeClr val="bg1"/>
              </a:solidFill>
              <a:latin typeface="Times New Roman" panose="02020603050405020304" pitchFamily="18" charset="0"/>
              <a:ea typeface="Times New Roman" panose="02020603050405020304" pitchFamily="18" charset="0"/>
            </a:endParaRPr>
          </a:p>
        </p:txBody>
      </p:sp>
      <p:sp>
        <p:nvSpPr>
          <p:cNvPr id="7" name="Rectangle 6"/>
          <p:cNvSpPr/>
          <p:nvPr/>
        </p:nvSpPr>
        <p:spPr>
          <a:xfrm>
            <a:off x="2785137" y="4263363"/>
            <a:ext cx="2095445" cy="369332"/>
          </a:xfrm>
          <a:prstGeom prst="rect">
            <a:avLst/>
          </a:prstGeom>
        </p:spPr>
        <p:txBody>
          <a:bodyPr wrap="none">
            <a:spAutoFit/>
          </a:bodyPr>
          <a:lstStyle/>
          <a:p>
            <a:pPr>
              <a:spcAft>
                <a:spcPts val="0"/>
              </a:spcAft>
            </a:pPr>
            <a:r>
              <a:rPr lang="en-US" b="1" dirty="0">
                <a:solidFill>
                  <a:schemeClr val="bg1"/>
                </a:solidFill>
                <a:latin typeface="Arial" panose="020B0604020202020204" pitchFamily="34" charset="0"/>
                <a:ea typeface="Times New Roman" panose="02020603050405020304" pitchFamily="18" charset="0"/>
              </a:rPr>
              <a:t>Entire Population</a:t>
            </a:r>
            <a:endParaRPr lang="en-US" dirty="0">
              <a:solidFill>
                <a:schemeClr val="bg1"/>
              </a:solidFill>
              <a:latin typeface="Times New Roman" panose="02020603050405020304" pitchFamily="18" charset="0"/>
              <a:ea typeface="Times New Roman" panose="02020603050405020304" pitchFamily="18" charset="0"/>
            </a:endParaRPr>
          </a:p>
        </p:txBody>
      </p:sp>
      <p:cxnSp>
        <p:nvCxnSpPr>
          <p:cNvPr id="9" name="Straight Connector 8"/>
          <p:cNvCxnSpPr/>
          <p:nvPr/>
        </p:nvCxnSpPr>
        <p:spPr>
          <a:xfrm>
            <a:off x="2785137" y="4137660"/>
            <a:ext cx="2534116"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Rectangle 9"/>
          <p:cNvSpPr/>
          <p:nvPr/>
        </p:nvSpPr>
        <p:spPr>
          <a:xfrm>
            <a:off x="5481273" y="3936309"/>
            <a:ext cx="2159887" cy="369332"/>
          </a:xfrm>
          <a:prstGeom prst="rect">
            <a:avLst/>
          </a:prstGeom>
        </p:spPr>
        <p:txBody>
          <a:bodyPr wrap="none">
            <a:spAutoFit/>
          </a:bodyPr>
          <a:lstStyle/>
          <a:p>
            <a:pPr>
              <a:spcAft>
                <a:spcPts val="0"/>
              </a:spcAft>
            </a:pPr>
            <a:r>
              <a:rPr lang="en-US" b="1" dirty="0" smtClean="0">
                <a:solidFill>
                  <a:schemeClr val="bg1"/>
                </a:solidFill>
                <a:latin typeface="Times New Roman" panose="02020603050405020304" pitchFamily="18" charset="0"/>
                <a:ea typeface="Times New Roman" panose="02020603050405020304" pitchFamily="18" charset="0"/>
              </a:rPr>
              <a:t>x  Total </a:t>
            </a:r>
            <a:r>
              <a:rPr lang="en-US" b="1" dirty="0">
                <a:solidFill>
                  <a:schemeClr val="bg1"/>
                </a:solidFill>
                <a:latin typeface="Times New Roman" panose="02020603050405020304" pitchFamily="18" charset="0"/>
                <a:ea typeface="Times New Roman" panose="02020603050405020304" pitchFamily="18" charset="0"/>
              </a:rPr>
              <a:t>Sample Size</a:t>
            </a:r>
            <a:endParaRPr lang="en-US"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42787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495E168-DA5E-4888-8D8A-92B118324C14}" type="slidenum">
              <a:rPr lang="ru-RU" smtClean="0"/>
              <a:pPr/>
              <a:t>18</a:t>
            </a:fld>
            <a:endParaRPr lang="ru-RU" dirty="0"/>
          </a:p>
        </p:txBody>
      </p:sp>
      <p:sp>
        <p:nvSpPr>
          <p:cNvPr id="3" name="Rectangle 2"/>
          <p:cNvSpPr/>
          <p:nvPr/>
        </p:nvSpPr>
        <p:spPr>
          <a:xfrm>
            <a:off x="1746583" y="2800351"/>
            <a:ext cx="9258300" cy="3046988"/>
          </a:xfrm>
          <a:prstGeom prst="rect">
            <a:avLst/>
          </a:prstGeom>
          <a:effectLst>
            <a:reflection blurRad="6350" stA="50000" endA="300" endPos="90000" dir="5400000" sy="-100000" algn="bl" rotWithShape="0"/>
          </a:effectLst>
        </p:spPr>
        <p:txBody>
          <a:bodyPr wrap="square">
            <a:spAutoFit/>
          </a:bodyPr>
          <a:lstStyle/>
          <a:p>
            <a:r>
              <a:rPr lang="en-US" dirty="0">
                <a:solidFill>
                  <a:schemeClr val="bg1"/>
                </a:solidFill>
                <a:latin typeface="Arial" panose="020B0604020202020204" pitchFamily="34" charset="0"/>
                <a:ea typeface="Arial" panose="020B0604020202020204" pitchFamily="34" charset="0"/>
              </a:rPr>
              <a:t> </a:t>
            </a:r>
            <a:r>
              <a:rPr lang="en-US" sz="2400" dirty="0">
                <a:solidFill>
                  <a:schemeClr val="bg1"/>
                </a:solidFill>
                <a:latin typeface="Arial" panose="020B0604020202020204" pitchFamily="34" charset="0"/>
                <a:ea typeface="Arial" panose="020B0604020202020204" pitchFamily="34" charset="0"/>
              </a:rPr>
              <a:t>To acquire the data for the fulfillment of the study, the researchers will amass data from books, journals, and online references correlated to the study. The researchers will also develop a questionnaire through a review of literature initially; it will undergo approval from at least 2 professionals. The researchers will also seek permission from the </a:t>
            </a:r>
            <a:r>
              <a:rPr lang="en-US" sz="2400" dirty="0" err="1">
                <a:solidFill>
                  <a:schemeClr val="bg1"/>
                </a:solidFill>
                <a:latin typeface="Arial" panose="020B0604020202020204" pitchFamily="34" charset="0"/>
                <a:ea typeface="Arial" panose="020B0604020202020204" pitchFamily="34" charset="0"/>
              </a:rPr>
              <a:t>Abanon</a:t>
            </a:r>
            <a:r>
              <a:rPr lang="en-US" sz="2400" dirty="0">
                <a:solidFill>
                  <a:schemeClr val="bg1"/>
                </a:solidFill>
                <a:latin typeface="Arial" panose="020B0604020202020204" pitchFamily="34" charset="0"/>
                <a:ea typeface="Arial" panose="020B0604020202020204" pitchFamily="34" charset="0"/>
              </a:rPr>
              <a:t> Senior High School department to distribute the questionnaires to the subjects who belong to the stated department</a:t>
            </a:r>
            <a:endParaRPr lang="en-US" sz="2400" dirty="0">
              <a:solidFill>
                <a:schemeClr val="bg1"/>
              </a:solidFill>
            </a:endParaRPr>
          </a:p>
        </p:txBody>
      </p:sp>
      <p:sp>
        <p:nvSpPr>
          <p:cNvPr id="5" name="Down Ribbon 4"/>
          <p:cNvSpPr/>
          <p:nvPr/>
        </p:nvSpPr>
        <p:spPr>
          <a:xfrm>
            <a:off x="2160270" y="720090"/>
            <a:ext cx="8035290" cy="1657350"/>
          </a:xfrm>
          <a:prstGeom prst="ribbon">
            <a:avLst/>
          </a:prstGeom>
          <a:solidFill>
            <a:schemeClr val="bg2"/>
          </a:solidFill>
          <a:ln w="12700" cap="flat">
            <a:noFill/>
            <a:prstDash val="solid"/>
            <a:miter/>
          </a:ln>
        </p:spPr>
        <p:txBody>
          <a:bodyPr rtlCol="0" anchor="ctr"/>
          <a:lstStyle/>
          <a:p>
            <a:pPr algn="l"/>
            <a:r>
              <a:rPr lang="en-US" sz="3200" dirty="0" smtClean="0"/>
              <a:t>Instruments and Data Collection</a:t>
            </a:r>
            <a:endParaRPr lang="en-US" sz="3200" dirty="0"/>
          </a:p>
        </p:txBody>
      </p:sp>
      <p:sp>
        <p:nvSpPr>
          <p:cNvPr id="6" name="Cloud 5"/>
          <p:cNvSpPr/>
          <p:nvPr/>
        </p:nvSpPr>
        <p:spPr>
          <a:xfrm>
            <a:off x="502920" y="720090"/>
            <a:ext cx="1805940" cy="1405890"/>
          </a:xfrm>
          <a:prstGeom prst="cloud">
            <a:avLst/>
          </a:prstGeom>
          <a:solidFill>
            <a:schemeClr val="bg2"/>
          </a:solidFill>
          <a:ln w="12700" cap="flat">
            <a:noFill/>
            <a:prstDash val="solid"/>
            <a:miter/>
          </a:ln>
        </p:spPr>
        <p:txBody>
          <a:bodyPr rtlCol="0" anchor="ctr"/>
          <a:lstStyle/>
          <a:p>
            <a:pPr algn="l"/>
            <a:endParaRPr lang="en-US" dirty="0"/>
          </a:p>
        </p:txBody>
      </p:sp>
      <p:sp>
        <p:nvSpPr>
          <p:cNvPr id="7" name="Cloud 6"/>
          <p:cNvSpPr/>
          <p:nvPr/>
        </p:nvSpPr>
        <p:spPr>
          <a:xfrm>
            <a:off x="10024110" y="720090"/>
            <a:ext cx="1699260" cy="1428750"/>
          </a:xfrm>
          <a:prstGeom prst="cloud">
            <a:avLst/>
          </a:prstGeom>
          <a:solidFill>
            <a:schemeClr val="bg2"/>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2939218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495E168-DA5E-4888-8D8A-92B118324C14}" type="slidenum">
              <a:rPr lang="ru-RU" smtClean="0"/>
              <a:pPr/>
              <a:t>19</a:t>
            </a:fld>
            <a:endParaRPr lang="ru-RU" dirty="0"/>
          </a:p>
        </p:txBody>
      </p:sp>
      <p:sp>
        <p:nvSpPr>
          <p:cNvPr id="3" name="Rectangle 2"/>
          <p:cNvSpPr/>
          <p:nvPr/>
        </p:nvSpPr>
        <p:spPr>
          <a:xfrm>
            <a:off x="1223010" y="1720840"/>
            <a:ext cx="9395460" cy="2308324"/>
          </a:xfrm>
          <a:prstGeom prst="rect">
            <a:avLst/>
          </a:prstGeom>
        </p:spPr>
        <p:txBody>
          <a:bodyPr wrap="square">
            <a:spAutoFit/>
          </a:bodyPr>
          <a:lstStyle/>
          <a:p>
            <a:pPr algn="just">
              <a:lnSpc>
                <a:spcPct val="200000"/>
              </a:lnSpc>
              <a:spcAft>
                <a:spcPts val="0"/>
              </a:spcAft>
            </a:pPr>
            <a:r>
              <a:rPr lang="en-US" dirty="0">
                <a:solidFill>
                  <a:schemeClr val="bg1"/>
                </a:solidFill>
                <a:latin typeface="Arial" panose="020B0604020202020204" pitchFamily="34" charset="0"/>
                <a:ea typeface="Tahoma" panose="020B0604030504040204" pitchFamily="34" charset="0"/>
              </a:rPr>
              <a:t> The data that will be gathered by the researcher from the responses of students will be tallied, tabulated, and presented in tabular form. The data will be analyzed and interpreted through the use of the following statistical tools:</a:t>
            </a:r>
            <a:endParaRPr lang="en-US" dirty="0">
              <a:solidFill>
                <a:schemeClr val="bg1"/>
              </a:solidFill>
              <a:latin typeface="Times New Roman" panose="02020603050405020304" pitchFamily="18" charset="0"/>
              <a:ea typeface="Times New Roman" panose="02020603050405020304" pitchFamily="18" charset="0"/>
            </a:endParaRPr>
          </a:p>
          <a:p>
            <a:pPr algn="just">
              <a:lnSpc>
                <a:spcPct val="200000"/>
              </a:lnSpc>
              <a:spcAft>
                <a:spcPts val="0"/>
              </a:spcAft>
            </a:pPr>
            <a:r>
              <a:rPr lang="en-US" dirty="0">
                <a:solidFill>
                  <a:schemeClr val="bg1"/>
                </a:solidFill>
                <a:latin typeface="Arial" panose="020B0604020202020204" pitchFamily="34" charset="0"/>
                <a:ea typeface="Tahoma" panose="020B0604030504040204" pitchFamily="34" charset="0"/>
              </a:rPr>
              <a:t>Where:</a:t>
            </a:r>
            <a:endParaRPr lang="en-US" dirty="0">
              <a:solidFill>
                <a:schemeClr val="bg1"/>
              </a:solidFill>
            </a:endParaRPr>
          </a:p>
        </p:txBody>
      </p:sp>
      <p:sp>
        <p:nvSpPr>
          <p:cNvPr id="4" name="Rectangle 3"/>
          <p:cNvSpPr/>
          <p:nvPr/>
        </p:nvSpPr>
        <p:spPr>
          <a:xfrm>
            <a:off x="617813" y="774115"/>
            <a:ext cx="3562257" cy="822341"/>
          </a:xfrm>
          <a:prstGeom prst="rect">
            <a:avLst/>
          </a:prstGeom>
        </p:spPr>
        <p:txBody>
          <a:bodyPr wrap="none">
            <a:spAutoFit/>
          </a:bodyPr>
          <a:lstStyle/>
          <a:p>
            <a:pPr algn="just">
              <a:lnSpc>
                <a:spcPct val="200000"/>
              </a:lnSpc>
              <a:spcAft>
                <a:spcPts val="1000"/>
              </a:spcAft>
            </a:pPr>
            <a:r>
              <a:rPr lang="en-US" sz="2800" b="1" dirty="0">
                <a:solidFill>
                  <a:schemeClr val="bg2">
                    <a:lumMod val="60000"/>
                    <a:lumOff val="40000"/>
                  </a:schemeClr>
                </a:solidFill>
                <a:latin typeface="Arial" panose="020B0604020202020204" pitchFamily="34" charset="0"/>
                <a:ea typeface="Times New Roman" panose="02020603050405020304" pitchFamily="18" charset="0"/>
              </a:rPr>
              <a:t>Data Analysis Tools</a:t>
            </a:r>
            <a:endParaRPr lang="en-US" sz="2800" dirty="0">
              <a:solidFill>
                <a:schemeClr val="bg2">
                  <a:lumMod val="60000"/>
                  <a:lumOff val="40000"/>
                </a:schemeClr>
              </a:solidFill>
              <a:latin typeface="Times New Roman" panose="02020603050405020304" pitchFamily="18" charset="0"/>
              <a:ea typeface="Times New Roman" panose="02020603050405020304" pitchFamily="18" charset="0"/>
            </a:endParaRPr>
          </a:p>
        </p:txBody>
      </p:sp>
      <p:cxnSp>
        <p:nvCxnSpPr>
          <p:cNvPr id="6" name="Straight Connector 5"/>
          <p:cNvCxnSpPr/>
          <p:nvPr/>
        </p:nvCxnSpPr>
        <p:spPr>
          <a:xfrm>
            <a:off x="0" y="1720840"/>
            <a:ext cx="4320540" cy="2795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1348344" y="4084169"/>
            <a:ext cx="9270126" cy="2200110"/>
          </a:xfrm>
          <a:prstGeom prst="rect">
            <a:avLst/>
          </a:prstGeom>
        </p:spPr>
      </p:pic>
    </p:spTree>
    <p:extLst>
      <p:ext uri="{BB962C8B-B14F-4D97-AF65-F5344CB8AC3E}">
        <p14:creationId xmlns:p14="http://schemas.microsoft.com/office/powerpoint/2010/main" val="3493754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a:xfrm>
            <a:off x="6285757" y="3253661"/>
            <a:ext cx="5731823" cy="652052"/>
          </a:xfrm>
          <a:effectLst>
            <a:reflection blurRad="6350" stA="50000" endA="300" endPos="90000" dist="50800" dir="5400000" sy="-100000" algn="bl" rotWithShape="0"/>
          </a:effectLst>
        </p:spPr>
        <p:txBody>
          <a:bodyPr/>
          <a:lstStyle/>
          <a:p>
            <a:pPr algn="ctr"/>
            <a:r>
              <a:rPr lang="en-US" dirty="0" err="1"/>
              <a:t>O</a:t>
            </a:r>
            <a:r>
              <a:rPr lang="en-US" dirty="0" err="1" smtClean="0"/>
              <a:t>ccurence</a:t>
            </a:r>
            <a:endParaRPr lang="ru-RU" dirty="0"/>
          </a:p>
        </p:txBody>
      </p:sp>
      <p:pic>
        <p:nvPicPr>
          <p:cNvPr id="7" name="Picture 6"/>
          <p:cNvPicPr>
            <a:picLocks noChangeAspect="1"/>
          </p:cNvPicPr>
          <p:nvPr/>
        </p:nvPicPr>
        <p:blipFill>
          <a:blip r:embed="rId2"/>
          <a:stretch>
            <a:fillRect/>
          </a:stretch>
        </p:blipFill>
        <p:spPr>
          <a:xfrm>
            <a:off x="4118861" y="207869"/>
            <a:ext cx="3599952" cy="2083118"/>
          </a:xfrm>
          <a:prstGeom prst="rect">
            <a:avLst/>
          </a:prstGeom>
          <a:effectLst>
            <a:reflection blurRad="6350" stA="50000" endA="300" endPos="55000" dir="5400000" sy="-100000" algn="bl" rotWithShape="0"/>
          </a:effectLst>
        </p:spPr>
      </p:pic>
      <p:pic>
        <p:nvPicPr>
          <p:cNvPr id="8" name="Picture 7"/>
          <p:cNvPicPr>
            <a:picLocks noChangeAspect="1"/>
          </p:cNvPicPr>
          <p:nvPr/>
        </p:nvPicPr>
        <p:blipFill>
          <a:blip r:embed="rId3"/>
          <a:stretch>
            <a:fillRect/>
          </a:stretch>
        </p:blipFill>
        <p:spPr>
          <a:xfrm>
            <a:off x="0" y="1379141"/>
            <a:ext cx="3760470" cy="1874520"/>
          </a:xfrm>
          <a:prstGeom prst="rect">
            <a:avLst/>
          </a:prstGeom>
          <a:effectLst>
            <a:reflection blurRad="6350" stA="50000" endA="300" endPos="55500" dist="50800" dir="5400000" sy="-100000" algn="bl" rotWithShape="0"/>
          </a:effectLst>
        </p:spPr>
      </p:pic>
      <p:pic>
        <p:nvPicPr>
          <p:cNvPr id="9" name="Picture 8"/>
          <p:cNvPicPr>
            <a:picLocks noChangeAspect="1"/>
          </p:cNvPicPr>
          <p:nvPr/>
        </p:nvPicPr>
        <p:blipFill>
          <a:blip r:embed="rId4"/>
          <a:stretch>
            <a:fillRect/>
          </a:stretch>
        </p:blipFill>
        <p:spPr>
          <a:xfrm>
            <a:off x="2884068" y="4119766"/>
            <a:ext cx="3623462" cy="1913573"/>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4245176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a:t>
            </a:r>
            <a:r>
              <a:rPr lang="en-US" dirty="0" err="1" smtClean="0"/>
              <a:t>lV</a:t>
            </a:r>
            <a:endParaRPr lang="en-US" dirty="0"/>
          </a:p>
        </p:txBody>
      </p:sp>
      <p:sp>
        <p:nvSpPr>
          <p:cNvPr id="3" name="Subtitle 2"/>
          <p:cNvSpPr>
            <a:spLocks noGrp="1"/>
          </p:cNvSpPr>
          <p:nvPr>
            <p:ph type="subTitle" idx="1"/>
          </p:nvPr>
        </p:nvSpPr>
        <p:spPr/>
        <p:txBody>
          <a:bodyPr/>
          <a:lstStyle/>
          <a:p>
            <a:r>
              <a:rPr lang="en-US" b="1" dirty="0"/>
              <a:t> PRESENTATION , ANALYSIS  AND INTERPRETATION OF DATA</a:t>
            </a:r>
            <a:endParaRPr lang="en-US" dirty="0"/>
          </a:p>
        </p:txBody>
      </p:sp>
    </p:spTree>
    <p:extLst>
      <p:ext uri="{BB962C8B-B14F-4D97-AF65-F5344CB8AC3E}">
        <p14:creationId xmlns:p14="http://schemas.microsoft.com/office/powerpoint/2010/main" val="1729549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Findings</a:t>
            </a:r>
            <a:endParaRPr lang="en-US" dirty="0"/>
          </a:p>
        </p:txBody>
      </p:sp>
      <p:sp>
        <p:nvSpPr>
          <p:cNvPr id="3" name="Slide Number Placeholder 2"/>
          <p:cNvSpPr>
            <a:spLocks noGrp="1"/>
          </p:cNvSpPr>
          <p:nvPr>
            <p:ph type="sldNum" sz="quarter" idx="10"/>
          </p:nvPr>
        </p:nvSpPr>
        <p:spPr/>
        <p:txBody>
          <a:bodyPr/>
          <a:lstStyle/>
          <a:p>
            <a:fld id="{D495E168-DA5E-4888-8D8A-92B118324C14}" type="slidenum">
              <a:rPr lang="ru-RU" smtClean="0"/>
              <a:pPr/>
              <a:t>21</a:t>
            </a:fld>
            <a:endParaRPr lang="ru-RU" dirty="0"/>
          </a:p>
        </p:txBody>
      </p:sp>
      <p:sp>
        <p:nvSpPr>
          <p:cNvPr id="4" name="Text Placeholder 3"/>
          <p:cNvSpPr>
            <a:spLocks noGrp="1"/>
          </p:cNvSpPr>
          <p:nvPr>
            <p:ph type="body" idx="1"/>
          </p:nvPr>
        </p:nvSpPr>
        <p:spPr>
          <a:xfrm>
            <a:off x="1143000" y="2876903"/>
            <a:ext cx="10502364" cy="2758088"/>
          </a:xfrm>
        </p:spPr>
        <p:txBody>
          <a:bodyPr>
            <a:normAutofit/>
          </a:bodyPr>
          <a:lstStyle/>
          <a:p>
            <a:pPr>
              <a:lnSpc>
                <a:spcPct val="150000"/>
              </a:lnSpc>
            </a:pPr>
            <a:r>
              <a:rPr lang="en-US" sz="2000" dirty="0"/>
              <a:t>This chapter reports the analysis of data collection from a sample of 71 students who selected  no. of  respondents  in </a:t>
            </a:r>
            <a:r>
              <a:rPr lang="en-US" sz="2000" dirty="0" err="1"/>
              <a:t>defferent</a:t>
            </a:r>
            <a:r>
              <a:rPr lang="en-US" sz="2000" dirty="0"/>
              <a:t> strands from grade 11 and 12  who agreed to participate in the study. The first part of this chapter presents descriptive demographic information about the sample obtain in the </a:t>
            </a:r>
            <a:r>
              <a:rPr lang="en-US" sz="2000" dirty="0" err="1"/>
              <a:t>survey.This</a:t>
            </a:r>
            <a:r>
              <a:rPr lang="en-US" sz="2000" dirty="0"/>
              <a:t> demographic information is the student’s backgrounds using percentage.</a:t>
            </a:r>
          </a:p>
        </p:txBody>
      </p:sp>
    </p:spTree>
    <p:extLst>
      <p:ext uri="{BB962C8B-B14F-4D97-AF65-F5344CB8AC3E}">
        <p14:creationId xmlns:p14="http://schemas.microsoft.com/office/powerpoint/2010/main" val="752641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 I. Profile of the respondents </a:t>
            </a:r>
          </a:p>
        </p:txBody>
      </p:sp>
      <p:sp>
        <p:nvSpPr>
          <p:cNvPr id="3" name="Slide Number Placeholder 2"/>
          <p:cNvSpPr>
            <a:spLocks noGrp="1"/>
          </p:cNvSpPr>
          <p:nvPr>
            <p:ph type="sldNum" sz="quarter" idx="10"/>
          </p:nvPr>
        </p:nvSpPr>
        <p:spPr/>
        <p:txBody>
          <a:bodyPr/>
          <a:lstStyle/>
          <a:p>
            <a:fld id="{D495E168-DA5E-4888-8D8A-92B118324C14}" type="slidenum">
              <a:rPr lang="ru-RU" smtClean="0"/>
              <a:pPr/>
              <a:t>22</a:t>
            </a:fld>
            <a:endParaRPr lang="ru-RU" dirty="0"/>
          </a:p>
        </p:txBody>
      </p:sp>
      <p:sp>
        <p:nvSpPr>
          <p:cNvPr id="4" name="Text Placeholder 3"/>
          <p:cNvSpPr>
            <a:spLocks noGrp="1"/>
          </p:cNvSpPr>
          <p:nvPr>
            <p:ph type="body" idx="1"/>
          </p:nvPr>
        </p:nvSpPr>
        <p:spPr>
          <a:xfrm>
            <a:off x="777240" y="2225393"/>
            <a:ext cx="10502364" cy="782638"/>
          </a:xfrm>
        </p:spPr>
        <p:txBody>
          <a:bodyPr>
            <a:normAutofit fontScale="85000" lnSpcReduction="10000"/>
          </a:bodyPr>
          <a:lstStyle/>
          <a:p>
            <a:r>
              <a:rPr lang="en-US" dirty="0"/>
              <a:t>The profile of the respondents in terms of Age, </a:t>
            </a:r>
            <a:r>
              <a:rPr lang="en-US" dirty="0" err="1"/>
              <a:t>Gender,Grade</a:t>
            </a:r>
            <a:r>
              <a:rPr lang="en-US" dirty="0"/>
              <a:t> level and Strand are listed below</a:t>
            </a:r>
            <a:r>
              <a:rPr lang="en-US" dirty="0" smtClean="0"/>
              <a:t>:</a:t>
            </a:r>
          </a:p>
          <a:p>
            <a:r>
              <a:rPr lang="en-US" dirty="0"/>
              <a:t>Table 1.1 .Presentation of Age of Grade 11 and 12 respondents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91509093"/>
              </p:ext>
            </p:extLst>
          </p:nvPr>
        </p:nvGraphicFramePr>
        <p:xfrm>
          <a:off x="2514600" y="3008032"/>
          <a:ext cx="6587857" cy="3693592"/>
        </p:xfrm>
        <a:graphic>
          <a:graphicData uri="http://schemas.openxmlformats.org/drawingml/2006/table">
            <a:tbl>
              <a:tblPr>
                <a:effectLst>
                  <a:outerShdw blurRad="50800" dist="38100" dir="2700000" algn="tl" rotWithShape="0">
                    <a:prstClr val="black">
                      <a:alpha val="40000"/>
                    </a:prstClr>
                  </a:outerShdw>
                </a:effectLst>
                <a:tableStyleId>{9DCAF9ED-07DC-4A11-8D7F-57B35C25682E}</a:tableStyleId>
              </a:tblPr>
              <a:tblGrid>
                <a:gridCol w="2980253">
                  <a:extLst>
                    <a:ext uri="{9D8B030D-6E8A-4147-A177-3AD203B41FA5}">
                      <a16:colId xmlns:a16="http://schemas.microsoft.com/office/drawing/2014/main" val="2686631193"/>
                    </a:ext>
                  </a:extLst>
                </a:gridCol>
                <a:gridCol w="3607604">
                  <a:extLst>
                    <a:ext uri="{9D8B030D-6E8A-4147-A177-3AD203B41FA5}">
                      <a16:colId xmlns:a16="http://schemas.microsoft.com/office/drawing/2014/main" val="1242446278"/>
                    </a:ext>
                  </a:extLst>
                </a:gridCol>
              </a:tblGrid>
              <a:tr h="631414">
                <a:tc>
                  <a:txBody>
                    <a:bodyPr/>
                    <a:lstStyle/>
                    <a:p>
                      <a:pPr algn="ctr">
                        <a:lnSpc>
                          <a:spcPct val="200000"/>
                        </a:lnSpc>
                        <a:spcAft>
                          <a:spcPts val="0"/>
                        </a:spcAft>
                      </a:pPr>
                      <a:r>
                        <a:rPr lang="en-US" sz="1200" b="1" dirty="0">
                          <a:effectLst/>
                        </a:rPr>
                        <a:t> </a:t>
                      </a:r>
                    </a:p>
                    <a:p>
                      <a:pPr>
                        <a:lnSpc>
                          <a:spcPct val="200000"/>
                        </a:lnSpc>
                        <a:spcAft>
                          <a:spcPts val="0"/>
                        </a:spcAft>
                      </a:pPr>
                      <a:r>
                        <a:rPr lang="en-US" sz="1200" b="1" dirty="0">
                          <a:effectLst/>
                        </a:rPr>
                        <a:t>                      Age </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b="1">
                          <a:effectLst/>
                        </a:rPr>
                        <a:t> </a:t>
                      </a:r>
                    </a:p>
                    <a:p>
                      <a:pPr algn="ctr">
                        <a:lnSpc>
                          <a:spcPct val="200000"/>
                        </a:lnSpc>
                        <a:spcAft>
                          <a:spcPts val="0"/>
                        </a:spcAft>
                      </a:pPr>
                      <a:r>
                        <a:rPr lang="en-US" sz="1200" b="1">
                          <a:effectLst/>
                        </a:rPr>
                        <a:t>Percentage</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9191937"/>
                  </a:ext>
                </a:extLst>
              </a:tr>
              <a:tr h="631414">
                <a:tc>
                  <a:txBody>
                    <a:bodyPr/>
                    <a:lstStyle/>
                    <a:p>
                      <a:pPr algn="ctr">
                        <a:lnSpc>
                          <a:spcPct val="200000"/>
                        </a:lnSpc>
                        <a:spcAft>
                          <a:spcPts val="0"/>
                        </a:spcAft>
                      </a:pPr>
                      <a:r>
                        <a:rPr lang="en-US" sz="1200" b="1" dirty="0">
                          <a:effectLst/>
                        </a:rPr>
                        <a:t> </a:t>
                      </a:r>
                    </a:p>
                    <a:p>
                      <a:pPr algn="ctr">
                        <a:lnSpc>
                          <a:spcPct val="200000"/>
                        </a:lnSpc>
                        <a:spcAft>
                          <a:spcPts val="0"/>
                        </a:spcAft>
                      </a:pPr>
                      <a:r>
                        <a:rPr lang="en-US" sz="1200" b="1" dirty="0">
                          <a:effectLst/>
                        </a:rPr>
                        <a:t>15</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b="1">
                          <a:effectLst/>
                        </a:rPr>
                        <a:t> </a:t>
                      </a:r>
                    </a:p>
                    <a:p>
                      <a:pPr algn="ctr">
                        <a:lnSpc>
                          <a:spcPct val="200000"/>
                        </a:lnSpc>
                        <a:spcAft>
                          <a:spcPts val="0"/>
                        </a:spcAft>
                      </a:pPr>
                      <a:r>
                        <a:rPr lang="en-US" sz="1200" b="1">
                          <a:effectLst/>
                        </a:rPr>
                        <a:t>------</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63006318"/>
                  </a:ext>
                </a:extLst>
              </a:tr>
              <a:tr h="315707">
                <a:tc>
                  <a:txBody>
                    <a:bodyPr/>
                    <a:lstStyle/>
                    <a:p>
                      <a:pPr>
                        <a:lnSpc>
                          <a:spcPct val="200000"/>
                        </a:lnSpc>
                        <a:spcAft>
                          <a:spcPts val="0"/>
                        </a:spcAft>
                      </a:pPr>
                      <a:r>
                        <a:rPr lang="en-US" sz="1200" b="1" dirty="0">
                          <a:effectLst/>
                        </a:rPr>
                        <a:t>                         16  -17</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b="1">
                          <a:effectLst/>
                        </a:rPr>
                        <a:t>80.3%</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0955755"/>
                  </a:ext>
                </a:extLst>
              </a:tr>
              <a:tr h="631414">
                <a:tc>
                  <a:txBody>
                    <a:bodyPr/>
                    <a:lstStyle/>
                    <a:p>
                      <a:pPr algn="ctr">
                        <a:lnSpc>
                          <a:spcPct val="200000"/>
                        </a:lnSpc>
                        <a:spcAft>
                          <a:spcPts val="0"/>
                        </a:spcAft>
                      </a:pPr>
                      <a:r>
                        <a:rPr lang="en-US" sz="1200" b="1" dirty="0">
                          <a:effectLst/>
                        </a:rPr>
                        <a:t> </a:t>
                      </a:r>
                    </a:p>
                    <a:p>
                      <a:pPr algn="ctr">
                        <a:lnSpc>
                          <a:spcPct val="200000"/>
                        </a:lnSpc>
                        <a:spcAft>
                          <a:spcPts val="0"/>
                        </a:spcAft>
                      </a:pPr>
                      <a:r>
                        <a:rPr lang="en-US" sz="1200" b="1" dirty="0">
                          <a:effectLst/>
                        </a:rPr>
                        <a:t>18 - 19</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b="1" dirty="0">
                          <a:effectLst/>
                        </a:rPr>
                        <a:t> </a:t>
                      </a:r>
                    </a:p>
                    <a:p>
                      <a:pPr algn="ctr">
                        <a:lnSpc>
                          <a:spcPct val="200000"/>
                        </a:lnSpc>
                        <a:spcAft>
                          <a:spcPts val="0"/>
                        </a:spcAft>
                      </a:pPr>
                      <a:r>
                        <a:rPr lang="en-US" sz="1200" b="1" dirty="0">
                          <a:effectLst/>
                        </a:rPr>
                        <a:t>19.7%</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6439306"/>
                  </a:ext>
                </a:extLst>
              </a:tr>
              <a:tr h="631414">
                <a:tc>
                  <a:txBody>
                    <a:bodyPr/>
                    <a:lstStyle/>
                    <a:p>
                      <a:pPr algn="ctr">
                        <a:lnSpc>
                          <a:spcPct val="200000"/>
                        </a:lnSpc>
                        <a:spcAft>
                          <a:spcPts val="0"/>
                        </a:spcAft>
                      </a:pPr>
                      <a:r>
                        <a:rPr lang="en-US" sz="1200" b="1">
                          <a:effectLst/>
                        </a:rPr>
                        <a:t> </a:t>
                      </a:r>
                    </a:p>
                    <a:p>
                      <a:pPr algn="ctr">
                        <a:lnSpc>
                          <a:spcPct val="200000"/>
                        </a:lnSpc>
                        <a:spcAft>
                          <a:spcPts val="0"/>
                        </a:spcAft>
                      </a:pPr>
                      <a:r>
                        <a:rPr lang="en-US" sz="1200" b="1">
                          <a:effectLst/>
                        </a:rPr>
                        <a:t>20</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b="1" dirty="0">
                          <a:effectLst/>
                        </a:rPr>
                        <a:t> </a:t>
                      </a:r>
                    </a:p>
                    <a:p>
                      <a:pPr algn="ctr">
                        <a:lnSpc>
                          <a:spcPct val="200000"/>
                        </a:lnSpc>
                        <a:spcAft>
                          <a:spcPts val="0"/>
                        </a:spcAft>
                      </a:pPr>
                      <a:r>
                        <a:rPr lang="en-US" sz="1200" b="1" dirty="0">
                          <a:effectLst/>
                        </a:rPr>
                        <a:t>-------</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3733415"/>
                  </a:ext>
                </a:extLst>
              </a:tr>
              <a:tr h="631414">
                <a:tc>
                  <a:txBody>
                    <a:bodyPr/>
                    <a:lstStyle/>
                    <a:p>
                      <a:pPr algn="ctr">
                        <a:lnSpc>
                          <a:spcPct val="200000"/>
                        </a:lnSpc>
                        <a:spcAft>
                          <a:spcPts val="0"/>
                        </a:spcAft>
                      </a:pPr>
                      <a:r>
                        <a:rPr lang="en-US" sz="1200" b="1">
                          <a:effectLst/>
                        </a:rPr>
                        <a:t> </a:t>
                      </a:r>
                    </a:p>
                    <a:p>
                      <a:pPr algn="ctr">
                        <a:lnSpc>
                          <a:spcPct val="200000"/>
                        </a:lnSpc>
                        <a:spcAft>
                          <a:spcPts val="0"/>
                        </a:spcAft>
                      </a:pPr>
                      <a:r>
                        <a:rPr lang="en-US" sz="1200" b="1">
                          <a:effectLst/>
                        </a:rPr>
                        <a:t>Above 20</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b="1" dirty="0">
                          <a:effectLst/>
                        </a:rPr>
                        <a:t> </a:t>
                      </a:r>
                    </a:p>
                    <a:p>
                      <a:pPr algn="ctr">
                        <a:lnSpc>
                          <a:spcPct val="200000"/>
                        </a:lnSpc>
                        <a:spcAft>
                          <a:spcPts val="0"/>
                        </a:spcAft>
                      </a:pPr>
                      <a:r>
                        <a:rPr lang="en-US" sz="1200" b="1" dirty="0">
                          <a:effectLst/>
                        </a:rPr>
                        <a:t>-------</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94413875"/>
                  </a:ext>
                </a:extLst>
              </a:tr>
            </a:tbl>
          </a:graphicData>
        </a:graphic>
      </p:graphicFrame>
    </p:spTree>
    <p:extLst>
      <p:ext uri="{BB962C8B-B14F-4D97-AF65-F5344CB8AC3E}">
        <p14:creationId xmlns:p14="http://schemas.microsoft.com/office/powerpoint/2010/main" val="2300521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 I. Profile of the respondents </a:t>
            </a:r>
          </a:p>
        </p:txBody>
      </p:sp>
      <p:sp>
        <p:nvSpPr>
          <p:cNvPr id="3" name="Slide Number Placeholder 2"/>
          <p:cNvSpPr>
            <a:spLocks noGrp="1"/>
          </p:cNvSpPr>
          <p:nvPr>
            <p:ph type="sldNum" sz="quarter" idx="10"/>
          </p:nvPr>
        </p:nvSpPr>
        <p:spPr/>
        <p:txBody>
          <a:bodyPr/>
          <a:lstStyle/>
          <a:p>
            <a:fld id="{D495E168-DA5E-4888-8D8A-92B118324C14}" type="slidenum">
              <a:rPr lang="ru-RU" smtClean="0"/>
              <a:pPr/>
              <a:t>23</a:t>
            </a:fld>
            <a:endParaRPr lang="ru-RU" dirty="0"/>
          </a:p>
        </p:txBody>
      </p:sp>
      <p:sp>
        <p:nvSpPr>
          <p:cNvPr id="4" name="Text Placeholder 3"/>
          <p:cNvSpPr>
            <a:spLocks noGrp="1"/>
          </p:cNvSpPr>
          <p:nvPr>
            <p:ph type="body" idx="1"/>
          </p:nvPr>
        </p:nvSpPr>
        <p:spPr>
          <a:xfrm>
            <a:off x="777240" y="2225393"/>
            <a:ext cx="9692640" cy="782638"/>
          </a:xfrm>
        </p:spPr>
        <p:txBody>
          <a:bodyPr/>
          <a:lstStyle/>
          <a:p>
            <a:r>
              <a:rPr lang="en-US" dirty="0"/>
              <a:t>Table 1.2  Presentation of Gender of Grade 11 and 12  respondents</a:t>
            </a:r>
          </a:p>
        </p:txBody>
      </p:sp>
      <p:graphicFrame>
        <p:nvGraphicFramePr>
          <p:cNvPr id="8" name="Table 7"/>
          <p:cNvGraphicFramePr>
            <a:graphicFrameLocks noGrp="1"/>
          </p:cNvGraphicFramePr>
          <p:nvPr>
            <p:extLst>
              <p:ext uri="{D42A27DB-BD31-4B8C-83A1-F6EECF244321}">
                <p14:modId xmlns:p14="http://schemas.microsoft.com/office/powerpoint/2010/main" val="2090088440"/>
              </p:ext>
            </p:extLst>
          </p:nvPr>
        </p:nvGraphicFramePr>
        <p:xfrm>
          <a:off x="3200791" y="2864555"/>
          <a:ext cx="6099175" cy="1335279"/>
        </p:xfrm>
        <a:graphic>
          <a:graphicData uri="http://schemas.openxmlformats.org/drawingml/2006/table">
            <a:tbl>
              <a:tblPr>
                <a:tableStyleId>{9DCAF9ED-07DC-4A11-8D7F-57B35C25682E}</a:tableStyleId>
              </a:tblPr>
              <a:tblGrid>
                <a:gridCol w="2860040">
                  <a:extLst>
                    <a:ext uri="{9D8B030D-6E8A-4147-A177-3AD203B41FA5}">
                      <a16:colId xmlns:a16="http://schemas.microsoft.com/office/drawing/2014/main" val="1266756363"/>
                    </a:ext>
                  </a:extLst>
                </a:gridCol>
                <a:gridCol w="3239135">
                  <a:extLst>
                    <a:ext uri="{9D8B030D-6E8A-4147-A177-3AD203B41FA5}">
                      <a16:colId xmlns:a16="http://schemas.microsoft.com/office/drawing/2014/main" val="1725337445"/>
                    </a:ext>
                  </a:extLst>
                </a:gridCol>
              </a:tblGrid>
              <a:tr h="369570">
                <a:tc>
                  <a:txBody>
                    <a:bodyPr/>
                    <a:lstStyle/>
                    <a:p>
                      <a:pPr algn="ctr">
                        <a:lnSpc>
                          <a:spcPct val="200000"/>
                        </a:lnSpc>
                        <a:spcAft>
                          <a:spcPts val="0"/>
                        </a:spcAft>
                      </a:pPr>
                      <a:r>
                        <a:rPr lang="en-US" sz="1200" b="1" dirty="0">
                          <a:effectLst/>
                        </a:rPr>
                        <a:t> </a:t>
                      </a:r>
                    </a:p>
                    <a:p>
                      <a:pPr algn="ctr">
                        <a:lnSpc>
                          <a:spcPct val="200000"/>
                        </a:lnSpc>
                        <a:spcAft>
                          <a:spcPts val="0"/>
                        </a:spcAft>
                      </a:pPr>
                      <a:r>
                        <a:rPr lang="en-US" sz="1200" b="1" dirty="0">
                          <a:effectLst/>
                        </a:rPr>
                        <a:t>Gender</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b="1">
                          <a:effectLst/>
                        </a:rPr>
                        <a:t> </a:t>
                      </a:r>
                    </a:p>
                    <a:p>
                      <a:pPr algn="ctr">
                        <a:lnSpc>
                          <a:spcPct val="200000"/>
                        </a:lnSpc>
                        <a:spcAft>
                          <a:spcPts val="0"/>
                        </a:spcAft>
                      </a:pPr>
                      <a:r>
                        <a:rPr lang="en-US" sz="1200" b="1">
                          <a:effectLst/>
                        </a:rPr>
                        <a:t>Percentage</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72265177"/>
                  </a:ext>
                </a:extLst>
              </a:tr>
              <a:tr h="349885">
                <a:tc>
                  <a:txBody>
                    <a:bodyPr/>
                    <a:lstStyle/>
                    <a:p>
                      <a:pPr algn="ctr">
                        <a:lnSpc>
                          <a:spcPct val="200000"/>
                        </a:lnSpc>
                        <a:spcAft>
                          <a:spcPts val="0"/>
                        </a:spcAft>
                      </a:pPr>
                      <a:r>
                        <a:rPr lang="en-US" sz="1200" b="1" dirty="0">
                          <a:effectLst/>
                        </a:rPr>
                        <a:t>Male</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b="1" dirty="0">
                          <a:effectLst/>
                        </a:rPr>
                        <a:t>59.2%</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85929949"/>
                  </a:ext>
                </a:extLst>
              </a:tr>
              <a:tr h="0">
                <a:tc>
                  <a:txBody>
                    <a:bodyPr/>
                    <a:lstStyle/>
                    <a:p>
                      <a:pPr algn="ctr">
                        <a:lnSpc>
                          <a:spcPct val="200000"/>
                        </a:lnSpc>
                        <a:spcAft>
                          <a:spcPts val="0"/>
                        </a:spcAft>
                      </a:pPr>
                      <a:r>
                        <a:rPr lang="en-US" sz="1200" b="1">
                          <a:effectLst/>
                        </a:rPr>
                        <a:t>Female</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b="1" dirty="0">
                          <a:effectLst/>
                        </a:rPr>
                        <a:t>40.8%</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0671530"/>
                  </a:ext>
                </a:extLst>
              </a:tr>
            </a:tbl>
          </a:graphicData>
        </a:graphic>
      </p:graphicFrame>
      <p:sp>
        <p:nvSpPr>
          <p:cNvPr id="9" name="Rectangle 2"/>
          <p:cNvSpPr>
            <a:spLocks noChangeArrowheads="1"/>
          </p:cNvSpPr>
          <p:nvPr/>
        </p:nvSpPr>
        <p:spPr bwMode="auto">
          <a:xfrm>
            <a:off x="3200792" y="27495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784330" y="4373732"/>
            <a:ext cx="10097985" cy="461665"/>
          </a:xfrm>
          <a:prstGeom prst="rect">
            <a:avLst/>
          </a:prstGeom>
        </p:spPr>
        <p:txBody>
          <a:bodyPr wrap="square">
            <a:spAutoFit/>
          </a:bodyPr>
          <a:lstStyle/>
          <a:p>
            <a:r>
              <a:rPr lang="en-US" sz="2400" dirty="0">
                <a:solidFill>
                  <a:schemeClr val="tx2"/>
                </a:solidFill>
                <a:latin typeface="Arial" panose="020B0604020202020204" pitchFamily="34" charset="0"/>
                <a:ea typeface="Times New Roman" panose="02020603050405020304" pitchFamily="18" charset="0"/>
              </a:rPr>
              <a:t>Table 1.3  Presentation of Grade level of Grade 11 and 12  respondents </a:t>
            </a:r>
            <a:endParaRPr lang="en-US" sz="2400" dirty="0">
              <a:solidFill>
                <a:schemeClr val="tx2"/>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4076458996"/>
              </p:ext>
            </p:extLst>
          </p:nvPr>
        </p:nvGraphicFramePr>
        <p:xfrm>
          <a:off x="3200791" y="5252128"/>
          <a:ext cx="6430010" cy="1081405"/>
        </p:xfrm>
        <a:graphic>
          <a:graphicData uri="http://schemas.openxmlformats.org/drawingml/2006/table">
            <a:tbl>
              <a:tblPr>
                <a:tableStyleId>{9DCAF9ED-07DC-4A11-8D7F-57B35C25682E}</a:tableStyleId>
              </a:tblPr>
              <a:tblGrid>
                <a:gridCol w="2976880">
                  <a:extLst>
                    <a:ext uri="{9D8B030D-6E8A-4147-A177-3AD203B41FA5}">
                      <a16:colId xmlns:a16="http://schemas.microsoft.com/office/drawing/2014/main" val="292472953"/>
                    </a:ext>
                  </a:extLst>
                </a:gridCol>
                <a:gridCol w="3453130">
                  <a:extLst>
                    <a:ext uri="{9D8B030D-6E8A-4147-A177-3AD203B41FA5}">
                      <a16:colId xmlns:a16="http://schemas.microsoft.com/office/drawing/2014/main" val="673758979"/>
                    </a:ext>
                  </a:extLst>
                </a:gridCol>
              </a:tblGrid>
              <a:tr h="419735">
                <a:tc>
                  <a:txBody>
                    <a:bodyPr/>
                    <a:lstStyle/>
                    <a:p>
                      <a:pPr algn="ctr">
                        <a:lnSpc>
                          <a:spcPct val="200000"/>
                        </a:lnSpc>
                        <a:spcAft>
                          <a:spcPts val="0"/>
                        </a:spcAft>
                      </a:pPr>
                      <a:r>
                        <a:rPr lang="en-US" sz="1200" b="1" dirty="0">
                          <a:effectLst/>
                        </a:rPr>
                        <a:t>Grade level</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b="1">
                          <a:effectLst/>
                        </a:rPr>
                        <a:t>Percentage</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3748344"/>
                  </a:ext>
                </a:extLst>
              </a:tr>
              <a:tr h="330835">
                <a:tc>
                  <a:txBody>
                    <a:bodyPr/>
                    <a:lstStyle/>
                    <a:p>
                      <a:pPr algn="ctr">
                        <a:lnSpc>
                          <a:spcPct val="200000"/>
                        </a:lnSpc>
                        <a:spcAft>
                          <a:spcPts val="0"/>
                        </a:spcAft>
                      </a:pPr>
                      <a:r>
                        <a:rPr lang="en-US" sz="1200" b="1" dirty="0">
                          <a:effectLst/>
                        </a:rPr>
                        <a:t>11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200000"/>
                        </a:lnSpc>
                        <a:spcAft>
                          <a:spcPts val="0"/>
                        </a:spcAft>
                      </a:pPr>
                      <a:r>
                        <a:rPr lang="en-US" sz="1200" b="1" dirty="0">
                          <a:effectLst/>
                        </a:rPr>
                        <a:t>                                 66.2%</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0936749"/>
                  </a:ext>
                </a:extLst>
              </a:tr>
              <a:tr h="330835">
                <a:tc>
                  <a:txBody>
                    <a:bodyPr/>
                    <a:lstStyle/>
                    <a:p>
                      <a:pPr algn="ctr">
                        <a:lnSpc>
                          <a:spcPct val="200000"/>
                        </a:lnSpc>
                        <a:spcAft>
                          <a:spcPts val="0"/>
                        </a:spcAft>
                      </a:pPr>
                      <a:r>
                        <a:rPr lang="en-US" sz="1200" b="1">
                          <a:effectLst/>
                        </a:rPr>
                        <a:t>12</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200" b="1" dirty="0">
                          <a:effectLst/>
                        </a:rPr>
                        <a:t>33.8%</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6651940"/>
                  </a:ext>
                </a:extLst>
              </a:tr>
            </a:tbl>
          </a:graphicData>
        </a:graphic>
      </p:graphicFrame>
    </p:spTree>
    <p:extLst>
      <p:ext uri="{BB962C8B-B14F-4D97-AF65-F5344CB8AC3E}">
        <p14:creationId xmlns:p14="http://schemas.microsoft.com/office/powerpoint/2010/main" val="3499580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 I. Profile of the respondents </a:t>
            </a:r>
          </a:p>
        </p:txBody>
      </p:sp>
      <p:sp>
        <p:nvSpPr>
          <p:cNvPr id="3" name="Slide Number Placeholder 2"/>
          <p:cNvSpPr>
            <a:spLocks noGrp="1"/>
          </p:cNvSpPr>
          <p:nvPr>
            <p:ph type="sldNum" sz="quarter" idx="10"/>
          </p:nvPr>
        </p:nvSpPr>
        <p:spPr/>
        <p:txBody>
          <a:bodyPr/>
          <a:lstStyle/>
          <a:p>
            <a:fld id="{D495E168-DA5E-4888-8D8A-92B118324C14}" type="slidenum">
              <a:rPr lang="ru-RU" smtClean="0"/>
              <a:pPr/>
              <a:t>24</a:t>
            </a:fld>
            <a:endParaRPr lang="ru-RU" dirty="0"/>
          </a:p>
        </p:txBody>
      </p:sp>
      <p:sp>
        <p:nvSpPr>
          <p:cNvPr id="4" name="Text Placeholder 3"/>
          <p:cNvSpPr>
            <a:spLocks noGrp="1"/>
          </p:cNvSpPr>
          <p:nvPr>
            <p:ph type="body" idx="1"/>
          </p:nvPr>
        </p:nvSpPr>
        <p:spPr>
          <a:xfrm>
            <a:off x="777240" y="2099663"/>
            <a:ext cx="9281160" cy="782638"/>
          </a:xfrm>
        </p:spPr>
        <p:txBody>
          <a:bodyPr/>
          <a:lstStyle/>
          <a:p>
            <a:r>
              <a:rPr lang="en-US" dirty="0"/>
              <a:t>Table 1.4 Presentation of Strand of Grade 11 and 12  respondents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72780557"/>
              </p:ext>
            </p:extLst>
          </p:nvPr>
        </p:nvGraphicFramePr>
        <p:xfrm>
          <a:off x="2217420" y="2948938"/>
          <a:ext cx="7178040" cy="3715896"/>
        </p:xfrm>
        <a:graphic>
          <a:graphicData uri="http://schemas.openxmlformats.org/drawingml/2006/table">
            <a:tbl>
              <a:tblPr>
                <a:tableStyleId>{9DCAF9ED-07DC-4A11-8D7F-57B35C25682E}</a:tableStyleId>
              </a:tblPr>
              <a:tblGrid>
                <a:gridCol w="3358361">
                  <a:extLst>
                    <a:ext uri="{9D8B030D-6E8A-4147-A177-3AD203B41FA5}">
                      <a16:colId xmlns:a16="http://schemas.microsoft.com/office/drawing/2014/main" val="2350063019"/>
                    </a:ext>
                  </a:extLst>
                </a:gridCol>
                <a:gridCol w="3819679">
                  <a:extLst>
                    <a:ext uri="{9D8B030D-6E8A-4147-A177-3AD203B41FA5}">
                      <a16:colId xmlns:a16="http://schemas.microsoft.com/office/drawing/2014/main" val="3152897950"/>
                    </a:ext>
                  </a:extLst>
                </a:gridCol>
              </a:tblGrid>
              <a:tr h="613601">
                <a:tc>
                  <a:txBody>
                    <a:bodyPr/>
                    <a:lstStyle/>
                    <a:p>
                      <a:pPr algn="ctr">
                        <a:lnSpc>
                          <a:spcPct val="200000"/>
                        </a:lnSpc>
                        <a:spcAft>
                          <a:spcPts val="0"/>
                        </a:spcAft>
                      </a:pPr>
                      <a:r>
                        <a:rPr lang="en-US" sz="1100" b="1" dirty="0">
                          <a:effectLst/>
                        </a:rPr>
                        <a:t> </a:t>
                      </a:r>
                    </a:p>
                    <a:p>
                      <a:pPr algn="ctr">
                        <a:lnSpc>
                          <a:spcPct val="200000"/>
                        </a:lnSpc>
                        <a:spcAft>
                          <a:spcPts val="0"/>
                        </a:spcAft>
                      </a:pPr>
                      <a:r>
                        <a:rPr lang="en-US" sz="1100" b="1" dirty="0">
                          <a:effectLst/>
                        </a:rPr>
                        <a:t>Strand</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52" marR="63252" marT="0" marB="0"/>
                </a:tc>
                <a:tc>
                  <a:txBody>
                    <a:bodyPr/>
                    <a:lstStyle/>
                    <a:p>
                      <a:pPr algn="ctr">
                        <a:lnSpc>
                          <a:spcPct val="200000"/>
                        </a:lnSpc>
                        <a:spcAft>
                          <a:spcPts val="0"/>
                        </a:spcAft>
                      </a:pPr>
                      <a:r>
                        <a:rPr lang="en-US" sz="1100" b="1">
                          <a:effectLst/>
                        </a:rPr>
                        <a:t> </a:t>
                      </a:r>
                    </a:p>
                    <a:p>
                      <a:pPr algn="ctr">
                        <a:lnSpc>
                          <a:spcPct val="200000"/>
                        </a:lnSpc>
                        <a:spcAft>
                          <a:spcPts val="0"/>
                        </a:spcAft>
                      </a:pPr>
                      <a:r>
                        <a:rPr lang="en-US" sz="1100" b="1">
                          <a:effectLst/>
                        </a:rPr>
                        <a:t>Percentage</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52" marR="63252" marT="0" marB="0"/>
                </a:tc>
                <a:extLst>
                  <a:ext uri="{0D108BD9-81ED-4DB2-BD59-A6C34878D82A}">
                    <a16:rowId xmlns:a16="http://schemas.microsoft.com/office/drawing/2014/main" val="463398000"/>
                  </a:ext>
                </a:extLst>
              </a:tr>
              <a:tr h="613601">
                <a:tc>
                  <a:txBody>
                    <a:bodyPr/>
                    <a:lstStyle/>
                    <a:p>
                      <a:pPr algn="ctr">
                        <a:lnSpc>
                          <a:spcPct val="200000"/>
                        </a:lnSpc>
                        <a:spcAft>
                          <a:spcPts val="0"/>
                        </a:spcAft>
                      </a:pPr>
                      <a:r>
                        <a:rPr lang="en-US" sz="1100" b="1" dirty="0">
                          <a:effectLst/>
                        </a:rPr>
                        <a:t> </a:t>
                      </a:r>
                    </a:p>
                    <a:p>
                      <a:pPr algn="ctr">
                        <a:lnSpc>
                          <a:spcPct val="200000"/>
                        </a:lnSpc>
                        <a:spcAft>
                          <a:spcPts val="0"/>
                        </a:spcAft>
                      </a:pPr>
                      <a:r>
                        <a:rPr lang="en-US" sz="1100" b="1" dirty="0">
                          <a:effectLst/>
                        </a:rPr>
                        <a:t>STEM</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52" marR="63252" marT="0" marB="0"/>
                </a:tc>
                <a:tc>
                  <a:txBody>
                    <a:bodyPr/>
                    <a:lstStyle/>
                    <a:p>
                      <a:pPr algn="ctr">
                        <a:lnSpc>
                          <a:spcPct val="200000"/>
                        </a:lnSpc>
                        <a:spcAft>
                          <a:spcPts val="0"/>
                        </a:spcAft>
                      </a:pPr>
                      <a:r>
                        <a:rPr lang="en-US" sz="1100" b="1">
                          <a:effectLst/>
                        </a:rPr>
                        <a:t> </a:t>
                      </a:r>
                    </a:p>
                    <a:p>
                      <a:pPr algn="ctr">
                        <a:lnSpc>
                          <a:spcPct val="200000"/>
                        </a:lnSpc>
                        <a:spcAft>
                          <a:spcPts val="0"/>
                        </a:spcAft>
                      </a:pPr>
                      <a:r>
                        <a:rPr lang="en-US" sz="1100" b="1">
                          <a:effectLst/>
                        </a:rPr>
                        <a:t>12.7%</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52" marR="63252" marT="0" marB="0"/>
                </a:tc>
                <a:extLst>
                  <a:ext uri="{0D108BD9-81ED-4DB2-BD59-A6C34878D82A}">
                    <a16:rowId xmlns:a16="http://schemas.microsoft.com/office/drawing/2014/main" val="129009625"/>
                  </a:ext>
                </a:extLst>
              </a:tr>
              <a:tr h="613601">
                <a:tc>
                  <a:txBody>
                    <a:bodyPr/>
                    <a:lstStyle/>
                    <a:p>
                      <a:pPr algn="ctr">
                        <a:lnSpc>
                          <a:spcPct val="200000"/>
                        </a:lnSpc>
                        <a:spcAft>
                          <a:spcPts val="0"/>
                        </a:spcAft>
                      </a:pPr>
                      <a:r>
                        <a:rPr lang="en-US" sz="1100" b="1" dirty="0">
                          <a:effectLst/>
                        </a:rPr>
                        <a:t> </a:t>
                      </a:r>
                    </a:p>
                    <a:p>
                      <a:pPr algn="ctr">
                        <a:lnSpc>
                          <a:spcPct val="200000"/>
                        </a:lnSpc>
                        <a:spcAft>
                          <a:spcPts val="0"/>
                        </a:spcAft>
                      </a:pPr>
                      <a:r>
                        <a:rPr lang="en-US" sz="1100" b="1" dirty="0">
                          <a:effectLst/>
                        </a:rPr>
                        <a:t>HUMSS</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52" marR="63252" marT="0" marB="0"/>
                </a:tc>
                <a:tc>
                  <a:txBody>
                    <a:bodyPr/>
                    <a:lstStyle/>
                    <a:p>
                      <a:pPr algn="ctr">
                        <a:lnSpc>
                          <a:spcPct val="200000"/>
                        </a:lnSpc>
                        <a:spcAft>
                          <a:spcPts val="0"/>
                        </a:spcAft>
                      </a:pPr>
                      <a:r>
                        <a:rPr lang="en-US" sz="1100" b="1" dirty="0">
                          <a:effectLst/>
                        </a:rPr>
                        <a:t> </a:t>
                      </a:r>
                    </a:p>
                    <a:p>
                      <a:pPr algn="ctr">
                        <a:lnSpc>
                          <a:spcPct val="200000"/>
                        </a:lnSpc>
                        <a:spcAft>
                          <a:spcPts val="0"/>
                        </a:spcAft>
                      </a:pPr>
                      <a:r>
                        <a:rPr lang="en-US" sz="1100" b="1" dirty="0">
                          <a:effectLst/>
                        </a:rPr>
                        <a:t>36.6%</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52" marR="63252" marT="0" marB="0"/>
                </a:tc>
                <a:extLst>
                  <a:ext uri="{0D108BD9-81ED-4DB2-BD59-A6C34878D82A}">
                    <a16:rowId xmlns:a16="http://schemas.microsoft.com/office/drawing/2014/main" val="602290452"/>
                  </a:ext>
                </a:extLst>
              </a:tr>
              <a:tr h="613601">
                <a:tc>
                  <a:txBody>
                    <a:bodyPr/>
                    <a:lstStyle/>
                    <a:p>
                      <a:pPr algn="ctr">
                        <a:lnSpc>
                          <a:spcPct val="200000"/>
                        </a:lnSpc>
                        <a:spcAft>
                          <a:spcPts val="0"/>
                        </a:spcAft>
                      </a:pPr>
                      <a:r>
                        <a:rPr lang="en-US" sz="1100" b="1" dirty="0">
                          <a:effectLst/>
                        </a:rPr>
                        <a:t> </a:t>
                      </a:r>
                    </a:p>
                    <a:p>
                      <a:pPr algn="ctr">
                        <a:lnSpc>
                          <a:spcPct val="200000"/>
                        </a:lnSpc>
                        <a:spcAft>
                          <a:spcPts val="0"/>
                        </a:spcAft>
                      </a:pPr>
                      <a:r>
                        <a:rPr lang="en-US" sz="1100" b="1" dirty="0">
                          <a:effectLst/>
                        </a:rPr>
                        <a:t>GAS</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52" marR="63252" marT="0" marB="0"/>
                </a:tc>
                <a:tc>
                  <a:txBody>
                    <a:bodyPr/>
                    <a:lstStyle/>
                    <a:p>
                      <a:pPr algn="ctr">
                        <a:lnSpc>
                          <a:spcPct val="200000"/>
                        </a:lnSpc>
                        <a:spcAft>
                          <a:spcPts val="0"/>
                        </a:spcAft>
                      </a:pPr>
                      <a:r>
                        <a:rPr lang="en-US" sz="1100" b="1" dirty="0">
                          <a:effectLst/>
                        </a:rPr>
                        <a:t> </a:t>
                      </a:r>
                    </a:p>
                    <a:p>
                      <a:pPr algn="ctr">
                        <a:lnSpc>
                          <a:spcPct val="200000"/>
                        </a:lnSpc>
                        <a:spcAft>
                          <a:spcPts val="0"/>
                        </a:spcAft>
                      </a:pPr>
                      <a:r>
                        <a:rPr lang="en-US" sz="1100" b="1" dirty="0">
                          <a:effectLst/>
                        </a:rPr>
                        <a:t>29.6%</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52" marR="63252" marT="0" marB="0"/>
                </a:tc>
                <a:extLst>
                  <a:ext uri="{0D108BD9-81ED-4DB2-BD59-A6C34878D82A}">
                    <a16:rowId xmlns:a16="http://schemas.microsoft.com/office/drawing/2014/main" val="1044757573"/>
                  </a:ext>
                </a:extLst>
              </a:tr>
              <a:tr h="613601">
                <a:tc>
                  <a:txBody>
                    <a:bodyPr/>
                    <a:lstStyle/>
                    <a:p>
                      <a:pPr algn="ctr">
                        <a:lnSpc>
                          <a:spcPct val="200000"/>
                        </a:lnSpc>
                        <a:spcAft>
                          <a:spcPts val="0"/>
                        </a:spcAft>
                      </a:pPr>
                      <a:r>
                        <a:rPr lang="en-US" sz="1000" b="1">
                          <a:effectLst/>
                        </a:rPr>
                        <a:t> </a:t>
                      </a:r>
                      <a:endParaRPr lang="en-US" sz="1100" b="1">
                        <a:effectLst/>
                      </a:endParaRPr>
                    </a:p>
                    <a:p>
                      <a:pPr algn="ctr">
                        <a:lnSpc>
                          <a:spcPct val="200000"/>
                        </a:lnSpc>
                        <a:spcAft>
                          <a:spcPts val="0"/>
                        </a:spcAft>
                      </a:pPr>
                      <a:r>
                        <a:rPr lang="en-US" sz="1000" b="1">
                          <a:effectLst/>
                        </a:rPr>
                        <a:t>ICT/BC</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52" marR="63252" marT="0" marB="0"/>
                </a:tc>
                <a:tc>
                  <a:txBody>
                    <a:bodyPr/>
                    <a:lstStyle/>
                    <a:p>
                      <a:pPr algn="ctr">
                        <a:lnSpc>
                          <a:spcPct val="200000"/>
                        </a:lnSpc>
                        <a:spcAft>
                          <a:spcPts val="0"/>
                        </a:spcAft>
                      </a:pPr>
                      <a:r>
                        <a:rPr lang="en-US" sz="1100" b="1" dirty="0">
                          <a:effectLst/>
                        </a:rPr>
                        <a:t> </a:t>
                      </a:r>
                    </a:p>
                    <a:p>
                      <a:pPr algn="ctr">
                        <a:lnSpc>
                          <a:spcPct val="200000"/>
                        </a:lnSpc>
                        <a:spcAft>
                          <a:spcPts val="0"/>
                        </a:spcAft>
                      </a:pPr>
                      <a:r>
                        <a:rPr lang="en-US" sz="1100" b="1" dirty="0">
                          <a:effectLst/>
                        </a:rPr>
                        <a:t>12.7%</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52" marR="63252" marT="0" marB="0"/>
                </a:tc>
                <a:extLst>
                  <a:ext uri="{0D108BD9-81ED-4DB2-BD59-A6C34878D82A}">
                    <a16:rowId xmlns:a16="http://schemas.microsoft.com/office/drawing/2014/main" val="2130798594"/>
                  </a:ext>
                </a:extLst>
              </a:tr>
              <a:tr h="613601">
                <a:tc>
                  <a:txBody>
                    <a:bodyPr/>
                    <a:lstStyle/>
                    <a:p>
                      <a:pPr algn="ctr">
                        <a:lnSpc>
                          <a:spcPct val="200000"/>
                        </a:lnSpc>
                        <a:spcAft>
                          <a:spcPts val="0"/>
                        </a:spcAft>
                      </a:pPr>
                      <a:r>
                        <a:rPr lang="en-US" sz="1000" b="1">
                          <a:effectLst/>
                        </a:rPr>
                        <a:t> </a:t>
                      </a:r>
                      <a:endParaRPr lang="en-US" sz="1100" b="1">
                        <a:effectLst/>
                      </a:endParaRPr>
                    </a:p>
                    <a:p>
                      <a:pPr algn="ctr">
                        <a:lnSpc>
                          <a:spcPct val="200000"/>
                        </a:lnSpc>
                        <a:spcAft>
                          <a:spcPts val="0"/>
                        </a:spcAft>
                      </a:pPr>
                      <a:r>
                        <a:rPr lang="en-US" sz="1000" b="1">
                          <a:effectLst/>
                        </a:rPr>
                        <a:t>ABM</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52" marR="63252" marT="0" marB="0"/>
                </a:tc>
                <a:tc>
                  <a:txBody>
                    <a:bodyPr/>
                    <a:lstStyle/>
                    <a:p>
                      <a:pPr algn="ctr">
                        <a:lnSpc>
                          <a:spcPct val="200000"/>
                        </a:lnSpc>
                        <a:spcAft>
                          <a:spcPts val="0"/>
                        </a:spcAft>
                      </a:pPr>
                      <a:r>
                        <a:rPr lang="en-US" sz="1100" b="1" dirty="0">
                          <a:effectLst/>
                        </a:rPr>
                        <a:t> </a:t>
                      </a:r>
                    </a:p>
                    <a:p>
                      <a:pPr algn="ctr">
                        <a:lnSpc>
                          <a:spcPct val="200000"/>
                        </a:lnSpc>
                        <a:spcAft>
                          <a:spcPts val="0"/>
                        </a:spcAft>
                      </a:pPr>
                      <a:r>
                        <a:rPr lang="en-US" sz="1100" b="1" dirty="0">
                          <a:effectLst/>
                        </a:rPr>
                        <a:t>8.5%</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52" marR="63252" marT="0" marB="0"/>
                </a:tc>
                <a:extLst>
                  <a:ext uri="{0D108BD9-81ED-4DB2-BD59-A6C34878D82A}">
                    <a16:rowId xmlns:a16="http://schemas.microsoft.com/office/drawing/2014/main" val="807905548"/>
                  </a:ext>
                </a:extLst>
              </a:tr>
            </a:tbl>
          </a:graphicData>
        </a:graphic>
      </p:graphicFrame>
    </p:spTree>
    <p:extLst>
      <p:ext uri="{BB962C8B-B14F-4D97-AF65-F5344CB8AC3E}">
        <p14:creationId xmlns:p14="http://schemas.microsoft.com/office/powerpoint/2010/main" val="3782869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 II. Sleep Deprivation</a:t>
            </a:r>
            <a:endParaRPr lang="en-US" dirty="0"/>
          </a:p>
        </p:txBody>
      </p:sp>
      <p:sp>
        <p:nvSpPr>
          <p:cNvPr id="3" name="Slide Number Placeholder 2"/>
          <p:cNvSpPr>
            <a:spLocks noGrp="1"/>
          </p:cNvSpPr>
          <p:nvPr>
            <p:ph type="sldNum" sz="quarter" idx="10"/>
          </p:nvPr>
        </p:nvSpPr>
        <p:spPr/>
        <p:txBody>
          <a:bodyPr/>
          <a:lstStyle/>
          <a:p>
            <a:fld id="{D495E168-DA5E-4888-8D8A-92B118324C14}" type="slidenum">
              <a:rPr lang="ru-RU" smtClean="0"/>
              <a:pPr/>
              <a:t>25</a:t>
            </a:fld>
            <a:endParaRPr lang="ru-RU" dirty="0"/>
          </a:p>
        </p:txBody>
      </p:sp>
      <p:sp>
        <p:nvSpPr>
          <p:cNvPr id="4" name="Text Placeholder 3"/>
          <p:cNvSpPr>
            <a:spLocks noGrp="1"/>
          </p:cNvSpPr>
          <p:nvPr>
            <p:ph type="body" idx="1"/>
          </p:nvPr>
        </p:nvSpPr>
        <p:spPr>
          <a:xfrm>
            <a:off x="777240" y="2225393"/>
            <a:ext cx="11247120" cy="782638"/>
          </a:xfrm>
        </p:spPr>
        <p:txBody>
          <a:bodyPr>
            <a:normAutofit/>
          </a:bodyPr>
          <a:lstStyle/>
          <a:p>
            <a:r>
              <a:rPr lang="en-US" b="1" dirty="0"/>
              <a:t>It’s Causes and Affects to the Academic Performance Of the Senior High School  Learners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0435106"/>
              </p:ext>
            </p:extLst>
          </p:nvPr>
        </p:nvGraphicFramePr>
        <p:xfrm>
          <a:off x="1899602" y="3008031"/>
          <a:ext cx="8830561" cy="3118448"/>
        </p:xfrm>
        <a:graphic>
          <a:graphicData uri="http://schemas.openxmlformats.org/drawingml/2006/table">
            <a:tbl>
              <a:tblPr>
                <a:tableStyleId>{9DCAF9ED-07DC-4A11-8D7F-57B35C25682E}</a:tableStyleId>
              </a:tblPr>
              <a:tblGrid>
                <a:gridCol w="2453467">
                  <a:extLst>
                    <a:ext uri="{9D8B030D-6E8A-4147-A177-3AD203B41FA5}">
                      <a16:colId xmlns:a16="http://schemas.microsoft.com/office/drawing/2014/main" val="3878562275"/>
                    </a:ext>
                  </a:extLst>
                </a:gridCol>
                <a:gridCol w="2515414">
                  <a:extLst>
                    <a:ext uri="{9D8B030D-6E8A-4147-A177-3AD203B41FA5}">
                      <a16:colId xmlns:a16="http://schemas.microsoft.com/office/drawing/2014/main" val="3451698813"/>
                    </a:ext>
                  </a:extLst>
                </a:gridCol>
                <a:gridCol w="3861680">
                  <a:extLst>
                    <a:ext uri="{9D8B030D-6E8A-4147-A177-3AD203B41FA5}">
                      <a16:colId xmlns:a16="http://schemas.microsoft.com/office/drawing/2014/main" val="2658357249"/>
                    </a:ext>
                  </a:extLst>
                </a:gridCol>
              </a:tblGrid>
              <a:tr h="648093">
                <a:tc>
                  <a:txBody>
                    <a:bodyPr/>
                    <a:lstStyle/>
                    <a:p>
                      <a:pPr marL="301625" algn="just">
                        <a:lnSpc>
                          <a:spcPct val="200000"/>
                        </a:lnSpc>
                        <a:spcAft>
                          <a:spcPts val="1000"/>
                        </a:spcAft>
                      </a:pPr>
                      <a:r>
                        <a:rPr lang="en-US" sz="1200" b="1" dirty="0">
                          <a:effectLst/>
                        </a:rPr>
                        <a:t>Rating Scale</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01625" algn="just">
                        <a:lnSpc>
                          <a:spcPct val="200000"/>
                        </a:lnSpc>
                        <a:spcAft>
                          <a:spcPts val="1000"/>
                        </a:spcAft>
                      </a:pPr>
                      <a:r>
                        <a:rPr lang="en-US" sz="1200" b="1">
                          <a:effectLst/>
                        </a:rPr>
                        <a:t>Interval Scale</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01625" algn="just">
                        <a:lnSpc>
                          <a:spcPct val="200000"/>
                        </a:lnSpc>
                        <a:spcAft>
                          <a:spcPts val="1000"/>
                        </a:spcAft>
                      </a:pPr>
                      <a:r>
                        <a:rPr lang="en-US" sz="1200" b="1">
                          <a:effectLst/>
                        </a:rPr>
                        <a:t>Descriptive Equavalent</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05575394"/>
                  </a:ext>
                </a:extLst>
              </a:tr>
              <a:tr h="683098">
                <a:tc>
                  <a:txBody>
                    <a:bodyPr/>
                    <a:lstStyle/>
                    <a:p>
                      <a:pPr marL="301625" algn="just">
                        <a:lnSpc>
                          <a:spcPct val="200000"/>
                        </a:lnSpc>
                        <a:spcAft>
                          <a:spcPts val="1000"/>
                        </a:spcAft>
                      </a:pPr>
                      <a:r>
                        <a:rPr lang="en-US" sz="1200" b="1" dirty="0">
                          <a:effectLst/>
                        </a:rPr>
                        <a:t>4</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Aft>
                          <a:spcPts val="1000"/>
                        </a:spcAft>
                      </a:pPr>
                      <a:r>
                        <a:rPr lang="en-US" sz="1200" b="1">
                          <a:effectLst/>
                        </a:rPr>
                        <a:t>4.00  -  3.00</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Aft>
                          <a:spcPts val="1000"/>
                        </a:spcAft>
                      </a:pPr>
                      <a:r>
                        <a:rPr lang="en-US" sz="1200" b="1">
                          <a:effectLst/>
                        </a:rPr>
                        <a:t>Strongly Agree</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8252790"/>
                  </a:ext>
                </a:extLst>
              </a:tr>
              <a:tr h="595086">
                <a:tc>
                  <a:txBody>
                    <a:bodyPr/>
                    <a:lstStyle/>
                    <a:p>
                      <a:pPr marL="301625" algn="just">
                        <a:lnSpc>
                          <a:spcPct val="200000"/>
                        </a:lnSpc>
                        <a:spcAft>
                          <a:spcPts val="1000"/>
                        </a:spcAft>
                      </a:pPr>
                      <a:r>
                        <a:rPr lang="en-US" sz="1200" b="1" dirty="0">
                          <a:effectLst/>
                        </a:rPr>
                        <a:t>3</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Aft>
                          <a:spcPts val="1000"/>
                        </a:spcAft>
                      </a:pPr>
                      <a:r>
                        <a:rPr lang="en-US" sz="1200" b="1" dirty="0">
                          <a:effectLst/>
                        </a:rPr>
                        <a:t>2.99  - 2.00</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Aft>
                          <a:spcPts val="1000"/>
                        </a:spcAft>
                      </a:pPr>
                      <a:r>
                        <a:rPr lang="en-US" sz="1200" b="1">
                          <a:effectLst/>
                        </a:rPr>
                        <a:t>Agree</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68036930"/>
                  </a:ext>
                </a:extLst>
              </a:tr>
              <a:tr h="614088">
                <a:tc>
                  <a:txBody>
                    <a:bodyPr/>
                    <a:lstStyle/>
                    <a:p>
                      <a:pPr marL="301625" algn="just">
                        <a:lnSpc>
                          <a:spcPct val="200000"/>
                        </a:lnSpc>
                        <a:spcAft>
                          <a:spcPts val="1000"/>
                        </a:spcAft>
                      </a:pPr>
                      <a:r>
                        <a:rPr lang="en-US" sz="1200" b="1">
                          <a:effectLst/>
                        </a:rPr>
                        <a:t>2</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Aft>
                          <a:spcPts val="1000"/>
                        </a:spcAft>
                      </a:pPr>
                      <a:r>
                        <a:rPr lang="en-US" sz="1200" b="1" dirty="0">
                          <a:effectLst/>
                        </a:rPr>
                        <a:t>1.99 – 1.00</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Aft>
                          <a:spcPts val="1000"/>
                        </a:spcAft>
                      </a:pPr>
                      <a:r>
                        <a:rPr lang="en-US" sz="1200" b="1">
                          <a:effectLst/>
                        </a:rPr>
                        <a:t>Disagree</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2865605"/>
                  </a:ext>
                </a:extLst>
              </a:tr>
              <a:tr h="578083">
                <a:tc>
                  <a:txBody>
                    <a:bodyPr/>
                    <a:lstStyle/>
                    <a:p>
                      <a:pPr marL="301625" algn="just">
                        <a:lnSpc>
                          <a:spcPct val="200000"/>
                        </a:lnSpc>
                        <a:spcAft>
                          <a:spcPts val="1000"/>
                        </a:spcAft>
                      </a:pPr>
                      <a:r>
                        <a:rPr lang="en-US" sz="1200" b="1">
                          <a:effectLst/>
                        </a:rPr>
                        <a:t>1 </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Aft>
                          <a:spcPts val="1000"/>
                        </a:spcAft>
                      </a:pPr>
                      <a:r>
                        <a:rPr lang="en-US" sz="1200" b="1">
                          <a:effectLst/>
                        </a:rPr>
                        <a:t>1.00 – 0.99</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Aft>
                          <a:spcPts val="1000"/>
                        </a:spcAft>
                      </a:pPr>
                      <a:r>
                        <a:rPr lang="en-US" sz="1200" b="1" dirty="0">
                          <a:effectLst/>
                        </a:rPr>
                        <a:t>Strongly Disagree</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8744889"/>
                  </a:ext>
                </a:extLst>
              </a:tr>
            </a:tbl>
          </a:graphicData>
        </a:graphic>
      </p:graphicFrame>
    </p:spTree>
    <p:extLst>
      <p:ext uri="{BB962C8B-B14F-4D97-AF65-F5344CB8AC3E}">
        <p14:creationId xmlns:p14="http://schemas.microsoft.com/office/powerpoint/2010/main" val="1096962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  III. Causes of sleep Deprivation</a:t>
            </a:r>
            <a:br>
              <a:rPr lang="en-US" dirty="0"/>
            </a:br>
            <a:endParaRPr lang="en-US" dirty="0"/>
          </a:p>
        </p:txBody>
      </p:sp>
      <p:sp>
        <p:nvSpPr>
          <p:cNvPr id="3" name="Slide Number Placeholder 2"/>
          <p:cNvSpPr>
            <a:spLocks noGrp="1"/>
          </p:cNvSpPr>
          <p:nvPr>
            <p:ph type="sldNum" sz="quarter" idx="10"/>
          </p:nvPr>
        </p:nvSpPr>
        <p:spPr/>
        <p:txBody>
          <a:bodyPr/>
          <a:lstStyle/>
          <a:p>
            <a:fld id="{D495E168-DA5E-4888-8D8A-92B118324C14}" type="slidenum">
              <a:rPr lang="ru-RU" smtClean="0"/>
              <a:pPr/>
              <a:t>26</a:t>
            </a:fld>
            <a:endParaRPr lang="ru-RU" dirty="0"/>
          </a:p>
        </p:txBody>
      </p:sp>
      <p:sp>
        <p:nvSpPr>
          <p:cNvPr id="4" name="Text Placeholder 3"/>
          <p:cNvSpPr>
            <a:spLocks noGrp="1"/>
          </p:cNvSpPr>
          <p:nvPr>
            <p:ph type="body" idx="1"/>
          </p:nvPr>
        </p:nvSpPr>
        <p:spPr/>
        <p:txBody>
          <a:bodyPr/>
          <a:lstStyle/>
          <a:p>
            <a:pPr lvl="0"/>
            <a:r>
              <a:rPr lang="en-US" dirty="0" smtClean="0"/>
              <a:t>A.</a:t>
            </a:r>
            <a:r>
              <a:rPr lang="en-US" b="1" dirty="0"/>
              <a:t> Exposure to Gadgets  </a:t>
            </a: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27242106"/>
              </p:ext>
            </p:extLst>
          </p:nvPr>
        </p:nvGraphicFramePr>
        <p:xfrm>
          <a:off x="1885950" y="2708910"/>
          <a:ext cx="8972550" cy="4034789"/>
        </p:xfrm>
        <a:graphic>
          <a:graphicData uri="http://schemas.openxmlformats.org/drawingml/2006/table">
            <a:tbl>
              <a:tblPr firstRow="1" bandRow="1" bandCol="1">
                <a:tableStyleId>{9DCAF9ED-07DC-4A11-8D7F-57B35C25682E}</a:tableStyleId>
              </a:tblPr>
              <a:tblGrid>
                <a:gridCol w="4562550">
                  <a:extLst>
                    <a:ext uri="{9D8B030D-6E8A-4147-A177-3AD203B41FA5}">
                      <a16:colId xmlns:a16="http://schemas.microsoft.com/office/drawing/2014/main" val="1543426511"/>
                    </a:ext>
                  </a:extLst>
                </a:gridCol>
                <a:gridCol w="580177">
                  <a:extLst>
                    <a:ext uri="{9D8B030D-6E8A-4147-A177-3AD203B41FA5}">
                      <a16:colId xmlns:a16="http://schemas.microsoft.com/office/drawing/2014/main" val="806716596"/>
                    </a:ext>
                  </a:extLst>
                </a:gridCol>
                <a:gridCol w="498904">
                  <a:extLst>
                    <a:ext uri="{9D8B030D-6E8A-4147-A177-3AD203B41FA5}">
                      <a16:colId xmlns:a16="http://schemas.microsoft.com/office/drawing/2014/main" val="697220282"/>
                    </a:ext>
                  </a:extLst>
                </a:gridCol>
                <a:gridCol w="441770">
                  <a:extLst>
                    <a:ext uri="{9D8B030D-6E8A-4147-A177-3AD203B41FA5}">
                      <a16:colId xmlns:a16="http://schemas.microsoft.com/office/drawing/2014/main" val="409271101"/>
                    </a:ext>
                  </a:extLst>
                </a:gridCol>
                <a:gridCol w="419239">
                  <a:extLst>
                    <a:ext uri="{9D8B030D-6E8A-4147-A177-3AD203B41FA5}">
                      <a16:colId xmlns:a16="http://schemas.microsoft.com/office/drawing/2014/main" val="3070997556"/>
                    </a:ext>
                  </a:extLst>
                </a:gridCol>
                <a:gridCol w="139549">
                  <a:extLst>
                    <a:ext uri="{9D8B030D-6E8A-4147-A177-3AD203B41FA5}">
                      <a16:colId xmlns:a16="http://schemas.microsoft.com/office/drawing/2014/main" val="3596612390"/>
                    </a:ext>
                  </a:extLst>
                </a:gridCol>
                <a:gridCol w="998610">
                  <a:extLst>
                    <a:ext uri="{9D8B030D-6E8A-4147-A177-3AD203B41FA5}">
                      <a16:colId xmlns:a16="http://schemas.microsoft.com/office/drawing/2014/main" val="3272467543"/>
                    </a:ext>
                  </a:extLst>
                </a:gridCol>
                <a:gridCol w="1331751">
                  <a:extLst>
                    <a:ext uri="{9D8B030D-6E8A-4147-A177-3AD203B41FA5}">
                      <a16:colId xmlns:a16="http://schemas.microsoft.com/office/drawing/2014/main" val="614594927"/>
                    </a:ext>
                  </a:extLst>
                </a:gridCol>
              </a:tblGrid>
              <a:tr h="499973">
                <a:tc>
                  <a:txBody>
                    <a:bodyPr/>
                    <a:lstStyle/>
                    <a:p>
                      <a:pPr marL="865505">
                        <a:lnSpc>
                          <a:spcPct val="200000"/>
                        </a:lnSpc>
                        <a:spcAft>
                          <a:spcPts val="0"/>
                        </a:spcAft>
                      </a:pPr>
                      <a:r>
                        <a:rPr lang="en-US" sz="800" b="1" dirty="0">
                          <a:effectLst/>
                        </a:rPr>
                        <a:t> </a:t>
                      </a:r>
                    </a:p>
                    <a:p>
                      <a:pPr marL="865505">
                        <a:lnSpc>
                          <a:spcPct val="200000"/>
                        </a:lnSpc>
                        <a:spcAft>
                          <a:spcPts val="0"/>
                        </a:spcAft>
                      </a:pPr>
                      <a:r>
                        <a:rPr lang="en-US" sz="800" b="1" dirty="0">
                          <a:effectLst/>
                        </a:rPr>
                        <a:t>                      Questions</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a:effectLst/>
                        </a:rPr>
                        <a:t> </a:t>
                      </a:r>
                    </a:p>
                    <a:p>
                      <a:pPr>
                        <a:lnSpc>
                          <a:spcPct val="200000"/>
                        </a:lnSpc>
                        <a:spcAft>
                          <a:spcPts val="0"/>
                        </a:spcAft>
                      </a:pPr>
                      <a:r>
                        <a:rPr lang="en-US" sz="800" b="1">
                          <a:effectLst/>
                        </a:rPr>
                        <a:t>4</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a:effectLst/>
                        </a:rPr>
                        <a:t> </a:t>
                      </a:r>
                    </a:p>
                    <a:p>
                      <a:pPr>
                        <a:lnSpc>
                          <a:spcPct val="200000"/>
                        </a:lnSpc>
                        <a:spcAft>
                          <a:spcPts val="0"/>
                        </a:spcAft>
                      </a:pPr>
                      <a:r>
                        <a:rPr lang="en-US" sz="800" b="1">
                          <a:effectLst/>
                        </a:rPr>
                        <a:t>3</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2</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gn="ctr">
                        <a:lnSpc>
                          <a:spcPct val="115000"/>
                        </a:lnSpc>
                        <a:spcAft>
                          <a:spcPts val="1000"/>
                        </a:spcAft>
                      </a:pPr>
                      <a:r>
                        <a:rPr lang="en-US" sz="800" b="1">
                          <a:effectLst/>
                        </a:rPr>
                        <a:t> </a:t>
                      </a:r>
                    </a:p>
                    <a:p>
                      <a:pPr algn="ctr">
                        <a:lnSpc>
                          <a:spcPct val="200000"/>
                        </a:lnSpc>
                        <a:spcAft>
                          <a:spcPts val="0"/>
                        </a:spcAft>
                      </a:pPr>
                      <a:r>
                        <a:rPr lang="en-US" sz="800" b="1">
                          <a:effectLst/>
                        </a:rPr>
                        <a:t>1</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gridSpan="2">
                  <a:txBody>
                    <a:bodyPr/>
                    <a:lstStyle/>
                    <a:p>
                      <a:pPr algn="ctr">
                        <a:lnSpc>
                          <a:spcPct val="115000"/>
                        </a:lnSpc>
                        <a:spcAft>
                          <a:spcPts val="1000"/>
                        </a:spcAft>
                      </a:pPr>
                      <a:r>
                        <a:rPr lang="en-US" sz="800" b="1">
                          <a:effectLst/>
                        </a:rPr>
                        <a:t>Weighted Mean</a:t>
                      </a:r>
                    </a:p>
                    <a:p>
                      <a:pPr algn="ctr">
                        <a:lnSpc>
                          <a:spcPct val="200000"/>
                        </a:lnSpc>
                        <a:spcAft>
                          <a:spcPts val="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hMerge="1">
                  <a:txBody>
                    <a:bodyPr/>
                    <a:lstStyle/>
                    <a:p>
                      <a:endParaRPr lang="en-US"/>
                    </a:p>
                  </a:txBody>
                  <a:tcPr/>
                </a:tc>
                <a:tc>
                  <a:txBody>
                    <a:bodyPr/>
                    <a:lstStyle/>
                    <a:p>
                      <a:pPr algn="ctr">
                        <a:lnSpc>
                          <a:spcPct val="115000"/>
                        </a:lnSpc>
                        <a:spcAft>
                          <a:spcPts val="1000"/>
                        </a:spcAft>
                      </a:pPr>
                      <a:r>
                        <a:rPr lang="en-US" sz="800" b="1">
                          <a:effectLst/>
                        </a:rPr>
                        <a:t>Descriptive</a:t>
                      </a:r>
                    </a:p>
                    <a:p>
                      <a:pPr algn="ctr">
                        <a:lnSpc>
                          <a:spcPct val="200000"/>
                        </a:lnSpc>
                        <a:spcAft>
                          <a:spcPts val="0"/>
                        </a:spcAft>
                      </a:pPr>
                      <a:r>
                        <a:rPr lang="en-US" sz="800" b="1">
                          <a:effectLst/>
                        </a:rPr>
                        <a:t>Equivalent</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extLst>
                  <a:ext uri="{0D108BD9-81ED-4DB2-BD59-A6C34878D82A}">
                    <a16:rowId xmlns:a16="http://schemas.microsoft.com/office/drawing/2014/main" val="1746066378"/>
                  </a:ext>
                </a:extLst>
              </a:tr>
              <a:tr h="502912">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I use  electronic gadgets before I sleep</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16</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52</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3</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0</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gridSpan="2">
                  <a:txBody>
                    <a:bodyPr/>
                    <a:lstStyle/>
                    <a:p>
                      <a:pPr algn="ctr">
                        <a:lnSpc>
                          <a:spcPct val="115000"/>
                        </a:lnSpc>
                        <a:spcAft>
                          <a:spcPts val="1000"/>
                        </a:spcAft>
                      </a:pPr>
                      <a:r>
                        <a:rPr lang="en-US" sz="800" b="1">
                          <a:effectLst/>
                        </a:rPr>
                        <a:t> </a:t>
                      </a:r>
                    </a:p>
                    <a:p>
                      <a:pPr algn="ctr">
                        <a:lnSpc>
                          <a:spcPct val="200000"/>
                        </a:lnSpc>
                        <a:spcAft>
                          <a:spcPts val="0"/>
                        </a:spcAft>
                      </a:pPr>
                      <a:r>
                        <a:rPr lang="en-US" sz="800" b="1">
                          <a:effectLst/>
                        </a:rPr>
                        <a:t>3.18</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hMerge="1">
                  <a:txBody>
                    <a:bodyPr/>
                    <a:lstStyle/>
                    <a:p>
                      <a:endParaRPr lang="en-US"/>
                    </a:p>
                  </a:txBody>
                  <a:tcPr/>
                </a:tc>
                <a:tc>
                  <a:txBody>
                    <a:bodyPr/>
                    <a:lstStyle/>
                    <a:p>
                      <a:pPr algn="ctr">
                        <a:lnSpc>
                          <a:spcPct val="115000"/>
                        </a:lnSpc>
                        <a:spcAft>
                          <a:spcPts val="1000"/>
                        </a:spcAft>
                      </a:pPr>
                      <a:r>
                        <a:rPr lang="en-US" sz="800" b="1">
                          <a:effectLst/>
                        </a:rPr>
                        <a:t> </a:t>
                      </a:r>
                    </a:p>
                    <a:p>
                      <a:pPr algn="ctr">
                        <a:lnSpc>
                          <a:spcPct val="200000"/>
                        </a:lnSpc>
                        <a:spcAft>
                          <a:spcPts val="0"/>
                        </a:spcAft>
                      </a:pPr>
                      <a:r>
                        <a:rPr lang="en-US" sz="800" b="1">
                          <a:effectLst/>
                        </a:rPr>
                        <a:t>SA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extLst>
                  <a:ext uri="{0D108BD9-81ED-4DB2-BD59-A6C34878D82A}">
                    <a16:rowId xmlns:a16="http://schemas.microsoft.com/office/drawing/2014/main" val="2006651196"/>
                  </a:ext>
                </a:extLst>
              </a:tr>
              <a:tr h="683025">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I use electronic devices for more than 3 hour  a day</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22</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44</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a:effectLst/>
                        </a:rPr>
                        <a:t> </a:t>
                      </a:r>
                    </a:p>
                    <a:p>
                      <a:pPr>
                        <a:lnSpc>
                          <a:spcPct val="115000"/>
                        </a:lnSpc>
                        <a:spcAft>
                          <a:spcPts val="1000"/>
                        </a:spcAft>
                      </a:pPr>
                      <a:r>
                        <a:rPr lang="en-US" sz="800" b="1">
                          <a:effectLst/>
                        </a:rPr>
                        <a:t>4</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a:effectLst/>
                        </a:rPr>
                        <a:t> </a:t>
                      </a:r>
                    </a:p>
                    <a:p>
                      <a:pPr>
                        <a:lnSpc>
                          <a:spcPct val="115000"/>
                        </a:lnSpc>
                        <a:spcAft>
                          <a:spcPts val="1000"/>
                        </a:spcAft>
                      </a:pPr>
                      <a:r>
                        <a:rPr lang="en-US" sz="800" b="1">
                          <a:effectLst/>
                        </a:rPr>
                        <a:t>1</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gridSpan="2">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3.22</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hMerge="1">
                  <a:txBody>
                    <a:bodyPr/>
                    <a:lstStyle/>
                    <a:p>
                      <a:endParaRPr lang="en-US"/>
                    </a:p>
                  </a:txBody>
                  <a:tcPr/>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SA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extLst>
                  <a:ext uri="{0D108BD9-81ED-4DB2-BD59-A6C34878D82A}">
                    <a16:rowId xmlns:a16="http://schemas.microsoft.com/office/drawing/2014/main" val="2136615760"/>
                  </a:ext>
                </a:extLst>
              </a:tr>
              <a:tr h="502912">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I have trouble falling asleep when using my phone.</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18</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34</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a:effectLst/>
                        </a:rPr>
                        <a:t> </a:t>
                      </a:r>
                    </a:p>
                    <a:p>
                      <a:pPr>
                        <a:lnSpc>
                          <a:spcPct val="115000"/>
                        </a:lnSpc>
                        <a:spcAft>
                          <a:spcPts val="1000"/>
                        </a:spcAft>
                      </a:pPr>
                      <a:r>
                        <a:rPr lang="en-US" sz="800" b="1">
                          <a:effectLst/>
                        </a:rPr>
                        <a:t>17</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a:effectLst/>
                        </a:rPr>
                        <a:t> </a:t>
                      </a:r>
                    </a:p>
                    <a:p>
                      <a:pPr>
                        <a:lnSpc>
                          <a:spcPct val="115000"/>
                        </a:lnSpc>
                        <a:spcAft>
                          <a:spcPts val="1000"/>
                        </a:spcAft>
                      </a:pPr>
                      <a:r>
                        <a:rPr lang="en-US" sz="800" b="1">
                          <a:effectLst/>
                        </a:rPr>
                        <a:t>2</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gridSpan="2">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2.95</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hMerge="1">
                  <a:txBody>
                    <a:bodyPr/>
                    <a:lstStyle/>
                    <a:p>
                      <a:endParaRPr lang="en-US"/>
                    </a:p>
                  </a:txBody>
                  <a:tcPr/>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extLst>
                  <a:ext uri="{0D108BD9-81ED-4DB2-BD59-A6C34878D82A}">
                    <a16:rowId xmlns:a16="http://schemas.microsoft.com/office/drawing/2014/main" val="3525928109"/>
                  </a:ext>
                </a:extLst>
              </a:tr>
              <a:tr h="683025">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I don’t have adequate sleep because I am always on my phone</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10</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26</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dirty="0">
                          <a:effectLst/>
                        </a:rPr>
                        <a:t> </a:t>
                      </a:r>
                    </a:p>
                    <a:p>
                      <a:pPr>
                        <a:lnSpc>
                          <a:spcPct val="115000"/>
                        </a:lnSpc>
                        <a:spcAft>
                          <a:spcPts val="1000"/>
                        </a:spcAft>
                      </a:pPr>
                      <a:r>
                        <a:rPr lang="en-US" sz="800" b="1" dirty="0">
                          <a:effectLst/>
                        </a:rPr>
                        <a:t>34</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dirty="0">
                          <a:effectLst/>
                        </a:rPr>
                        <a:t> </a:t>
                      </a:r>
                    </a:p>
                    <a:p>
                      <a:pPr>
                        <a:lnSpc>
                          <a:spcPct val="115000"/>
                        </a:lnSpc>
                        <a:spcAft>
                          <a:spcPts val="1000"/>
                        </a:spcAft>
                      </a:pPr>
                      <a:r>
                        <a:rPr lang="en-US" sz="800" b="1" dirty="0">
                          <a:effectLst/>
                        </a:rPr>
                        <a:t>1</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gridSpan="2">
                  <a:txBody>
                    <a:bodyPr/>
                    <a:lstStyle/>
                    <a:p>
                      <a:pPr algn="ctr">
                        <a:lnSpc>
                          <a:spcPct val="115000"/>
                        </a:lnSpc>
                        <a:spcAft>
                          <a:spcPts val="1000"/>
                        </a:spcAft>
                      </a:pPr>
                      <a:r>
                        <a:rPr lang="en-US" sz="800" b="1" dirty="0">
                          <a:effectLst/>
                        </a:rPr>
                        <a:t> </a:t>
                      </a:r>
                    </a:p>
                    <a:p>
                      <a:pPr algn="ctr">
                        <a:lnSpc>
                          <a:spcPct val="115000"/>
                        </a:lnSpc>
                        <a:spcAft>
                          <a:spcPts val="1000"/>
                        </a:spcAft>
                      </a:pPr>
                      <a:r>
                        <a:rPr lang="en-US" sz="800" b="1" dirty="0">
                          <a:effectLst/>
                        </a:rPr>
                        <a:t>2.63</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hMerge="1">
                  <a:txBody>
                    <a:bodyPr/>
                    <a:lstStyle/>
                    <a:p>
                      <a:endParaRPr lang="en-US"/>
                    </a:p>
                  </a:txBody>
                  <a:tcPr/>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extLst>
                  <a:ext uri="{0D108BD9-81ED-4DB2-BD59-A6C34878D82A}">
                    <a16:rowId xmlns:a16="http://schemas.microsoft.com/office/drawing/2014/main" val="4042223651"/>
                  </a:ext>
                </a:extLst>
              </a:tr>
              <a:tr h="683025">
                <a:tc>
                  <a:txBody>
                    <a:bodyPr/>
                    <a:lstStyle/>
                    <a:p>
                      <a:pPr algn="ctr">
                        <a:lnSpc>
                          <a:spcPct val="200000"/>
                        </a:lnSpc>
                        <a:spcAft>
                          <a:spcPts val="0"/>
                        </a:spcAft>
                      </a:pPr>
                      <a:r>
                        <a:rPr lang="en-US" sz="800" b="1" dirty="0">
                          <a:effectLst/>
                        </a:rPr>
                        <a:t> </a:t>
                      </a:r>
                    </a:p>
                    <a:p>
                      <a:pPr>
                        <a:lnSpc>
                          <a:spcPct val="200000"/>
                        </a:lnSpc>
                        <a:spcAft>
                          <a:spcPts val="0"/>
                        </a:spcAft>
                      </a:pPr>
                      <a:r>
                        <a:rPr lang="en-US" sz="800" b="1" dirty="0">
                          <a:effectLst/>
                        </a:rPr>
                        <a:t>     I experience sleep disturbances due to my phone</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200000"/>
                        </a:lnSpc>
                        <a:spcAft>
                          <a:spcPts val="0"/>
                        </a:spcAft>
                      </a:pPr>
                      <a:r>
                        <a:rPr lang="en-US" sz="800" b="1" dirty="0">
                          <a:effectLst/>
                        </a:rPr>
                        <a:t> </a:t>
                      </a:r>
                    </a:p>
                    <a:p>
                      <a:pPr>
                        <a:lnSpc>
                          <a:spcPct val="200000"/>
                        </a:lnSpc>
                        <a:spcAft>
                          <a:spcPts val="0"/>
                        </a:spcAft>
                      </a:pPr>
                      <a:r>
                        <a:rPr lang="en-US" sz="800" b="1" dirty="0">
                          <a:effectLst/>
                        </a:rPr>
                        <a:t>16</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dirty="0">
                          <a:effectLst/>
                        </a:rPr>
                        <a:t> </a:t>
                      </a:r>
                    </a:p>
                    <a:p>
                      <a:pPr>
                        <a:lnSpc>
                          <a:spcPct val="200000"/>
                        </a:lnSpc>
                        <a:spcAft>
                          <a:spcPts val="0"/>
                        </a:spcAft>
                      </a:pPr>
                      <a:r>
                        <a:rPr lang="en-US" sz="800" b="1" dirty="0">
                          <a:effectLst/>
                        </a:rPr>
                        <a:t>36</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dirty="0">
                          <a:effectLst/>
                        </a:rPr>
                        <a:t> </a:t>
                      </a:r>
                    </a:p>
                    <a:p>
                      <a:pPr>
                        <a:lnSpc>
                          <a:spcPct val="115000"/>
                        </a:lnSpc>
                        <a:spcAft>
                          <a:spcPts val="1000"/>
                        </a:spcAft>
                      </a:pPr>
                      <a:r>
                        <a:rPr lang="en-US" sz="800" b="1" dirty="0">
                          <a:effectLst/>
                        </a:rPr>
                        <a:t>19</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a:lnSpc>
                          <a:spcPct val="115000"/>
                        </a:lnSpc>
                        <a:spcAft>
                          <a:spcPts val="1000"/>
                        </a:spcAft>
                      </a:pPr>
                      <a:r>
                        <a:rPr lang="en-US" sz="800" b="1" dirty="0">
                          <a:effectLst/>
                        </a:rPr>
                        <a:t> </a:t>
                      </a:r>
                    </a:p>
                    <a:p>
                      <a:pPr>
                        <a:lnSpc>
                          <a:spcPct val="115000"/>
                        </a:lnSpc>
                        <a:spcAft>
                          <a:spcPts val="1000"/>
                        </a:spcAft>
                      </a:pPr>
                      <a:r>
                        <a:rPr lang="en-US" sz="800" b="1" dirty="0">
                          <a:effectLst/>
                        </a:rPr>
                        <a:t>0</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gridSpan="2">
                  <a:txBody>
                    <a:bodyPr/>
                    <a:lstStyle/>
                    <a:p>
                      <a:pPr algn="ctr">
                        <a:lnSpc>
                          <a:spcPct val="115000"/>
                        </a:lnSpc>
                        <a:spcAft>
                          <a:spcPts val="1000"/>
                        </a:spcAft>
                      </a:pPr>
                      <a:r>
                        <a:rPr lang="en-US" sz="800" b="1" dirty="0">
                          <a:effectLst/>
                        </a:rPr>
                        <a:t> </a:t>
                      </a:r>
                    </a:p>
                    <a:p>
                      <a:pPr algn="ctr">
                        <a:lnSpc>
                          <a:spcPct val="115000"/>
                        </a:lnSpc>
                        <a:spcAft>
                          <a:spcPts val="1000"/>
                        </a:spcAft>
                      </a:pPr>
                      <a:r>
                        <a:rPr lang="en-US" sz="800" b="1" dirty="0">
                          <a:effectLst/>
                        </a:rPr>
                        <a:t>2.95</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hMerge="1">
                  <a:txBody>
                    <a:bodyPr/>
                    <a:lstStyle/>
                    <a:p>
                      <a:endParaRPr lang="en-US"/>
                    </a:p>
                  </a:txBody>
                  <a:tcPr/>
                </a:tc>
                <a:tc>
                  <a:txBody>
                    <a:bodyPr/>
                    <a:lstStyle/>
                    <a:p>
                      <a:pPr algn="ctr">
                        <a:lnSpc>
                          <a:spcPct val="115000"/>
                        </a:lnSpc>
                        <a:spcAft>
                          <a:spcPts val="1000"/>
                        </a:spcAft>
                      </a:pPr>
                      <a:r>
                        <a:rPr lang="en-US" sz="800" b="1" dirty="0">
                          <a:effectLst/>
                        </a:rPr>
                        <a:t> </a:t>
                      </a:r>
                    </a:p>
                    <a:p>
                      <a:pPr algn="ctr">
                        <a:lnSpc>
                          <a:spcPct val="115000"/>
                        </a:lnSpc>
                        <a:spcAft>
                          <a:spcPts val="1000"/>
                        </a:spcAft>
                      </a:pPr>
                      <a:r>
                        <a:rPr lang="en-US" sz="800" b="1" dirty="0">
                          <a:effectLst/>
                        </a:rPr>
                        <a:t>A</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extLst>
                  <a:ext uri="{0D108BD9-81ED-4DB2-BD59-A6C34878D82A}">
                    <a16:rowId xmlns:a16="http://schemas.microsoft.com/office/drawing/2014/main" val="281372823"/>
                  </a:ext>
                </a:extLst>
              </a:tr>
              <a:tr h="479917">
                <a:tc gridSpan="6">
                  <a:txBody>
                    <a:bodyPr/>
                    <a:lstStyle/>
                    <a:p>
                      <a:pPr algn="ctr">
                        <a:lnSpc>
                          <a:spcPct val="200000"/>
                        </a:lnSpc>
                        <a:spcAft>
                          <a:spcPts val="0"/>
                        </a:spcAft>
                      </a:pPr>
                      <a:r>
                        <a:rPr lang="en-US" sz="800" b="1" dirty="0">
                          <a:effectLst/>
                        </a:rPr>
                        <a:t> </a:t>
                      </a:r>
                    </a:p>
                    <a:p>
                      <a:pPr marL="865505">
                        <a:lnSpc>
                          <a:spcPct val="200000"/>
                        </a:lnSpc>
                        <a:spcAft>
                          <a:spcPts val="0"/>
                        </a:spcAft>
                      </a:pPr>
                      <a:r>
                        <a:rPr lang="en-US" sz="800" b="1" dirty="0">
                          <a:effectLst/>
                        </a:rPr>
                        <a:t>Average Weighted Mean</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2.98</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tc>
                  <a:txBody>
                    <a:bodyPr/>
                    <a:lstStyle/>
                    <a:p>
                      <a:pPr marL="865505" algn="ctr">
                        <a:lnSpc>
                          <a:spcPct val="200000"/>
                        </a:lnSpc>
                        <a:spcAft>
                          <a:spcPts val="0"/>
                        </a:spcAft>
                      </a:pPr>
                      <a:r>
                        <a:rPr lang="en-US" sz="800" b="1" dirty="0">
                          <a:effectLst/>
                        </a:rPr>
                        <a:t> </a:t>
                      </a:r>
                    </a:p>
                    <a:p>
                      <a:pPr algn="ctr">
                        <a:lnSpc>
                          <a:spcPct val="200000"/>
                        </a:lnSpc>
                        <a:spcAft>
                          <a:spcPts val="0"/>
                        </a:spcAft>
                      </a:pPr>
                      <a:r>
                        <a:rPr lang="en-US" sz="800" b="1" dirty="0">
                          <a:effectLst/>
                        </a:rPr>
                        <a:t>A</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380" marR="43380" marT="0" marB="0"/>
                </a:tc>
                <a:extLst>
                  <a:ext uri="{0D108BD9-81ED-4DB2-BD59-A6C34878D82A}">
                    <a16:rowId xmlns:a16="http://schemas.microsoft.com/office/drawing/2014/main" val="986385029"/>
                  </a:ext>
                </a:extLst>
              </a:tr>
            </a:tbl>
          </a:graphicData>
        </a:graphic>
      </p:graphicFrame>
    </p:spTree>
    <p:extLst>
      <p:ext uri="{BB962C8B-B14F-4D97-AF65-F5344CB8AC3E}">
        <p14:creationId xmlns:p14="http://schemas.microsoft.com/office/powerpoint/2010/main" val="2090890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855776"/>
            <a:ext cx="5056083" cy="782638"/>
          </a:xfrm>
        </p:spPr>
        <p:txBody>
          <a:bodyPr>
            <a:normAutofit fontScale="90000"/>
          </a:bodyPr>
          <a:lstStyle/>
          <a:p>
            <a:r>
              <a:rPr lang="en-US" dirty="0"/>
              <a:t>Part  III. Causes of sleep </a:t>
            </a:r>
            <a:r>
              <a:rPr lang="en-US" dirty="0" smtClean="0"/>
              <a:t>Deprivation</a:t>
            </a:r>
            <a:endParaRPr lang="en-US" dirty="0"/>
          </a:p>
        </p:txBody>
      </p:sp>
      <p:sp>
        <p:nvSpPr>
          <p:cNvPr id="3" name="Slide Number Placeholder 2"/>
          <p:cNvSpPr>
            <a:spLocks noGrp="1"/>
          </p:cNvSpPr>
          <p:nvPr>
            <p:ph type="sldNum" sz="quarter" idx="10"/>
          </p:nvPr>
        </p:nvSpPr>
        <p:spPr/>
        <p:txBody>
          <a:bodyPr/>
          <a:lstStyle/>
          <a:p>
            <a:fld id="{D495E168-DA5E-4888-8D8A-92B118324C14}" type="slidenum">
              <a:rPr lang="ru-RU" smtClean="0"/>
              <a:pPr/>
              <a:t>27</a:t>
            </a:fld>
            <a:endParaRPr lang="ru-RU" dirty="0"/>
          </a:p>
        </p:txBody>
      </p:sp>
      <p:sp>
        <p:nvSpPr>
          <p:cNvPr id="4" name="Text Placeholder 3"/>
          <p:cNvSpPr>
            <a:spLocks noGrp="1"/>
          </p:cNvSpPr>
          <p:nvPr>
            <p:ph type="body" idx="1"/>
          </p:nvPr>
        </p:nvSpPr>
        <p:spPr/>
        <p:txBody>
          <a:bodyPr/>
          <a:lstStyle/>
          <a:p>
            <a:r>
              <a:rPr lang="en-US" b="1" dirty="0"/>
              <a:t>B. Mental Health Issues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97775545"/>
              </p:ext>
            </p:extLst>
          </p:nvPr>
        </p:nvGraphicFramePr>
        <p:xfrm>
          <a:off x="1245871" y="2616713"/>
          <a:ext cx="8881108" cy="4065168"/>
        </p:xfrm>
        <a:graphic>
          <a:graphicData uri="http://schemas.openxmlformats.org/drawingml/2006/table">
            <a:tbl>
              <a:tblPr>
                <a:tableStyleId>{9DCAF9ED-07DC-4A11-8D7F-57B35C25682E}</a:tableStyleId>
              </a:tblPr>
              <a:tblGrid>
                <a:gridCol w="4243417">
                  <a:extLst>
                    <a:ext uri="{9D8B030D-6E8A-4147-A177-3AD203B41FA5}">
                      <a16:colId xmlns:a16="http://schemas.microsoft.com/office/drawing/2014/main" val="1933427733"/>
                    </a:ext>
                  </a:extLst>
                </a:gridCol>
                <a:gridCol w="636103">
                  <a:extLst>
                    <a:ext uri="{9D8B030D-6E8A-4147-A177-3AD203B41FA5}">
                      <a16:colId xmlns:a16="http://schemas.microsoft.com/office/drawing/2014/main" val="1051226810"/>
                    </a:ext>
                  </a:extLst>
                </a:gridCol>
                <a:gridCol w="448869">
                  <a:extLst>
                    <a:ext uri="{9D8B030D-6E8A-4147-A177-3AD203B41FA5}">
                      <a16:colId xmlns:a16="http://schemas.microsoft.com/office/drawing/2014/main" val="1840859871"/>
                    </a:ext>
                  </a:extLst>
                </a:gridCol>
                <a:gridCol w="403083">
                  <a:extLst>
                    <a:ext uri="{9D8B030D-6E8A-4147-A177-3AD203B41FA5}">
                      <a16:colId xmlns:a16="http://schemas.microsoft.com/office/drawing/2014/main" val="1462888811"/>
                    </a:ext>
                  </a:extLst>
                </a:gridCol>
                <a:gridCol w="610758">
                  <a:extLst>
                    <a:ext uri="{9D8B030D-6E8A-4147-A177-3AD203B41FA5}">
                      <a16:colId xmlns:a16="http://schemas.microsoft.com/office/drawing/2014/main" val="726017529"/>
                    </a:ext>
                  </a:extLst>
                </a:gridCol>
                <a:gridCol w="1147112">
                  <a:extLst>
                    <a:ext uri="{9D8B030D-6E8A-4147-A177-3AD203B41FA5}">
                      <a16:colId xmlns:a16="http://schemas.microsoft.com/office/drawing/2014/main" val="2480903683"/>
                    </a:ext>
                  </a:extLst>
                </a:gridCol>
                <a:gridCol w="148173">
                  <a:extLst>
                    <a:ext uri="{9D8B030D-6E8A-4147-A177-3AD203B41FA5}">
                      <a16:colId xmlns:a16="http://schemas.microsoft.com/office/drawing/2014/main" val="1403408125"/>
                    </a:ext>
                  </a:extLst>
                </a:gridCol>
                <a:gridCol w="1243593">
                  <a:extLst>
                    <a:ext uri="{9D8B030D-6E8A-4147-A177-3AD203B41FA5}">
                      <a16:colId xmlns:a16="http://schemas.microsoft.com/office/drawing/2014/main" val="2851004379"/>
                    </a:ext>
                  </a:extLst>
                </a:gridCol>
              </a:tblGrid>
              <a:tr h="221992">
                <a:tc>
                  <a:txBody>
                    <a:bodyPr/>
                    <a:lstStyle/>
                    <a:p>
                      <a:pPr>
                        <a:lnSpc>
                          <a:spcPct val="115000"/>
                        </a:lnSpc>
                        <a:spcAft>
                          <a:spcPts val="0"/>
                        </a:spcAft>
                      </a:pPr>
                      <a:r>
                        <a:rPr lang="en-US" sz="700" b="1" dirty="0">
                          <a:effectLst/>
                        </a:rPr>
                        <a:t> </a:t>
                      </a:r>
                      <a:endParaRPr lang="en-US" sz="7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gridSpan="4">
                  <a:txBody>
                    <a:bodyPr/>
                    <a:lstStyle/>
                    <a:p>
                      <a:pPr>
                        <a:lnSpc>
                          <a:spcPct val="200000"/>
                        </a:lnSpc>
                        <a:spcAft>
                          <a:spcPts val="0"/>
                        </a:spcAft>
                      </a:pPr>
                      <a:r>
                        <a:rPr lang="en-US" sz="800" b="1" dirty="0">
                          <a:effectLst/>
                        </a:rPr>
                        <a:t>     Rating Scale</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nSpc>
                          <a:spcPct val="115000"/>
                        </a:lnSpc>
                        <a:spcAft>
                          <a:spcPts val="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62730765"/>
                  </a:ext>
                </a:extLst>
              </a:tr>
              <a:tr h="687252">
                <a:tc>
                  <a:txBody>
                    <a:bodyPr/>
                    <a:lstStyle/>
                    <a:p>
                      <a:pPr marL="1264285">
                        <a:lnSpc>
                          <a:spcPct val="200000"/>
                        </a:lnSpc>
                        <a:spcAft>
                          <a:spcPts val="0"/>
                        </a:spcAft>
                      </a:pPr>
                      <a:r>
                        <a:rPr lang="en-US" sz="800" b="1" dirty="0">
                          <a:effectLst/>
                        </a:rPr>
                        <a:t> </a:t>
                      </a:r>
                    </a:p>
                    <a:p>
                      <a:pPr marL="1264285">
                        <a:lnSpc>
                          <a:spcPct val="200000"/>
                        </a:lnSpc>
                        <a:spcAft>
                          <a:spcPts val="0"/>
                        </a:spcAft>
                      </a:pPr>
                      <a:r>
                        <a:rPr lang="en-US" sz="800" b="1" dirty="0">
                          <a:effectLst/>
                        </a:rPr>
                        <a:t>Questions</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gn="ctr">
                        <a:lnSpc>
                          <a:spcPct val="115000"/>
                        </a:lnSpc>
                        <a:spcAft>
                          <a:spcPts val="1000"/>
                        </a:spcAft>
                      </a:pPr>
                      <a:r>
                        <a:rPr lang="en-US" sz="800" b="1" dirty="0">
                          <a:effectLst/>
                        </a:rPr>
                        <a:t> </a:t>
                      </a:r>
                    </a:p>
                    <a:p>
                      <a:pPr marL="457200" algn="ctr">
                        <a:lnSpc>
                          <a:spcPct val="200000"/>
                        </a:lnSpc>
                        <a:spcAft>
                          <a:spcPts val="0"/>
                        </a:spcAft>
                      </a:pPr>
                      <a:r>
                        <a:rPr lang="en-US" sz="800" b="1" dirty="0">
                          <a:effectLst/>
                        </a:rPr>
                        <a:t>4</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gn="ctr">
                        <a:lnSpc>
                          <a:spcPct val="115000"/>
                        </a:lnSpc>
                        <a:spcAft>
                          <a:spcPts val="0"/>
                        </a:spcAft>
                      </a:pPr>
                      <a:r>
                        <a:rPr lang="en-US" sz="800" b="1">
                          <a:effectLst/>
                        </a:rPr>
                        <a:t> </a:t>
                      </a:r>
                    </a:p>
                    <a:p>
                      <a:pPr algn="ctr">
                        <a:lnSpc>
                          <a:spcPct val="115000"/>
                        </a:lnSpc>
                        <a:spcAft>
                          <a:spcPts val="0"/>
                        </a:spcAft>
                      </a:pPr>
                      <a:r>
                        <a:rPr lang="en-US" sz="800" b="1">
                          <a:effectLst/>
                        </a:rPr>
                        <a:t> </a:t>
                      </a:r>
                    </a:p>
                    <a:p>
                      <a:pPr algn="ctr">
                        <a:lnSpc>
                          <a:spcPct val="115000"/>
                        </a:lnSpc>
                        <a:spcAft>
                          <a:spcPts val="0"/>
                        </a:spcAft>
                      </a:pPr>
                      <a:r>
                        <a:rPr lang="en-US" sz="800" b="1">
                          <a:effectLst/>
                        </a:rPr>
                        <a:t>3</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2</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1</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gn="ctr">
                        <a:lnSpc>
                          <a:spcPct val="200000"/>
                        </a:lnSpc>
                        <a:spcAft>
                          <a:spcPts val="0"/>
                        </a:spcAft>
                      </a:pPr>
                      <a:r>
                        <a:rPr lang="en-US" sz="800" b="1">
                          <a:effectLst/>
                        </a:rPr>
                        <a:t> </a:t>
                      </a:r>
                    </a:p>
                    <a:p>
                      <a:pPr algn="ctr">
                        <a:lnSpc>
                          <a:spcPct val="115000"/>
                        </a:lnSpc>
                        <a:spcAft>
                          <a:spcPts val="1000"/>
                        </a:spcAft>
                      </a:pPr>
                      <a:r>
                        <a:rPr lang="en-US" sz="800" b="1">
                          <a:effectLst/>
                        </a:rPr>
                        <a:t>Weighted Mean</a:t>
                      </a:r>
                    </a:p>
                    <a:p>
                      <a:pPr algn="ctr">
                        <a:lnSpc>
                          <a:spcPct val="200000"/>
                        </a:lnSpc>
                        <a:spcAft>
                          <a:spcPts val="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gridSpan="2">
                  <a:txBody>
                    <a:bodyPr/>
                    <a:lstStyle/>
                    <a:p>
                      <a:pPr algn="ctr">
                        <a:lnSpc>
                          <a:spcPct val="200000"/>
                        </a:lnSpc>
                        <a:spcAft>
                          <a:spcPts val="0"/>
                        </a:spcAft>
                      </a:pPr>
                      <a:r>
                        <a:rPr lang="en-US" sz="800" b="1">
                          <a:effectLst/>
                        </a:rPr>
                        <a:t> </a:t>
                      </a:r>
                    </a:p>
                    <a:p>
                      <a:pPr algn="ctr">
                        <a:lnSpc>
                          <a:spcPct val="115000"/>
                        </a:lnSpc>
                        <a:spcAft>
                          <a:spcPts val="1000"/>
                        </a:spcAft>
                      </a:pPr>
                      <a:r>
                        <a:rPr lang="en-US" sz="800" b="1">
                          <a:effectLst/>
                        </a:rPr>
                        <a:t>Descriptive</a:t>
                      </a:r>
                    </a:p>
                    <a:p>
                      <a:pPr algn="ctr">
                        <a:lnSpc>
                          <a:spcPct val="200000"/>
                        </a:lnSpc>
                        <a:spcAft>
                          <a:spcPts val="0"/>
                        </a:spcAft>
                      </a:pPr>
                      <a:r>
                        <a:rPr lang="en-US" sz="800" b="1">
                          <a:effectLst/>
                        </a:rPr>
                        <a:t>Equivalent</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hMerge="1">
                  <a:txBody>
                    <a:bodyPr/>
                    <a:lstStyle/>
                    <a:p>
                      <a:endParaRPr lang="en-US"/>
                    </a:p>
                  </a:txBody>
                  <a:tcPr/>
                </a:tc>
                <a:extLst>
                  <a:ext uri="{0D108BD9-81ED-4DB2-BD59-A6C34878D82A}">
                    <a16:rowId xmlns:a16="http://schemas.microsoft.com/office/drawing/2014/main" val="885796941"/>
                  </a:ext>
                </a:extLst>
              </a:tr>
              <a:tr h="564905">
                <a:tc>
                  <a:txBody>
                    <a:bodyPr/>
                    <a:lstStyle/>
                    <a:p>
                      <a:pPr algn="ctr">
                        <a:lnSpc>
                          <a:spcPct val="200000"/>
                        </a:lnSpc>
                        <a:spcAft>
                          <a:spcPts val="0"/>
                        </a:spcAft>
                      </a:pPr>
                      <a:r>
                        <a:rPr lang="en-US" sz="800" b="1" dirty="0">
                          <a:effectLst/>
                        </a:rPr>
                        <a:t>I cannot fall asleep with ease because of overthinking</a:t>
                      </a:r>
                    </a:p>
                    <a:p>
                      <a:pPr algn="ctr">
                        <a:lnSpc>
                          <a:spcPct val="200000"/>
                        </a:lnSpc>
                        <a:spcAft>
                          <a:spcPts val="0"/>
                        </a:spcAft>
                      </a:pPr>
                      <a:r>
                        <a:rPr lang="en-US" sz="800" b="1" dirty="0">
                          <a:effectLst/>
                        </a:rPr>
                        <a:t>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15</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nSpc>
                          <a:spcPct val="115000"/>
                        </a:lnSpc>
                        <a:spcAft>
                          <a:spcPts val="1000"/>
                        </a:spcAft>
                      </a:pPr>
                      <a:r>
                        <a:rPr lang="en-US" sz="800" b="1" dirty="0">
                          <a:effectLst/>
                        </a:rPr>
                        <a:t> </a:t>
                      </a:r>
                    </a:p>
                    <a:p>
                      <a:pPr algn="ctr">
                        <a:lnSpc>
                          <a:spcPct val="200000"/>
                        </a:lnSpc>
                        <a:spcAft>
                          <a:spcPts val="0"/>
                        </a:spcAft>
                      </a:pPr>
                      <a:r>
                        <a:rPr lang="en-US" sz="800" b="1" dirty="0">
                          <a:effectLst/>
                        </a:rPr>
                        <a:t>40</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16</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0</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2.98</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gridSpan="2">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hMerge="1">
                  <a:txBody>
                    <a:bodyPr/>
                    <a:lstStyle/>
                    <a:p>
                      <a:endParaRPr lang="en-US"/>
                    </a:p>
                  </a:txBody>
                  <a:tcPr/>
                </a:tc>
                <a:extLst>
                  <a:ext uri="{0D108BD9-81ED-4DB2-BD59-A6C34878D82A}">
                    <a16:rowId xmlns:a16="http://schemas.microsoft.com/office/drawing/2014/main" val="1745885121"/>
                  </a:ext>
                </a:extLst>
              </a:tr>
              <a:tr h="564905">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I experience sleep disruptions because of nightmares.</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16</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nSpc>
                          <a:spcPct val="115000"/>
                        </a:lnSpc>
                        <a:spcAft>
                          <a:spcPts val="1000"/>
                        </a:spcAft>
                      </a:pPr>
                      <a:r>
                        <a:rPr lang="en-US" sz="800" b="1" dirty="0">
                          <a:effectLst/>
                        </a:rPr>
                        <a:t> </a:t>
                      </a:r>
                    </a:p>
                    <a:p>
                      <a:pPr algn="ctr">
                        <a:lnSpc>
                          <a:spcPct val="200000"/>
                        </a:lnSpc>
                        <a:spcAft>
                          <a:spcPts val="0"/>
                        </a:spcAft>
                      </a:pPr>
                      <a:r>
                        <a:rPr lang="en-US" sz="800" b="1" dirty="0">
                          <a:effectLst/>
                        </a:rPr>
                        <a:t>30</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nSpc>
                          <a:spcPct val="115000"/>
                        </a:lnSpc>
                        <a:spcAft>
                          <a:spcPts val="1000"/>
                        </a:spcAft>
                      </a:pPr>
                      <a:r>
                        <a:rPr lang="en-US" sz="800" b="1" dirty="0">
                          <a:effectLst/>
                        </a:rPr>
                        <a:t> </a:t>
                      </a:r>
                    </a:p>
                    <a:p>
                      <a:pPr algn="ctr">
                        <a:lnSpc>
                          <a:spcPct val="200000"/>
                        </a:lnSpc>
                        <a:spcAft>
                          <a:spcPts val="0"/>
                        </a:spcAft>
                      </a:pPr>
                      <a:r>
                        <a:rPr lang="en-US" sz="800" b="1" dirty="0">
                          <a:effectLst/>
                        </a:rPr>
                        <a:t>24</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1</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2.85</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gridSpan="2">
                  <a:txBody>
                    <a:bodyPr/>
                    <a:lstStyle/>
                    <a:p>
                      <a:pPr>
                        <a:lnSpc>
                          <a:spcPct val="115000"/>
                        </a:lnSpc>
                        <a:spcAft>
                          <a:spcPts val="1000"/>
                        </a:spcAft>
                      </a:pPr>
                      <a:r>
                        <a:rPr lang="en-US" sz="800" b="1" dirty="0">
                          <a:effectLst/>
                        </a:rPr>
                        <a:t> </a:t>
                      </a:r>
                    </a:p>
                    <a:p>
                      <a:pPr algn="ctr">
                        <a:lnSpc>
                          <a:spcPct val="200000"/>
                        </a:lnSpc>
                        <a:spcAft>
                          <a:spcPts val="0"/>
                        </a:spcAft>
                      </a:pPr>
                      <a:r>
                        <a:rPr lang="en-US" sz="800" b="1" dirty="0">
                          <a:effectLst/>
                        </a:rPr>
                        <a:t>A</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hMerge="1">
                  <a:txBody>
                    <a:bodyPr/>
                    <a:lstStyle/>
                    <a:p>
                      <a:endParaRPr lang="en-US"/>
                    </a:p>
                  </a:txBody>
                  <a:tcPr/>
                </a:tc>
                <a:extLst>
                  <a:ext uri="{0D108BD9-81ED-4DB2-BD59-A6C34878D82A}">
                    <a16:rowId xmlns:a16="http://schemas.microsoft.com/office/drawing/2014/main" val="3629321663"/>
                  </a:ext>
                </a:extLst>
              </a:tr>
              <a:tr h="465259">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I find difficult to sleep due to panic attacks</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nSpc>
                          <a:spcPct val="115000"/>
                        </a:lnSpc>
                        <a:spcAft>
                          <a:spcPts val="1000"/>
                        </a:spcAft>
                      </a:pPr>
                      <a:r>
                        <a:rPr lang="en-US" sz="800" b="1" dirty="0">
                          <a:effectLst/>
                        </a:rPr>
                        <a:t> </a:t>
                      </a:r>
                    </a:p>
                    <a:p>
                      <a:pPr algn="ctr">
                        <a:lnSpc>
                          <a:spcPct val="200000"/>
                        </a:lnSpc>
                        <a:spcAft>
                          <a:spcPts val="0"/>
                        </a:spcAft>
                      </a:pPr>
                      <a:r>
                        <a:rPr lang="en-US" sz="800" b="1" dirty="0">
                          <a:effectLst/>
                        </a:rPr>
                        <a:t>4</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nSpc>
                          <a:spcPct val="115000"/>
                        </a:lnSpc>
                        <a:spcAft>
                          <a:spcPts val="1000"/>
                        </a:spcAft>
                      </a:pPr>
                      <a:r>
                        <a:rPr lang="en-US" sz="800" b="1" dirty="0">
                          <a:effectLst/>
                        </a:rPr>
                        <a:t> </a:t>
                      </a:r>
                    </a:p>
                    <a:p>
                      <a:pPr algn="ctr">
                        <a:lnSpc>
                          <a:spcPct val="200000"/>
                        </a:lnSpc>
                        <a:spcAft>
                          <a:spcPts val="0"/>
                        </a:spcAft>
                      </a:pPr>
                      <a:r>
                        <a:rPr lang="en-US" sz="800" b="1" dirty="0">
                          <a:effectLst/>
                        </a:rPr>
                        <a:t>32</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nSpc>
                          <a:spcPct val="115000"/>
                        </a:lnSpc>
                        <a:spcAft>
                          <a:spcPts val="1000"/>
                        </a:spcAft>
                      </a:pPr>
                      <a:r>
                        <a:rPr lang="en-US" sz="800" b="1" dirty="0">
                          <a:effectLst/>
                        </a:rPr>
                        <a:t> </a:t>
                      </a:r>
                    </a:p>
                    <a:p>
                      <a:pPr algn="ctr">
                        <a:lnSpc>
                          <a:spcPct val="200000"/>
                        </a:lnSpc>
                        <a:spcAft>
                          <a:spcPts val="0"/>
                        </a:spcAft>
                      </a:pPr>
                      <a:r>
                        <a:rPr lang="en-US" sz="800" b="1" dirty="0">
                          <a:effectLst/>
                        </a:rPr>
                        <a:t>34</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nSpc>
                          <a:spcPct val="115000"/>
                        </a:lnSpc>
                        <a:spcAft>
                          <a:spcPts val="1000"/>
                        </a:spcAft>
                      </a:pPr>
                      <a:r>
                        <a:rPr lang="en-US" sz="800" b="1" dirty="0">
                          <a:effectLst/>
                        </a:rPr>
                        <a:t> </a:t>
                      </a:r>
                    </a:p>
                    <a:p>
                      <a:pPr algn="ctr">
                        <a:lnSpc>
                          <a:spcPct val="200000"/>
                        </a:lnSpc>
                        <a:spcAft>
                          <a:spcPts val="0"/>
                        </a:spcAft>
                      </a:pPr>
                      <a:r>
                        <a:rPr lang="en-US" sz="800" b="1" dirty="0">
                          <a:effectLst/>
                        </a:rPr>
                        <a:t>1</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2.54</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gridSpan="2">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hMerge="1">
                  <a:txBody>
                    <a:bodyPr/>
                    <a:lstStyle/>
                    <a:p>
                      <a:endParaRPr lang="en-US"/>
                    </a:p>
                  </a:txBody>
                  <a:tcPr/>
                </a:tc>
                <a:extLst>
                  <a:ext uri="{0D108BD9-81ED-4DB2-BD59-A6C34878D82A}">
                    <a16:rowId xmlns:a16="http://schemas.microsoft.com/office/drawing/2014/main" val="1166821939"/>
                  </a:ext>
                </a:extLst>
              </a:tr>
              <a:tr h="564905">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I feel anxious before going to sleep due to my negative thoughts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16</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32</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21</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2</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2.87</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gridSpan="2">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hMerge="1">
                  <a:txBody>
                    <a:bodyPr/>
                    <a:lstStyle/>
                    <a:p>
                      <a:endParaRPr lang="en-US"/>
                    </a:p>
                  </a:txBody>
                  <a:tcPr/>
                </a:tc>
                <a:extLst>
                  <a:ext uri="{0D108BD9-81ED-4DB2-BD59-A6C34878D82A}">
                    <a16:rowId xmlns:a16="http://schemas.microsoft.com/office/drawing/2014/main" val="2650796400"/>
                  </a:ext>
                </a:extLst>
              </a:tr>
              <a:tr h="443985">
                <a:tc>
                  <a:txBody>
                    <a:bodyPr/>
                    <a:lstStyle/>
                    <a:p>
                      <a:pPr>
                        <a:lnSpc>
                          <a:spcPct val="200000"/>
                        </a:lnSpc>
                        <a:spcAft>
                          <a:spcPts val="0"/>
                        </a:spcAft>
                      </a:pPr>
                      <a:r>
                        <a:rPr lang="en-US" sz="800" b="1" dirty="0">
                          <a:effectLst/>
                        </a:rPr>
                        <a:t> </a:t>
                      </a:r>
                    </a:p>
                    <a:p>
                      <a:pPr algn="ctr">
                        <a:lnSpc>
                          <a:spcPct val="200000"/>
                        </a:lnSpc>
                        <a:spcAft>
                          <a:spcPts val="0"/>
                        </a:spcAft>
                      </a:pPr>
                      <a:r>
                        <a:rPr lang="en-US" sz="800" b="1" dirty="0">
                          <a:effectLst/>
                        </a:rPr>
                        <a:t>I find it  hard to sleep because of depression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9</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nSpc>
                          <a:spcPct val="200000"/>
                        </a:lnSpc>
                        <a:spcAft>
                          <a:spcPts val="0"/>
                        </a:spcAft>
                      </a:pPr>
                      <a:r>
                        <a:rPr lang="en-US" sz="800" b="1">
                          <a:effectLst/>
                        </a:rPr>
                        <a:t> </a:t>
                      </a:r>
                    </a:p>
                    <a:p>
                      <a:pPr>
                        <a:lnSpc>
                          <a:spcPct val="200000"/>
                        </a:lnSpc>
                        <a:spcAft>
                          <a:spcPts val="0"/>
                        </a:spcAft>
                      </a:pPr>
                      <a:r>
                        <a:rPr lang="en-US" sz="800" b="1">
                          <a:effectLst/>
                        </a:rPr>
                        <a:t>34</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27</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1</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2.73</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gridSpan="2">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A</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hMerge="1">
                  <a:txBody>
                    <a:bodyPr/>
                    <a:lstStyle/>
                    <a:p>
                      <a:endParaRPr lang="en-US"/>
                    </a:p>
                  </a:txBody>
                  <a:tcPr/>
                </a:tc>
                <a:extLst>
                  <a:ext uri="{0D108BD9-81ED-4DB2-BD59-A6C34878D82A}">
                    <a16:rowId xmlns:a16="http://schemas.microsoft.com/office/drawing/2014/main" val="2787453353"/>
                  </a:ext>
                </a:extLst>
              </a:tr>
              <a:tr h="499483">
                <a:tc gridSpan="5">
                  <a:txBody>
                    <a:bodyPr/>
                    <a:lstStyle/>
                    <a:p>
                      <a:pPr marL="921385">
                        <a:lnSpc>
                          <a:spcPct val="200000"/>
                        </a:lnSpc>
                        <a:spcAft>
                          <a:spcPts val="0"/>
                        </a:spcAft>
                      </a:pPr>
                      <a:r>
                        <a:rPr lang="en-US" sz="900" b="1" dirty="0">
                          <a:effectLst/>
                        </a:rPr>
                        <a:t> </a:t>
                      </a:r>
                    </a:p>
                    <a:p>
                      <a:pPr marL="921385">
                        <a:lnSpc>
                          <a:spcPct val="200000"/>
                        </a:lnSpc>
                        <a:spcAft>
                          <a:spcPts val="0"/>
                        </a:spcAft>
                      </a:pPr>
                      <a:r>
                        <a:rPr lang="en-US" sz="900" b="1" dirty="0">
                          <a:effectLst/>
                        </a:rPr>
                        <a:t>Average Weighted Mean</a:t>
                      </a:r>
                      <a:endParaRPr lang="en-US" sz="9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nSpc>
                          <a:spcPct val="115000"/>
                        </a:lnSpc>
                        <a:spcAft>
                          <a:spcPts val="1000"/>
                        </a:spcAft>
                      </a:pPr>
                      <a:r>
                        <a:rPr lang="en-US" sz="800" b="1" dirty="0">
                          <a:effectLst/>
                        </a:rPr>
                        <a:t> </a:t>
                      </a:r>
                    </a:p>
                    <a:p>
                      <a:pPr>
                        <a:lnSpc>
                          <a:spcPct val="200000"/>
                        </a:lnSpc>
                        <a:spcAft>
                          <a:spcPts val="0"/>
                        </a:spcAft>
                      </a:pPr>
                      <a:r>
                        <a:rPr lang="en-US" sz="800" b="1" dirty="0">
                          <a:effectLst/>
                        </a:rPr>
                        <a:t>   2.79</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tc hMerge="1">
                  <a:txBody>
                    <a:bodyPr/>
                    <a:lstStyle/>
                    <a:p>
                      <a:endParaRPr lang="en-US"/>
                    </a:p>
                  </a:txBody>
                  <a:tcPr/>
                </a:tc>
                <a:tc>
                  <a:txBody>
                    <a:bodyPr/>
                    <a:lstStyle/>
                    <a:p>
                      <a:pPr>
                        <a:lnSpc>
                          <a:spcPct val="115000"/>
                        </a:lnSpc>
                        <a:spcAft>
                          <a:spcPts val="1000"/>
                        </a:spcAft>
                      </a:pPr>
                      <a:r>
                        <a:rPr lang="en-US" sz="800" b="1" dirty="0">
                          <a:effectLst/>
                        </a:rPr>
                        <a:t> </a:t>
                      </a:r>
                    </a:p>
                    <a:p>
                      <a:pPr>
                        <a:lnSpc>
                          <a:spcPct val="200000"/>
                        </a:lnSpc>
                        <a:spcAft>
                          <a:spcPts val="0"/>
                        </a:spcAft>
                      </a:pPr>
                      <a:r>
                        <a:rPr lang="en-US" sz="800" b="1" dirty="0">
                          <a:effectLst/>
                        </a:rPr>
                        <a:t>        A</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781" marR="38781" marT="0" marB="0"/>
                </a:tc>
                <a:extLst>
                  <a:ext uri="{0D108BD9-81ED-4DB2-BD59-A6C34878D82A}">
                    <a16:rowId xmlns:a16="http://schemas.microsoft.com/office/drawing/2014/main" val="246554322"/>
                  </a:ext>
                </a:extLst>
              </a:tr>
            </a:tbl>
          </a:graphicData>
        </a:graphic>
      </p:graphicFrame>
    </p:spTree>
    <p:extLst>
      <p:ext uri="{BB962C8B-B14F-4D97-AF65-F5344CB8AC3E}">
        <p14:creationId xmlns:p14="http://schemas.microsoft.com/office/powerpoint/2010/main" val="34908767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855776"/>
            <a:ext cx="5056083" cy="782638"/>
          </a:xfrm>
        </p:spPr>
        <p:txBody>
          <a:bodyPr>
            <a:normAutofit fontScale="90000"/>
          </a:bodyPr>
          <a:lstStyle/>
          <a:p>
            <a:r>
              <a:rPr lang="en-US" dirty="0"/>
              <a:t>Part  III. Causes of sleep Deprivation</a:t>
            </a:r>
          </a:p>
        </p:txBody>
      </p:sp>
      <p:sp>
        <p:nvSpPr>
          <p:cNvPr id="3" name="Slide Number Placeholder 2"/>
          <p:cNvSpPr>
            <a:spLocks noGrp="1"/>
          </p:cNvSpPr>
          <p:nvPr>
            <p:ph type="sldNum" sz="quarter" idx="10"/>
          </p:nvPr>
        </p:nvSpPr>
        <p:spPr/>
        <p:txBody>
          <a:bodyPr/>
          <a:lstStyle/>
          <a:p>
            <a:fld id="{D495E168-DA5E-4888-8D8A-92B118324C14}" type="slidenum">
              <a:rPr lang="ru-RU" smtClean="0"/>
              <a:pPr/>
              <a:t>28</a:t>
            </a:fld>
            <a:endParaRPr lang="ru-RU" dirty="0"/>
          </a:p>
        </p:txBody>
      </p:sp>
      <p:sp>
        <p:nvSpPr>
          <p:cNvPr id="4" name="Text Placeholder 3"/>
          <p:cNvSpPr>
            <a:spLocks noGrp="1"/>
          </p:cNvSpPr>
          <p:nvPr>
            <p:ph type="body" idx="1"/>
          </p:nvPr>
        </p:nvSpPr>
        <p:spPr/>
        <p:txBody>
          <a:bodyPr/>
          <a:lstStyle/>
          <a:p>
            <a:r>
              <a:rPr lang="en-US" dirty="0" err="1" smtClean="0"/>
              <a:t>C.Work</a:t>
            </a:r>
            <a:r>
              <a:rPr lang="en-US" dirty="0" smtClean="0"/>
              <a:t> Obligation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31513893"/>
              </p:ext>
            </p:extLst>
          </p:nvPr>
        </p:nvGraphicFramePr>
        <p:xfrm>
          <a:off x="1165860" y="2616713"/>
          <a:ext cx="9281161" cy="4144038"/>
        </p:xfrm>
        <a:graphic>
          <a:graphicData uri="http://schemas.openxmlformats.org/drawingml/2006/table">
            <a:tbl>
              <a:tblPr>
                <a:tableStyleId>{9DCAF9ED-07DC-4A11-8D7F-57B35C25682E}</a:tableStyleId>
              </a:tblPr>
              <a:tblGrid>
                <a:gridCol w="4208192">
                  <a:extLst>
                    <a:ext uri="{9D8B030D-6E8A-4147-A177-3AD203B41FA5}">
                      <a16:colId xmlns:a16="http://schemas.microsoft.com/office/drawing/2014/main" val="3929305927"/>
                    </a:ext>
                  </a:extLst>
                </a:gridCol>
                <a:gridCol w="599347">
                  <a:extLst>
                    <a:ext uri="{9D8B030D-6E8A-4147-A177-3AD203B41FA5}">
                      <a16:colId xmlns:a16="http://schemas.microsoft.com/office/drawing/2014/main" val="394483462"/>
                    </a:ext>
                  </a:extLst>
                </a:gridCol>
                <a:gridCol w="625764">
                  <a:extLst>
                    <a:ext uri="{9D8B030D-6E8A-4147-A177-3AD203B41FA5}">
                      <a16:colId xmlns:a16="http://schemas.microsoft.com/office/drawing/2014/main" val="2222762220"/>
                    </a:ext>
                  </a:extLst>
                </a:gridCol>
                <a:gridCol w="480025">
                  <a:extLst>
                    <a:ext uri="{9D8B030D-6E8A-4147-A177-3AD203B41FA5}">
                      <a16:colId xmlns:a16="http://schemas.microsoft.com/office/drawing/2014/main" val="641279598"/>
                    </a:ext>
                  </a:extLst>
                </a:gridCol>
                <a:gridCol w="612099">
                  <a:extLst>
                    <a:ext uri="{9D8B030D-6E8A-4147-A177-3AD203B41FA5}">
                      <a16:colId xmlns:a16="http://schemas.microsoft.com/office/drawing/2014/main" val="1079848367"/>
                    </a:ext>
                  </a:extLst>
                </a:gridCol>
                <a:gridCol w="171611">
                  <a:extLst>
                    <a:ext uri="{9D8B030D-6E8A-4147-A177-3AD203B41FA5}">
                      <a16:colId xmlns:a16="http://schemas.microsoft.com/office/drawing/2014/main" val="4149200190"/>
                    </a:ext>
                  </a:extLst>
                </a:gridCol>
                <a:gridCol w="1272477">
                  <a:extLst>
                    <a:ext uri="{9D8B030D-6E8A-4147-A177-3AD203B41FA5}">
                      <a16:colId xmlns:a16="http://schemas.microsoft.com/office/drawing/2014/main" val="1122668800"/>
                    </a:ext>
                  </a:extLst>
                </a:gridCol>
                <a:gridCol w="1311646">
                  <a:extLst>
                    <a:ext uri="{9D8B030D-6E8A-4147-A177-3AD203B41FA5}">
                      <a16:colId xmlns:a16="http://schemas.microsoft.com/office/drawing/2014/main" val="2951204334"/>
                    </a:ext>
                  </a:extLst>
                </a:gridCol>
              </a:tblGrid>
              <a:tr h="296486">
                <a:tc>
                  <a:txBody>
                    <a:bodyPr/>
                    <a:lstStyle/>
                    <a:p>
                      <a:pPr>
                        <a:lnSpc>
                          <a:spcPct val="115000"/>
                        </a:lnSpc>
                        <a:spcAft>
                          <a:spcPts val="0"/>
                        </a:spcAft>
                      </a:pPr>
                      <a:r>
                        <a:rPr lang="en-US" sz="800" b="1" dirty="0">
                          <a:effectLst/>
                        </a:rPr>
                        <a:t>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gridSpan="4">
                  <a:txBody>
                    <a:bodyPr/>
                    <a:lstStyle/>
                    <a:p>
                      <a:pPr marL="457200">
                        <a:lnSpc>
                          <a:spcPct val="200000"/>
                        </a:lnSpc>
                        <a:spcAft>
                          <a:spcPts val="0"/>
                        </a:spcAft>
                      </a:pPr>
                      <a:r>
                        <a:rPr lang="en-US" sz="800" b="1" dirty="0">
                          <a:effectLst/>
                        </a:rPr>
                        <a:t>      Rating Scale</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nSpc>
                          <a:spcPct val="115000"/>
                        </a:lnSpc>
                        <a:spcAft>
                          <a:spcPts val="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17732928"/>
                  </a:ext>
                </a:extLst>
              </a:tr>
              <a:tr h="752966">
                <a:tc>
                  <a:txBody>
                    <a:bodyPr/>
                    <a:lstStyle/>
                    <a:p>
                      <a:pPr marL="1264285">
                        <a:lnSpc>
                          <a:spcPct val="200000"/>
                        </a:lnSpc>
                        <a:spcAft>
                          <a:spcPts val="0"/>
                        </a:spcAft>
                      </a:pPr>
                      <a:r>
                        <a:rPr lang="en-US" sz="800" b="1" dirty="0">
                          <a:effectLst/>
                        </a:rPr>
                        <a:t> </a:t>
                      </a:r>
                    </a:p>
                    <a:p>
                      <a:pPr marL="1264285">
                        <a:lnSpc>
                          <a:spcPct val="200000"/>
                        </a:lnSpc>
                        <a:spcAft>
                          <a:spcPts val="0"/>
                        </a:spcAft>
                      </a:pPr>
                      <a:r>
                        <a:rPr lang="en-US" sz="800" b="1" dirty="0">
                          <a:effectLst/>
                        </a:rPr>
                        <a:t>Questions</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nSpc>
                          <a:spcPct val="115000"/>
                        </a:lnSpc>
                        <a:spcAft>
                          <a:spcPts val="1000"/>
                        </a:spcAft>
                      </a:pPr>
                      <a:r>
                        <a:rPr lang="en-US" sz="800" b="1" dirty="0">
                          <a:effectLst/>
                        </a:rPr>
                        <a:t> </a:t>
                      </a:r>
                    </a:p>
                    <a:p>
                      <a:pPr>
                        <a:lnSpc>
                          <a:spcPct val="115000"/>
                        </a:lnSpc>
                        <a:spcAft>
                          <a:spcPts val="1000"/>
                        </a:spcAft>
                      </a:pPr>
                      <a:r>
                        <a:rPr lang="en-US" sz="800" b="1" dirty="0">
                          <a:effectLst/>
                        </a:rPr>
                        <a:t>4</a:t>
                      </a:r>
                    </a:p>
                    <a:p>
                      <a:pPr algn="ctr">
                        <a:lnSpc>
                          <a:spcPct val="115000"/>
                        </a:lnSpc>
                        <a:spcAft>
                          <a:spcPts val="1000"/>
                        </a:spcAft>
                      </a:pPr>
                      <a:r>
                        <a:rPr lang="en-US" sz="800" b="1" dirty="0">
                          <a:effectLst/>
                        </a:rPr>
                        <a:t>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3</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2</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1</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gridSpan="2">
                  <a:txBody>
                    <a:bodyPr/>
                    <a:lstStyle/>
                    <a:p>
                      <a:pPr algn="ctr">
                        <a:lnSpc>
                          <a:spcPct val="200000"/>
                        </a:lnSpc>
                        <a:spcAft>
                          <a:spcPts val="0"/>
                        </a:spcAft>
                      </a:pPr>
                      <a:r>
                        <a:rPr lang="en-US" sz="800" b="1">
                          <a:effectLst/>
                        </a:rPr>
                        <a:t> </a:t>
                      </a:r>
                    </a:p>
                    <a:p>
                      <a:pPr algn="ctr">
                        <a:lnSpc>
                          <a:spcPct val="115000"/>
                        </a:lnSpc>
                        <a:spcAft>
                          <a:spcPts val="1000"/>
                        </a:spcAft>
                      </a:pPr>
                      <a:r>
                        <a:rPr lang="en-US" sz="800" b="1">
                          <a:effectLst/>
                        </a:rPr>
                        <a:t>Weighted Mean</a:t>
                      </a:r>
                    </a:p>
                    <a:p>
                      <a:pPr algn="ctr">
                        <a:lnSpc>
                          <a:spcPct val="200000"/>
                        </a:lnSpc>
                        <a:spcAft>
                          <a:spcPts val="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hMerge="1">
                  <a:txBody>
                    <a:bodyPr/>
                    <a:lstStyle/>
                    <a:p>
                      <a:endParaRPr lang="en-US"/>
                    </a:p>
                  </a:txBody>
                  <a:tcPr/>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Descriptive</a:t>
                      </a:r>
                    </a:p>
                    <a:p>
                      <a:pPr algn="ctr">
                        <a:lnSpc>
                          <a:spcPct val="200000"/>
                        </a:lnSpc>
                        <a:spcAft>
                          <a:spcPts val="0"/>
                        </a:spcAft>
                      </a:pPr>
                      <a:r>
                        <a:rPr lang="en-US" sz="800" b="1">
                          <a:effectLst/>
                        </a:rPr>
                        <a:t>Equivalent</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extLst>
                  <a:ext uri="{0D108BD9-81ED-4DB2-BD59-A6C34878D82A}">
                    <a16:rowId xmlns:a16="http://schemas.microsoft.com/office/drawing/2014/main" val="1520192722"/>
                  </a:ext>
                </a:extLst>
              </a:tr>
              <a:tr h="394177">
                <a:tc>
                  <a:txBody>
                    <a:bodyPr/>
                    <a:lstStyle/>
                    <a:p>
                      <a:pPr>
                        <a:lnSpc>
                          <a:spcPct val="200000"/>
                        </a:lnSpc>
                        <a:spcAft>
                          <a:spcPts val="0"/>
                        </a:spcAft>
                      </a:pPr>
                      <a:r>
                        <a:rPr lang="en-US" sz="800" b="1" dirty="0">
                          <a:effectLst/>
                        </a:rPr>
                        <a:t>I sleep late due to meeting assignments deadlines</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25</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42</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4</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0</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gridSpan="2">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3.29</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hMerge="1">
                  <a:txBody>
                    <a:bodyPr/>
                    <a:lstStyle/>
                    <a:p>
                      <a:endParaRPr lang="en-US"/>
                    </a:p>
                  </a:txBody>
                  <a:tcPr/>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SA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extLst>
                  <a:ext uri="{0D108BD9-81ED-4DB2-BD59-A6C34878D82A}">
                    <a16:rowId xmlns:a16="http://schemas.microsoft.com/office/drawing/2014/main" val="2563890037"/>
                  </a:ext>
                </a:extLst>
              </a:tr>
              <a:tr h="529498">
                <a:tc>
                  <a:txBody>
                    <a:bodyPr/>
                    <a:lstStyle/>
                    <a:p>
                      <a:pPr>
                        <a:lnSpc>
                          <a:spcPct val="200000"/>
                        </a:lnSpc>
                        <a:spcAft>
                          <a:spcPts val="0"/>
                        </a:spcAft>
                      </a:pPr>
                      <a:r>
                        <a:rPr lang="en-US" sz="800" b="1" dirty="0">
                          <a:effectLst/>
                        </a:rPr>
                        <a:t> </a:t>
                      </a:r>
                    </a:p>
                    <a:p>
                      <a:pPr>
                        <a:lnSpc>
                          <a:spcPct val="200000"/>
                        </a:lnSpc>
                        <a:spcAft>
                          <a:spcPts val="0"/>
                        </a:spcAft>
                      </a:pPr>
                      <a:r>
                        <a:rPr lang="en-US" sz="800" b="1" dirty="0">
                          <a:effectLst/>
                        </a:rPr>
                        <a:t>I can’t  handle my time management due to a lot of house works</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24</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dirty="0">
                          <a:effectLst/>
                        </a:rPr>
                        <a:t> </a:t>
                      </a:r>
                    </a:p>
                    <a:p>
                      <a:pPr algn="ctr">
                        <a:lnSpc>
                          <a:spcPct val="115000"/>
                        </a:lnSpc>
                        <a:spcAft>
                          <a:spcPts val="1000"/>
                        </a:spcAft>
                      </a:pPr>
                      <a:r>
                        <a:rPr lang="en-US" sz="800" b="1" dirty="0">
                          <a:effectLst/>
                        </a:rPr>
                        <a:t>36</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10</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1</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gridSpan="2">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3.16</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hMerge="1">
                  <a:txBody>
                    <a:bodyPr/>
                    <a:lstStyle/>
                    <a:p>
                      <a:endParaRPr lang="en-US"/>
                    </a:p>
                  </a:txBody>
                  <a:tcPr/>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SA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extLst>
                  <a:ext uri="{0D108BD9-81ED-4DB2-BD59-A6C34878D82A}">
                    <a16:rowId xmlns:a16="http://schemas.microsoft.com/office/drawing/2014/main" val="1031564369"/>
                  </a:ext>
                </a:extLst>
              </a:tr>
              <a:tr h="394177">
                <a:tc>
                  <a:txBody>
                    <a:bodyPr/>
                    <a:lstStyle/>
                    <a:p>
                      <a:pPr>
                        <a:lnSpc>
                          <a:spcPct val="200000"/>
                        </a:lnSpc>
                        <a:spcAft>
                          <a:spcPts val="0"/>
                        </a:spcAft>
                      </a:pPr>
                      <a:r>
                        <a:rPr lang="en-US" sz="800" b="1" dirty="0">
                          <a:effectLst/>
                        </a:rPr>
                        <a:t>I sleep late , assisting my family to prepare for our business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dirty="0">
                          <a:effectLst/>
                        </a:rPr>
                        <a:t> </a:t>
                      </a:r>
                    </a:p>
                    <a:p>
                      <a:pPr algn="ctr">
                        <a:lnSpc>
                          <a:spcPct val="115000"/>
                        </a:lnSpc>
                        <a:spcAft>
                          <a:spcPts val="1000"/>
                        </a:spcAft>
                      </a:pPr>
                      <a:r>
                        <a:rPr lang="en-US" sz="800" b="1" dirty="0">
                          <a:effectLst/>
                        </a:rPr>
                        <a:t>5</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dirty="0">
                          <a:effectLst/>
                        </a:rPr>
                        <a:t> </a:t>
                      </a:r>
                    </a:p>
                    <a:p>
                      <a:pPr algn="ctr">
                        <a:lnSpc>
                          <a:spcPct val="115000"/>
                        </a:lnSpc>
                        <a:spcAft>
                          <a:spcPts val="1000"/>
                        </a:spcAft>
                      </a:pPr>
                      <a:r>
                        <a:rPr lang="en-US" sz="800" b="1" dirty="0">
                          <a:effectLst/>
                        </a:rPr>
                        <a:t>36</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28</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2</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gridSpan="2">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2.61</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hMerge="1">
                  <a:txBody>
                    <a:bodyPr/>
                    <a:lstStyle/>
                    <a:p>
                      <a:endParaRPr lang="en-US"/>
                    </a:p>
                  </a:txBody>
                  <a:tcPr/>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extLst>
                  <a:ext uri="{0D108BD9-81ED-4DB2-BD59-A6C34878D82A}">
                    <a16:rowId xmlns:a16="http://schemas.microsoft.com/office/drawing/2014/main" val="1794412071"/>
                  </a:ext>
                </a:extLst>
              </a:tr>
              <a:tr h="882497">
                <a:tc>
                  <a:txBody>
                    <a:bodyPr/>
                    <a:lstStyle/>
                    <a:p>
                      <a:pPr>
                        <a:lnSpc>
                          <a:spcPct val="200000"/>
                        </a:lnSpc>
                        <a:spcAft>
                          <a:spcPts val="0"/>
                        </a:spcAft>
                      </a:pPr>
                      <a:r>
                        <a:rPr lang="en-US" sz="800" b="1" dirty="0">
                          <a:effectLst/>
                        </a:rPr>
                        <a:t> </a:t>
                      </a:r>
                    </a:p>
                    <a:p>
                      <a:pPr>
                        <a:lnSpc>
                          <a:spcPct val="200000"/>
                        </a:lnSpc>
                        <a:spcAft>
                          <a:spcPts val="0"/>
                        </a:spcAft>
                      </a:pPr>
                      <a:r>
                        <a:rPr lang="en-US" sz="800" b="1" dirty="0">
                          <a:effectLst/>
                        </a:rPr>
                        <a:t>Do my work at night because the daytime is not enough for me to finish my obligations as a student and as part of our household</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dirty="0">
                          <a:effectLst/>
                        </a:rPr>
                        <a:t> </a:t>
                      </a:r>
                    </a:p>
                    <a:p>
                      <a:pPr algn="ctr">
                        <a:lnSpc>
                          <a:spcPct val="115000"/>
                        </a:lnSpc>
                        <a:spcAft>
                          <a:spcPts val="1000"/>
                        </a:spcAft>
                      </a:pPr>
                      <a:r>
                        <a:rPr lang="en-US" sz="800" b="1" dirty="0">
                          <a:effectLst/>
                        </a:rPr>
                        <a:t>20</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dirty="0">
                          <a:effectLst/>
                        </a:rPr>
                        <a:t> </a:t>
                      </a:r>
                    </a:p>
                    <a:p>
                      <a:pPr algn="ctr">
                        <a:lnSpc>
                          <a:spcPct val="115000"/>
                        </a:lnSpc>
                        <a:spcAft>
                          <a:spcPts val="1000"/>
                        </a:spcAft>
                      </a:pPr>
                      <a:r>
                        <a:rPr lang="en-US" sz="800" b="1" dirty="0">
                          <a:effectLst/>
                        </a:rPr>
                        <a:t>39</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dirty="0">
                          <a:effectLst/>
                        </a:rPr>
                        <a:t> </a:t>
                      </a:r>
                    </a:p>
                    <a:p>
                      <a:pPr algn="ctr">
                        <a:lnSpc>
                          <a:spcPct val="115000"/>
                        </a:lnSpc>
                        <a:spcAft>
                          <a:spcPts val="1000"/>
                        </a:spcAft>
                      </a:pPr>
                      <a:r>
                        <a:rPr lang="en-US" sz="800" b="1" dirty="0">
                          <a:effectLst/>
                        </a:rPr>
                        <a:t>10</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dirty="0">
                          <a:effectLst/>
                        </a:rPr>
                        <a:t> </a:t>
                      </a:r>
                    </a:p>
                    <a:p>
                      <a:pPr algn="ctr">
                        <a:lnSpc>
                          <a:spcPct val="115000"/>
                        </a:lnSpc>
                        <a:spcAft>
                          <a:spcPts val="1000"/>
                        </a:spcAft>
                      </a:pPr>
                      <a:r>
                        <a:rPr lang="en-US" sz="800" b="1" dirty="0">
                          <a:effectLst/>
                        </a:rPr>
                        <a:t>2</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gridSpan="2">
                  <a:txBody>
                    <a:bodyPr/>
                    <a:lstStyle/>
                    <a:p>
                      <a:pPr algn="ctr">
                        <a:lnSpc>
                          <a:spcPct val="115000"/>
                        </a:lnSpc>
                        <a:spcAft>
                          <a:spcPts val="1000"/>
                        </a:spcAft>
                      </a:pPr>
                      <a:r>
                        <a:rPr lang="en-US" sz="800" b="1" dirty="0">
                          <a:effectLst/>
                        </a:rPr>
                        <a:t> </a:t>
                      </a:r>
                    </a:p>
                    <a:p>
                      <a:pPr algn="ctr">
                        <a:lnSpc>
                          <a:spcPct val="115000"/>
                        </a:lnSpc>
                        <a:spcAft>
                          <a:spcPts val="1000"/>
                        </a:spcAft>
                      </a:pPr>
                      <a:r>
                        <a:rPr lang="en-US" sz="800" b="1" dirty="0">
                          <a:effectLst/>
                        </a:rPr>
                        <a:t>3.08</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hMerge="1">
                  <a:txBody>
                    <a:bodyPr/>
                    <a:lstStyle/>
                    <a:p>
                      <a:endParaRPr lang="en-US"/>
                    </a:p>
                  </a:txBody>
                  <a:tcPr/>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SA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extLst>
                  <a:ext uri="{0D108BD9-81ED-4DB2-BD59-A6C34878D82A}">
                    <a16:rowId xmlns:a16="http://schemas.microsoft.com/office/drawing/2014/main" val="785970898"/>
                  </a:ext>
                </a:extLst>
              </a:tr>
              <a:tr h="394177">
                <a:tc>
                  <a:txBody>
                    <a:bodyPr/>
                    <a:lstStyle/>
                    <a:p>
                      <a:pPr>
                        <a:lnSpc>
                          <a:spcPct val="200000"/>
                        </a:lnSpc>
                        <a:spcAft>
                          <a:spcPts val="0"/>
                        </a:spcAft>
                      </a:pPr>
                      <a:r>
                        <a:rPr lang="en-US" sz="800" b="1">
                          <a:effectLst/>
                        </a:rPr>
                        <a:t>I cant focus on doing my school works in the daytime</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10</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dirty="0">
                          <a:effectLst/>
                        </a:rPr>
                        <a:t> </a:t>
                      </a:r>
                    </a:p>
                    <a:p>
                      <a:pPr algn="ctr">
                        <a:lnSpc>
                          <a:spcPct val="115000"/>
                        </a:lnSpc>
                        <a:spcAft>
                          <a:spcPts val="1000"/>
                        </a:spcAft>
                      </a:pPr>
                      <a:r>
                        <a:rPr lang="en-US" sz="800" b="1" dirty="0">
                          <a:effectLst/>
                        </a:rPr>
                        <a:t>40</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dirty="0">
                          <a:effectLst/>
                        </a:rPr>
                        <a:t> </a:t>
                      </a:r>
                    </a:p>
                    <a:p>
                      <a:pPr algn="ctr">
                        <a:lnSpc>
                          <a:spcPct val="115000"/>
                        </a:lnSpc>
                        <a:spcAft>
                          <a:spcPts val="1000"/>
                        </a:spcAft>
                      </a:pPr>
                      <a:r>
                        <a:rPr lang="en-US" sz="800" b="1" dirty="0">
                          <a:effectLst/>
                        </a:rPr>
                        <a:t>19</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gn="ctr">
                        <a:lnSpc>
                          <a:spcPct val="115000"/>
                        </a:lnSpc>
                        <a:spcAft>
                          <a:spcPts val="1000"/>
                        </a:spcAft>
                      </a:pPr>
                      <a:r>
                        <a:rPr lang="en-US" sz="800" b="1" dirty="0">
                          <a:effectLst/>
                        </a:rPr>
                        <a:t> </a:t>
                      </a:r>
                    </a:p>
                    <a:p>
                      <a:pPr algn="ctr">
                        <a:lnSpc>
                          <a:spcPct val="115000"/>
                        </a:lnSpc>
                        <a:spcAft>
                          <a:spcPts val="1000"/>
                        </a:spcAft>
                      </a:pPr>
                      <a:r>
                        <a:rPr lang="en-US" sz="800" b="1" dirty="0">
                          <a:effectLst/>
                        </a:rPr>
                        <a:t>2</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gridSpan="2">
                  <a:txBody>
                    <a:bodyPr/>
                    <a:lstStyle/>
                    <a:p>
                      <a:pPr>
                        <a:lnSpc>
                          <a:spcPct val="115000"/>
                        </a:lnSpc>
                        <a:spcAft>
                          <a:spcPts val="1000"/>
                        </a:spcAft>
                      </a:pPr>
                      <a:r>
                        <a:rPr lang="en-US" sz="800" b="1" dirty="0">
                          <a:effectLst/>
                        </a:rPr>
                        <a:t> </a:t>
                      </a:r>
                    </a:p>
                    <a:p>
                      <a:pPr>
                        <a:lnSpc>
                          <a:spcPct val="115000"/>
                        </a:lnSpc>
                        <a:spcAft>
                          <a:spcPts val="1000"/>
                        </a:spcAft>
                      </a:pPr>
                      <a:r>
                        <a:rPr lang="en-US" sz="800" b="1" dirty="0">
                          <a:effectLst/>
                        </a:rPr>
                        <a:t> 2.81</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hMerge="1">
                  <a:txBody>
                    <a:bodyPr/>
                    <a:lstStyle/>
                    <a:p>
                      <a:endParaRPr lang="en-US"/>
                    </a:p>
                  </a:txBody>
                  <a:tcPr/>
                </a:tc>
                <a:tc>
                  <a:txBody>
                    <a:bodyPr/>
                    <a:lstStyle/>
                    <a:p>
                      <a:pPr algn="ctr">
                        <a:lnSpc>
                          <a:spcPct val="115000"/>
                        </a:lnSpc>
                        <a:spcAft>
                          <a:spcPts val="1000"/>
                        </a:spcAft>
                      </a:pPr>
                      <a:r>
                        <a:rPr lang="en-US" sz="800" b="1" dirty="0">
                          <a:effectLst/>
                        </a:rPr>
                        <a:t> </a:t>
                      </a:r>
                    </a:p>
                    <a:p>
                      <a:pPr algn="ctr">
                        <a:lnSpc>
                          <a:spcPct val="115000"/>
                        </a:lnSpc>
                        <a:spcAft>
                          <a:spcPts val="1000"/>
                        </a:spcAft>
                      </a:pPr>
                      <a:r>
                        <a:rPr lang="en-US" sz="800" b="1" dirty="0">
                          <a:effectLst/>
                        </a:rPr>
                        <a:t>A</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extLst>
                  <a:ext uri="{0D108BD9-81ED-4DB2-BD59-A6C34878D82A}">
                    <a16:rowId xmlns:a16="http://schemas.microsoft.com/office/drawing/2014/main" val="2222746400"/>
                  </a:ext>
                </a:extLst>
              </a:tr>
              <a:tr h="494441">
                <a:tc gridSpan="6">
                  <a:txBody>
                    <a:bodyPr/>
                    <a:lstStyle/>
                    <a:p>
                      <a:pPr>
                        <a:lnSpc>
                          <a:spcPct val="200000"/>
                        </a:lnSpc>
                        <a:spcAft>
                          <a:spcPts val="0"/>
                        </a:spcAft>
                      </a:pPr>
                      <a:r>
                        <a:rPr lang="en-US" sz="800" b="1">
                          <a:effectLst/>
                        </a:rPr>
                        <a:t> </a:t>
                      </a:r>
                    </a:p>
                    <a:p>
                      <a:pPr>
                        <a:lnSpc>
                          <a:spcPct val="200000"/>
                        </a:lnSpc>
                        <a:spcAft>
                          <a:spcPts val="0"/>
                        </a:spcAft>
                      </a:pPr>
                      <a:r>
                        <a:rPr lang="en-US" sz="800" b="1">
                          <a:effectLst/>
                        </a:rPr>
                        <a:t>              Average Weighted Mean</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1000"/>
                        </a:spcAft>
                      </a:pPr>
                      <a:r>
                        <a:rPr lang="en-US" sz="800" b="1" dirty="0">
                          <a:effectLst/>
                        </a:rPr>
                        <a:t> </a:t>
                      </a:r>
                    </a:p>
                    <a:p>
                      <a:pPr>
                        <a:lnSpc>
                          <a:spcPct val="200000"/>
                        </a:lnSpc>
                        <a:spcAft>
                          <a:spcPts val="0"/>
                        </a:spcAft>
                      </a:pPr>
                      <a:r>
                        <a:rPr lang="en-US" sz="800" b="1" dirty="0">
                          <a:effectLst/>
                        </a:rPr>
                        <a:t>   2.99</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tc>
                  <a:txBody>
                    <a:bodyPr/>
                    <a:lstStyle/>
                    <a:p>
                      <a:pPr>
                        <a:lnSpc>
                          <a:spcPct val="115000"/>
                        </a:lnSpc>
                        <a:spcAft>
                          <a:spcPts val="1000"/>
                        </a:spcAft>
                      </a:pPr>
                      <a:r>
                        <a:rPr lang="en-US" sz="800" b="1" dirty="0">
                          <a:effectLst/>
                        </a:rPr>
                        <a:t> </a:t>
                      </a:r>
                    </a:p>
                    <a:p>
                      <a:pPr>
                        <a:lnSpc>
                          <a:spcPct val="200000"/>
                        </a:lnSpc>
                        <a:spcAft>
                          <a:spcPts val="0"/>
                        </a:spcAft>
                      </a:pPr>
                      <a:r>
                        <a:rPr lang="en-US" sz="800" b="1" dirty="0">
                          <a:effectLst/>
                        </a:rPr>
                        <a:t>       A</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8" marR="35308" marT="0" marB="0"/>
                </a:tc>
                <a:extLst>
                  <a:ext uri="{0D108BD9-81ED-4DB2-BD59-A6C34878D82A}">
                    <a16:rowId xmlns:a16="http://schemas.microsoft.com/office/drawing/2014/main" val="2803947416"/>
                  </a:ext>
                </a:extLst>
              </a:tr>
            </a:tbl>
          </a:graphicData>
        </a:graphic>
      </p:graphicFrame>
    </p:spTree>
    <p:extLst>
      <p:ext uri="{BB962C8B-B14F-4D97-AF65-F5344CB8AC3E}">
        <p14:creationId xmlns:p14="http://schemas.microsoft.com/office/powerpoint/2010/main" val="285963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 IV. Effects  of sleep Deprivation</a:t>
            </a:r>
            <a:br>
              <a:rPr lang="en-US" dirty="0"/>
            </a:br>
            <a:endParaRPr lang="en-US" dirty="0"/>
          </a:p>
        </p:txBody>
      </p:sp>
      <p:sp>
        <p:nvSpPr>
          <p:cNvPr id="3" name="Slide Number Placeholder 2"/>
          <p:cNvSpPr>
            <a:spLocks noGrp="1"/>
          </p:cNvSpPr>
          <p:nvPr>
            <p:ph type="sldNum" sz="quarter" idx="10"/>
          </p:nvPr>
        </p:nvSpPr>
        <p:spPr/>
        <p:txBody>
          <a:bodyPr/>
          <a:lstStyle/>
          <a:p>
            <a:fld id="{D495E168-DA5E-4888-8D8A-92B118324C14}" type="slidenum">
              <a:rPr lang="ru-RU" smtClean="0"/>
              <a:pPr/>
              <a:t>29</a:t>
            </a:fld>
            <a:endParaRPr lang="ru-RU" dirty="0"/>
          </a:p>
        </p:txBody>
      </p:sp>
      <p:sp>
        <p:nvSpPr>
          <p:cNvPr id="4" name="Text Placeholder 3"/>
          <p:cNvSpPr>
            <a:spLocks noGrp="1"/>
          </p:cNvSpPr>
          <p:nvPr>
            <p:ph type="body" idx="1"/>
          </p:nvPr>
        </p:nvSpPr>
        <p:spPr/>
        <p:txBody>
          <a:bodyPr/>
          <a:lstStyle/>
          <a:p>
            <a:r>
              <a:rPr lang="en-US" b="1" dirty="0"/>
              <a:t>D. Psychological  Risk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33529258"/>
              </p:ext>
            </p:extLst>
          </p:nvPr>
        </p:nvGraphicFramePr>
        <p:xfrm>
          <a:off x="1223158" y="2616712"/>
          <a:ext cx="9507004" cy="4116598"/>
        </p:xfrm>
        <a:graphic>
          <a:graphicData uri="http://schemas.openxmlformats.org/drawingml/2006/table">
            <a:tbl>
              <a:tblPr>
                <a:tableStyleId>{9DCAF9ED-07DC-4A11-8D7F-57B35C25682E}</a:tableStyleId>
              </a:tblPr>
              <a:tblGrid>
                <a:gridCol w="4746233">
                  <a:extLst>
                    <a:ext uri="{9D8B030D-6E8A-4147-A177-3AD203B41FA5}">
                      <a16:colId xmlns:a16="http://schemas.microsoft.com/office/drawing/2014/main" val="1375818397"/>
                    </a:ext>
                  </a:extLst>
                </a:gridCol>
                <a:gridCol w="558491">
                  <a:extLst>
                    <a:ext uri="{9D8B030D-6E8A-4147-A177-3AD203B41FA5}">
                      <a16:colId xmlns:a16="http://schemas.microsoft.com/office/drawing/2014/main" val="3576405958"/>
                    </a:ext>
                  </a:extLst>
                </a:gridCol>
                <a:gridCol w="448090">
                  <a:extLst>
                    <a:ext uri="{9D8B030D-6E8A-4147-A177-3AD203B41FA5}">
                      <a16:colId xmlns:a16="http://schemas.microsoft.com/office/drawing/2014/main" val="2009759032"/>
                    </a:ext>
                  </a:extLst>
                </a:gridCol>
                <a:gridCol w="466648">
                  <a:extLst>
                    <a:ext uri="{9D8B030D-6E8A-4147-A177-3AD203B41FA5}">
                      <a16:colId xmlns:a16="http://schemas.microsoft.com/office/drawing/2014/main" val="528322363"/>
                    </a:ext>
                  </a:extLst>
                </a:gridCol>
                <a:gridCol w="500973">
                  <a:extLst>
                    <a:ext uri="{9D8B030D-6E8A-4147-A177-3AD203B41FA5}">
                      <a16:colId xmlns:a16="http://schemas.microsoft.com/office/drawing/2014/main" val="2699687135"/>
                    </a:ext>
                  </a:extLst>
                </a:gridCol>
                <a:gridCol w="1279331">
                  <a:extLst>
                    <a:ext uri="{9D8B030D-6E8A-4147-A177-3AD203B41FA5}">
                      <a16:colId xmlns:a16="http://schemas.microsoft.com/office/drawing/2014/main" val="189490059"/>
                    </a:ext>
                  </a:extLst>
                </a:gridCol>
                <a:gridCol w="205641">
                  <a:extLst>
                    <a:ext uri="{9D8B030D-6E8A-4147-A177-3AD203B41FA5}">
                      <a16:colId xmlns:a16="http://schemas.microsoft.com/office/drawing/2014/main" val="2784541078"/>
                    </a:ext>
                  </a:extLst>
                </a:gridCol>
                <a:gridCol w="1301597">
                  <a:extLst>
                    <a:ext uri="{9D8B030D-6E8A-4147-A177-3AD203B41FA5}">
                      <a16:colId xmlns:a16="http://schemas.microsoft.com/office/drawing/2014/main" val="1783220854"/>
                    </a:ext>
                  </a:extLst>
                </a:gridCol>
              </a:tblGrid>
              <a:tr h="225653">
                <a:tc>
                  <a:txBody>
                    <a:bodyPr/>
                    <a:lstStyle/>
                    <a:p>
                      <a:pPr>
                        <a:lnSpc>
                          <a:spcPct val="115000"/>
                        </a:lnSpc>
                        <a:spcAft>
                          <a:spcPts val="0"/>
                        </a:spcAft>
                      </a:pPr>
                      <a:r>
                        <a:rPr lang="en-US" sz="800" b="1" dirty="0">
                          <a:effectLst/>
                        </a:rPr>
                        <a:t>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gridSpan="4">
                  <a:txBody>
                    <a:bodyPr/>
                    <a:lstStyle/>
                    <a:p>
                      <a:pPr marL="457200">
                        <a:lnSpc>
                          <a:spcPct val="200000"/>
                        </a:lnSpc>
                        <a:spcAft>
                          <a:spcPts val="0"/>
                        </a:spcAft>
                      </a:pPr>
                      <a:r>
                        <a:rPr lang="en-US" sz="800" b="1">
                          <a:effectLst/>
                        </a:rPr>
                        <a:t>   Rating Scale</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nSpc>
                          <a:spcPct val="115000"/>
                        </a:lnSpc>
                        <a:spcAft>
                          <a:spcPts val="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13127088"/>
                  </a:ext>
                </a:extLst>
              </a:tr>
              <a:tr h="760151">
                <a:tc>
                  <a:txBody>
                    <a:bodyPr/>
                    <a:lstStyle/>
                    <a:p>
                      <a:pPr marL="1264285">
                        <a:lnSpc>
                          <a:spcPct val="200000"/>
                        </a:lnSpc>
                        <a:spcAft>
                          <a:spcPts val="0"/>
                        </a:spcAft>
                      </a:pPr>
                      <a:r>
                        <a:rPr lang="en-US" sz="800" b="1" dirty="0">
                          <a:effectLst/>
                        </a:rPr>
                        <a:t> </a:t>
                      </a:r>
                    </a:p>
                    <a:p>
                      <a:pPr marL="1264285">
                        <a:lnSpc>
                          <a:spcPct val="200000"/>
                        </a:lnSpc>
                        <a:spcAft>
                          <a:spcPts val="0"/>
                        </a:spcAft>
                      </a:pPr>
                      <a:r>
                        <a:rPr lang="en-US" sz="800" b="1" dirty="0">
                          <a:effectLst/>
                        </a:rPr>
                        <a:t>Questions</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115000"/>
                        </a:lnSpc>
                        <a:spcAft>
                          <a:spcPts val="1000"/>
                        </a:spcAft>
                      </a:pPr>
                      <a:r>
                        <a:rPr lang="en-US" sz="800" b="1" dirty="0">
                          <a:effectLst/>
                        </a:rPr>
                        <a:t> </a:t>
                      </a:r>
                    </a:p>
                    <a:p>
                      <a:pPr algn="ctr">
                        <a:lnSpc>
                          <a:spcPct val="115000"/>
                        </a:lnSpc>
                        <a:spcAft>
                          <a:spcPts val="1000"/>
                        </a:spcAft>
                      </a:pPr>
                      <a:r>
                        <a:rPr lang="en-US" sz="800" b="1" dirty="0">
                          <a:effectLst/>
                        </a:rPr>
                        <a:t>4</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3</a:t>
                      </a:r>
                    </a:p>
                    <a:p>
                      <a:pPr algn="ctr">
                        <a:lnSpc>
                          <a:spcPct val="200000"/>
                        </a:lnSpc>
                        <a:spcAft>
                          <a:spcPts val="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1</a:t>
                      </a:r>
                    </a:p>
                    <a:p>
                      <a:pPr algn="ctr">
                        <a:lnSpc>
                          <a:spcPct val="200000"/>
                        </a:lnSpc>
                        <a:spcAft>
                          <a:spcPts val="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gridSpan="2">
                  <a:txBody>
                    <a:bodyPr/>
                    <a:lstStyle/>
                    <a:p>
                      <a:pPr algn="ctr">
                        <a:lnSpc>
                          <a:spcPct val="200000"/>
                        </a:lnSpc>
                        <a:spcAft>
                          <a:spcPts val="0"/>
                        </a:spcAft>
                      </a:pPr>
                      <a:r>
                        <a:rPr lang="en-US" sz="800" b="1">
                          <a:effectLst/>
                        </a:rPr>
                        <a:t> </a:t>
                      </a:r>
                    </a:p>
                    <a:p>
                      <a:pPr algn="ctr">
                        <a:lnSpc>
                          <a:spcPct val="115000"/>
                        </a:lnSpc>
                        <a:spcAft>
                          <a:spcPts val="1000"/>
                        </a:spcAft>
                      </a:pPr>
                      <a:r>
                        <a:rPr lang="en-US" sz="800" b="1">
                          <a:effectLst/>
                        </a:rPr>
                        <a:t>Weighted Mean</a:t>
                      </a:r>
                    </a:p>
                    <a:p>
                      <a:pPr algn="ctr">
                        <a:lnSpc>
                          <a:spcPct val="200000"/>
                        </a:lnSpc>
                        <a:spcAft>
                          <a:spcPts val="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hMerge="1">
                  <a:txBody>
                    <a:bodyPr/>
                    <a:lstStyle/>
                    <a:p>
                      <a:endParaRPr lang="en-US"/>
                    </a:p>
                  </a:txBody>
                  <a:tcPr/>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Descriptive</a:t>
                      </a:r>
                    </a:p>
                    <a:p>
                      <a:pPr algn="ctr">
                        <a:lnSpc>
                          <a:spcPct val="200000"/>
                        </a:lnSpc>
                        <a:spcAft>
                          <a:spcPts val="0"/>
                        </a:spcAft>
                      </a:pPr>
                      <a:r>
                        <a:rPr lang="en-US" sz="800" b="1">
                          <a:effectLst/>
                        </a:rPr>
                        <a:t>Equivalent</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extLst>
                  <a:ext uri="{0D108BD9-81ED-4DB2-BD59-A6C34878D82A}">
                    <a16:rowId xmlns:a16="http://schemas.microsoft.com/office/drawing/2014/main" val="1776406044"/>
                  </a:ext>
                </a:extLst>
              </a:tr>
              <a:tr h="490212">
                <a:tc>
                  <a:txBody>
                    <a:bodyPr/>
                    <a:lstStyle/>
                    <a:p>
                      <a:pPr>
                        <a:lnSpc>
                          <a:spcPct val="200000"/>
                        </a:lnSpc>
                        <a:spcAft>
                          <a:spcPts val="0"/>
                        </a:spcAft>
                      </a:pPr>
                      <a:r>
                        <a:rPr lang="en-US" sz="800" b="1" dirty="0">
                          <a:effectLst/>
                        </a:rPr>
                        <a:t>I usually experience mood swings if I’m sleep - deprived</a:t>
                      </a:r>
                    </a:p>
                    <a:p>
                      <a:pPr algn="ctr">
                        <a:lnSpc>
                          <a:spcPct val="200000"/>
                        </a:lnSpc>
                        <a:spcAft>
                          <a:spcPts val="0"/>
                        </a:spcAft>
                      </a:pPr>
                      <a:r>
                        <a:rPr lang="en-US" sz="800" b="1" dirty="0">
                          <a:effectLst/>
                        </a:rPr>
                        <a:t>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nSpc>
                          <a:spcPct val="115000"/>
                        </a:lnSpc>
                        <a:spcAft>
                          <a:spcPts val="1000"/>
                        </a:spcAft>
                      </a:pPr>
                      <a:r>
                        <a:rPr lang="en-US" sz="800" b="1" dirty="0">
                          <a:effectLst/>
                        </a:rPr>
                        <a:t> </a:t>
                      </a:r>
                    </a:p>
                    <a:p>
                      <a:pPr algn="ctr">
                        <a:lnSpc>
                          <a:spcPct val="200000"/>
                        </a:lnSpc>
                        <a:spcAft>
                          <a:spcPts val="0"/>
                        </a:spcAft>
                      </a:pPr>
                      <a:r>
                        <a:rPr lang="en-US" sz="800" b="1" dirty="0">
                          <a:effectLst/>
                        </a:rPr>
                        <a:t>11</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41</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18</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1</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gridSpan="2">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2.87</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hMerge="1">
                  <a:txBody>
                    <a:bodyPr/>
                    <a:lstStyle/>
                    <a:p>
                      <a:endParaRPr lang="en-US"/>
                    </a:p>
                  </a:txBody>
                  <a:tcPr/>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extLst>
                  <a:ext uri="{0D108BD9-81ED-4DB2-BD59-A6C34878D82A}">
                    <a16:rowId xmlns:a16="http://schemas.microsoft.com/office/drawing/2014/main" val="1935130285"/>
                  </a:ext>
                </a:extLst>
              </a:tr>
              <a:tr h="480340">
                <a:tc>
                  <a:txBody>
                    <a:bodyPr/>
                    <a:lstStyle/>
                    <a:p>
                      <a:pPr>
                        <a:lnSpc>
                          <a:spcPct val="200000"/>
                        </a:lnSpc>
                        <a:spcAft>
                          <a:spcPts val="0"/>
                        </a:spcAft>
                      </a:pPr>
                      <a:r>
                        <a:rPr lang="en-US" sz="800" b="1" dirty="0">
                          <a:effectLst/>
                        </a:rPr>
                        <a:t> I’m easily irritable when I don’t  have a night of  adequate sleep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17</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37</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16</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1</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gridSpan="2">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2.98</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hMerge="1">
                  <a:txBody>
                    <a:bodyPr/>
                    <a:lstStyle/>
                    <a:p>
                      <a:endParaRPr lang="en-US"/>
                    </a:p>
                  </a:txBody>
                  <a:tcPr/>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extLst>
                  <a:ext uri="{0D108BD9-81ED-4DB2-BD59-A6C34878D82A}">
                    <a16:rowId xmlns:a16="http://schemas.microsoft.com/office/drawing/2014/main" val="3219959050"/>
                  </a:ext>
                </a:extLst>
              </a:tr>
              <a:tr h="480340">
                <a:tc>
                  <a:txBody>
                    <a:bodyPr/>
                    <a:lstStyle/>
                    <a:p>
                      <a:pPr>
                        <a:lnSpc>
                          <a:spcPct val="200000"/>
                        </a:lnSpc>
                        <a:spcAft>
                          <a:spcPts val="0"/>
                        </a:spcAft>
                      </a:pPr>
                      <a:r>
                        <a:rPr lang="en-US" sz="800" b="1" dirty="0">
                          <a:effectLst/>
                        </a:rPr>
                        <a:t>I find it hard to cope with stress if I don’t have a night of sufficient sleep</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12</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37</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22</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0</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gridSpan="2">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2.85</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hMerge="1">
                  <a:txBody>
                    <a:bodyPr/>
                    <a:lstStyle/>
                    <a:p>
                      <a:endParaRPr lang="en-US"/>
                    </a:p>
                  </a:txBody>
                  <a:tcPr/>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extLst>
                  <a:ext uri="{0D108BD9-81ED-4DB2-BD59-A6C34878D82A}">
                    <a16:rowId xmlns:a16="http://schemas.microsoft.com/office/drawing/2014/main" val="3841715805"/>
                  </a:ext>
                </a:extLst>
              </a:tr>
              <a:tr h="480340">
                <a:tc>
                  <a:txBody>
                    <a:bodyPr/>
                    <a:lstStyle/>
                    <a:p>
                      <a:pPr>
                        <a:lnSpc>
                          <a:spcPct val="200000"/>
                        </a:lnSpc>
                        <a:spcAft>
                          <a:spcPts val="0"/>
                        </a:spcAft>
                      </a:pPr>
                      <a:r>
                        <a:rPr lang="en-US" sz="800" b="1" dirty="0">
                          <a:effectLst/>
                        </a:rPr>
                        <a:t>My anxiety levels exacerbate if I don’t sleep </a:t>
                      </a:r>
                      <a:r>
                        <a:rPr lang="en-US" sz="800" b="1" dirty="0" err="1">
                          <a:effectLst/>
                        </a:rPr>
                        <a:t>enought</a:t>
                      </a:r>
                      <a:r>
                        <a:rPr lang="en-US" sz="800" b="1" dirty="0">
                          <a:effectLst/>
                        </a:rPr>
                        <a:t>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8</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37</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22</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4</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gridSpan="2">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2.69</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hMerge="1">
                  <a:txBody>
                    <a:bodyPr/>
                    <a:lstStyle/>
                    <a:p>
                      <a:endParaRPr lang="en-US"/>
                    </a:p>
                  </a:txBody>
                  <a:tcPr/>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A</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extLst>
                  <a:ext uri="{0D108BD9-81ED-4DB2-BD59-A6C34878D82A}">
                    <a16:rowId xmlns:a16="http://schemas.microsoft.com/office/drawing/2014/main" val="112941958"/>
                  </a:ext>
                </a:extLst>
              </a:tr>
              <a:tr h="480340">
                <a:tc>
                  <a:txBody>
                    <a:bodyPr/>
                    <a:lstStyle/>
                    <a:p>
                      <a:pPr>
                        <a:lnSpc>
                          <a:spcPct val="200000"/>
                        </a:lnSpc>
                        <a:spcAft>
                          <a:spcPts val="0"/>
                        </a:spcAft>
                      </a:pPr>
                      <a:r>
                        <a:rPr lang="en-US" sz="800" b="1">
                          <a:effectLst/>
                        </a:rPr>
                        <a:t> I easily forget things if I’m sleep - deprived</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12</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37</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22</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0</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gridSpan="2">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2.85</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hMerge="1">
                  <a:txBody>
                    <a:bodyPr/>
                    <a:lstStyle/>
                    <a:p>
                      <a:endParaRPr lang="en-US"/>
                    </a:p>
                  </a:txBody>
                  <a:tcPr/>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A</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extLst>
                  <a:ext uri="{0D108BD9-81ED-4DB2-BD59-A6C34878D82A}">
                    <a16:rowId xmlns:a16="http://schemas.microsoft.com/office/drawing/2014/main" val="2523645592"/>
                  </a:ext>
                </a:extLst>
              </a:tr>
              <a:tr h="719222">
                <a:tc gridSpan="5">
                  <a:txBody>
                    <a:bodyPr/>
                    <a:lstStyle/>
                    <a:p>
                      <a:pPr>
                        <a:lnSpc>
                          <a:spcPct val="200000"/>
                        </a:lnSpc>
                        <a:spcAft>
                          <a:spcPts val="0"/>
                        </a:spcAft>
                      </a:pPr>
                      <a:r>
                        <a:rPr lang="en-US" sz="800" b="1" dirty="0">
                          <a:effectLst/>
                        </a:rPr>
                        <a:t>                                </a:t>
                      </a:r>
                    </a:p>
                    <a:p>
                      <a:pPr>
                        <a:lnSpc>
                          <a:spcPct val="200000"/>
                        </a:lnSpc>
                        <a:spcAft>
                          <a:spcPts val="0"/>
                        </a:spcAft>
                      </a:pPr>
                      <a:r>
                        <a:rPr lang="en-US" sz="800" b="1" dirty="0">
                          <a:effectLst/>
                        </a:rPr>
                        <a:t>                         Average Weighted Mean</a:t>
                      </a:r>
                    </a:p>
                    <a:p>
                      <a:pPr marL="651510">
                        <a:lnSpc>
                          <a:spcPct val="200000"/>
                        </a:lnSpc>
                        <a:spcAft>
                          <a:spcPts val="0"/>
                        </a:spcAft>
                      </a:pPr>
                      <a:r>
                        <a:rPr lang="en-US" sz="800" b="1" dirty="0">
                          <a:effectLst/>
                        </a:rPr>
                        <a:t>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1000"/>
                        </a:spcAft>
                      </a:pPr>
                      <a:r>
                        <a:rPr lang="en-US" sz="800" b="1" dirty="0">
                          <a:effectLst/>
                        </a:rPr>
                        <a:t> </a:t>
                      </a:r>
                    </a:p>
                    <a:p>
                      <a:pPr>
                        <a:lnSpc>
                          <a:spcPct val="200000"/>
                        </a:lnSpc>
                        <a:spcAft>
                          <a:spcPts val="0"/>
                        </a:spcAft>
                      </a:pPr>
                      <a:r>
                        <a:rPr lang="en-US" sz="800" b="1" dirty="0">
                          <a:effectLst/>
                        </a:rPr>
                        <a:t>   2.84</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gridSpan="2">
                  <a:txBody>
                    <a:bodyPr/>
                    <a:lstStyle/>
                    <a:p>
                      <a:pPr>
                        <a:lnSpc>
                          <a:spcPct val="200000"/>
                        </a:lnSpc>
                        <a:spcAft>
                          <a:spcPts val="0"/>
                        </a:spcAft>
                      </a:pPr>
                      <a:r>
                        <a:rPr lang="en-US" sz="800" b="1" dirty="0">
                          <a:effectLst/>
                        </a:rPr>
                        <a:t> </a:t>
                      </a:r>
                    </a:p>
                    <a:p>
                      <a:pPr>
                        <a:lnSpc>
                          <a:spcPct val="200000"/>
                        </a:lnSpc>
                        <a:spcAft>
                          <a:spcPts val="0"/>
                        </a:spcAft>
                      </a:pPr>
                      <a:r>
                        <a:rPr lang="en-US" sz="800" b="1" dirty="0">
                          <a:effectLst/>
                        </a:rPr>
                        <a:t>      A</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303" marR="32303" marT="0" marB="0"/>
                </a:tc>
                <a:tc hMerge="1">
                  <a:txBody>
                    <a:bodyPr/>
                    <a:lstStyle/>
                    <a:p>
                      <a:endParaRPr lang="en-US"/>
                    </a:p>
                  </a:txBody>
                  <a:tcPr/>
                </a:tc>
                <a:extLst>
                  <a:ext uri="{0D108BD9-81ED-4DB2-BD59-A6C34878D82A}">
                    <a16:rowId xmlns:a16="http://schemas.microsoft.com/office/drawing/2014/main" val="1199258560"/>
                  </a:ext>
                </a:extLst>
              </a:tr>
            </a:tbl>
          </a:graphicData>
        </a:graphic>
      </p:graphicFrame>
      <p:sp>
        <p:nvSpPr>
          <p:cNvPr id="6" name="Rectangle 1"/>
          <p:cNvSpPr>
            <a:spLocks noChangeArrowheads="1"/>
          </p:cNvSpPr>
          <p:nvPr/>
        </p:nvSpPr>
        <p:spPr bwMode="auto">
          <a:xfrm>
            <a:off x="-5846394" y="2647974"/>
            <a:ext cx="261990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44626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495E168-DA5E-4888-8D8A-92B118324C14}" type="slidenum">
              <a:rPr lang="ru-RU" smtClean="0"/>
              <a:pPr/>
              <a:t>3</a:t>
            </a:fld>
            <a:endParaRPr lang="ru-RU" dirty="0"/>
          </a:p>
        </p:txBody>
      </p:sp>
      <p:sp>
        <p:nvSpPr>
          <p:cNvPr id="6" name="Rectangle 5"/>
          <p:cNvSpPr/>
          <p:nvPr/>
        </p:nvSpPr>
        <p:spPr>
          <a:xfrm>
            <a:off x="1114506" y="2000250"/>
            <a:ext cx="9615656" cy="2554545"/>
          </a:xfrm>
          <a:prstGeom prst="rect">
            <a:avLst/>
          </a:prstGeom>
        </p:spPr>
        <p:txBody>
          <a:bodyPr wrap="square">
            <a:spAutoFit/>
          </a:bodyPr>
          <a:lstStyle/>
          <a:p>
            <a:pPr algn="ctr"/>
            <a:r>
              <a:rPr lang="en-US" sz="8000" dirty="0" smtClean="0">
                <a:solidFill>
                  <a:schemeClr val="accent5">
                    <a:lumMod val="40000"/>
                    <a:lumOff val="60000"/>
                  </a:schemeClr>
                </a:solidFill>
                <a:latin typeface="Segoe UI Historic" panose="020B0502040204020203" pitchFamily="34" charset="0"/>
              </a:rPr>
              <a:t>They tend </a:t>
            </a:r>
            <a:r>
              <a:rPr lang="en-US" sz="8000" dirty="0">
                <a:solidFill>
                  <a:schemeClr val="accent5">
                    <a:lumMod val="40000"/>
                    <a:lumOff val="60000"/>
                  </a:schemeClr>
                </a:solidFill>
                <a:latin typeface="Segoe UI Historic" panose="020B0502040204020203" pitchFamily="34" charset="0"/>
              </a:rPr>
              <a:t>to </a:t>
            </a:r>
            <a:endParaRPr lang="en-US" sz="8000" dirty="0" smtClean="0">
              <a:solidFill>
                <a:schemeClr val="accent5">
                  <a:lumMod val="40000"/>
                  <a:lumOff val="60000"/>
                </a:schemeClr>
              </a:solidFill>
              <a:latin typeface="Segoe UI Historic" panose="020B0502040204020203" pitchFamily="34" charset="0"/>
            </a:endParaRPr>
          </a:p>
          <a:p>
            <a:pPr algn="ctr"/>
            <a:r>
              <a:rPr lang="en-US" sz="8000" dirty="0" smtClean="0">
                <a:solidFill>
                  <a:schemeClr val="accent5">
                    <a:lumMod val="40000"/>
                    <a:lumOff val="60000"/>
                  </a:schemeClr>
                </a:solidFill>
                <a:latin typeface="Segoe UI Historic" panose="020B0502040204020203" pitchFamily="34" charset="0"/>
              </a:rPr>
              <a:t>“</a:t>
            </a:r>
            <a:r>
              <a:rPr lang="en-US" sz="8000" dirty="0">
                <a:solidFill>
                  <a:schemeClr val="accent5">
                    <a:lumMod val="40000"/>
                    <a:lumOff val="60000"/>
                  </a:schemeClr>
                </a:solidFill>
                <a:latin typeface="Segoe UI Historic" panose="020B0502040204020203" pitchFamily="34" charset="0"/>
              </a:rPr>
              <a:t>kill their sleep"</a:t>
            </a:r>
            <a:endParaRPr lang="en-US" sz="8000" dirty="0">
              <a:solidFill>
                <a:schemeClr val="accent5">
                  <a:lumMod val="40000"/>
                  <a:lumOff val="60000"/>
                </a:schemeClr>
              </a:solidFill>
            </a:endParaRPr>
          </a:p>
        </p:txBody>
      </p:sp>
      <p:pic>
        <p:nvPicPr>
          <p:cNvPr id="7" name="Picture 6"/>
          <p:cNvPicPr>
            <a:picLocks noChangeAspect="1"/>
          </p:cNvPicPr>
          <p:nvPr/>
        </p:nvPicPr>
        <p:blipFill>
          <a:blip r:embed="rId2"/>
          <a:stretch>
            <a:fillRect/>
          </a:stretch>
        </p:blipFill>
        <p:spPr>
          <a:xfrm>
            <a:off x="6263641" y="4127217"/>
            <a:ext cx="4000500" cy="2240280"/>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24238012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 IV. Effects  of sleep Deprivation</a:t>
            </a:r>
          </a:p>
        </p:txBody>
      </p:sp>
      <p:sp>
        <p:nvSpPr>
          <p:cNvPr id="3" name="Slide Number Placeholder 2"/>
          <p:cNvSpPr>
            <a:spLocks noGrp="1"/>
          </p:cNvSpPr>
          <p:nvPr>
            <p:ph type="sldNum" sz="quarter" idx="10"/>
          </p:nvPr>
        </p:nvSpPr>
        <p:spPr/>
        <p:txBody>
          <a:bodyPr/>
          <a:lstStyle/>
          <a:p>
            <a:fld id="{D495E168-DA5E-4888-8D8A-92B118324C14}" type="slidenum">
              <a:rPr lang="ru-RU" smtClean="0"/>
              <a:pPr/>
              <a:t>30</a:t>
            </a:fld>
            <a:endParaRPr lang="ru-RU" dirty="0"/>
          </a:p>
        </p:txBody>
      </p:sp>
      <p:sp>
        <p:nvSpPr>
          <p:cNvPr id="4" name="Text Placeholder 3"/>
          <p:cNvSpPr>
            <a:spLocks noGrp="1"/>
          </p:cNvSpPr>
          <p:nvPr>
            <p:ph type="body" idx="1"/>
          </p:nvPr>
        </p:nvSpPr>
        <p:spPr/>
        <p:txBody>
          <a:bodyPr/>
          <a:lstStyle/>
          <a:p>
            <a:r>
              <a:rPr lang="en-US" dirty="0" err="1" smtClean="0"/>
              <a:t>E.Physiological</a:t>
            </a:r>
            <a:r>
              <a:rPr lang="en-US" dirty="0" smtClean="0"/>
              <a:t> Health</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95234963"/>
              </p:ext>
            </p:extLst>
          </p:nvPr>
        </p:nvGraphicFramePr>
        <p:xfrm>
          <a:off x="1623060" y="2685159"/>
          <a:ext cx="8732519" cy="4048123"/>
        </p:xfrm>
        <a:graphic>
          <a:graphicData uri="http://schemas.openxmlformats.org/drawingml/2006/table">
            <a:tbl>
              <a:tblPr>
                <a:tableStyleId>{9DCAF9ED-07DC-4A11-8D7F-57B35C25682E}</a:tableStyleId>
              </a:tblPr>
              <a:tblGrid>
                <a:gridCol w="4188255">
                  <a:extLst>
                    <a:ext uri="{9D8B030D-6E8A-4147-A177-3AD203B41FA5}">
                      <a16:colId xmlns:a16="http://schemas.microsoft.com/office/drawing/2014/main" val="1456879879"/>
                    </a:ext>
                  </a:extLst>
                </a:gridCol>
                <a:gridCol w="653826">
                  <a:extLst>
                    <a:ext uri="{9D8B030D-6E8A-4147-A177-3AD203B41FA5}">
                      <a16:colId xmlns:a16="http://schemas.microsoft.com/office/drawing/2014/main" val="1455831218"/>
                    </a:ext>
                  </a:extLst>
                </a:gridCol>
                <a:gridCol w="492081">
                  <a:extLst>
                    <a:ext uri="{9D8B030D-6E8A-4147-A177-3AD203B41FA5}">
                      <a16:colId xmlns:a16="http://schemas.microsoft.com/office/drawing/2014/main" val="387365055"/>
                    </a:ext>
                  </a:extLst>
                </a:gridCol>
                <a:gridCol w="423618">
                  <a:extLst>
                    <a:ext uri="{9D8B030D-6E8A-4147-A177-3AD203B41FA5}">
                      <a16:colId xmlns:a16="http://schemas.microsoft.com/office/drawing/2014/main" val="1921838645"/>
                    </a:ext>
                  </a:extLst>
                </a:gridCol>
                <a:gridCol w="574237">
                  <a:extLst>
                    <a:ext uri="{9D8B030D-6E8A-4147-A177-3AD203B41FA5}">
                      <a16:colId xmlns:a16="http://schemas.microsoft.com/office/drawing/2014/main" val="1043194660"/>
                    </a:ext>
                  </a:extLst>
                </a:gridCol>
                <a:gridCol w="1192977">
                  <a:extLst>
                    <a:ext uri="{9D8B030D-6E8A-4147-A177-3AD203B41FA5}">
                      <a16:colId xmlns:a16="http://schemas.microsoft.com/office/drawing/2014/main" val="3800774187"/>
                    </a:ext>
                  </a:extLst>
                </a:gridCol>
                <a:gridCol w="1207525">
                  <a:extLst>
                    <a:ext uri="{9D8B030D-6E8A-4147-A177-3AD203B41FA5}">
                      <a16:colId xmlns:a16="http://schemas.microsoft.com/office/drawing/2014/main" val="4268169206"/>
                    </a:ext>
                  </a:extLst>
                </a:gridCol>
              </a:tblGrid>
              <a:tr h="245382">
                <a:tc>
                  <a:txBody>
                    <a:bodyPr/>
                    <a:lstStyle/>
                    <a:p>
                      <a:pPr>
                        <a:lnSpc>
                          <a:spcPct val="115000"/>
                        </a:lnSpc>
                        <a:spcAft>
                          <a:spcPts val="0"/>
                        </a:spcAft>
                      </a:pPr>
                      <a:r>
                        <a:rPr lang="en-US" sz="800" b="1" dirty="0">
                          <a:effectLst/>
                        </a:rPr>
                        <a:t>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gridSpan="4">
                  <a:txBody>
                    <a:bodyPr/>
                    <a:lstStyle/>
                    <a:p>
                      <a:pPr>
                        <a:lnSpc>
                          <a:spcPct val="200000"/>
                        </a:lnSpc>
                        <a:spcAft>
                          <a:spcPts val="0"/>
                        </a:spcAft>
                      </a:pPr>
                      <a:r>
                        <a:rPr lang="en-US" sz="800" b="1">
                          <a:effectLst/>
                        </a:rPr>
                        <a:t>      Rating Scale</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nSpc>
                          <a:spcPct val="115000"/>
                        </a:lnSpc>
                        <a:spcAft>
                          <a:spcPts val="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extLst>
                  <a:ext uri="{0D108BD9-81ED-4DB2-BD59-A6C34878D82A}">
                    <a16:rowId xmlns:a16="http://schemas.microsoft.com/office/drawing/2014/main" val="3783791304"/>
                  </a:ext>
                </a:extLst>
              </a:tr>
              <a:tr h="612774">
                <a:tc>
                  <a:txBody>
                    <a:bodyPr/>
                    <a:lstStyle/>
                    <a:p>
                      <a:pPr marL="1264285">
                        <a:lnSpc>
                          <a:spcPct val="200000"/>
                        </a:lnSpc>
                        <a:spcAft>
                          <a:spcPts val="0"/>
                        </a:spcAft>
                      </a:pPr>
                      <a:r>
                        <a:rPr lang="en-US" sz="800" b="1" dirty="0">
                          <a:effectLst/>
                        </a:rPr>
                        <a:t> </a:t>
                      </a:r>
                    </a:p>
                    <a:p>
                      <a:pPr marL="1264285">
                        <a:lnSpc>
                          <a:spcPct val="200000"/>
                        </a:lnSpc>
                        <a:spcAft>
                          <a:spcPts val="0"/>
                        </a:spcAft>
                      </a:pPr>
                      <a:r>
                        <a:rPr lang="en-US" sz="800" b="1" dirty="0">
                          <a:effectLst/>
                        </a:rPr>
                        <a:t>Questions</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115000"/>
                        </a:lnSpc>
                        <a:spcAft>
                          <a:spcPts val="1000"/>
                        </a:spcAft>
                      </a:pPr>
                      <a:r>
                        <a:rPr lang="en-US" sz="800" b="1">
                          <a:effectLst/>
                        </a:rPr>
                        <a:t> </a:t>
                      </a:r>
                    </a:p>
                    <a:p>
                      <a:pPr algn="ctr">
                        <a:lnSpc>
                          <a:spcPct val="115000"/>
                        </a:lnSpc>
                        <a:spcAft>
                          <a:spcPts val="1000"/>
                        </a:spcAft>
                      </a:pPr>
                      <a:r>
                        <a:rPr lang="en-US" sz="800" b="1">
                          <a:effectLst/>
                        </a:rPr>
                        <a:t>4</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3</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1</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nSpc>
                          <a:spcPct val="115000"/>
                        </a:lnSpc>
                        <a:spcAft>
                          <a:spcPts val="1000"/>
                        </a:spcAft>
                      </a:pPr>
                      <a:r>
                        <a:rPr lang="en-US" sz="800" b="1">
                          <a:effectLst/>
                        </a:rPr>
                        <a:t>Weighted Mean</a:t>
                      </a:r>
                    </a:p>
                    <a:p>
                      <a:pPr algn="ctr">
                        <a:lnSpc>
                          <a:spcPct val="200000"/>
                        </a:lnSpc>
                        <a:spcAft>
                          <a:spcPts val="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115000"/>
                        </a:lnSpc>
                        <a:spcAft>
                          <a:spcPts val="1000"/>
                        </a:spcAft>
                      </a:pPr>
                      <a:r>
                        <a:rPr lang="en-US" sz="800" b="1">
                          <a:effectLst/>
                        </a:rPr>
                        <a:t>Descriptive</a:t>
                      </a:r>
                    </a:p>
                    <a:p>
                      <a:pPr algn="ctr">
                        <a:lnSpc>
                          <a:spcPct val="200000"/>
                        </a:lnSpc>
                        <a:spcAft>
                          <a:spcPts val="0"/>
                        </a:spcAft>
                      </a:pPr>
                      <a:r>
                        <a:rPr lang="en-US" sz="800" b="1">
                          <a:effectLst/>
                        </a:rPr>
                        <a:t>Equivalent</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extLst>
                  <a:ext uri="{0D108BD9-81ED-4DB2-BD59-A6C34878D82A}">
                    <a16:rowId xmlns:a16="http://schemas.microsoft.com/office/drawing/2014/main" val="2677459779"/>
                  </a:ext>
                </a:extLst>
              </a:tr>
              <a:tr h="490764">
                <a:tc>
                  <a:txBody>
                    <a:bodyPr/>
                    <a:lstStyle/>
                    <a:p>
                      <a:pPr>
                        <a:lnSpc>
                          <a:spcPct val="200000"/>
                        </a:lnSpc>
                        <a:spcAft>
                          <a:spcPts val="0"/>
                        </a:spcAft>
                      </a:pPr>
                      <a:r>
                        <a:rPr lang="en-US" sz="800" b="1" dirty="0">
                          <a:effectLst/>
                        </a:rPr>
                        <a:t>I experience muscle tremors if didn’t have enough sleep</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8</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34</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24</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5</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2.63</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extLst>
                  <a:ext uri="{0D108BD9-81ED-4DB2-BD59-A6C34878D82A}">
                    <a16:rowId xmlns:a16="http://schemas.microsoft.com/office/drawing/2014/main" val="2344342142"/>
                  </a:ext>
                </a:extLst>
              </a:tr>
              <a:tr h="490764">
                <a:tc>
                  <a:txBody>
                    <a:bodyPr/>
                    <a:lstStyle/>
                    <a:p>
                      <a:pPr>
                        <a:lnSpc>
                          <a:spcPct val="200000"/>
                        </a:lnSpc>
                        <a:spcAft>
                          <a:spcPts val="0"/>
                        </a:spcAft>
                      </a:pPr>
                      <a:r>
                        <a:rPr lang="en-US" sz="800" b="1" dirty="0">
                          <a:effectLst/>
                        </a:rPr>
                        <a:t> I experience body aches after having inadequate sleep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16</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36</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18</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1</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2.94</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extLst>
                  <a:ext uri="{0D108BD9-81ED-4DB2-BD59-A6C34878D82A}">
                    <a16:rowId xmlns:a16="http://schemas.microsoft.com/office/drawing/2014/main" val="989305260"/>
                  </a:ext>
                </a:extLst>
              </a:tr>
              <a:tr h="490764">
                <a:tc>
                  <a:txBody>
                    <a:bodyPr/>
                    <a:lstStyle/>
                    <a:p>
                      <a:pPr>
                        <a:lnSpc>
                          <a:spcPct val="200000"/>
                        </a:lnSpc>
                        <a:spcAft>
                          <a:spcPts val="0"/>
                        </a:spcAft>
                      </a:pPr>
                      <a:r>
                        <a:rPr lang="en-US" sz="800" b="1" dirty="0">
                          <a:effectLst/>
                        </a:rPr>
                        <a:t> I experience </a:t>
                      </a:r>
                      <a:r>
                        <a:rPr lang="en-US" sz="800" b="1" dirty="0" err="1">
                          <a:effectLst/>
                        </a:rPr>
                        <a:t>fatique</a:t>
                      </a:r>
                      <a:r>
                        <a:rPr lang="en-US" sz="800" b="1" dirty="0">
                          <a:effectLst/>
                        </a:rPr>
                        <a:t> during the daytime due to lack of sleep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18</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32</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20</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1</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2.94</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extLst>
                  <a:ext uri="{0D108BD9-81ED-4DB2-BD59-A6C34878D82A}">
                    <a16:rowId xmlns:a16="http://schemas.microsoft.com/office/drawing/2014/main" val="1518779152"/>
                  </a:ext>
                </a:extLst>
              </a:tr>
              <a:tr h="490764">
                <a:tc>
                  <a:txBody>
                    <a:bodyPr/>
                    <a:lstStyle/>
                    <a:p>
                      <a:pPr>
                        <a:lnSpc>
                          <a:spcPct val="200000"/>
                        </a:lnSpc>
                        <a:spcAft>
                          <a:spcPts val="0"/>
                        </a:spcAft>
                      </a:pPr>
                      <a:r>
                        <a:rPr lang="en-US" sz="800" b="1" dirty="0">
                          <a:effectLst/>
                        </a:rPr>
                        <a:t>  I have a headache after I don’t  sleep sufficiently</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18</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42</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10</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1</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3.08</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SA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extLst>
                  <a:ext uri="{0D108BD9-81ED-4DB2-BD59-A6C34878D82A}">
                    <a16:rowId xmlns:a16="http://schemas.microsoft.com/office/drawing/2014/main" val="2400046672"/>
                  </a:ext>
                </a:extLst>
              </a:tr>
              <a:tr h="490764">
                <a:tc>
                  <a:txBody>
                    <a:bodyPr/>
                    <a:lstStyle/>
                    <a:p>
                      <a:pPr>
                        <a:lnSpc>
                          <a:spcPct val="200000"/>
                        </a:lnSpc>
                        <a:spcAft>
                          <a:spcPts val="0"/>
                        </a:spcAft>
                      </a:pPr>
                      <a:r>
                        <a:rPr lang="en-US" sz="800" b="1">
                          <a:effectLst/>
                        </a:rPr>
                        <a:t> I have experience anemia when I don’t have enough sleep</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nSpc>
                          <a:spcPct val="200000"/>
                        </a:lnSpc>
                        <a:spcAft>
                          <a:spcPts val="0"/>
                        </a:spcAft>
                      </a:pPr>
                      <a:r>
                        <a:rPr lang="en-US" sz="800" b="1" dirty="0">
                          <a:effectLst/>
                        </a:rPr>
                        <a:t> </a:t>
                      </a:r>
                    </a:p>
                    <a:p>
                      <a:pPr>
                        <a:lnSpc>
                          <a:spcPct val="200000"/>
                        </a:lnSpc>
                        <a:spcAft>
                          <a:spcPts val="0"/>
                        </a:spcAft>
                      </a:pPr>
                      <a:r>
                        <a:rPr lang="en-US" sz="800" b="1" dirty="0">
                          <a:effectLst/>
                        </a:rPr>
                        <a:t>10</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39</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19</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3</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nSpc>
                          <a:spcPct val="200000"/>
                        </a:lnSpc>
                        <a:spcAft>
                          <a:spcPts val="0"/>
                        </a:spcAft>
                      </a:pPr>
                      <a:r>
                        <a:rPr lang="en-US" sz="800" b="1">
                          <a:effectLst/>
                        </a:rPr>
                        <a:t> </a:t>
                      </a:r>
                    </a:p>
                    <a:p>
                      <a:pPr>
                        <a:lnSpc>
                          <a:spcPct val="200000"/>
                        </a:lnSpc>
                        <a:spcAft>
                          <a:spcPts val="0"/>
                        </a:spcAft>
                      </a:pPr>
                      <a:r>
                        <a:rPr lang="en-US" sz="800" b="1">
                          <a:effectLst/>
                        </a:rPr>
                        <a:t>     2.78</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extLst>
                  <a:ext uri="{0D108BD9-81ED-4DB2-BD59-A6C34878D82A}">
                    <a16:rowId xmlns:a16="http://schemas.microsoft.com/office/drawing/2014/main" val="2073315085"/>
                  </a:ext>
                </a:extLst>
              </a:tr>
              <a:tr h="736147">
                <a:tc gridSpan="5">
                  <a:txBody>
                    <a:bodyPr/>
                    <a:lstStyle/>
                    <a:p>
                      <a:pPr algn="ctr">
                        <a:lnSpc>
                          <a:spcPct val="200000"/>
                        </a:lnSpc>
                        <a:spcAft>
                          <a:spcPts val="0"/>
                        </a:spcAft>
                      </a:pPr>
                      <a:r>
                        <a:rPr lang="en-US" sz="800" b="1">
                          <a:effectLst/>
                        </a:rPr>
                        <a:t> </a:t>
                      </a:r>
                    </a:p>
                    <a:p>
                      <a:pPr>
                        <a:lnSpc>
                          <a:spcPct val="200000"/>
                        </a:lnSpc>
                        <a:spcAft>
                          <a:spcPts val="0"/>
                        </a:spcAft>
                      </a:pPr>
                      <a:r>
                        <a:rPr lang="en-US" sz="800" b="1">
                          <a:effectLst/>
                        </a:rPr>
                        <a:t>                    Average Weighted Mean</a:t>
                      </a:r>
                    </a:p>
                    <a:p>
                      <a:pPr algn="ctr">
                        <a:lnSpc>
                          <a:spcPct val="200000"/>
                        </a:lnSpc>
                        <a:spcAft>
                          <a:spcPts val="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1000"/>
                        </a:spcAft>
                      </a:pPr>
                      <a:r>
                        <a:rPr lang="en-US" sz="800" b="1" dirty="0">
                          <a:effectLst/>
                        </a:rPr>
                        <a:t> </a:t>
                      </a:r>
                    </a:p>
                    <a:p>
                      <a:pPr algn="ctr">
                        <a:lnSpc>
                          <a:spcPct val="200000"/>
                        </a:lnSpc>
                        <a:spcAft>
                          <a:spcPts val="0"/>
                        </a:spcAft>
                      </a:pPr>
                      <a:r>
                        <a:rPr lang="en-US" sz="800" b="1" dirty="0">
                          <a:effectLst/>
                        </a:rPr>
                        <a:t>2.87</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tc>
                  <a:txBody>
                    <a:bodyPr/>
                    <a:lstStyle/>
                    <a:p>
                      <a:pPr>
                        <a:lnSpc>
                          <a:spcPct val="115000"/>
                        </a:lnSpc>
                        <a:spcAft>
                          <a:spcPts val="1000"/>
                        </a:spcAft>
                      </a:pPr>
                      <a:r>
                        <a:rPr lang="en-US" sz="800" b="1" dirty="0">
                          <a:effectLst/>
                        </a:rPr>
                        <a:t> </a:t>
                      </a:r>
                    </a:p>
                    <a:p>
                      <a:pPr algn="ctr">
                        <a:lnSpc>
                          <a:spcPct val="200000"/>
                        </a:lnSpc>
                        <a:spcAft>
                          <a:spcPts val="0"/>
                        </a:spcAft>
                      </a:pPr>
                      <a:r>
                        <a:rPr lang="en-US" sz="800" b="1" dirty="0">
                          <a:effectLst/>
                        </a:rPr>
                        <a:t>A</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09" marR="46009" marT="0" marB="0"/>
                </a:tc>
                <a:extLst>
                  <a:ext uri="{0D108BD9-81ED-4DB2-BD59-A6C34878D82A}">
                    <a16:rowId xmlns:a16="http://schemas.microsoft.com/office/drawing/2014/main" val="4216519661"/>
                  </a:ext>
                </a:extLst>
              </a:tr>
            </a:tbl>
          </a:graphicData>
        </a:graphic>
      </p:graphicFrame>
    </p:spTree>
    <p:extLst>
      <p:ext uri="{BB962C8B-B14F-4D97-AF65-F5344CB8AC3E}">
        <p14:creationId xmlns:p14="http://schemas.microsoft.com/office/powerpoint/2010/main" val="839859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 IV. Effects  of sleep Deprivation</a:t>
            </a:r>
          </a:p>
        </p:txBody>
      </p:sp>
      <p:sp>
        <p:nvSpPr>
          <p:cNvPr id="3" name="Slide Number Placeholder 2"/>
          <p:cNvSpPr>
            <a:spLocks noGrp="1"/>
          </p:cNvSpPr>
          <p:nvPr>
            <p:ph type="sldNum" sz="quarter" idx="10"/>
          </p:nvPr>
        </p:nvSpPr>
        <p:spPr/>
        <p:txBody>
          <a:bodyPr/>
          <a:lstStyle/>
          <a:p>
            <a:fld id="{D495E168-DA5E-4888-8D8A-92B118324C14}" type="slidenum">
              <a:rPr lang="ru-RU" smtClean="0"/>
              <a:pPr/>
              <a:t>31</a:t>
            </a:fld>
            <a:endParaRPr lang="ru-RU" dirty="0"/>
          </a:p>
        </p:txBody>
      </p:sp>
      <p:sp>
        <p:nvSpPr>
          <p:cNvPr id="4" name="Text Placeholder 3"/>
          <p:cNvSpPr>
            <a:spLocks noGrp="1"/>
          </p:cNvSpPr>
          <p:nvPr>
            <p:ph type="body" idx="1"/>
          </p:nvPr>
        </p:nvSpPr>
        <p:spPr/>
        <p:txBody>
          <a:bodyPr/>
          <a:lstStyle/>
          <a:p>
            <a:r>
              <a:rPr lang="en-US" dirty="0" err="1" smtClean="0"/>
              <a:t>F.Social</a:t>
            </a:r>
            <a:r>
              <a:rPr lang="en-US" dirty="0" smtClean="0"/>
              <a:t> Interaction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96346251"/>
              </p:ext>
            </p:extLst>
          </p:nvPr>
        </p:nvGraphicFramePr>
        <p:xfrm>
          <a:off x="1120139" y="2616712"/>
          <a:ext cx="9049952" cy="4160008"/>
        </p:xfrm>
        <a:graphic>
          <a:graphicData uri="http://schemas.openxmlformats.org/drawingml/2006/table">
            <a:tbl>
              <a:tblPr>
                <a:tableStyleId>{9DCAF9ED-07DC-4A11-8D7F-57B35C25682E}</a:tableStyleId>
              </a:tblPr>
              <a:tblGrid>
                <a:gridCol w="4269736">
                  <a:extLst>
                    <a:ext uri="{9D8B030D-6E8A-4147-A177-3AD203B41FA5}">
                      <a16:colId xmlns:a16="http://schemas.microsoft.com/office/drawing/2014/main" val="1191546506"/>
                    </a:ext>
                  </a:extLst>
                </a:gridCol>
                <a:gridCol w="530601">
                  <a:extLst>
                    <a:ext uri="{9D8B030D-6E8A-4147-A177-3AD203B41FA5}">
                      <a16:colId xmlns:a16="http://schemas.microsoft.com/office/drawing/2014/main" val="1406083308"/>
                    </a:ext>
                  </a:extLst>
                </a:gridCol>
                <a:gridCol w="493621">
                  <a:extLst>
                    <a:ext uri="{9D8B030D-6E8A-4147-A177-3AD203B41FA5}">
                      <a16:colId xmlns:a16="http://schemas.microsoft.com/office/drawing/2014/main" val="3932757375"/>
                    </a:ext>
                  </a:extLst>
                </a:gridCol>
                <a:gridCol w="505662">
                  <a:extLst>
                    <a:ext uri="{9D8B030D-6E8A-4147-A177-3AD203B41FA5}">
                      <a16:colId xmlns:a16="http://schemas.microsoft.com/office/drawing/2014/main" val="2937721611"/>
                    </a:ext>
                  </a:extLst>
                </a:gridCol>
                <a:gridCol w="680232">
                  <a:extLst>
                    <a:ext uri="{9D8B030D-6E8A-4147-A177-3AD203B41FA5}">
                      <a16:colId xmlns:a16="http://schemas.microsoft.com/office/drawing/2014/main" val="322593033"/>
                    </a:ext>
                  </a:extLst>
                </a:gridCol>
                <a:gridCol w="154623">
                  <a:extLst>
                    <a:ext uri="{9D8B030D-6E8A-4147-A177-3AD203B41FA5}">
                      <a16:colId xmlns:a16="http://schemas.microsoft.com/office/drawing/2014/main" val="940080228"/>
                    </a:ext>
                  </a:extLst>
                </a:gridCol>
                <a:gridCol w="1054320">
                  <a:extLst>
                    <a:ext uri="{9D8B030D-6E8A-4147-A177-3AD203B41FA5}">
                      <a16:colId xmlns:a16="http://schemas.microsoft.com/office/drawing/2014/main" val="4250134501"/>
                    </a:ext>
                  </a:extLst>
                </a:gridCol>
                <a:gridCol w="154623">
                  <a:extLst>
                    <a:ext uri="{9D8B030D-6E8A-4147-A177-3AD203B41FA5}">
                      <a16:colId xmlns:a16="http://schemas.microsoft.com/office/drawing/2014/main" val="1575996913"/>
                    </a:ext>
                  </a:extLst>
                </a:gridCol>
                <a:gridCol w="1206534">
                  <a:extLst>
                    <a:ext uri="{9D8B030D-6E8A-4147-A177-3AD203B41FA5}">
                      <a16:colId xmlns:a16="http://schemas.microsoft.com/office/drawing/2014/main" val="4282891272"/>
                    </a:ext>
                  </a:extLst>
                </a:gridCol>
              </a:tblGrid>
              <a:tr h="437701">
                <a:tc>
                  <a:txBody>
                    <a:bodyPr/>
                    <a:lstStyle/>
                    <a:p>
                      <a:pPr>
                        <a:lnSpc>
                          <a:spcPct val="115000"/>
                        </a:lnSpc>
                        <a:spcAft>
                          <a:spcPts val="0"/>
                        </a:spcAft>
                      </a:pPr>
                      <a:r>
                        <a:rPr lang="en-US" sz="800" b="1" dirty="0">
                          <a:effectLst/>
                        </a:rPr>
                        <a:t>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gridSpan="4">
                  <a:txBody>
                    <a:bodyPr/>
                    <a:lstStyle/>
                    <a:p>
                      <a:pPr marL="457200">
                        <a:lnSpc>
                          <a:spcPct val="200000"/>
                        </a:lnSpc>
                        <a:spcAft>
                          <a:spcPts val="0"/>
                        </a:spcAft>
                      </a:pPr>
                      <a:r>
                        <a:rPr lang="en-US" sz="800" b="1" dirty="0">
                          <a:effectLst/>
                        </a:rPr>
                        <a:t>     Rating Scale</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nSpc>
                          <a:spcPct val="115000"/>
                        </a:lnSpc>
                        <a:spcAft>
                          <a:spcPts val="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95280149"/>
                  </a:ext>
                </a:extLst>
              </a:tr>
              <a:tr h="546518">
                <a:tc>
                  <a:txBody>
                    <a:bodyPr/>
                    <a:lstStyle/>
                    <a:p>
                      <a:pPr marL="1264285">
                        <a:lnSpc>
                          <a:spcPct val="200000"/>
                        </a:lnSpc>
                        <a:spcAft>
                          <a:spcPts val="0"/>
                        </a:spcAft>
                      </a:pPr>
                      <a:r>
                        <a:rPr lang="en-US" sz="800" b="1" dirty="0">
                          <a:effectLst/>
                        </a:rPr>
                        <a:t> </a:t>
                      </a:r>
                    </a:p>
                    <a:p>
                      <a:pPr marL="1264285">
                        <a:lnSpc>
                          <a:spcPct val="200000"/>
                        </a:lnSpc>
                        <a:spcAft>
                          <a:spcPts val="0"/>
                        </a:spcAft>
                      </a:pPr>
                      <a:r>
                        <a:rPr lang="en-US" sz="800" b="1" dirty="0">
                          <a:effectLst/>
                        </a:rPr>
                        <a:t>Questions</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nSpc>
                          <a:spcPct val="115000"/>
                        </a:lnSpc>
                        <a:spcAft>
                          <a:spcPts val="1000"/>
                        </a:spcAft>
                      </a:pPr>
                      <a:r>
                        <a:rPr lang="en-US" sz="800" b="1">
                          <a:effectLst/>
                        </a:rPr>
                        <a:t>4</a:t>
                      </a:r>
                    </a:p>
                    <a:p>
                      <a:pPr algn="ctr">
                        <a:lnSpc>
                          <a:spcPct val="115000"/>
                        </a:lnSpc>
                        <a:spcAft>
                          <a:spcPts val="100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115000"/>
                        </a:lnSpc>
                        <a:spcAft>
                          <a:spcPts val="1000"/>
                        </a:spcAft>
                      </a:pPr>
                      <a:r>
                        <a:rPr lang="en-US" sz="800" b="1" dirty="0">
                          <a:effectLst/>
                        </a:rPr>
                        <a:t>3</a:t>
                      </a:r>
                    </a:p>
                    <a:p>
                      <a:pPr algn="ctr">
                        <a:lnSpc>
                          <a:spcPct val="115000"/>
                        </a:lnSpc>
                        <a:spcAft>
                          <a:spcPts val="1000"/>
                        </a:spcAft>
                      </a:pPr>
                      <a:r>
                        <a:rPr lang="en-US" sz="800" b="1" dirty="0">
                          <a:effectLst/>
                        </a:rPr>
                        <a:t>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115000"/>
                        </a:lnSpc>
                        <a:spcAft>
                          <a:spcPts val="1000"/>
                        </a:spcAft>
                      </a:pPr>
                      <a:r>
                        <a:rPr lang="en-US" sz="800" b="1">
                          <a:effectLst/>
                        </a:rPr>
                        <a:t>2</a:t>
                      </a:r>
                    </a:p>
                    <a:p>
                      <a:pPr algn="ctr">
                        <a:lnSpc>
                          <a:spcPct val="115000"/>
                        </a:lnSpc>
                        <a:spcAft>
                          <a:spcPts val="100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115000"/>
                        </a:lnSpc>
                        <a:spcAft>
                          <a:spcPts val="1000"/>
                        </a:spcAft>
                      </a:pPr>
                      <a:r>
                        <a:rPr lang="en-US" sz="800" b="1">
                          <a:effectLst/>
                        </a:rPr>
                        <a:t>1</a:t>
                      </a:r>
                    </a:p>
                    <a:p>
                      <a:pPr algn="ctr">
                        <a:lnSpc>
                          <a:spcPct val="115000"/>
                        </a:lnSpc>
                        <a:spcAft>
                          <a:spcPts val="100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gridSpan="3">
                  <a:txBody>
                    <a:bodyPr/>
                    <a:lstStyle/>
                    <a:p>
                      <a:pPr>
                        <a:lnSpc>
                          <a:spcPct val="115000"/>
                        </a:lnSpc>
                        <a:spcAft>
                          <a:spcPts val="1000"/>
                        </a:spcAft>
                      </a:pPr>
                      <a:r>
                        <a:rPr lang="en-US" sz="800" b="1">
                          <a:effectLst/>
                        </a:rPr>
                        <a:t>Weighted Mean</a:t>
                      </a:r>
                    </a:p>
                    <a:p>
                      <a:pPr algn="ctr">
                        <a:lnSpc>
                          <a:spcPct val="200000"/>
                        </a:lnSpc>
                        <a:spcAft>
                          <a:spcPts val="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hMerge="1">
                  <a:txBody>
                    <a:bodyPr/>
                    <a:lstStyle/>
                    <a:p>
                      <a:endParaRPr lang="en-US"/>
                    </a:p>
                  </a:txBody>
                  <a:tcPr/>
                </a:tc>
                <a:tc hMerge="1">
                  <a:txBody>
                    <a:bodyPr/>
                    <a:lstStyle/>
                    <a:p>
                      <a:endParaRPr lang="en-US"/>
                    </a:p>
                  </a:txBody>
                  <a:tcPr/>
                </a:tc>
                <a:tc>
                  <a:txBody>
                    <a:bodyPr/>
                    <a:lstStyle/>
                    <a:p>
                      <a:pPr algn="ctr">
                        <a:lnSpc>
                          <a:spcPct val="115000"/>
                        </a:lnSpc>
                        <a:spcAft>
                          <a:spcPts val="1000"/>
                        </a:spcAft>
                      </a:pPr>
                      <a:r>
                        <a:rPr lang="en-US" sz="800" b="1">
                          <a:effectLst/>
                        </a:rPr>
                        <a:t>Descriptive</a:t>
                      </a:r>
                    </a:p>
                    <a:p>
                      <a:pPr algn="ctr">
                        <a:lnSpc>
                          <a:spcPct val="200000"/>
                        </a:lnSpc>
                        <a:spcAft>
                          <a:spcPts val="0"/>
                        </a:spcAft>
                      </a:pPr>
                      <a:r>
                        <a:rPr lang="en-US" sz="800" b="1">
                          <a:effectLst/>
                        </a:rPr>
                        <a:t>Equivalent</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extLst>
                  <a:ext uri="{0D108BD9-81ED-4DB2-BD59-A6C34878D82A}">
                    <a16:rowId xmlns:a16="http://schemas.microsoft.com/office/drawing/2014/main" val="3874601019"/>
                  </a:ext>
                </a:extLst>
              </a:tr>
              <a:tr h="437701">
                <a:tc>
                  <a:txBody>
                    <a:bodyPr/>
                    <a:lstStyle/>
                    <a:p>
                      <a:pPr>
                        <a:lnSpc>
                          <a:spcPct val="200000"/>
                        </a:lnSpc>
                        <a:spcAft>
                          <a:spcPts val="0"/>
                        </a:spcAft>
                      </a:pPr>
                      <a:r>
                        <a:rPr lang="en-US" sz="800" b="1" dirty="0">
                          <a:effectLst/>
                        </a:rPr>
                        <a:t> I don’t enjoy interacting with other people when I’m sleep- deprived</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12</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32</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26</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1</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gridSpan="3">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2.77</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hMerge="1">
                  <a:txBody>
                    <a:bodyPr/>
                    <a:lstStyle/>
                    <a:p>
                      <a:endParaRPr lang="en-US"/>
                    </a:p>
                  </a:txBody>
                  <a:tcPr/>
                </a:tc>
                <a:tc hMerge="1">
                  <a:txBody>
                    <a:bodyPr/>
                    <a:lstStyle/>
                    <a:p>
                      <a:endParaRPr lang="en-US"/>
                    </a:p>
                  </a:txBody>
                  <a:tcPr/>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extLst>
                  <a:ext uri="{0D108BD9-81ED-4DB2-BD59-A6C34878D82A}">
                    <a16:rowId xmlns:a16="http://schemas.microsoft.com/office/drawing/2014/main" val="1344223406"/>
                  </a:ext>
                </a:extLst>
              </a:tr>
              <a:tr h="656551">
                <a:tc>
                  <a:txBody>
                    <a:bodyPr/>
                    <a:lstStyle/>
                    <a:p>
                      <a:pPr>
                        <a:lnSpc>
                          <a:spcPct val="200000"/>
                        </a:lnSpc>
                        <a:spcAft>
                          <a:spcPts val="0"/>
                        </a:spcAft>
                      </a:pPr>
                      <a:r>
                        <a:rPr lang="en-US" sz="800" b="1" dirty="0">
                          <a:effectLst/>
                        </a:rPr>
                        <a:t>It is hard for me to efficiently  recognize someone’s emotions if I don’t have enough sleep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18</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26</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26</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1</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gridSpan="3">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2.85</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hMerge="1">
                  <a:txBody>
                    <a:bodyPr/>
                    <a:lstStyle/>
                    <a:p>
                      <a:endParaRPr lang="en-US"/>
                    </a:p>
                  </a:txBody>
                  <a:tcPr/>
                </a:tc>
                <a:tc hMerge="1">
                  <a:txBody>
                    <a:bodyPr/>
                    <a:lstStyle/>
                    <a:p>
                      <a:endParaRPr lang="en-US"/>
                    </a:p>
                  </a:txBody>
                  <a:tcPr/>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extLst>
                  <a:ext uri="{0D108BD9-81ED-4DB2-BD59-A6C34878D82A}">
                    <a16:rowId xmlns:a16="http://schemas.microsoft.com/office/drawing/2014/main" val="2156055682"/>
                  </a:ext>
                </a:extLst>
              </a:tr>
              <a:tr h="437701">
                <a:tc>
                  <a:txBody>
                    <a:bodyPr/>
                    <a:lstStyle/>
                    <a:p>
                      <a:pPr>
                        <a:lnSpc>
                          <a:spcPct val="200000"/>
                        </a:lnSpc>
                        <a:spcAft>
                          <a:spcPts val="0"/>
                        </a:spcAft>
                      </a:pPr>
                      <a:r>
                        <a:rPr lang="en-US" sz="800" b="1" dirty="0">
                          <a:effectLst/>
                        </a:rPr>
                        <a:t>I avoid close contact with other people if I’m sleep – deprived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14</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27</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27</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3</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gridSpan="3">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2.73</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hMerge="1">
                  <a:txBody>
                    <a:bodyPr/>
                    <a:lstStyle/>
                    <a:p>
                      <a:endParaRPr lang="en-US"/>
                    </a:p>
                  </a:txBody>
                  <a:tcPr/>
                </a:tc>
                <a:tc hMerge="1">
                  <a:txBody>
                    <a:bodyPr/>
                    <a:lstStyle/>
                    <a:p>
                      <a:endParaRPr lang="en-US"/>
                    </a:p>
                  </a:txBody>
                  <a:tcPr/>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extLst>
                  <a:ext uri="{0D108BD9-81ED-4DB2-BD59-A6C34878D82A}">
                    <a16:rowId xmlns:a16="http://schemas.microsoft.com/office/drawing/2014/main" val="3946720729"/>
                  </a:ext>
                </a:extLst>
              </a:tr>
              <a:tr h="437701">
                <a:tc>
                  <a:txBody>
                    <a:bodyPr/>
                    <a:lstStyle/>
                    <a:p>
                      <a:pPr>
                        <a:lnSpc>
                          <a:spcPct val="200000"/>
                        </a:lnSpc>
                        <a:spcAft>
                          <a:spcPts val="0"/>
                        </a:spcAft>
                      </a:pPr>
                      <a:r>
                        <a:rPr lang="en-US" sz="800" b="1" dirty="0">
                          <a:effectLst/>
                        </a:rPr>
                        <a:t> I feel lonelier when I’m sleep deprived</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13</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28</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27</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3</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gridSpan="3">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2.69</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hMerge="1">
                  <a:txBody>
                    <a:bodyPr/>
                    <a:lstStyle/>
                    <a:p>
                      <a:endParaRPr lang="en-US"/>
                    </a:p>
                  </a:txBody>
                  <a:tcPr/>
                </a:tc>
                <a:tc hMerge="1">
                  <a:txBody>
                    <a:bodyPr/>
                    <a:lstStyle/>
                    <a:p>
                      <a:endParaRPr lang="en-US"/>
                    </a:p>
                  </a:txBody>
                  <a:tcPr/>
                </a:tc>
                <a:tc>
                  <a:txBody>
                    <a:bodyPr/>
                    <a:lstStyle/>
                    <a:p>
                      <a:pPr algn="ctr">
                        <a:lnSpc>
                          <a:spcPct val="200000"/>
                        </a:lnSpc>
                        <a:spcAft>
                          <a:spcPts val="0"/>
                        </a:spcAft>
                      </a:pPr>
                      <a:r>
                        <a:rPr lang="en-US" sz="800" b="1">
                          <a:effectLst/>
                        </a:rPr>
                        <a:t> </a:t>
                      </a:r>
                    </a:p>
                    <a:p>
                      <a:pPr algn="ctr">
                        <a:lnSpc>
                          <a:spcPct val="200000"/>
                        </a:lnSpc>
                        <a:spcAft>
                          <a:spcPts val="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extLst>
                  <a:ext uri="{0D108BD9-81ED-4DB2-BD59-A6C34878D82A}">
                    <a16:rowId xmlns:a16="http://schemas.microsoft.com/office/drawing/2014/main" val="1841375736"/>
                  </a:ext>
                </a:extLst>
              </a:tr>
              <a:tr h="437701">
                <a:tc>
                  <a:txBody>
                    <a:bodyPr/>
                    <a:lstStyle/>
                    <a:p>
                      <a:pPr>
                        <a:lnSpc>
                          <a:spcPct val="200000"/>
                        </a:lnSpc>
                        <a:spcAft>
                          <a:spcPts val="0"/>
                        </a:spcAft>
                      </a:pPr>
                      <a:r>
                        <a:rPr lang="en-US" sz="800" b="1">
                          <a:effectLst/>
                        </a:rPr>
                        <a:t>I feel unconfident  if I’m sleep - deprived</a:t>
                      </a:r>
                    </a:p>
                    <a:p>
                      <a:pPr algn="ctr">
                        <a:lnSpc>
                          <a:spcPct val="200000"/>
                        </a:lnSpc>
                        <a:spcAft>
                          <a:spcPts val="0"/>
                        </a:spcAft>
                      </a:pPr>
                      <a:r>
                        <a:rPr lang="en-US" sz="800" b="1">
                          <a:effectLst/>
                        </a:rPr>
                        <a:t> </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17</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nSpc>
                          <a:spcPct val="115000"/>
                        </a:lnSpc>
                        <a:spcAft>
                          <a:spcPts val="1000"/>
                        </a:spcAft>
                      </a:pPr>
                      <a:r>
                        <a:rPr lang="en-US" sz="800" b="1" dirty="0">
                          <a:effectLst/>
                        </a:rPr>
                        <a:t> </a:t>
                      </a:r>
                    </a:p>
                    <a:p>
                      <a:pPr algn="ctr">
                        <a:lnSpc>
                          <a:spcPct val="200000"/>
                        </a:lnSpc>
                        <a:spcAft>
                          <a:spcPts val="0"/>
                        </a:spcAft>
                      </a:pPr>
                      <a:r>
                        <a:rPr lang="en-US" sz="800" b="1" dirty="0">
                          <a:effectLst/>
                        </a:rPr>
                        <a:t>30</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nSpc>
                          <a:spcPct val="115000"/>
                        </a:lnSpc>
                        <a:spcAft>
                          <a:spcPts val="1000"/>
                        </a:spcAft>
                      </a:pPr>
                      <a:r>
                        <a:rPr lang="en-US" sz="800" b="1" dirty="0">
                          <a:effectLst/>
                        </a:rPr>
                        <a:t> </a:t>
                      </a:r>
                    </a:p>
                    <a:p>
                      <a:pPr algn="ctr">
                        <a:lnSpc>
                          <a:spcPct val="200000"/>
                        </a:lnSpc>
                        <a:spcAft>
                          <a:spcPts val="0"/>
                        </a:spcAft>
                      </a:pPr>
                      <a:r>
                        <a:rPr lang="en-US" sz="800" b="1" dirty="0">
                          <a:effectLst/>
                        </a:rPr>
                        <a:t>22</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a:txBody>
                    <a:bodyPr/>
                    <a:lstStyle/>
                    <a:p>
                      <a:pPr>
                        <a:lnSpc>
                          <a:spcPct val="115000"/>
                        </a:lnSpc>
                        <a:spcAft>
                          <a:spcPts val="1000"/>
                        </a:spcAft>
                      </a:pPr>
                      <a:r>
                        <a:rPr lang="en-US" sz="800" b="1" dirty="0">
                          <a:effectLst/>
                        </a:rPr>
                        <a:t> </a:t>
                      </a:r>
                    </a:p>
                    <a:p>
                      <a:pPr algn="ctr">
                        <a:lnSpc>
                          <a:spcPct val="200000"/>
                        </a:lnSpc>
                        <a:spcAft>
                          <a:spcPts val="0"/>
                        </a:spcAft>
                      </a:pPr>
                      <a:r>
                        <a:rPr lang="en-US" sz="800" b="1" dirty="0">
                          <a:effectLst/>
                        </a:rPr>
                        <a:t>2</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gridSpan="3">
                  <a:txBody>
                    <a:bodyPr/>
                    <a:lstStyle/>
                    <a:p>
                      <a:pPr>
                        <a:lnSpc>
                          <a:spcPct val="115000"/>
                        </a:lnSpc>
                        <a:spcAft>
                          <a:spcPts val="1000"/>
                        </a:spcAft>
                      </a:pPr>
                      <a:r>
                        <a:rPr lang="en-US" sz="800" b="1" dirty="0">
                          <a:effectLst/>
                        </a:rPr>
                        <a:t> </a:t>
                      </a:r>
                    </a:p>
                    <a:p>
                      <a:pPr algn="ctr">
                        <a:lnSpc>
                          <a:spcPct val="200000"/>
                        </a:lnSpc>
                        <a:spcAft>
                          <a:spcPts val="0"/>
                        </a:spcAft>
                      </a:pPr>
                      <a:r>
                        <a:rPr lang="en-US" sz="800" b="1" dirty="0">
                          <a:effectLst/>
                        </a:rPr>
                        <a:t>2.87</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hMerge="1">
                  <a:txBody>
                    <a:bodyPr/>
                    <a:lstStyle/>
                    <a:p>
                      <a:endParaRPr lang="en-US"/>
                    </a:p>
                  </a:txBody>
                  <a:tcPr/>
                </a:tc>
                <a:tc hMerge="1">
                  <a:txBody>
                    <a:bodyPr/>
                    <a:lstStyle/>
                    <a:p>
                      <a:endParaRPr lang="en-US"/>
                    </a:p>
                  </a:txBody>
                  <a:tcPr/>
                </a:tc>
                <a:tc>
                  <a:txBody>
                    <a:bodyPr/>
                    <a:lstStyle/>
                    <a:p>
                      <a:pPr>
                        <a:lnSpc>
                          <a:spcPct val="115000"/>
                        </a:lnSpc>
                        <a:spcAft>
                          <a:spcPts val="1000"/>
                        </a:spcAft>
                      </a:pPr>
                      <a:r>
                        <a:rPr lang="en-US" sz="800" b="1">
                          <a:effectLst/>
                        </a:rPr>
                        <a:t> </a:t>
                      </a:r>
                    </a:p>
                    <a:p>
                      <a:pPr algn="ctr">
                        <a:lnSpc>
                          <a:spcPct val="200000"/>
                        </a:lnSpc>
                        <a:spcAft>
                          <a:spcPts val="0"/>
                        </a:spcAft>
                      </a:pPr>
                      <a:r>
                        <a:rPr lang="en-US" sz="800" b="1">
                          <a:effectLst/>
                        </a:rPr>
                        <a:t>A</a:t>
                      </a:r>
                      <a:endParaRPr lang="en-US" sz="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extLst>
                  <a:ext uri="{0D108BD9-81ED-4DB2-BD59-A6C34878D82A}">
                    <a16:rowId xmlns:a16="http://schemas.microsoft.com/office/drawing/2014/main" val="3783614771"/>
                  </a:ext>
                </a:extLst>
              </a:tr>
              <a:tr h="656551">
                <a:tc gridSpan="6">
                  <a:txBody>
                    <a:bodyPr/>
                    <a:lstStyle/>
                    <a:p>
                      <a:pPr algn="ctr">
                        <a:lnSpc>
                          <a:spcPct val="200000"/>
                        </a:lnSpc>
                        <a:spcAft>
                          <a:spcPts val="0"/>
                        </a:spcAft>
                      </a:pPr>
                      <a:r>
                        <a:rPr lang="en-US" sz="800" b="1" dirty="0">
                          <a:effectLst/>
                        </a:rPr>
                        <a:t> </a:t>
                      </a:r>
                    </a:p>
                    <a:p>
                      <a:pPr algn="ctr">
                        <a:lnSpc>
                          <a:spcPct val="200000"/>
                        </a:lnSpc>
                        <a:spcAft>
                          <a:spcPts val="0"/>
                        </a:spcAft>
                      </a:pPr>
                      <a:r>
                        <a:rPr lang="en-US" sz="800" b="1" dirty="0">
                          <a:effectLst/>
                        </a:rPr>
                        <a:t>Average Weighted Mean</a:t>
                      </a:r>
                    </a:p>
                    <a:p>
                      <a:pPr>
                        <a:lnSpc>
                          <a:spcPct val="200000"/>
                        </a:lnSpc>
                        <a:spcAft>
                          <a:spcPts val="0"/>
                        </a:spcAft>
                      </a:pPr>
                      <a:r>
                        <a:rPr lang="en-US" sz="800" b="1" dirty="0">
                          <a:effectLst/>
                        </a:rPr>
                        <a:t> </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1000"/>
                        </a:spcAft>
                      </a:pPr>
                      <a:r>
                        <a:rPr lang="en-US" sz="800" b="1" dirty="0">
                          <a:effectLst/>
                        </a:rPr>
                        <a:t> </a:t>
                      </a:r>
                    </a:p>
                    <a:p>
                      <a:pPr algn="ctr">
                        <a:lnSpc>
                          <a:spcPct val="200000"/>
                        </a:lnSpc>
                        <a:spcAft>
                          <a:spcPts val="0"/>
                        </a:spcAft>
                      </a:pPr>
                      <a:r>
                        <a:rPr lang="en-US" sz="800" b="1" dirty="0">
                          <a:effectLst/>
                        </a:rPr>
                        <a:t>2.78</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gridSpan="2">
                  <a:txBody>
                    <a:bodyPr/>
                    <a:lstStyle/>
                    <a:p>
                      <a:pPr>
                        <a:lnSpc>
                          <a:spcPct val="115000"/>
                        </a:lnSpc>
                        <a:spcAft>
                          <a:spcPts val="1000"/>
                        </a:spcAft>
                      </a:pPr>
                      <a:r>
                        <a:rPr lang="en-US" sz="800" b="1" dirty="0">
                          <a:effectLst/>
                        </a:rPr>
                        <a:t> </a:t>
                      </a:r>
                    </a:p>
                    <a:p>
                      <a:pPr>
                        <a:lnSpc>
                          <a:spcPct val="200000"/>
                        </a:lnSpc>
                        <a:spcAft>
                          <a:spcPts val="0"/>
                        </a:spcAft>
                      </a:pPr>
                      <a:r>
                        <a:rPr lang="en-US" sz="800" b="1" dirty="0">
                          <a:effectLst/>
                        </a:rPr>
                        <a:t>       A</a:t>
                      </a:r>
                      <a:endParaRPr lang="en-US" sz="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034" marR="41034" marT="0" marB="0"/>
                </a:tc>
                <a:tc hMerge="1">
                  <a:txBody>
                    <a:bodyPr/>
                    <a:lstStyle/>
                    <a:p>
                      <a:endParaRPr lang="en-US"/>
                    </a:p>
                  </a:txBody>
                  <a:tcPr/>
                </a:tc>
                <a:extLst>
                  <a:ext uri="{0D108BD9-81ED-4DB2-BD59-A6C34878D82A}">
                    <a16:rowId xmlns:a16="http://schemas.microsoft.com/office/drawing/2014/main" val="2991625733"/>
                  </a:ext>
                </a:extLst>
              </a:tr>
            </a:tbl>
          </a:graphicData>
        </a:graphic>
      </p:graphicFrame>
    </p:spTree>
    <p:extLst>
      <p:ext uri="{BB962C8B-B14F-4D97-AF65-F5344CB8AC3E}">
        <p14:creationId xmlns:p14="http://schemas.microsoft.com/office/powerpoint/2010/main" val="34479800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a:t>
            </a:r>
            <a:r>
              <a:rPr lang="en-US" dirty="0" smtClean="0"/>
              <a:t>V</a:t>
            </a:r>
            <a:endParaRPr lang="en-US" dirty="0"/>
          </a:p>
        </p:txBody>
      </p:sp>
      <p:sp>
        <p:nvSpPr>
          <p:cNvPr id="3" name="Subtitle 2"/>
          <p:cNvSpPr>
            <a:spLocks noGrp="1"/>
          </p:cNvSpPr>
          <p:nvPr>
            <p:ph type="subTitle" idx="1"/>
          </p:nvPr>
        </p:nvSpPr>
        <p:spPr/>
        <p:txBody>
          <a:bodyPr/>
          <a:lstStyle/>
          <a:p>
            <a:r>
              <a:rPr lang="en-US" b="1" dirty="0"/>
              <a:t> Summary , Conclusions  and  Recommendations </a:t>
            </a:r>
            <a:endParaRPr lang="en-US" dirty="0"/>
          </a:p>
        </p:txBody>
      </p:sp>
    </p:spTree>
    <p:extLst>
      <p:ext uri="{BB962C8B-B14F-4D97-AF65-F5344CB8AC3E}">
        <p14:creationId xmlns:p14="http://schemas.microsoft.com/office/powerpoint/2010/main" val="23249372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Slide Number Placeholder 2"/>
          <p:cNvSpPr>
            <a:spLocks noGrp="1"/>
          </p:cNvSpPr>
          <p:nvPr>
            <p:ph type="sldNum" sz="quarter" idx="10"/>
          </p:nvPr>
        </p:nvSpPr>
        <p:spPr/>
        <p:txBody>
          <a:bodyPr/>
          <a:lstStyle/>
          <a:p>
            <a:fld id="{D495E168-DA5E-4888-8D8A-92B118324C14}" type="slidenum">
              <a:rPr lang="ru-RU" smtClean="0"/>
              <a:pPr/>
              <a:t>33</a:t>
            </a:fld>
            <a:endParaRPr lang="ru-RU" dirty="0"/>
          </a:p>
        </p:txBody>
      </p:sp>
      <p:sp>
        <p:nvSpPr>
          <p:cNvPr id="4" name="Text Placeholder 3"/>
          <p:cNvSpPr>
            <a:spLocks noGrp="1"/>
          </p:cNvSpPr>
          <p:nvPr>
            <p:ph type="body" idx="1"/>
          </p:nvPr>
        </p:nvSpPr>
        <p:spPr>
          <a:xfrm>
            <a:off x="777240" y="2225392"/>
            <a:ext cx="10892790" cy="1157887"/>
          </a:xfrm>
        </p:spPr>
        <p:txBody>
          <a:bodyPr>
            <a:normAutofit/>
          </a:bodyPr>
          <a:lstStyle/>
          <a:p>
            <a:r>
              <a:rPr lang="en-US" dirty="0"/>
              <a:t>This study aims to ascertain the acknowledgment and identity the impact of sleep deprivation on the academic performance in </a:t>
            </a:r>
            <a:r>
              <a:rPr lang="en-US" dirty="0" err="1"/>
              <a:t>Abanon</a:t>
            </a:r>
            <a:r>
              <a:rPr lang="en-US" dirty="0"/>
              <a:t> National  High School  Senior High students. Primarily this will aim to answer the following questions:</a:t>
            </a:r>
          </a:p>
        </p:txBody>
      </p:sp>
      <p:sp>
        <p:nvSpPr>
          <p:cNvPr id="5" name="Rectangle 4"/>
          <p:cNvSpPr/>
          <p:nvPr/>
        </p:nvSpPr>
        <p:spPr>
          <a:xfrm>
            <a:off x="434340" y="3383279"/>
            <a:ext cx="5177790" cy="3339376"/>
          </a:xfrm>
          <a:prstGeom prst="rect">
            <a:avLst/>
          </a:prstGeom>
        </p:spPr>
        <p:txBody>
          <a:bodyPr wrap="square">
            <a:spAutoFit/>
          </a:bodyPr>
          <a:lstStyle/>
          <a:p>
            <a:pPr algn="just">
              <a:lnSpc>
                <a:spcPct val="200000"/>
              </a:lnSpc>
              <a:spcAft>
                <a:spcPts val="0"/>
              </a:spcAft>
            </a:pPr>
            <a:r>
              <a:rPr lang="en-US" sz="1200" dirty="0">
                <a:latin typeface="Arial" panose="020B0604020202020204" pitchFamily="34" charset="0"/>
                <a:ea typeface="Arial" panose="020B0604020202020204" pitchFamily="34" charset="0"/>
              </a:rPr>
              <a:t> </a:t>
            </a:r>
            <a:r>
              <a:rPr lang="en-US" sz="1100" dirty="0">
                <a:solidFill>
                  <a:schemeClr val="tx2"/>
                </a:solidFill>
                <a:latin typeface="Arial" panose="020B0604020202020204" pitchFamily="34" charset="0"/>
                <a:ea typeface="Arial" panose="020B0604020202020204" pitchFamily="34" charset="0"/>
              </a:rPr>
              <a:t>1.What is the demographic profile of respondents in terms of;</a:t>
            </a:r>
            <a:endParaRPr lang="en-US" sz="1100" dirty="0">
              <a:solidFill>
                <a:schemeClr val="tx2"/>
              </a:solidFill>
              <a:latin typeface="Times New Roman" panose="02020603050405020304" pitchFamily="18" charset="0"/>
              <a:ea typeface="Times New Roman" panose="02020603050405020304" pitchFamily="18" charset="0"/>
            </a:endParaRPr>
          </a:p>
          <a:p>
            <a:pPr marL="742950" lvl="1" indent="-285750">
              <a:lnSpc>
                <a:spcPct val="200000"/>
              </a:lnSpc>
              <a:spcAft>
                <a:spcPts val="0"/>
              </a:spcAft>
              <a:buFont typeface="+mj-lt"/>
              <a:buAutoNum type="arabicPeriod"/>
            </a:pPr>
            <a:r>
              <a:rPr lang="en-US" sz="1100" dirty="0">
                <a:solidFill>
                  <a:schemeClr val="tx2"/>
                </a:solidFill>
                <a:latin typeface="Arial" panose="020B0604020202020204" pitchFamily="34" charset="0"/>
                <a:ea typeface="Arial" panose="020B0604020202020204" pitchFamily="34" charset="0"/>
              </a:rPr>
              <a:t>Age</a:t>
            </a:r>
            <a:endParaRPr lang="en-US" sz="1100" dirty="0">
              <a:solidFill>
                <a:schemeClr val="tx2"/>
              </a:solidFill>
              <a:latin typeface="Times New Roman" panose="02020603050405020304" pitchFamily="18" charset="0"/>
              <a:ea typeface="Times New Roman" panose="02020603050405020304" pitchFamily="18" charset="0"/>
            </a:endParaRPr>
          </a:p>
          <a:p>
            <a:pPr marL="742950" lvl="1" indent="-285750">
              <a:lnSpc>
                <a:spcPct val="200000"/>
              </a:lnSpc>
              <a:spcAft>
                <a:spcPts val="0"/>
              </a:spcAft>
              <a:buFont typeface="+mj-lt"/>
              <a:buAutoNum type="arabicPeriod"/>
            </a:pPr>
            <a:r>
              <a:rPr lang="en-US" sz="1100" dirty="0">
                <a:solidFill>
                  <a:schemeClr val="tx2"/>
                </a:solidFill>
                <a:latin typeface="Arial" panose="020B0604020202020204" pitchFamily="34" charset="0"/>
                <a:ea typeface="Arial" panose="020B0604020202020204" pitchFamily="34" charset="0"/>
              </a:rPr>
              <a:t>Gender</a:t>
            </a:r>
            <a:endParaRPr lang="en-US" sz="1100" dirty="0">
              <a:solidFill>
                <a:schemeClr val="tx2"/>
              </a:solidFill>
              <a:latin typeface="Times New Roman" panose="02020603050405020304" pitchFamily="18" charset="0"/>
              <a:ea typeface="Times New Roman" panose="02020603050405020304" pitchFamily="18" charset="0"/>
            </a:endParaRPr>
          </a:p>
          <a:p>
            <a:pPr marL="742950" lvl="1" indent="-285750">
              <a:lnSpc>
                <a:spcPct val="200000"/>
              </a:lnSpc>
              <a:spcAft>
                <a:spcPts val="0"/>
              </a:spcAft>
              <a:buFont typeface="+mj-lt"/>
              <a:buAutoNum type="arabicPeriod"/>
            </a:pPr>
            <a:r>
              <a:rPr lang="en-US" sz="1100" dirty="0">
                <a:solidFill>
                  <a:schemeClr val="tx2"/>
                </a:solidFill>
                <a:latin typeface="Arial" panose="020B0604020202020204" pitchFamily="34" charset="0"/>
                <a:ea typeface="Arial" panose="020B0604020202020204" pitchFamily="34" charset="0"/>
              </a:rPr>
              <a:t>Grade level</a:t>
            </a:r>
            <a:endParaRPr lang="en-US" sz="1100" dirty="0">
              <a:solidFill>
                <a:schemeClr val="tx2"/>
              </a:solidFill>
              <a:latin typeface="Times New Roman" panose="02020603050405020304" pitchFamily="18" charset="0"/>
              <a:ea typeface="Times New Roman" panose="02020603050405020304" pitchFamily="18" charset="0"/>
            </a:endParaRPr>
          </a:p>
          <a:p>
            <a:pPr>
              <a:lnSpc>
                <a:spcPct val="200000"/>
              </a:lnSpc>
              <a:spcAft>
                <a:spcPts val="0"/>
              </a:spcAft>
            </a:pPr>
            <a:r>
              <a:rPr lang="en-US" sz="1100" dirty="0">
                <a:solidFill>
                  <a:schemeClr val="tx2"/>
                </a:solidFill>
                <a:latin typeface="Arial" panose="020B0604020202020204" pitchFamily="34" charset="0"/>
                <a:ea typeface="Arial" panose="020B0604020202020204" pitchFamily="34" charset="0"/>
              </a:rPr>
              <a:t>           1.4      Strand</a:t>
            </a:r>
            <a:endParaRPr lang="en-US" sz="1100" dirty="0">
              <a:solidFill>
                <a:schemeClr val="tx2"/>
              </a:solidFill>
              <a:latin typeface="Times New Roman" panose="02020603050405020304" pitchFamily="18" charset="0"/>
              <a:ea typeface="Times New Roman" panose="02020603050405020304" pitchFamily="18" charset="0"/>
            </a:endParaRPr>
          </a:p>
          <a:p>
            <a:pPr marL="457200">
              <a:spcAft>
                <a:spcPts val="0"/>
              </a:spcAft>
            </a:pPr>
            <a:r>
              <a:rPr lang="en-US" sz="1100" dirty="0">
                <a:solidFill>
                  <a:schemeClr val="tx2"/>
                </a:solidFill>
                <a:latin typeface="Arial" panose="020B0604020202020204" pitchFamily="34" charset="0"/>
                <a:ea typeface="Arial" panose="020B0604020202020204" pitchFamily="34" charset="0"/>
              </a:rPr>
              <a:t> </a:t>
            </a:r>
            <a:endParaRPr lang="en-US" sz="1100" dirty="0">
              <a:solidFill>
                <a:schemeClr val="tx2"/>
              </a:solidFill>
              <a:latin typeface="Times New Roman" panose="02020603050405020304" pitchFamily="18" charset="0"/>
              <a:ea typeface="Times New Roman" panose="02020603050405020304" pitchFamily="18" charset="0"/>
            </a:endParaRPr>
          </a:p>
          <a:p>
            <a:pPr>
              <a:lnSpc>
                <a:spcPct val="200000"/>
              </a:lnSpc>
              <a:spcAft>
                <a:spcPts val="0"/>
              </a:spcAft>
            </a:pPr>
            <a:r>
              <a:rPr lang="en-US" sz="1100" dirty="0">
                <a:solidFill>
                  <a:schemeClr val="tx2"/>
                </a:solidFill>
                <a:latin typeface="Arial" panose="020B0604020202020204" pitchFamily="34" charset="0"/>
                <a:ea typeface="Times New Roman" panose="02020603050405020304" pitchFamily="18" charset="0"/>
              </a:rPr>
              <a:t>2. What is the causes of sleep deprivation in terms of </a:t>
            </a:r>
            <a:endParaRPr lang="en-US" sz="1100" dirty="0">
              <a:solidFill>
                <a:schemeClr val="tx2"/>
              </a:solidFill>
              <a:latin typeface="Times New Roman" panose="02020603050405020304" pitchFamily="18" charset="0"/>
              <a:ea typeface="Times New Roman" panose="02020603050405020304" pitchFamily="18" charset="0"/>
            </a:endParaRPr>
          </a:p>
          <a:p>
            <a:pPr>
              <a:lnSpc>
                <a:spcPct val="200000"/>
              </a:lnSpc>
              <a:spcAft>
                <a:spcPts val="0"/>
              </a:spcAft>
            </a:pPr>
            <a:r>
              <a:rPr lang="en-US" sz="1100" dirty="0">
                <a:solidFill>
                  <a:schemeClr val="tx2"/>
                </a:solidFill>
                <a:latin typeface="Arial" panose="020B0604020202020204" pitchFamily="34" charset="0"/>
                <a:ea typeface="Times New Roman" panose="02020603050405020304" pitchFamily="18" charset="0"/>
              </a:rPr>
              <a:t>           2.1. exposure to gadgets;</a:t>
            </a:r>
            <a:endParaRPr lang="en-US" sz="1100" dirty="0">
              <a:solidFill>
                <a:schemeClr val="tx2"/>
              </a:solidFill>
              <a:latin typeface="Times New Roman" panose="02020603050405020304" pitchFamily="18" charset="0"/>
              <a:ea typeface="Times New Roman" panose="02020603050405020304" pitchFamily="18" charset="0"/>
            </a:endParaRPr>
          </a:p>
          <a:p>
            <a:pPr>
              <a:lnSpc>
                <a:spcPct val="200000"/>
              </a:lnSpc>
              <a:spcAft>
                <a:spcPts val="0"/>
              </a:spcAft>
            </a:pPr>
            <a:r>
              <a:rPr lang="en-US" sz="1100" dirty="0">
                <a:solidFill>
                  <a:schemeClr val="tx2"/>
                </a:solidFill>
                <a:latin typeface="Arial" panose="020B0604020202020204" pitchFamily="34" charset="0"/>
                <a:ea typeface="Times New Roman" panose="02020603050405020304" pitchFamily="18" charset="0"/>
              </a:rPr>
              <a:t>           2.2. mental health issues; and</a:t>
            </a:r>
            <a:endParaRPr lang="en-US" sz="1100" dirty="0">
              <a:solidFill>
                <a:schemeClr val="tx2"/>
              </a:solidFill>
              <a:latin typeface="Times New Roman" panose="02020603050405020304" pitchFamily="18" charset="0"/>
              <a:ea typeface="Times New Roman" panose="02020603050405020304" pitchFamily="18" charset="0"/>
            </a:endParaRPr>
          </a:p>
          <a:p>
            <a:pPr>
              <a:lnSpc>
                <a:spcPct val="200000"/>
              </a:lnSpc>
              <a:spcAft>
                <a:spcPts val="0"/>
              </a:spcAft>
            </a:pPr>
            <a:r>
              <a:rPr lang="en-US" sz="1100" dirty="0">
                <a:solidFill>
                  <a:schemeClr val="tx2"/>
                </a:solidFill>
                <a:latin typeface="Arial" panose="020B0604020202020204" pitchFamily="34" charset="0"/>
                <a:ea typeface="Times New Roman" panose="02020603050405020304" pitchFamily="18" charset="0"/>
              </a:rPr>
              <a:t>           2.3. work obligations</a:t>
            </a:r>
            <a:r>
              <a:rPr lang="en-US" sz="1100" dirty="0" smtClean="0">
                <a:solidFill>
                  <a:schemeClr val="tx2"/>
                </a:solidFill>
                <a:latin typeface="Arial" panose="020B0604020202020204" pitchFamily="34" charset="0"/>
                <a:ea typeface="Times New Roman" panose="02020603050405020304" pitchFamily="18" charset="0"/>
              </a:rPr>
              <a:t>?</a:t>
            </a:r>
            <a:endParaRPr lang="en-US" sz="1100" dirty="0">
              <a:solidFill>
                <a:schemeClr val="tx2"/>
              </a:solidFill>
              <a:latin typeface="Times New Roman" panose="02020603050405020304" pitchFamily="18" charset="0"/>
              <a:ea typeface="Times New Roman" panose="02020603050405020304" pitchFamily="18" charset="0"/>
            </a:endParaRPr>
          </a:p>
        </p:txBody>
      </p:sp>
      <p:sp>
        <p:nvSpPr>
          <p:cNvPr id="6" name="Rectangle 5"/>
          <p:cNvSpPr/>
          <p:nvPr/>
        </p:nvSpPr>
        <p:spPr>
          <a:xfrm>
            <a:off x="4623384" y="3383279"/>
            <a:ext cx="6798344" cy="3046988"/>
          </a:xfrm>
          <a:prstGeom prst="rect">
            <a:avLst/>
          </a:prstGeom>
        </p:spPr>
        <p:txBody>
          <a:bodyPr wrap="square">
            <a:spAutoFit/>
          </a:bodyPr>
          <a:lstStyle/>
          <a:p>
            <a:pPr>
              <a:lnSpc>
                <a:spcPct val="200000"/>
              </a:lnSpc>
              <a:spcAft>
                <a:spcPts val="0"/>
              </a:spcAft>
            </a:pPr>
            <a:r>
              <a:rPr lang="en-US" sz="1200" dirty="0" smtClean="0">
                <a:solidFill>
                  <a:schemeClr val="tx2"/>
                </a:solidFill>
                <a:latin typeface="Arial" panose="020B0604020202020204" pitchFamily="34" charset="0"/>
                <a:ea typeface="Times New Roman" panose="02020603050405020304" pitchFamily="18" charset="0"/>
              </a:rPr>
              <a:t>3.What </a:t>
            </a:r>
            <a:r>
              <a:rPr lang="en-US" sz="1200" dirty="0">
                <a:solidFill>
                  <a:schemeClr val="tx2"/>
                </a:solidFill>
                <a:latin typeface="Arial" panose="020B0604020202020204" pitchFamily="34" charset="0"/>
                <a:ea typeface="Times New Roman" panose="02020603050405020304" pitchFamily="18" charset="0"/>
              </a:rPr>
              <a:t>is the effects of sleep deprivation in terms of;</a:t>
            </a:r>
            <a:endParaRPr lang="en-US" sz="1200" dirty="0">
              <a:solidFill>
                <a:schemeClr val="tx2"/>
              </a:solidFill>
              <a:latin typeface="Times New Roman" panose="02020603050405020304" pitchFamily="18" charset="0"/>
              <a:ea typeface="Times New Roman" panose="02020603050405020304" pitchFamily="18" charset="0"/>
            </a:endParaRPr>
          </a:p>
          <a:p>
            <a:pPr>
              <a:lnSpc>
                <a:spcPct val="200000"/>
              </a:lnSpc>
              <a:spcAft>
                <a:spcPts val="0"/>
              </a:spcAft>
            </a:pPr>
            <a:r>
              <a:rPr lang="en-US" sz="1200" dirty="0">
                <a:solidFill>
                  <a:schemeClr val="tx2"/>
                </a:solidFill>
                <a:latin typeface="Arial" panose="020B0604020202020204" pitchFamily="34" charset="0"/>
                <a:ea typeface="Times New Roman" panose="02020603050405020304" pitchFamily="18" charset="0"/>
              </a:rPr>
              <a:t>           3.1. psychological risk;  </a:t>
            </a:r>
            <a:endParaRPr lang="en-US" sz="1200" dirty="0">
              <a:solidFill>
                <a:schemeClr val="tx2"/>
              </a:solidFill>
              <a:latin typeface="Times New Roman" panose="02020603050405020304" pitchFamily="18" charset="0"/>
              <a:ea typeface="Times New Roman" panose="02020603050405020304" pitchFamily="18" charset="0"/>
            </a:endParaRPr>
          </a:p>
          <a:p>
            <a:pPr>
              <a:lnSpc>
                <a:spcPct val="200000"/>
              </a:lnSpc>
              <a:spcAft>
                <a:spcPts val="0"/>
              </a:spcAft>
            </a:pPr>
            <a:r>
              <a:rPr lang="en-US" sz="1200" dirty="0">
                <a:solidFill>
                  <a:schemeClr val="tx2"/>
                </a:solidFill>
                <a:latin typeface="Arial" panose="020B0604020202020204" pitchFamily="34" charset="0"/>
                <a:ea typeface="Times New Roman" panose="02020603050405020304" pitchFamily="18" charset="0"/>
              </a:rPr>
              <a:t>           3.2. physiological health; and</a:t>
            </a:r>
            <a:endParaRPr lang="en-US" sz="1200" dirty="0">
              <a:solidFill>
                <a:schemeClr val="tx2"/>
              </a:solidFill>
              <a:latin typeface="Times New Roman" panose="02020603050405020304" pitchFamily="18" charset="0"/>
              <a:ea typeface="Times New Roman" panose="02020603050405020304" pitchFamily="18" charset="0"/>
            </a:endParaRPr>
          </a:p>
          <a:p>
            <a:pPr>
              <a:lnSpc>
                <a:spcPct val="200000"/>
              </a:lnSpc>
              <a:spcAft>
                <a:spcPts val="0"/>
              </a:spcAft>
            </a:pPr>
            <a:r>
              <a:rPr lang="en-US" sz="1200" dirty="0">
                <a:solidFill>
                  <a:schemeClr val="tx2"/>
                </a:solidFill>
                <a:latin typeface="Arial" panose="020B0604020202020204" pitchFamily="34" charset="0"/>
                <a:ea typeface="Times New Roman" panose="02020603050405020304" pitchFamily="18" charset="0"/>
              </a:rPr>
              <a:t>           3.3. social </a:t>
            </a:r>
            <a:r>
              <a:rPr lang="en-US" sz="1200" dirty="0" smtClean="0">
                <a:solidFill>
                  <a:schemeClr val="tx2"/>
                </a:solidFill>
                <a:latin typeface="Arial" panose="020B0604020202020204" pitchFamily="34" charset="0"/>
                <a:ea typeface="Times New Roman" panose="02020603050405020304" pitchFamily="18" charset="0"/>
              </a:rPr>
              <a:t>interaction</a:t>
            </a:r>
            <a:endParaRPr lang="en-US" sz="1200" dirty="0">
              <a:solidFill>
                <a:schemeClr val="tx2"/>
              </a:solidFill>
              <a:latin typeface="Times New Roman" panose="02020603050405020304" pitchFamily="18" charset="0"/>
              <a:ea typeface="Times New Roman" panose="02020603050405020304" pitchFamily="18" charset="0"/>
            </a:endParaRPr>
          </a:p>
          <a:p>
            <a:pPr algn="just">
              <a:lnSpc>
                <a:spcPct val="200000"/>
              </a:lnSpc>
              <a:spcAft>
                <a:spcPts val="0"/>
              </a:spcAft>
            </a:pPr>
            <a:r>
              <a:rPr lang="en-US" sz="1200" dirty="0">
                <a:solidFill>
                  <a:schemeClr val="tx2"/>
                </a:solidFill>
                <a:latin typeface="Arial" panose="020B0604020202020204" pitchFamily="34" charset="0"/>
                <a:ea typeface="Arial" panose="020B0604020202020204" pitchFamily="34" charset="0"/>
              </a:rPr>
              <a:t>4.What are the common sleep deprivation symptoms experienced by the students ?</a:t>
            </a:r>
            <a:endParaRPr lang="en-US" sz="1200" dirty="0">
              <a:solidFill>
                <a:schemeClr val="tx2"/>
              </a:solidFill>
              <a:latin typeface="Times New Roman" panose="02020603050405020304" pitchFamily="18" charset="0"/>
              <a:ea typeface="Times New Roman" panose="02020603050405020304" pitchFamily="18" charset="0"/>
            </a:endParaRPr>
          </a:p>
          <a:p>
            <a:pPr algn="just">
              <a:lnSpc>
                <a:spcPct val="200000"/>
              </a:lnSpc>
              <a:spcAft>
                <a:spcPts val="0"/>
              </a:spcAft>
            </a:pPr>
            <a:r>
              <a:rPr lang="en-US" sz="1200" dirty="0">
                <a:solidFill>
                  <a:schemeClr val="tx2"/>
                </a:solidFill>
                <a:latin typeface="Arial" panose="020B0604020202020204" pitchFamily="34" charset="0"/>
                <a:ea typeface="Arial" panose="020B0604020202020204" pitchFamily="34" charset="0"/>
              </a:rPr>
              <a:t>5. Is there a significant relationship between the causes of sleep deprivation to the students?</a:t>
            </a:r>
            <a:endParaRPr lang="en-US" sz="1200" dirty="0">
              <a:solidFill>
                <a:schemeClr val="tx2"/>
              </a:solidFill>
              <a:latin typeface="Times New Roman" panose="02020603050405020304" pitchFamily="18" charset="0"/>
              <a:ea typeface="Times New Roman" panose="02020603050405020304" pitchFamily="18" charset="0"/>
            </a:endParaRPr>
          </a:p>
          <a:p>
            <a:pPr algn="just">
              <a:lnSpc>
                <a:spcPct val="200000"/>
              </a:lnSpc>
              <a:spcAft>
                <a:spcPts val="0"/>
              </a:spcAft>
            </a:pPr>
            <a:r>
              <a:rPr lang="en-US" sz="1200" dirty="0">
                <a:solidFill>
                  <a:schemeClr val="tx2"/>
                </a:solidFill>
                <a:latin typeface="Arial" panose="020B0604020202020204" pitchFamily="34" charset="0"/>
                <a:ea typeface="Arial" panose="020B0604020202020204" pitchFamily="34" charset="0"/>
              </a:rPr>
              <a:t>6.Is there a significant relationship between the effects of sleep deprivation on the students ?</a:t>
            </a:r>
            <a:endParaRPr lang="en-US" sz="1200" dirty="0">
              <a:solidFill>
                <a:schemeClr val="tx2"/>
              </a:solidFill>
              <a:latin typeface="Times New Roman" panose="02020603050405020304" pitchFamily="18" charset="0"/>
              <a:ea typeface="Times New Roman" panose="02020603050405020304" pitchFamily="18" charset="0"/>
            </a:endParaRPr>
          </a:p>
          <a:p>
            <a:pPr algn="just">
              <a:lnSpc>
                <a:spcPct val="200000"/>
              </a:lnSpc>
              <a:spcAft>
                <a:spcPts val="0"/>
              </a:spcAft>
            </a:pPr>
            <a:r>
              <a:rPr lang="en-US" sz="1200" dirty="0">
                <a:solidFill>
                  <a:schemeClr val="tx2"/>
                </a:solidFill>
                <a:latin typeface="Arial" panose="020B0604020202020204" pitchFamily="34" charset="0"/>
                <a:ea typeface="Arial" panose="020B0604020202020204" pitchFamily="34" charset="0"/>
              </a:rPr>
              <a:t>7.What could be the possible awareness to prevent developing sleep deprivation in students ?</a:t>
            </a:r>
            <a:endParaRPr lang="en-US" dirty="0">
              <a:solidFill>
                <a:schemeClr val="tx2"/>
              </a:solidFill>
            </a:endParaRPr>
          </a:p>
        </p:txBody>
      </p:sp>
      <p:cxnSp>
        <p:nvCxnSpPr>
          <p:cNvPr id="8" name="Straight Connector 7"/>
          <p:cNvCxnSpPr/>
          <p:nvPr/>
        </p:nvCxnSpPr>
        <p:spPr>
          <a:xfrm>
            <a:off x="4480560" y="3383279"/>
            <a:ext cx="22860" cy="31661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4472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495E168-DA5E-4888-8D8A-92B118324C14}" type="slidenum">
              <a:rPr lang="ru-RU" smtClean="0"/>
              <a:pPr/>
              <a:t>34</a:t>
            </a:fld>
            <a:endParaRPr lang="ru-RU" dirty="0"/>
          </a:p>
        </p:txBody>
      </p:sp>
      <p:sp>
        <p:nvSpPr>
          <p:cNvPr id="3" name="Rectangle 2"/>
          <p:cNvSpPr/>
          <p:nvPr/>
        </p:nvSpPr>
        <p:spPr>
          <a:xfrm>
            <a:off x="1450059" y="581850"/>
            <a:ext cx="3429144" cy="1019062"/>
          </a:xfrm>
          <a:prstGeom prst="rect">
            <a:avLst/>
          </a:prstGeom>
        </p:spPr>
        <p:txBody>
          <a:bodyPr wrap="none">
            <a:spAutoFit/>
          </a:bodyPr>
          <a:lstStyle/>
          <a:p>
            <a:pPr>
              <a:lnSpc>
                <a:spcPct val="200000"/>
              </a:lnSpc>
              <a:spcAft>
                <a:spcPts val="0"/>
              </a:spcAft>
            </a:pPr>
            <a:r>
              <a:rPr lang="en-US" sz="3600" b="1" dirty="0">
                <a:solidFill>
                  <a:schemeClr val="bg1"/>
                </a:solidFill>
                <a:latin typeface="+mj-lt"/>
                <a:ea typeface="Times New Roman" panose="02020603050405020304" pitchFamily="18" charset="0"/>
              </a:rPr>
              <a:t>Conclusions </a:t>
            </a:r>
            <a:endParaRPr lang="en-US" sz="3600" dirty="0">
              <a:solidFill>
                <a:schemeClr val="bg1"/>
              </a:solidFill>
              <a:latin typeface="+mj-lt"/>
              <a:ea typeface="Times New Roman" panose="02020603050405020304" pitchFamily="18" charset="0"/>
            </a:endParaRPr>
          </a:p>
        </p:txBody>
      </p:sp>
      <p:sp>
        <p:nvSpPr>
          <p:cNvPr id="4" name="Rectangle 3"/>
          <p:cNvSpPr/>
          <p:nvPr/>
        </p:nvSpPr>
        <p:spPr>
          <a:xfrm>
            <a:off x="685800" y="2093482"/>
            <a:ext cx="10984230" cy="3416320"/>
          </a:xfrm>
          <a:prstGeom prst="rect">
            <a:avLst/>
          </a:prstGeom>
        </p:spPr>
        <p:txBody>
          <a:bodyPr wrap="square">
            <a:spAutoFit/>
          </a:bodyPr>
          <a:lstStyle/>
          <a:p>
            <a:r>
              <a:rPr lang="en-US" dirty="0">
                <a:solidFill>
                  <a:schemeClr val="tx2"/>
                </a:solidFill>
                <a:latin typeface="Courier New" panose="02070309020205020404" pitchFamily="49" charset="0"/>
                <a:cs typeface="Courier New" panose="02070309020205020404" pitchFamily="49" charset="0"/>
              </a:rPr>
              <a:t>There are various causes of sleep deprivation, which can be voluntary behavior, personal obligations, working schedule, or medical problems. it shows that exposure to gadgets is one of the cause of sleep deprivation due to </a:t>
            </a:r>
            <a:r>
              <a:rPr lang="en-US" dirty="0" err="1">
                <a:solidFill>
                  <a:schemeClr val="tx2"/>
                </a:solidFill>
                <a:latin typeface="Courier New" panose="02070309020205020404" pitchFamily="49" charset="0"/>
                <a:cs typeface="Courier New" panose="02070309020205020404" pitchFamily="49" charset="0"/>
              </a:rPr>
              <a:t>boredness</a:t>
            </a:r>
            <a:r>
              <a:rPr lang="en-US" dirty="0">
                <a:solidFill>
                  <a:schemeClr val="tx2"/>
                </a:solidFill>
                <a:latin typeface="Courier New" panose="02070309020205020404" pitchFamily="49" charset="0"/>
                <a:cs typeface="Courier New" panose="02070309020205020404" pitchFamily="49" charset="0"/>
              </a:rPr>
              <a:t> and addicted to gadgets they didn't noticed the time they spend a lot and they forgot to eat their foods and in trouble to falling asleep when using phone furthermore because of overuse and they have no limitation. The mental health issues can lead </a:t>
            </a:r>
            <a:r>
              <a:rPr lang="en-US" dirty="0" err="1">
                <a:solidFill>
                  <a:schemeClr val="tx2"/>
                </a:solidFill>
                <a:latin typeface="Courier New" panose="02070309020205020404" pitchFamily="49" charset="0"/>
                <a:cs typeface="Courier New" panose="02070309020205020404" pitchFamily="49" charset="0"/>
              </a:rPr>
              <a:t>iInsufficient</a:t>
            </a:r>
            <a:r>
              <a:rPr lang="en-US" dirty="0">
                <a:solidFill>
                  <a:schemeClr val="tx2"/>
                </a:solidFill>
                <a:latin typeface="Courier New" panose="02070309020205020404" pitchFamily="49" charset="0"/>
                <a:cs typeface="Courier New" panose="02070309020205020404" pitchFamily="49" charset="0"/>
              </a:rPr>
              <a:t> sleep negatively affects the nervous system, resulting in poor brain function. Because of the cognitive decline that is associated with sleep deprivation, academic performance is often decreased. Work obligation is the number one of causes of sleep deprivation and have a big impact of their academic performance and it  have more difficulty concentrating, learning, and communicating. </a:t>
            </a:r>
          </a:p>
        </p:txBody>
      </p:sp>
    </p:spTree>
    <p:extLst>
      <p:ext uri="{BB962C8B-B14F-4D97-AF65-F5344CB8AC3E}">
        <p14:creationId xmlns:p14="http://schemas.microsoft.com/office/powerpoint/2010/main" val="15261011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495E168-DA5E-4888-8D8A-92B118324C14}" type="slidenum">
              <a:rPr lang="ru-RU" smtClean="0"/>
              <a:pPr/>
              <a:t>35</a:t>
            </a:fld>
            <a:endParaRPr lang="ru-RU" dirty="0"/>
          </a:p>
        </p:txBody>
      </p:sp>
      <p:sp>
        <p:nvSpPr>
          <p:cNvPr id="3" name="Title 2"/>
          <p:cNvSpPr>
            <a:spLocks noGrp="1"/>
          </p:cNvSpPr>
          <p:nvPr>
            <p:ph type="title"/>
          </p:nvPr>
        </p:nvSpPr>
        <p:spPr/>
        <p:txBody>
          <a:bodyPr>
            <a:normAutofit fontScale="90000"/>
          </a:bodyPr>
          <a:lstStyle/>
          <a:p>
            <a:r>
              <a:rPr lang="en-US" dirty="0"/>
              <a:t>Recommendations</a:t>
            </a:r>
          </a:p>
        </p:txBody>
      </p:sp>
      <p:sp>
        <p:nvSpPr>
          <p:cNvPr id="4" name="Rectangle 3"/>
          <p:cNvSpPr/>
          <p:nvPr/>
        </p:nvSpPr>
        <p:spPr>
          <a:xfrm>
            <a:off x="637474" y="2085886"/>
            <a:ext cx="9398066" cy="923330"/>
          </a:xfrm>
          <a:prstGeom prst="rect">
            <a:avLst/>
          </a:prstGeom>
        </p:spPr>
        <p:txBody>
          <a:bodyPr wrap="square">
            <a:spAutoFit/>
          </a:bodyPr>
          <a:lstStyle/>
          <a:p>
            <a:r>
              <a:rPr lang="en-US" dirty="0">
                <a:solidFill>
                  <a:schemeClr val="tx2"/>
                </a:solidFill>
              </a:rPr>
              <a:t>From the results from the findings in the Sleep Deprivation : It’s Causes and Affects to the Academic Performance Of the Senior High School  Learners. We suggest the following solutions to address the phenomena.</a:t>
            </a:r>
          </a:p>
        </p:txBody>
      </p:sp>
      <p:sp>
        <p:nvSpPr>
          <p:cNvPr id="6" name="Flowchart: Process 5"/>
          <p:cNvSpPr/>
          <p:nvPr/>
        </p:nvSpPr>
        <p:spPr>
          <a:xfrm>
            <a:off x="774032" y="3188970"/>
            <a:ext cx="10505572" cy="3326130"/>
          </a:xfrm>
          <a:prstGeom prst="flowChartProcess">
            <a:avLst/>
          </a:prstGeom>
          <a:solidFill>
            <a:schemeClr val="bg2"/>
          </a:solidFill>
          <a:ln w="12700" cap="flat">
            <a:noFill/>
            <a:prstDash val="solid"/>
            <a:miter/>
          </a:ln>
        </p:spPr>
        <p:txBody>
          <a:bodyPr rtlCol="0" anchor="ctr"/>
          <a:lstStyle/>
          <a:p>
            <a:r>
              <a:rPr lang="en-US"/>
              <a:t>1.	Using gadgets much better to have a knowledge and understanding on how to limit their self on proper way of using it to prevent to much exposure to gadgets. Using it in purposive way to  their studies to improve</a:t>
            </a:r>
          </a:p>
          <a:p>
            <a:r>
              <a:rPr lang="en-US"/>
              <a:t>academic performance.</a:t>
            </a:r>
          </a:p>
          <a:p>
            <a:r>
              <a:rPr lang="en-US"/>
              <a:t>2.	Grade 11 and 12 Learners in Abanon Senior High School are recommended to improve their study habits for them to perform well Academically.</a:t>
            </a:r>
          </a:p>
          <a:p>
            <a:r>
              <a:rPr lang="en-US"/>
              <a:t>3.	Grade 11 and 12 Learners who have less sleep per night due to their Exposure to Gadgets, Mental Health Issues, Work Obligations suggested to improve their sleep hygiene in order for them to attain the adequate sleep appropriate for their developing body and mind.</a:t>
            </a:r>
          </a:p>
          <a:p>
            <a:r>
              <a:rPr lang="en-US"/>
              <a:t>4.	Grade 11 and 12 Learners are encouraged to get regular exercise and proper nutrition; there are many cases doing exercise late at night may help them focus on sleep because the body needs to rest as soon as possible. Also, having a proper diet may help to fight insomnia.</a:t>
            </a:r>
            <a:endParaRPr lang="en-US" dirty="0"/>
          </a:p>
        </p:txBody>
      </p:sp>
    </p:spTree>
    <p:extLst>
      <p:ext uri="{BB962C8B-B14F-4D97-AF65-F5344CB8AC3E}">
        <p14:creationId xmlns:p14="http://schemas.microsoft.com/office/powerpoint/2010/main" val="7043742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495E168-DA5E-4888-8D8A-92B118324C14}" type="slidenum">
              <a:rPr lang="ru-RU" smtClean="0"/>
              <a:pPr/>
              <a:t>36</a:t>
            </a:fld>
            <a:endParaRPr lang="ru-RU" dirty="0"/>
          </a:p>
        </p:txBody>
      </p:sp>
      <p:sp>
        <p:nvSpPr>
          <p:cNvPr id="3" name="Title 2"/>
          <p:cNvSpPr>
            <a:spLocks noGrp="1"/>
          </p:cNvSpPr>
          <p:nvPr>
            <p:ph type="title"/>
          </p:nvPr>
        </p:nvSpPr>
        <p:spPr/>
        <p:txBody>
          <a:bodyPr>
            <a:normAutofit fontScale="90000"/>
          </a:bodyPr>
          <a:lstStyle/>
          <a:p>
            <a:r>
              <a:rPr lang="en-US" dirty="0"/>
              <a:t>Recommendations</a:t>
            </a:r>
          </a:p>
        </p:txBody>
      </p:sp>
      <p:sp>
        <p:nvSpPr>
          <p:cNvPr id="4" name="Rectangle 3"/>
          <p:cNvSpPr/>
          <p:nvPr/>
        </p:nvSpPr>
        <p:spPr>
          <a:xfrm>
            <a:off x="637474" y="2085886"/>
            <a:ext cx="9398066" cy="923330"/>
          </a:xfrm>
          <a:prstGeom prst="rect">
            <a:avLst/>
          </a:prstGeom>
        </p:spPr>
        <p:txBody>
          <a:bodyPr wrap="square">
            <a:spAutoFit/>
          </a:bodyPr>
          <a:lstStyle/>
          <a:p>
            <a:r>
              <a:rPr lang="en-US" dirty="0">
                <a:solidFill>
                  <a:schemeClr val="tx2"/>
                </a:solidFill>
              </a:rPr>
              <a:t>From the results from the findings in the Sleep Deprivation : It’s Causes and Affects to the Academic Performance Of the Senior High School  Learners. We suggest the following solutions to address the phenomena.</a:t>
            </a:r>
          </a:p>
        </p:txBody>
      </p:sp>
      <p:sp>
        <p:nvSpPr>
          <p:cNvPr id="6" name="Flowchart: Process 5"/>
          <p:cNvSpPr/>
          <p:nvPr/>
        </p:nvSpPr>
        <p:spPr>
          <a:xfrm>
            <a:off x="774032" y="3009216"/>
            <a:ext cx="10505572" cy="3505884"/>
          </a:xfrm>
          <a:prstGeom prst="flowChartProcess">
            <a:avLst/>
          </a:prstGeom>
          <a:solidFill>
            <a:schemeClr val="bg2"/>
          </a:solidFill>
          <a:ln w="12700" cap="flat">
            <a:noFill/>
            <a:prstDash val="solid"/>
            <a:miter/>
          </a:ln>
        </p:spPr>
        <p:txBody>
          <a:bodyPr rtlCol="0" anchor="ctr"/>
          <a:lstStyle/>
          <a:p>
            <a:pPr lvl="0"/>
            <a:r>
              <a:rPr lang="en-US" dirty="0" smtClean="0"/>
              <a:t>5. Grade </a:t>
            </a:r>
            <a:r>
              <a:rPr lang="en-US" dirty="0"/>
              <a:t>11 and 12 Learners must avoid staying up all night by surfing the internet or playing games on a screen and avoid napping during the day since it may cause them to be wakeful at night.</a:t>
            </a:r>
          </a:p>
          <a:p>
            <a:pPr lvl="0"/>
            <a:r>
              <a:rPr lang="en-US" dirty="0" smtClean="0"/>
              <a:t>6. Grade </a:t>
            </a:r>
            <a:r>
              <a:rPr lang="en-US" dirty="0"/>
              <a:t>11 and 12 Learners should plan out their schedules from their perspective so that they control their time. Also, taking notes or making an outline when they have a lot of house works to finish their obligations as a student and as part of their household may help them with their assigned task or activities.</a:t>
            </a:r>
          </a:p>
          <a:p>
            <a:pPr lvl="0"/>
            <a:r>
              <a:rPr lang="en-US" dirty="0" smtClean="0"/>
              <a:t>7. Grade </a:t>
            </a:r>
            <a:r>
              <a:rPr lang="en-US" dirty="0"/>
              <a:t>11 and 12 Learners are highly encouraged to assess their learning style as it may help them develop strategies which will enhance their learning potential and evaluate the method they prefer to study or process information. Furthermore, taking breaks—without any screens—while studying may help the students to refresh their minds.</a:t>
            </a:r>
          </a:p>
          <a:p>
            <a:pPr lvl="0"/>
            <a:r>
              <a:rPr lang="en-US" dirty="0" smtClean="0"/>
              <a:t>8. Studying </a:t>
            </a:r>
            <a:r>
              <a:rPr lang="en-US" dirty="0"/>
              <a:t>in a quiet environment may help the grade 11 and 12 learners to study peacefully and be more focused. Also, using several study techniques may help them improve as well.</a:t>
            </a:r>
          </a:p>
          <a:p>
            <a:endParaRPr lang="en-US" dirty="0"/>
          </a:p>
        </p:txBody>
      </p:sp>
    </p:spTree>
    <p:extLst>
      <p:ext uri="{BB962C8B-B14F-4D97-AF65-F5344CB8AC3E}">
        <p14:creationId xmlns:p14="http://schemas.microsoft.com/office/powerpoint/2010/main" val="12449446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a:xfrm>
            <a:off x="7809592" y="392941"/>
            <a:ext cx="4183939" cy="2281355"/>
          </a:xfrm>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id="{83BBFE92-CA4F-4673-B4D5-7FFF88E819E8}"/>
              </a:ext>
            </a:extLst>
          </p:cNvPr>
          <p:cNvSpPr>
            <a:spLocks noGrp="1"/>
          </p:cNvSpPr>
          <p:nvPr>
            <p:ph type="body" sz="quarter" idx="13"/>
          </p:nvPr>
        </p:nvSpPr>
        <p:spPr>
          <a:xfrm>
            <a:off x="8416033" y="3429000"/>
            <a:ext cx="3135771" cy="914431"/>
          </a:xfrm>
        </p:spPr>
        <p:txBody>
          <a:bodyPr/>
          <a:lstStyle/>
          <a:p>
            <a:r>
              <a:rPr lang="en-US" sz="1600" dirty="0" smtClean="0"/>
              <a:t>Lloyd </a:t>
            </a:r>
            <a:r>
              <a:rPr lang="en-US" sz="1600" dirty="0"/>
              <a:t>A</a:t>
            </a:r>
            <a:r>
              <a:rPr lang="en-US" sz="1600" dirty="0" smtClean="0"/>
              <a:t>lexis Camacho</a:t>
            </a:r>
            <a:endParaRPr lang="en-US" sz="1600" dirty="0"/>
          </a:p>
          <a:p>
            <a:r>
              <a:rPr lang="en-US" sz="1600" dirty="0" smtClean="0"/>
              <a:t>Mark Gil Garcia</a:t>
            </a:r>
          </a:p>
          <a:p>
            <a:r>
              <a:rPr lang="en-US" sz="1600" dirty="0" smtClean="0"/>
              <a:t>French Ashley </a:t>
            </a:r>
            <a:r>
              <a:rPr lang="en-US" sz="1600" dirty="0" err="1" smtClean="0"/>
              <a:t>Cancino</a:t>
            </a:r>
            <a:endParaRPr lang="en-US" sz="1600" dirty="0" smtClean="0"/>
          </a:p>
          <a:p>
            <a:r>
              <a:rPr lang="en-US" sz="1600" dirty="0" smtClean="0"/>
              <a:t>April Anne </a:t>
            </a:r>
            <a:r>
              <a:rPr lang="en-US" sz="1600" dirty="0" err="1" smtClean="0"/>
              <a:t>Vinoya</a:t>
            </a:r>
            <a:endParaRPr lang="en-US" sz="1600" dirty="0" smtClean="0"/>
          </a:p>
          <a:p>
            <a:r>
              <a:rPr lang="en-US" sz="1600" dirty="0" smtClean="0"/>
              <a:t>Ronaldo </a:t>
            </a:r>
            <a:r>
              <a:rPr lang="en-US" sz="1600" dirty="0" err="1" smtClean="0"/>
              <a:t>Alcantara</a:t>
            </a:r>
            <a:endParaRPr lang="en-US" sz="1600" dirty="0" smtClean="0"/>
          </a:p>
          <a:p>
            <a:r>
              <a:rPr lang="en-US" sz="1600" dirty="0" err="1"/>
              <a:t>Renier</a:t>
            </a:r>
            <a:r>
              <a:rPr lang="en-US" sz="1600" dirty="0"/>
              <a:t> </a:t>
            </a:r>
            <a:r>
              <a:rPr lang="en-US" sz="1600" dirty="0" smtClean="0"/>
              <a:t>Medina</a:t>
            </a:r>
          </a:p>
          <a:p>
            <a:r>
              <a:rPr lang="en-US" sz="1600" dirty="0"/>
              <a:t>Kyla </a:t>
            </a:r>
            <a:r>
              <a:rPr lang="en-US" sz="1600" dirty="0" err="1" smtClean="0"/>
              <a:t>Cabuang</a:t>
            </a:r>
            <a:endParaRPr lang="en-US" sz="1600" dirty="0" smtClean="0"/>
          </a:p>
          <a:p>
            <a:r>
              <a:rPr lang="en-US" sz="1600" dirty="0"/>
              <a:t>Rochelle Aquino </a:t>
            </a:r>
            <a:r>
              <a:rPr lang="en-US" sz="1600" dirty="0" smtClean="0"/>
              <a:t>Gutierrez</a:t>
            </a:r>
          </a:p>
          <a:p>
            <a:r>
              <a:rPr lang="en-US" sz="1600" dirty="0"/>
              <a:t>Raymundo </a:t>
            </a:r>
            <a:r>
              <a:rPr lang="en-US" sz="1600" dirty="0" smtClean="0"/>
              <a:t>Ramos</a:t>
            </a:r>
          </a:p>
          <a:p>
            <a:r>
              <a:rPr lang="en-US" sz="1600" smtClean="0"/>
              <a:t>Janelle </a:t>
            </a:r>
            <a:r>
              <a:rPr lang="en-US" sz="1600" dirty="0" smtClean="0"/>
              <a:t>Sales</a:t>
            </a:r>
          </a:p>
        </p:txBody>
      </p:sp>
      <p:sp>
        <p:nvSpPr>
          <p:cNvPr id="7" name="Text Placeholder 6">
            <a:extLst>
              <a:ext uri="{FF2B5EF4-FFF2-40B4-BE49-F238E27FC236}">
                <a16:creationId xmlns:a16="http://schemas.microsoft.com/office/drawing/2014/main" id="{422606DA-F5C0-4FBD-930A-04C47E7F7751}"/>
              </a:ext>
            </a:extLst>
          </p:cNvPr>
          <p:cNvSpPr>
            <a:spLocks noGrp="1"/>
          </p:cNvSpPr>
          <p:nvPr>
            <p:ph type="body" sz="quarter" idx="23"/>
          </p:nvPr>
        </p:nvSpPr>
        <p:spPr>
          <a:xfrm>
            <a:off x="6971664" y="2307900"/>
            <a:ext cx="4367531" cy="288000"/>
          </a:xfrm>
        </p:spPr>
        <p:txBody>
          <a:bodyPr/>
          <a:lstStyle/>
          <a:p>
            <a:r>
              <a:rPr lang="en-US" dirty="0"/>
              <a:t>Phone</a:t>
            </a:r>
            <a:endParaRPr lang="ru-RU" dirty="0"/>
          </a:p>
        </p:txBody>
      </p:sp>
      <p:sp>
        <p:nvSpPr>
          <p:cNvPr id="6" name="Text Placeholder 5">
            <a:extLst>
              <a:ext uri="{FF2B5EF4-FFF2-40B4-BE49-F238E27FC236}">
                <a16:creationId xmlns:a16="http://schemas.microsoft.com/office/drawing/2014/main" id="{E976F3E4-0E67-4891-8B94-6441620D8B71}"/>
              </a:ext>
            </a:extLst>
          </p:cNvPr>
          <p:cNvSpPr>
            <a:spLocks noGrp="1"/>
          </p:cNvSpPr>
          <p:nvPr>
            <p:ph type="body" sz="quarter" idx="22"/>
          </p:nvPr>
        </p:nvSpPr>
        <p:spPr>
          <a:xfrm>
            <a:off x="6971663" y="2518957"/>
            <a:ext cx="4367531" cy="474519"/>
          </a:xfrm>
        </p:spPr>
        <p:txBody>
          <a:bodyPr/>
          <a:lstStyle/>
          <a:p>
            <a:r>
              <a:rPr lang="en-US" sz="1600" dirty="0" smtClean="0"/>
              <a:t>0916 455 2569</a:t>
            </a:r>
            <a:endParaRPr lang="ru-RU" sz="1600" dirty="0"/>
          </a:p>
        </p:txBody>
      </p:sp>
      <p:sp>
        <p:nvSpPr>
          <p:cNvPr id="9" name="Text Placeholder 8">
            <a:extLst>
              <a:ext uri="{FF2B5EF4-FFF2-40B4-BE49-F238E27FC236}">
                <a16:creationId xmlns:a16="http://schemas.microsoft.com/office/drawing/2014/main" id="{AE673424-1521-4ECB-BC19-D062786A9ED3}"/>
              </a:ext>
            </a:extLst>
          </p:cNvPr>
          <p:cNvSpPr>
            <a:spLocks noGrp="1"/>
          </p:cNvSpPr>
          <p:nvPr>
            <p:ph type="body" sz="quarter" idx="25"/>
          </p:nvPr>
        </p:nvSpPr>
        <p:spPr>
          <a:xfrm>
            <a:off x="6971663" y="2784441"/>
            <a:ext cx="4367531" cy="288000"/>
          </a:xfrm>
        </p:spPr>
        <p:txBody>
          <a:bodyPr/>
          <a:lstStyle/>
          <a:p>
            <a:r>
              <a:rPr lang="en-US" dirty="0"/>
              <a:t>Email</a:t>
            </a:r>
            <a:endParaRPr lang="ru-RU" dirty="0"/>
          </a:p>
        </p:txBody>
      </p:sp>
      <p:sp>
        <p:nvSpPr>
          <p:cNvPr id="8" name="Text Placeholder 7">
            <a:extLst>
              <a:ext uri="{FF2B5EF4-FFF2-40B4-BE49-F238E27FC236}">
                <a16:creationId xmlns:a16="http://schemas.microsoft.com/office/drawing/2014/main" id="{1E9D6192-3994-44C6-93B4-D248EEE931D9}"/>
              </a:ext>
            </a:extLst>
          </p:cNvPr>
          <p:cNvSpPr>
            <a:spLocks noGrp="1"/>
          </p:cNvSpPr>
          <p:nvPr>
            <p:ph type="body" sz="quarter" idx="24"/>
          </p:nvPr>
        </p:nvSpPr>
        <p:spPr>
          <a:xfrm>
            <a:off x="5418638" y="2985409"/>
            <a:ext cx="5920556" cy="474519"/>
          </a:xfrm>
        </p:spPr>
        <p:txBody>
          <a:bodyPr/>
          <a:lstStyle/>
          <a:p>
            <a:r>
              <a:rPr lang="en-US" sz="1600" dirty="0" smtClean="0"/>
              <a:t>lloydalexis484@gmail.com</a:t>
            </a:r>
            <a:endParaRPr lang="ru-RU" sz="1800" dirty="0"/>
          </a:p>
        </p:txBody>
      </p:sp>
    </p:spTree>
    <p:extLst>
      <p:ext uri="{BB962C8B-B14F-4D97-AF65-F5344CB8AC3E}">
        <p14:creationId xmlns:p14="http://schemas.microsoft.com/office/powerpoint/2010/main" val="2314201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a:xfrm>
            <a:off x="5652655" y="2211437"/>
            <a:ext cx="5731823" cy="2348688"/>
          </a:xfrm>
        </p:spPr>
        <p:txBody>
          <a:bodyPr/>
          <a:lstStyle/>
          <a:p>
            <a:pPr algn="ctr"/>
            <a:r>
              <a:rPr lang="en-US" dirty="0"/>
              <a:t>E</a:t>
            </a:r>
            <a:r>
              <a:rPr lang="en-US" dirty="0" smtClean="0"/>
              <a:t>ffects</a:t>
            </a:r>
            <a:endParaRPr lang="ru-RU" dirty="0"/>
          </a:p>
        </p:txBody>
      </p:sp>
      <p:pic>
        <p:nvPicPr>
          <p:cNvPr id="3" name="Picture 2"/>
          <p:cNvPicPr>
            <a:picLocks noChangeAspect="1"/>
          </p:cNvPicPr>
          <p:nvPr/>
        </p:nvPicPr>
        <p:blipFill>
          <a:blip r:embed="rId2"/>
          <a:stretch>
            <a:fillRect/>
          </a:stretch>
        </p:blipFill>
        <p:spPr>
          <a:xfrm>
            <a:off x="581890" y="1424852"/>
            <a:ext cx="3454111" cy="1727056"/>
          </a:xfrm>
          <a:prstGeom prst="rect">
            <a:avLst/>
          </a:prstGeom>
          <a:scene3d>
            <a:camera prst="perspectiveRight"/>
            <a:lightRig rig="threePt" dir="t"/>
          </a:scene3d>
        </p:spPr>
      </p:pic>
      <p:pic>
        <p:nvPicPr>
          <p:cNvPr id="4" name="Picture 3"/>
          <p:cNvPicPr>
            <a:picLocks noChangeAspect="1"/>
          </p:cNvPicPr>
          <p:nvPr/>
        </p:nvPicPr>
        <p:blipFill>
          <a:blip r:embed="rId3"/>
          <a:stretch>
            <a:fillRect/>
          </a:stretch>
        </p:blipFill>
        <p:spPr>
          <a:xfrm>
            <a:off x="4330039" y="484382"/>
            <a:ext cx="3317670" cy="1727055"/>
          </a:xfrm>
          <a:prstGeom prst="rect">
            <a:avLst/>
          </a:prstGeom>
          <a:scene3d>
            <a:camera prst="perspectiveRelaxedModerately"/>
            <a:lightRig rig="threePt" dir="t"/>
          </a:scene3d>
        </p:spPr>
      </p:pic>
      <p:pic>
        <p:nvPicPr>
          <p:cNvPr id="5" name="Picture 4"/>
          <p:cNvPicPr>
            <a:picLocks noChangeAspect="1"/>
          </p:cNvPicPr>
          <p:nvPr/>
        </p:nvPicPr>
        <p:blipFill>
          <a:blip r:embed="rId4"/>
          <a:stretch>
            <a:fillRect/>
          </a:stretch>
        </p:blipFill>
        <p:spPr>
          <a:xfrm>
            <a:off x="581891" y="3728853"/>
            <a:ext cx="3454111" cy="1962150"/>
          </a:xfrm>
          <a:prstGeom prst="rect">
            <a:avLst/>
          </a:prstGeom>
          <a:scene3d>
            <a:camera prst="perspectiveRight"/>
            <a:lightRig rig="threePt" dir="t"/>
          </a:scene3d>
        </p:spPr>
      </p:pic>
      <p:pic>
        <p:nvPicPr>
          <p:cNvPr id="6" name="Picture 5"/>
          <p:cNvPicPr>
            <a:picLocks noChangeAspect="1"/>
          </p:cNvPicPr>
          <p:nvPr/>
        </p:nvPicPr>
        <p:blipFill>
          <a:blip r:embed="rId5"/>
          <a:stretch>
            <a:fillRect/>
          </a:stretch>
        </p:blipFill>
        <p:spPr>
          <a:xfrm>
            <a:off x="4187535" y="4524499"/>
            <a:ext cx="3317670" cy="1962150"/>
          </a:xfrm>
          <a:prstGeom prst="rect">
            <a:avLst/>
          </a:prstGeom>
          <a:scene3d>
            <a:camera prst="perspectiveBelow"/>
            <a:lightRig rig="threePt" dir="t"/>
          </a:scene3d>
        </p:spPr>
      </p:pic>
    </p:spTree>
    <p:extLst>
      <p:ext uri="{BB962C8B-B14F-4D97-AF65-F5344CB8AC3E}">
        <p14:creationId xmlns:p14="http://schemas.microsoft.com/office/powerpoint/2010/main" val="226472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a:xfrm>
            <a:off x="2410691" y="204507"/>
            <a:ext cx="7038109" cy="1647606"/>
          </a:xfrm>
          <a:effectLst>
            <a:reflection blurRad="6350" stA="50000" endA="300" endPos="90000" dir="5400000" sy="-100000" algn="bl" rotWithShape="0"/>
          </a:effectLst>
        </p:spPr>
        <p:txBody>
          <a:bodyPr/>
          <a:lstStyle/>
          <a:p>
            <a:pPr algn="ctr"/>
            <a:r>
              <a:rPr lang="en-US" dirty="0" smtClean="0"/>
              <a:t>Dependence on</a:t>
            </a:r>
            <a:endParaRPr lang="ru-RU" dirty="0"/>
          </a:p>
        </p:txBody>
      </p:sp>
      <p:pic>
        <p:nvPicPr>
          <p:cNvPr id="3" name="Picture 2"/>
          <p:cNvPicPr>
            <a:picLocks noChangeAspect="1"/>
          </p:cNvPicPr>
          <p:nvPr/>
        </p:nvPicPr>
        <p:blipFill>
          <a:blip r:embed="rId2"/>
          <a:stretch>
            <a:fillRect/>
          </a:stretch>
        </p:blipFill>
        <p:spPr>
          <a:xfrm>
            <a:off x="3817937" y="3628244"/>
            <a:ext cx="4102903" cy="2831652"/>
          </a:xfrm>
          <a:prstGeom prst="rect">
            <a:avLst/>
          </a:prstGeom>
        </p:spPr>
      </p:pic>
      <p:pic>
        <p:nvPicPr>
          <p:cNvPr id="4" name="Picture 3"/>
          <p:cNvPicPr>
            <a:picLocks noChangeAspect="1"/>
          </p:cNvPicPr>
          <p:nvPr/>
        </p:nvPicPr>
        <p:blipFill>
          <a:blip r:embed="rId3"/>
          <a:stretch>
            <a:fillRect/>
          </a:stretch>
        </p:blipFill>
        <p:spPr>
          <a:xfrm>
            <a:off x="0" y="1852113"/>
            <a:ext cx="3709045" cy="3059104"/>
          </a:xfrm>
          <a:prstGeom prst="rect">
            <a:avLst/>
          </a:prstGeom>
        </p:spPr>
      </p:pic>
      <p:pic>
        <p:nvPicPr>
          <p:cNvPr id="5" name="Picture 4"/>
          <p:cNvPicPr>
            <a:picLocks noChangeAspect="1"/>
          </p:cNvPicPr>
          <p:nvPr/>
        </p:nvPicPr>
        <p:blipFill>
          <a:blip r:embed="rId4"/>
          <a:stretch>
            <a:fillRect/>
          </a:stretch>
        </p:blipFill>
        <p:spPr>
          <a:xfrm>
            <a:off x="8029732" y="1880469"/>
            <a:ext cx="3952471" cy="3163601"/>
          </a:xfrm>
          <a:prstGeom prst="rect">
            <a:avLst/>
          </a:prstGeom>
        </p:spPr>
      </p:pic>
      <p:sp>
        <p:nvSpPr>
          <p:cNvPr id="6" name="Down Ribbon 5"/>
          <p:cNvSpPr/>
          <p:nvPr/>
        </p:nvSpPr>
        <p:spPr>
          <a:xfrm>
            <a:off x="190005" y="5308270"/>
            <a:ext cx="3348842" cy="973777"/>
          </a:xfrm>
          <a:prstGeom prst="ribbon">
            <a:avLst/>
          </a:prstGeom>
          <a:solidFill>
            <a:schemeClr val="bg2"/>
          </a:solidFill>
          <a:ln w="12700" cap="flat">
            <a:noFill/>
            <a:prstDash val="solid"/>
            <a:miter/>
          </a:ln>
        </p:spPr>
        <p:txBody>
          <a:bodyPr rtlCol="0" anchor="ctr"/>
          <a:lstStyle/>
          <a:p>
            <a:pPr algn="l"/>
            <a:endParaRPr lang="en-US" dirty="0"/>
          </a:p>
        </p:txBody>
      </p:sp>
      <p:sp>
        <p:nvSpPr>
          <p:cNvPr id="7" name="Down Ribbon 6"/>
          <p:cNvSpPr/>
          <p:nvPr/>
        </p:nvSpPr>
        <p:spPr>
          <a:xfrm>
            <a:off x="8199929" y="5260769"/>
            <a:ext cx="3663519" cy="1199127"/>
          </a:xfrm>
          <a:prstGeom prst="ribbon">
            <a:avLst/>
          </a:prstGeom>
          <a:solidFill>
            <a:schemeClr val="bg2"/>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1676484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Background of the Study</a:t>
            </a:r>
            <a:endParaRPr lang="en-US" dirty="0"/>
          </a:p>
        </p:txBody>
      </p:sp>
      <p:sp>
        <p:nvSpPr>
          <p:cNvPr id="3" name="Slide Number Placeholder 2"/>
          <p:cNvSpPr>
            <a:spLocks noGrp="1"/>
          </p:cNvSpPr>
          <p:nvPr>
            <p:ph type="sldNum" sz="quarter" idx="10"/>
          </p:nvPr>
        </p:nvSpPr>
        <p:spPr/>
        <p:txBody>
          <a:bodyPr/>
          <a:lstStyle/>
          <a:p>
            <a:fld id="{D495E168-DA5E-4888-8D8A-92B118324C14}" type="slidenum">
              <a:rPr lang="ru-RU" smtClean="0"/>
              <a:pPr/>
              <a:t>6</a:t>
            </a:fld>
            <a:endParaRPr lang="ru-RU" dirty="0"/>
          </a:p>
        </p:txBody>
      </p:sp>
      <p:sp>
        <p:nvSpPr>
          <p:cNvPr id="4" name="Text Placeholder 3"/>
          <p:cNvSpPr>
            <a:spLocks noGrp="1"/>
          </p:cNvSpPr>
          <p:nvPr>
            <p:ph type="body" idx="1"/>
          </p:nvPr>
        </p:nvSpPr>
        <p:spPr>
          <a:xfrm>
            <a:off x="777240" y="2225392"/>
            <a:ext cx="10502364" cy="3776979"/>
          </a:xfrm>
        </p:spPr>
        <p:txBody>
          <a:bodyPr>
            <a:normAutofit fontScale="92500"/>
          </a:bodyPr>
          <a:lstStyle/>
          <a:p>
            <a:r>
              <a:rPr lang="en-US" dirty="0">
                <a:solidFill>
                  <a:schemeClr val="accent6">
                    <a:lumMod val="50000"/>
                    <a:lumOff val="50000"/>
                  </a:schemeClr>
                </a:solidFill>
              </a:rPr>
              <a:t>Sleep deprivation affects diverse facets of intellectual and psychological functioning; minor alterations in sleep span may result in learners’ cognitive and behavioral deficiencies. Sleep is paramount for learners’ mental restoration; they need to have at least eight hours a night to fully obtain the full cognitive function to do their academic studies sufficiently. It impacts how knowledge is acquired, how they study, and how they retain their memory. The occurrence of sleep deprivation is pervasive among senior high school students spend multiple restless nights. Due to overburdened academics, work duties, and mental health concerns, they tend to “kill their sleep" by doing certain activities and using substances to remain open-eyed. Lack of sleep can lead to unproductivity and more significant distress in learners. Poor sleep could substantially influence a person's physiological health, emotional well-being, and academic performance over time. Therefore, this research strives to scrutinize and determine how sleep deprivation affects learners’ health and academic performance.</a:t>
            </a:r>
          </a:p>
        </p:txBody>
      </p:sp>
    </p:spTree>
    <p:extLst>
      <p:ext uri="{BB962C8B-B14F-4D97-AF65-F5344CB8AC3E}">
        <p14:creationId xmlns:p14="http://schemas.microsoft.com/office/powerpoint/2010/main" val="1358971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fontScale="90000"/>
          </a:bodyPr>
          <a:lstStyle/>
          <a:p>
            <a:r>
              <a:rPr lang="en-US" dirty="0" smtClean="0"/>
              <a:t>Statement of the Problem</a:t>
            </a:r>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354330" y="2583181"/>
            <a:ext cx="4841558" cy="3063240"/>
          </a:xfrm>
        </p:spPr>
        <p:txBody>
          <a:bodyPr>
            <a:noAutofit/>
          </a:bodyPr>
          <a:lstStyle/>
          <a:p>
            <a:pPr marL="0" indent="0" algn="just">
              <a:buNone/>
            </a:pPr>
            <a:r>
              <a:rPr lang="en-US" sz="2800" dirty="0"/>
              <a:t>This study aims to ascertain the acknowledgment and identity the impact of sleep deprivation on the academic performance in </a:t>
            </a:r>
            <a:r>
              <a:rPr lang="en-US" sz="2800" dirty="0" err="1"/>
              <a:t>Abanon</a:t>
            </a:r>
            <a:r>
              <a:rPr lang="en-US" sz="2800" dirty="0"/>
              <a:t> National High School Senior High students.</a:t>
            </a: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Tree>
    <p:extLst>
      <p:ext uri="{BB962C8B-B14F-4D97-AF65-F5344CB8AC3E}">
        <p14:creationId xmlns:p14="http://schemas.microsoft.com/office/powerpoint/2010/main" val="2655792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774032" y="1033272"/>
            <a:ext cx="5056083" cy="782638"/>
          </a:xfrm>
        </p:spPr>
        <p:txBody>
          <a:bodyPr/>
          <a:lstStyle/>
          <a:p>
            <a:r>
              <a:rPr lang="en-US" dirty="0" smtClean="0"/>
              <a:t>Objective</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7" name="Rectangle 6"/>
          <p:cNvSpPr/>
          <p:nvPr/>
        </p:nvSpPr>
        <p:spPr>
          <a:xfrm>
            <a:off x="0" y="2018806"/>
            <a:ext cx="12192000" cy="4839194"/>
          </a:xfrm>
          <a:prstGeom prst="rect">
            <a:avLst/>
          </a:prstGeom>
          <a:solidFill>
            <a:schemeClr val="accent6">
              <a:lumMod val="90000"/>
              <a:lumOff val="10000"/>
            </a:schemeClr>
          </a:solidFill>
          <a:ln w="12700" cap="flat">
            <a:solidFill>
              <a:schemeClr val="bg1"/>
            </a:solidFill>
            <a:prstDash val="solid"/>
            <a:miter/>
          </a:ln>
        </p:spPr>
        <p:txBody>
          <a:bodyPr rtlCol="0" anchor="ctr"/>
          <a:lstStyle/>
          <a:p>
            <a:pPr marL="342900" indent="-342900">
              <a:buFont typeface="Arial" panose="020B0604020202020204" pitchFamily="34" charset="0"/>
              <a:buChar char="•"/>
            </a:pPr>
            <a:r>
              <a:rPr lang="en-US" sz="3200" dirty="0">
                <a:latin typeface="Bahnschrift Condensed" panose="020B0502040204020203" pitchFamily="34" charset="0"/>
              </a:rPr>
              <a:t>Awareness of Sleep </a:t>
            </a:r>
            <a:r>
              <a:rPr lang="en-US" sz="3200" dirty="0" smtClean="0">
                <a:latin typeface="Bahnschrift Condensed" panose="020B0502040204020203" pitchFamily="34" charset="0"/>
              </a:rPr>
              <a:t>deprivation</a:t>
            </a:r>
          </a:p>
          <a:p>
            <a:pPr marL="342900" indent="-342900">
              <a:buFont typeface="Arial" panose="020B0604020202020204" pitchFamily="34" charset="0"/>
              <a:buChar char="•"/>
            </a:pPr>
            <a:r>
              <a:rPr lang="en-US" sz="3200" dirty="0" smtClean="0">
                <a:latin typeface="Bahnschrift Condensed" panose="020B0502040204020203" pitchFamily="34" charset="0"/>
              </a:rPr>
              <a:t>Analyzing </a:t>
            </a:r>
            <a:r>
              <a:rPr lang="en-US" sz="3200" dirty="0">
                <a:latin typeface="Bahnschrift Condensed" panose="020B0502040204020203" pitchFamily="34" charset="0"/>
              </a:rPr>
              <a:t>and observe to make a possible </a:t>
            </a:r>
            <a:r>
              <a:rPr lang="en-US" sz="3200" dirty="0" smtClean="0">
                <a:latin typeface="Bahnschrift Condensed" panose="020B0502040204020203" pitchFamily="34" charset="0"/>
              </a:rPr>
              <a:t>solution. </a:t>
            </a:r>
          </a:p>
          <a:p>
            <a:pPr marL="342900" indent="-342900">
              <a:buFont typeface="Arial" panose="020B0604020202020204" pitchFamily="34" charset="0"/>
              <a:buChar char="•"/>
            </a:pPr>
            <a:r>
              <a:rPr lang="en-US" sz="3200" dirty="0" smtClean="0">
                <a:latin typeface="Bahnschrift Condensed" panose="020B0502040204020203" pitchFamily="34" charset="0"/>
              </a:rPr>
              <a:t>Evaluate </a:t>
            </a:r>
            <a:r>
              <a:rPr lang="en-US" sz="3200" dirty="0">
                <a:latin typeface="Bahnschrift Condensed" panose="020B0502040204020203" pitchFamily="34" charset="0"/>
              </a:rPr>
              <a:t>the causes and effects of sleep deprivation that can affect their academic performance of senior high school students.</a:t>
            </a:r>
          </a:p>
        </p:txBody>
      </p:sp>
      <p:sp>
        <p:nvSpPr>
          <p:cNvPr id="8" name="Flowchart: Document 7"/>
          <p:cNvSpPr/>
          <p:nvPr/>
        </p:nvSpPr>
        <p:spPr>
          <a:xfrm>
            <a:off x="0" y="1900052"/>
            <a:ext cx="12192000" cy="1187532"/>
          </a:xfrm>
          <a:prstGeom prst="flowChartDocument">
            <a:avLst/>
          </a:prstGeom>
          <a:solidFill>
            <a:schemeClr val="bg2"/>
          </a:solidFill>
          <a:ln w="12700" cap="flat">
            <a:noFill/>
            <a:prstDash val="solid"/>
            <a:miter/>
          </a:ln>
        </p:spPr>
        <p:txBody>
          <a:bodyPr rtlCol="0" anchor="ctr"/>
          <a:lstStyle/>
          <a:p>
            <a:pPr algn="l"/>
            <a:endParaRPr lang="en-US" dirty="0"/>
          </a:p>
        </p:txBody>
      </p:sp>
      <p:sp>
        <p:nvSpPr>
          <p:cNvPr id="9" name="Flowchart: Document 8"/>
          <p:cNvSpPr/>
          <p:nvPr/>
        </p:nvSpPr>
        <p:spPr>
          <a:xfrm rot="10800000">
            <a:off x="0" y="5683199"/>
            <a:ext cx="12192000" cy="1174800"/>
          </a:xfrm>
          <a:prstGeom prst="flowChartDocument">
            <a:avLst/>
          </a:prstGeom>
          <a:solidFill>
            <a:schemeClr val="bg2"/>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1106630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a:t>
            </a:r>
            <a:r>
              <a:rPr lang="en-US" dirty="0" err="1" smtClean="0"/>
              <a:t>ll</a:t>
            </a:r>
            <a:endParaRPr lang="en-US" dirty="0"/>
          </a:p>
        </p:txBody>
      </p:sp>
      <p:sp>
        <p:nvSpPr>
          <p:cNvPr id="3" name="Subtitle 2"/>
          <p:cNvSpPr>
            <a:spLocks noGrp="1"/>
          </p:cNvSpPr>
          <p:nvPr>
            <p:ph type="subTitle" idx="1"/>
          </p:nvPr>
        </p:nvSpPr>
        <p:spPr/>
        <p:txBody>
          <a:bodyPr/>
          <a:lstStyle/>
          <a:p>
            <a:r>
              <a:rPr lang="en-US" dirty="0" smtClean="0"/>
              <a:t>Review of Related Literature and Studies</a:t>
            </a:r>
            <a:endParaRPr lang="en-US" dirty="0"/>
          </a:p>
        </p:txBody>
      </p:sp>
    </p:spTree>
    <p:extLst>
      <p:ext uri="{BB962C8B-B14F-4D97-AF65-F5344CB8AC3E}">
        <p14:creationId xmlns:p14="http://schemas.microsoft.com/office/powerpoint/2010/main" val="1500602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3.xml><?xml version="1.0" encoding="utf-8"?>
<ds:datastoreItem xmlns:ds="http://schemas.openxmlformats.org/officeDocument/2006/customXml" ds:itemID="{947A0EF5-23A9-4627-BC46-745B7DD804D2}">
  <ds:schemaRefs>
    <ds:schemaRef ds:uri="http://purl.org/dc/dcmitype/"/>
    <ds:schemaRef ds:uri="http://schemas.microsoft.com/office/infopath/2007/PartnerControls"/>
    <ds:schemaRef ds:uri="fb0879af-3eba-417a-a55a-ffe6dcd6ca77"/>
    <ds:schemaRef ds:uri="http://schemas.microsoft.com/office/2006/documentManagement/types"/>
    <ds:schemaRef ds:uri="http://schemas.microsoft.com/office/2006/metadata/properties"/>
    <ds:schemaRef ds:uri="http://schemas.microsoft.com/sharepoint/v3"/>
    <ds:schemaRef ds:uri="http://purl.org/dc/terms/"/>
    <ds:schemaRef ds:uri="http://schemas.openxmlformats.org/package/2006/metadata/core-properties"/>
    <ds:schemaRef ds:uri="6dc4bcd6-49db-4c07-9060-8acfc67cef9f"/>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2341</Words>
  <Application>Microsoft Office PowerPoint</Application>
  <PresentationFormat>Widescreen</PresentationFormat>
  <Paragraphs>793</Paragraphs>
  <Slides>37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Arial</vt:lpstr>
      <vt:lpstr>Bahnschrift Condensed</vt:lpstr>
      <vt:lpstr>Calibri</vt:lpstr>
      <vt:lpstr>Cambria Math</vt:lpstr>
      <vt:lpstr>Courier New</vt:lpstr>
      <vt:lpstr>Lucida Grande</vt:lpstr>
      <vt:lpstr>Segoe UI Historic</vt:lpstr>
      <vt:lpstr>Tahoma</vt:lpstr>
      <vt:lpstr>Times New Roman</vt:lpstr>
      <vt:lpstr>Verdana</vt:lpstr>
      <vt:lpstr>Wingdings</vt:lpstr>
      <vt:lpstr>Office Theme</vt:lpstr>
      <vt:lpstr>Sleep Deprivation Of The Senior High School Learners</vt:lpstr>
      <vt:lpstr>Occurence</vt:lpstr>
      <vt:lpstr>PowerPoint Presentation</vt:lpstr>
      <vt:lpstr>Effects</vt:lpstr>
      <vt:lpstr>Dependence on</vt:lpstr>
      <vt:lpstr>Background of the Study</vt:lpstr>
      <vt:lpstr>Statement of the Problem</vt:lpstr>
      <vt:lpstr>Objective</vt:lpstr>
      <vt:lpstr>Chapter ll</vt:lpstr>
      <vt:lpstr>Foreign Literature</vt:lpstr>
      <vt:lpstr>Local Literature</vt:lpstr>
      <vt:lpstr>Theoritical framework</vt:lpstr>
      <vt:lpstr>Conceptual Framework</vt:lpstr>
      <vt:lpstr>CHAPTER lll</vt:lpstr>
      <vt:lpstr>Research Design</vt:lpstr>
      <vt:lpstr>Population and Sampling</vt:lpstr>
      <vt:lpstr>PowerPoint Presentation</vt:lpstr>
      <vt:lpstr>PowerPoint Presentation</vt:lpstr>
      <vt:lpstr>PowerPoint Presentation</vt:lpstr>
      <vt:lpstr>Chapter lV</vt:lpstr>
      <vt:lpstr>Findings</vt:lpstr>
      <vt:lpstr>Part I. Profile of the respondents </vt:lpstr>
      <vt:lpstr>Part I. Profile of the respondents </vt:lpstr>
      <vt:lpstr>Part I. Profile of the respondents </vt:lpstr>
      <vt:lpstr>Part II. Sleep Deprivation</vt:lpstr>
      <vt:lpstr>Part  III. Causes of sleep Deprivation </vt:lpstr>
      <vt:lpstr>Part  III. Causes of sleep Deprivation</vt:lpstr>
      <vt:lpstr>Part  III. Causes of sleep Deprivation</vt:lpstr>
      <vt:lpstr>Part IV. Effects  of sleep Deprivation </vt:lpstr>
      <vt:lpstr>Part IV. Effects  of sleep Deprivation</vt:lpstr>
      <vt:lpstr>Part IV. Effects  of sleep Deprivation</vt:lpstr>
      <vt:lpstr>Chapter V</vt:lpstr>
      <vt:lpstr>Summary</vt:lpstr>
      <vt:lpstr>PowerPoint Presentation</vt:lpstr>
      <vt:lpstr>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2023-01-14T11:55:03Z</dcterms:created>
  <dcterms:modified xsi:type="dcterms:W3CDTF">2023-01-15T03:07:30Z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