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3"/>
  </p:notesMasterIdLst>
  <p:sldIdLst>
    <p:sldId id="256" r:id="rId5"/>
    <p:sldId id="262" r:id="rId6"/>
    <p:sldId id="263" r:id="rId7"/>
    <p:sldId id="259" r:id="rId8"/>
    <p:sldId id="267" r:id="rId9"/>
    <p:sldId id="261"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18" autoAdjust="0"/>
    <p:restoredTop sz="94660"/>
  </p:normalViewPr>
  <p:slideViewPr>
    <p:cSldViewPr snapToGrid="0">
      <p:cViewPr>
        <p:scale>
          <a:sx n="68" d="100"/>
          <a:sy n="68" d="100"/>
        </p:scale>
        <p:origin x="648" y="414"/>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EB7BC-E7B7-4575-9112-6E1F8FFB069E}" type="datetimeFigureOut">
              <a:rPr lang="en-US" smtClean="0"/>
              <a:t>1/12/2023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D563E5-3F3B-4F78-9C71-DC2608869805}" type="slidenum">
              <a:rPr lang="en-US" smtClean="0"/>
              <a:t>‹#›</a:t>
            </a:fld>
            <a:endParaRPr lang="en-US" dirty="0"/>
          </a:p>
        </p:txBody>
      </p:sp>
    </p:spTree>
    <p:extLst>
      <p:ext uri="{BB962C8B-B14F-4D97-AF65-F5344CB8AC3E}">
        <p14:creationId xmlns:p14="http://schemas.microsoft.com/office/powerpoint/2010/main" val="3303684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244793A9-7C6C-4D08-92F6-F1F92C238736}" type="datetime1">
              <a:rPr lang="en-US" smtClean="0"/>
              <a:t>1/12/2023</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FAEF9944-A4F6-4C59-AEBD-678D6480B8EA}" type="slidenum">
              <a:rPr lang="en-US" dirty="0"/>
              <a:pPr/>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272F62-41D9-41B4-A742-F07D327A573D}" type="datetime1">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EF911B4-2B8A-4B9C-8112-6F5C986D46F7}" type="datetime1">
              <a:rPr lang="en-US" smtClean="0"/>
              <a:t>1/12/2023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782438-B4B8-4A3B-81C9-F825F3AAC376}" type="datetime1">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00E4997B-1FE4-47A8-9028-DEF54467F1A4}" type="datetime1">
              <a:rPr lang="en-US" smtClean="0"/>
              <a:t>1/12/2023</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FAEF9944-A4F6-4C59-AEBD-678D6480B8EA}" type="slidenum">
              <a:rPr lang="en-US" dirty="0"/>
              <a:pPr/>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33E2A4-FC2B-4C62-99D1-22A122804089}" type="datetime1">
              <a:rPr lang="en-US" smtClean="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178FDE-D23B-4B1F-9C84-7727D2CE25D7}" type="datetime1">
              <a:rPr lang="en-US" smtClean="0"/>
              <a:t>1/12/2023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B1E6DC1-AD37-4838-9FEB-59E5E9793810}" type="datetime1">
              <a:rPr lang="en-US" smtClean="0"/>
              <a:t>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1D4326B5-3923-4825-B39D-26824402D2D6}" type="datetime1">
              <a:rPr lang="en-US" smtClean="0"/>
              <a:t>1/12/2023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7F77A073-F441-4A2C-AEED-DA5AB371EE5F}" type="datetime1">
              <a:rPr lang="en-US" smtClean="0"/>
              <a:t>1/12/2023</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FAEF9944-A4F6-4C59-AEBD-678D6480B8EA}" type="slidenum">
              <a:rPr lang="en-US" dirty="0"/>
              <a:pPr/>
              <a:t>‹#›</a:t>
            </a:fld>
            <a:endParaRPr lang="en-US" dirty="0"/>
          </a:p>
        </p:txBody>
      </p:sp>
    </p:spTree>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D59920AA-4634-43CD-9C1A-EA35C3EB9627}" type="datetime1">
              <a:rPr lang="en-US" smtClean="0"/>
              <a:t>1/12/2023</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FAEF9944-A4F6-4C59-AEBD-678D6480B8EA}"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A5D330AF-CDB6-4B06-9433-B8653C157AA0}" type="datetime1">
              <a:rPr lang="en-US" smtClean="0"/>
              <a:t>1/12/2023</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FAEF9944-A4F6-4C59-AEBD-678D6480B8EA}" type="slidenum">
              <a:rPr lang="en-US" dirty="0"/>
              <a:pPr/>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36E27C40-104A-4C05-A382-21A40999A1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3" name="Group 52">
            <a:extLst>
              <a:ext uri="{FF2B5EF4-FFF2-40B4-BE49-F238E27FC236}">
                <a16:creationId xmlns:a16="http://schemas.microsoft.com/office/drawing/2014/main" id="{C1D78633-7222-4BD8-9B43-C5A3FE3FB16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75"/>
            <a:ext cx="12198350" cy="6875463"/>
            <a:chOff x="0" y="3175"/>
            <a:chExt cx="12198350" cy="6875463"/>
          </a:xfrm>
        </p:grpSpPr>
        <p:sp>
          <p:nvSpPr>
            <p:cNvPr id="54" name="Freeform 5">
              <a:extLst>
                <a:ext uri="{FF2B5EF4-FFF2-40B4-BE49-F238E27FC236}">
                  <a16:creationId xmlns:a16="http://schemas.microsoft.com/office/drawing/2014/main" id="{64A62ED5-69F8-4A9A-959F-BDFA4CB0062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1">
                <a:lumMod val="40000"/>
                <a:lumOff val="60000"/>
              </a:schemeClr>
            </a:solidFill>
            <a:ln>
              <a:noFill/>
            </a:ln>
          </p:spPr>
        </p:sp>
        <p:sp>
          <p:nvSpPr>
            <p:cNvPr id="55" name="Freeform 9">
              <a:extLst>
                <a:ext uri="{FF2B5EF4-FFF2-40B4-BE49-F238E27FC236}">
                  <a16:creationId xmlns:a16="http://schemas.microsoft.com/office/drawing/2014/main" id="{1E1E0581-3B45-45FA-909D-956C5BA8C38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lumMod val="40000"/>
                <a:lumOff val="60000"/>
              </a:schemeClr>
            </a:solidFill>
            <a:ln>
              <a:noFill/>
            </a:ln>
          </p:spPr>
        </p:sp>
        <p:sp>
          <p:nvSpPr>
            <p:cNvPr id="56" name="Freeform 13">
              <a:extLst>
                <a:ext uri="{FF2B5EF4-FFF2-40B4-BE49-F238E27FC236}">
                  <a16:creationId xmlns:a16="http://schemas.microsoft.com/office/drawing/2014/main" id="{05474103-4A93-4198-B2FA-45EC74FD528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1">
                <a:lumMod val="20000"/>
                <a:lumOff val="80000"/>
              </a:schemeClr>
            </a:solidFill>
            <a:ln>
              <a:noFill/>
            </a:ln>
          </p:spPr>
        </p:sp>
      </p:grpSp>
      <p:grpSp>
        <p:nvGrpSpPr>
          <p:cNvPr id="58" name="Group 57">
            <a:extLst>
              <a:ext uri="{FF2B5EF4-FFF2-40B4-BE49-F238E27FC236}">
                <a16:creationId xmlns:a16="http://schemas.microsoft.com/office/drawing/2014/main" id="{AD746CED-0567-4DF8-AB5A-955539059A3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52688" y="1262063"/>
            <a:ext cx="7286625" cy="4333875"/>
            <a:chOff x="2452688" y="1262063"/>
            <a:chExt cx="7286625" cy="4333875"/>
          </a:xfrm>
        </p:grpSpPr>
        <p:sp useBgFill="1">
          <p:nvSpPr>
            <p:cNvPr id="59" name="Freeform 159">
              <a:extLst>
                <a:ext uri="{FF2B5EF4-FFF2-40B4-BE49-F238E27FC236}">
                  <a16:creationId xmlns:a16="http://schemas.microsoft.com/office/drawing/2014/main" id="{ADA5E076-A7C5-4275-A6C5-D0949C89B1B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ln w="0">
              <a:noFill/>
              <a:prstDash val="solid"/>
              <a:round/>
              <a:headEnd/>
              <a:tailEnd/>
            </a:ln>
          </p:spPr>
        </p:sp>
        <p:sp>
          <p:nvSpPr>
            <p:cNvPr id="60" name="Freeform 164">
              <a:extLst>
                <a:ext uri="{FF2B5EF4-FFF2-40B4-BE49-F238E27FC236}">
                  <a16:creationId xmlns:a16="http://schemas.microsoft.com/office/drawing/2014/main" id="{8DA0B687-0059-4D26-A341-3533C07D86D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tx2">
                <a:lumMod val="75000"/>
                <a:lumOff val="25000"/>
              </a:schemeClr>
            </a:solidFill>
            <a:ln w="0">
              <a:noFill/>
              <a:prstDash val="solid"/>
              <a:round/>
              <a:headEnd/>
              <a:tailEnd/>
            </a:ln>
          </p:spPr>
        </p:sp>
        <p:cxnSp>
          <p:nvCxnSpPr>
            <p:cNvPr id="61" name="Straight Connector 60">
              <a:extLst>
                <a:ext uri="{FF2B5EF4-FFF2-40B4-BE49-F238E27FC236}">
                  <a16:creationId xmlns:a16="http://schemas.microsoft.com/office/drawing/2014/main" id="{B3CFF822-5B88-4257-86DB-464E3C755FE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5410200" y="3862794"/>
              <a:ext cx="1371600" cy="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65AC2A1-33AB-498F-9481-456EE428A8BA}"/>
              </a:ext>
            </a:extLst>
          </p:cNvPr>
          <p:cNvSpPr>
            <a:spLocks noGrp="1"/>
          </p:cNvSpPr>
          <p:nvPr>
            <p:ph type="ctrTitle"/>
          </p:nvPr>
        </p:nvSpPr>
        <p:spPr>
          <a:xfrm>
            <a:off x="3168764" y="1999560"/>
            <a:ext cx="5860821" cy="1829015"/>
          </a:xfrm>
        </p:spPr>
        <p:txBody>
          <a:bodyPr anchor="ctr">
            <a:normAutofit fontScale="90000"/>
          </a:bodyPr>
          <a:lstStyle/>
          <a:p>
            <a:pPr algn="ctr"/>
            <a:r>
              <a:rPr lang="en-PH" b="1" dirty="0">
                <a:solidFill>
                  <a:schemeClr val="tx1"/>
                </a:solidFill>
                <a:latin typeface="Algerian" panose="04020705040A02060702" pitchFamily="82" charset="0"/>
              </a:rPr>
              <a:t>Introduction to the Philosophy of the Human Person</a:t>
            </a:r>
            <a:r>
              <a:rPr lang="en-US" dirty="0">
                <a:solidFill>
                  <a:schemeClr val="tx1"/>
                </a:solidFill>
              </a:rPr>
              <a:t/>
            </a:r>
            <a:br>
              <a:rPr lang="en-US" dirty="0">
                <a:solidFill>
                  <a:schemeClr val="tx1"/>
                </a:solidFill>
              </a:rPr>
            </a:br>
            <a:endParaRPr lang="en-US" dirty="0">
              <a:solidFill>
                <a:schemeClr val="tx2">
                  <a:lumMod val="75000"/>
                  <a:lumOff val="25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id="{244B152B-31E5-418B-BA48-A3361253FE01}"/>
              </a:ext>
            </a:extLst>
          </p:cNvPr>
          <p:cNvSpPr>
            <a:spLocks noGrp="1"/>
          </p:cNvSpPr>
          <p:nvPr>
            <p:ph type="subTitle" idx="1"/>
          </p:nvPr>
        </p:nvSpPr>
        <p:spPr>
          <a:xfrm>
            <a:off x="3162301" y="4176130"/>
            <a:ext cx="5860821" cy="926103"/>
          </a:xfrm>
        </p:spPr>
        <p:txBody>
          <a:bodyPr>
            <a:normAutofit fontScale="77500" lnSpcReduction="20000"/>
          </a:bodyPr>
          <a:lstStyle/>
          <a:p>
            <a:pPr algn="ctr"/>
            <a:r>
              <a:rPr lang="en-PH" b="1" dirty="0">
                <a:solidFill>
                  <a:schemeClr val="tx1"/>
                </a:solidFill>
              </a:rPr>
              <a:t>Quarter 2 – Module 8</a:t>
            </a:r>
            <a:r>
              <a:rPr lang="en-US" dirty="0">
                <a:solidFill>
                  <a:schemeClr val="tx1"/>
                </a:solidFill>
              </a:rPr>
              <a:t/>
            </a:r>
            <a:br>
              <a:rPr lang="en-US" dirty="0">
                <a:solidFill>
                  <a:schemeClr val="tx1"/>
                </a:solidFill>
              </a:rPr>
            </a:br>
            <a:r>
              <a:rPr lang="en-PH" b="1" dirty="0">
                <a:solidFill>
                  <a:schemeClr val="tx1"/>
                </a:solidFill>
              </a:rPr>
              <a:t>Human Persons as Oriented Towards Their Impending Death</a:t>
            </a:r>
            <a:r>
              <a:rPr lang="en-US" dirty="0"/>
              <a:t/>
            </a:r>
            <a:br>
              <a:rPr lang="en-US" dirty="0"/>
            </a:br>
            <a:endParaRPr lang="en-US" dirty="0">
              <a:solidFill>
                <a:schemeClr val="tx2">
                  <a:lumMod val="75000"/>
                  <a:lumOff val="25000"/>
                </a:schemeClr>
              </a:solidFill>
            </a:endParaRPr>
          </a:p>
        </p:txBody>
      </p:sp>
    </p:spTree>
    <p:extLst>
      <p:ext uri="{BB962C8B-B14F-4D97-AF65-F5344CB8AC3E}">
        <p14:creationId xmlns:p14="http://schemas.microsoft.com/office/powerpoint/2010/main" val="1074360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12678" y="576775"/>
            <a:ext cx="6836898" cy="5022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200000"/>
              </a:lnSpc>
            </a:pPr>
            <a:r>
              <a:rPr lang="en-PH" sz="2800" b="1" dirty="0">
                <a:solidFill>
                  <a:schemeClr val="tx1"/>
                </a:solidFill>
                <a:latin typeface="Bodoni MT Black" panose="02070A03080606020203" pitchFamily="18" charset="0"/>
                <a:cs typeface="Arial" panose="020B0604020202020204" pitchFamily="34" charset="0"/>
              </a:rPr>
              <a:t>Lesson 1:</a:t>
            </a:r>
            <a:r>
              <a:rPr lang="en-PH" sz="2800" b="1" dirty="0">
                <a:solidFill>
                  <a:schemeClr val="tx1"/>
                </a:solidFill>
                <a:latin typeface="Arial" panose="020B0604020202020204" pitchFamily="34" charset="0"/>
                <a:cs typeface="Arial" panose="020B0604020202020204" pitchFamily="34" charset="0"/>
              </a:rPr>
              <a:t> </a:t>
            </a:r>
            <a:r>
              <a:rPr lang="en-PH" sz="2800" b="1" dirty="0">
                <a:solidFill>
                  <a:schemeClr val="tx1"/>
                </a:solidFill>
                <a:latin typeface="Bell MT" panose="02020503060305020303" pitchFamily="18" charset="0"/>
                <a:cs typeface="Arial" panose="020B0604020202020204" pitchFamily="34" charset="0"/>
              </a:rPr>
              <a:t>How does the reality of</a:t>
            </a:r>
            <a:endParaRPr lang="en-US" sz="2800" dirty="0">
              <a:solidFill>
                <a:schemeClr val="tx1"/>
              </a:solidFill>
              <a:latin typeface="Bell MT" panose="02020503060305020303" pitchFamily="18" charset="0"/>
              <a:cs typeface="Arial" panose="020B0604020202020204" pitchFamily="34" charset="0"/>
            </a:endParaRPr>
          </a:p>
          <a:p>
            <a:pPr algn="just">
              <a:lnSpc>
                <a:spcPct val="200000"/>
              </a:lnSpc>
            </a:pPr>
            <a:r>
              <a:rPr lang="en-PH" sz="2800" b="1" dirty="0">
                <a:solidFill>
                  <a:schemeClr val="tx1"/>
                </a:solidFill>
                <a:latin typeface="Bell MT" panose="02020503060305020303" pitchFamily="18" charset="0"/>
                <a:cs typeface="Arial" panose="020B0604020202020204" pitchFamily="34" charset="0"/>
              </a:rPr>
              <a:t>                 death define our lives? What</a:t>
            </a:r>
            <a:endParaRPr lang="en-US" sz="2800" dirty="0">
              <a:solidFill>
                <a:schemeClr val="tx1"/>
              </a:solidFill>
              <a:latin typeface="Bell MT" panose="02020503060305020303" pitchFamily="18" charset="0"/>
              <a:cs typeface="Arial" panose="020B0604020202020204" pitchFamily="34" charset="0"/>
            </a:endParaRPr>
          </a:p>
          <a:p>
            <a:pPr algn="just">
              <a:lnSpc>
                <a:spcPct val="200000"/>
              </a:lnSpc>
            </a:pPr>
            <a:r>
              <a:rPr lang="en-PH" sz="2800" b="1" dirty="0">
                <a:solidFill>
                  <a:schemeClr val="tx1"/>
                </a:solidFill>
                <a:latin typeface="Bell MT" panose="02020503060305020303" pitchFamily="18" charset="0"/>
                <a:cs typeface="Arial" panose="020B0604020202020204" pitchFamily="34" charset="0"/>
              </a:rPr>
              <a:t>                 shall I do before I die? What</a:t>
            </a:r>
            <a:endParaRPr lang="en-US" sz="2800" dirty="0">
              <a:solidFill>
                <a:schemeClr val="tx1"/>
              </a:solidFill>
              <a:latin typeface="Bell MT" panose="02020503060305020303" pitchFamily="18" charset="0"/>
              <a:cs typeface="Arial" panose="020B0604020202020204" pitchFamily="34" charset="0"/>
            </a:endParaRPr>
          </a:p>
          <a:p>
            <a:pPr algn="just">
              <a:lnSpc>
                <a:spcPct val="200000"/>
              </a:lnSpc>
            </a:pPr>
            <a:r>
              <a:rPr lang="en-PH" sz="2800" b="1" dirty="0">
                <a:solidFill>
                  <a:schemeClr val="tx1"/>
                </a:solidFill>
                <a:latin typeface="Bell MT" panose="02020503060305020303" pitchFamily="18" charset="0"/>
                <a:cs typeface="Arial" panose="020B0604020202020204" pitchFamily="34" charset="0"/>
              </a:rPr>
              <a:t>                 makes me happy?</a:t>
            </a:r>
            <a:endParaRPr lang="en-US" sz="2800" dirty="0">
              <a:solidFill>
                <a:schemeClr val="tx1"/>
              </a:solidFill>
              <a:latin typeface="Bell MT" panose="02020503060305020303" pitchFamily="18" charset="0"/>
              <a:cs typeface="Arial" panose="020B0604020202020204" pitchFamily="34" charset="0"/>
            </a:endParaRPr>
          </a:p>
        </p:txBody>
      </p:sp>
      <p:sp>
        <p:nvSpPr>
          <p:cNvPr id="3" name="Half Frame 2"/>
          <p:cNvSpPr/>
          <p:nvPr/>
        </p:nvSpPr>
        <p:spPr>
          <a:xfrm>
            <a:off x="4459460" y="1357531"/>
            <a:ext cx="1026942" cy="3460653"/>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Frame 4"/>
          <p:cNvSpPr/>
          <p:nvPr/>
        </p:nvSpPr>
        <p:spPr>
          <a:xfrm>
            <a:off x="3995224" y="984737"/>
            <a:ext cx="7807570" cy="47408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551927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36098" y="225081"/>
            <a:ext cx="11211950" cy="637266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60000"/>
              </a:lnSpc>
            </a:pPr>
            <a:r>
              <a:rPr lang="en-PH" sz="2000" dirty="0">
                <a:solidFill>
                  <a:schemeClr val="tx1"/>
                </a:solidFill>
                <a:latin typeface="Arial" panose="020B0604020202020204" pitchFamily="34" charset="0"/>
                <a:cs typeface="Arial" panose="020B0604020202020204" pitchFamily="34" charset="0"/>
              </a:rPr>
              <a:t>Nothing lasts forever (</a:t>
            </a:r>
            <a:r>
              <a:rPr lang="en-PH" sz="2000" dirty="0" err="1">
                <a:solidFill>
                  <a:schemeClr val="tx1"/>
                </a:solidFill>
                <a:latin typeface="Arial" panose="020B0604020202020204" pitchFamily="34" charset="0"/>
                <a:cs typeface="Arial" panose="020B0604020202020204" pitchFamily="34" charset="0"/>
              </a:rPr>
              <a:t>walang</a:t>
            </a:r>
            <a:r>
              <a:rPr lang="en-PH" sz="2000" dirty="0">
                <a:solidFill>
                  <a:schemeClr val="tx1"/>
                </a:solidFill>
                <a:latin typeface="Arial" panose="020B0604020202020204" pitchFamily="34" charset="0"/>
                <a:cs typeface="Arial" panose="020B0604020202020204" pitchFamily="34" charset="0"/>
              </a:rPr>
              <a:t> forever). The cycle of being born, growing up and growing old and dying is a reality. We have limited time here on earth and whether we like it or not, we are bound to die. Death is real.  It is a part of our being. </a:t>
            </a:r>
            <a:r>
              <a:rPr lang="en-PH" sz="2000" b="1" dirty="0">
                <a:solidFill>
                  <a:schemeClr val="tx1"/>
                </a:solidFill>
                <a:latin typeface="Arial" panose="020B0604020202020204" pitchFamily="34" charset="0"/>
                <a:cs typeface="Arial" panose="020B0604020202020204" pitchFamily="34" charset="0"/>
              </a:rPr>
              <a:t>Death </a:t>
            </a:r>
            <a:r>
              <a:rPr lang="en-PH" sz="2000" dirty="0">
                <a:solidFill>
                  <a:schemeClr val="tx1"/>
                </a:solidFill>
                <a:latin typeface="Arial" panose="020B0604020202020204" pitchFamily="34" charset="0"/>
                <a:cs typeface="Arial" panose="020B0604020202020204" pitchFamily="34" charset="0"/>
              </a:rPr>
              <a:t>is commonly understood as the end of bodily functions. It also refers to the separation of body and spirit. Everything that exists in this universe comes to an end and we humans are not exempted. The acceptance of being a temporary individual in this world gives us a clearer vision on how to live life to the fullest and understand the meaning of our existence. We have the freedom to choose a well-lived life; doing good and doing what is right.</a:t>
            </a:r>
            <a:endParaRPr lang="en-PH"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34644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t>Kinds of </a:t>
            </a:r>
            <a:r>
              <a:rPr lang="en-PH" b="1" dirty="0" smtClean="0"/>
              <a:t>Good</a:t>
            </a:r>
            <a:endParaRPr lang="en-US" dirty="0"/>
          </a:p>
        </p:txBody>
      </p:sp>
      <p:sp>
        <p:nvSpPr>
          <p:cNvPr id="3" name="Content Placeholder 2"/>
          <p:cNvSpPr>
            <a:spLocks noGrp="1"/>
          </p:cNvSpPr>
          <p:nvPr>
            <p:ph idx="1"/>
          </p:nvPr>
        </p:nvSpPr>
        <p:spPr/>
        <p:txBody>
          <a:bodyPr>
            <a:normAutofit/>
          </a:bodyPr>
          <a:lstStyle/>
          <a:p>
            <a:pPr marL="457200" lvl="0" indent="-457200">
              <a:buFont typeface="+mj-lt"/>
              <a:buAutoNum type="arabicPeriod"/>
            </a:pPr>
            <a:r>
              <a:rPr lang="en-PH" sz="2400" b="1" dirty="0"/>
              <a:t>Noble good</a:t>
            </a:r>
            <a:r>
              <a:rPr lang="en-PH" sz="2400" dirty="0"/>
              <a:t> is one which is pursued for its own sake, example is love and friendship.</a:t>
            </a:r>
            <a:endParaRPr lang="en-US" sz="2400" dirty="0"/>
          </a:p>
          <a:p>
            <a:pPr marL="457200" lvl="0" indent="-457200">
              <a:buFont typeface="+mj-lt"/>
              <a:buAutoNum type="arabicPeriod"/>
            </a:pPr>
            <a:r>
              <a:rPr lang="en-PH" sz="2400" b="1" dirty="0"/>
              <a:t>Useful good</a:t>
            </a:r>
            <a:r>
              <a:rPr lang="en-PH" sz="2400" dirty="0"/>
              <a:t> is found only from what it can provide, example, money is good as it can buy you something. </a:t>
            </a:r>
            <a:endParaRPr lang="en-US" sz="2400" dirty="0"/>
          </a:p>
          <a:p>
            <a:pPr marL="457200" lvl="0" indent="-457200">
              <a:buFont typeface="+mj-lt"/>
              <a:buAutoNum type="arabicPeriod"/>
            </a:pPr>
            <a:r>
              <a:rPr lang="en-PH" sz="2400" b="1" dirty="0"/>
              <a:t>Pleasurable good </a:t>
            </a:r>
            <a:r>
              <a:rPr lang="en-PH" sz="2400" dirty="0"/>
              <a:t>is good so long as it provides some form of pleasure, though it does not have to be physical. </a:t>
            </a:r>
            <a:endParaRPr lang="en-US" sz="2400" dirty="0"/>
          </a:p>
        </p:txBody>
      </p:sp>
    </p:spTree>
    <p:extLst>
      <p:ext uri="{BB962C8B-B14F-4D97-AF65-F5344CB8AC3E}">
        <p14:creationId xmlns:p14="http://schemas.microsoft.com/office/powerpoint/2010/main" val="1964610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12678" y="576775"/>
            <a:ext cx="6836898" cy="5022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200000"/>
              </a:lnSpc>
            </a:pPr>
            <a:r>
              <a:rPr lang="en-PH" sz="2800" b="1" dirty="0">
                <a:solidFill>
                  <a:schemeClr val="tx1"/>
                </a:solidFill>
                <a:latin typeface="Bodoni MT Black" panose="02070A03080606020203" pitchFamily="18" charset="0"/>
                <a:cs typeface="Arial" panose="020B0604020202020204" pitchFamily="34" charset="0"/>
              </a:rPr>
              <a:t>Lesson </a:t>
            </a:r>
            <a:r>
              <a:rPr lang="en-PH" sz="2800" b="1" dirty="0" smtClean="0">
                <a:solidFill>
                  <a:schemeClr val="tx1"/>
                </a:solidFill>
                <a:latin typeface="Bodoni MT Black" panose="02070A03080606020203" pitchFamily="18" charset="0"/>
                <a:cs typeface="Arial" panose="020B0604020202020204" pitchFamily="34" charset="0"/>
              </a:rPr>
              <a:t>2: </a:t>
            </a:r>
            <a:r>
              <a:rPr lang="en-PH" sz="2800" b="1" dirty="0" smtClean="0">
                <a:solidFill>
                  <a:schemeClr val="tx1"/>
                </a:solidFill>
                <a:latin typeface="+mj-lt"/>
                <a:cs typeface="Arial" panose="020B0604020202020204" pitchFamily="34" charset="0"/>
              </a:rPr>
              <a:t>WHY DO WE SUFFER? </a:t>
            </a:r>
            <a:endParaRPr lang="en-US" sz="2800" dirty="0">
              <a:solidFill>
                <a:schemeClr val="tx1"/>
              </a:solidFill>
              <a:latin typeface="+mj-lt"/>
              <a:cs typeface="Arial" panose="020B0604020202020204" pitchFamily="34" charset="0"/>
            </a:endParaRPr>
          </a:p>
        </p:txBody>
      </p:sp>
      <p:sp>
        <p:nvSpPr>
          <p:cNvPr id="3" name="Half Frame 2"/>
          <p:cNvSpPr/>
          <p:nvPr/>
        </p:nvSpPr>
        <p:spPr>
          <a:xfrm>
            <a:off x="4459460" y="1357531"/>
            <a:ext cx="1026942" cy="3460653"/>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Frame 4"/>
          <p:cNvSpPr/>
          <p:nvPr/>
        </p:nvSpPr>
        <p:spPr>
          <a:xfrm>
            <a:off x="3995224" y="984737"/>
            <a:ext cx="7807570" cy="47408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829561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1852" y="492369"/>
            <a:ext cx="9692640" cy="5627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PH" sz="2400" dirty="0">
                <a:solidFill>
                  <a:schemeClr val="tx1"/>
                </a:solidFill>
              </a:rPr>
              <a:t>Suffering is generally viewed as a state of feeling discomfort or pain.  It can come in the form of physical suffering when one experiences bodily pain, example, injury or it may be a mental suffering when it involves our minds and emotions, such as depression or loneliness. Humans as we are, we normally experience pain and we often view it as necessary to help as grow and become a strong person and find the deepest meaning of our lives.</a:t>
            </a:r>
            <a:endParaRPr lang="en-US" sz="2400" dirty="0">
              <a:solidFill>
                <a:schemeClr val="tx1"/>
              </a:solidFill>
            </a:endParaRPr>
          </a:p>
        </p:txBody>
      </p:sp>
    </p:spTree>
    <p:extLst>
      <p:ext uri="{BB962C8B-B14F-4D97-AF65-F5344CB8AC3E}">
        <p14:creationId xmlns:p14="http://schemas.microsoft.com/office/powerpoint/2010/main" val="337145947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20505" y="478302"/>
            <a:ext cx="10958732" cy="56692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Arial" panose="020B0604020202020204" pitchFamily="34" charset="0"/>
              <a:buChar char="•"/>
            </a:pPr>
            <a:r>
              <a:rPr lang="en-PH" sz="2400" dirty="0">
                <a:solidFill>
                  <a:schemeClr val="tx1"/>
                </a:solidFill>
              </a:rPr>
              <a:t>Human is temporary. Nothing is forever. </a:t>
            </a:r>
            <a:endParaRPr lang="en-US" sz="2400" dirty="0">
              <a:solidFill>
                <a:schemeClr val="tx1"/>
              </a:solidFill>
            </a:endParaRPr>
          </a:p>
          <a:p>
            <a:pPr marL="285750" lvl="0" indent="-285750">
              <a:buFont typeface="Arial" panose="020B0604020202020204" pitchFamily="34" charset="0"/>
              <a:buChar char="•"/>
            </a:pPr>
            <a:r>
              <a:rPr lang="en-PH" sz="2400" dirty="0">
                <a:solidFill>
                  <a:schemeClr val="tx1"/>
                </a:solidFill>
              </a:rPr>
              <a:t>We have to exercise our freedom in a positive way. </a:t>
            </a:r>
            <a:endParaRPr lang="en-US" sz="2400" dirty="0">
              <a:solidFill>
                <a:schemeClr val="tx1"/>
              </a:solidFill>
            </a:endParaRPr>
          </a:p>
          <a:p>
            <a:pPr marL="285750" lvl="0" indent="-285750">
              <a:buFont typeface="Arial" panose="020B0604020202020204" pitchFamily="34" charset="0"/>
              <a:buChar char="•"/>
            </a:pPr>
            <a:r>
              <a:rPr lang="en-PH" sz="2400" dirty="0">
                <a:solidFill>
                  <a:schemeClr val="tx1"/>
                </a:solidFill>
              </a:rPr>
              <a:t>We should always remember to do good rather than bad.</a:t>
            </a:r>
            <a:endParaRPr lang="en-US" sz="2400" dirty="0">
              <a:solidFill>
                <a:schemeClr val="tx1"/>
              </a:solidFill>
            </a:endParaRPr>
          </a:p>
          <a:p>
            <a:pPr marL="285750" lvl="0" indent="-285750">
              <a:buFont typeface="Arial" panose="020B0604020202020204" pitchFamily="34" charset="0"/>
              <a:buChar char="•"/>
            </a:pPr>
            <a:r>
              <a:rPr lang="en-PH" sz="2400" dirty="0">
                <a:solidFill>
                  <a:schemeClr val="tx1"/>
                </a:solidFill>
              </a:rPr>
              <a:t>Real happiness can be found in a more lasting and important things.</a:t>
            </a:r>
            <a:endParaRPr lang="en-US" sz="2400" dirty="0">
              <a:solidFill>
                <a:schemeClr val="tx1"/>
              </a:solidFill>
            </a:endParaRPr>
          </a:p>
          <a:p>
            <a:pPr marL="285750" lvl="0" indent="-285750">
              <a:buFont typeface="Arial" panose="020B0604020202020204" pitchFamily="34" charset="0"/>
              <a:buChar char="•"/>
            </a:pPr>
            <a:r>
              <a:rPr lang="en-PH" sz="2400" dirty="0">
                <a:solidFill>
                  <a:schemeClr val="tx1"/>
                </a:solidFill>
              </a:rPr>
              <a:t>Suffering takes place when we feel pain. It can be experienced physically or mentally.</a:t>
            </a:r>
            <a:r>
              <a:rPr lang="en-PH" sz="2400" b="1" dirty="0">
                <a:solidFill>
                  <a:schemeClr val="tx1"/>
                </a:solidFill>
              </a:rPr>
              <a:t> </a:t>
            </a:r>
            <a:r>
              <a:rPr lang="en-PH" sz="2400" dirty="0">
                <a:solidFill>
                  <a:schemeClr val="tx1"/>
                </a:solidFill>
              </a:rPr>
              <a:t>It</a:t>
            </a:r>
            <a:r>
              <a:rPr lang="en-PH" sz="2400" b="1" dirty="0">
                <a:solidFill>
                  <a:schemeClr val="tx1"/>
                </a:solidFill>
              </a:rPr>
              <a:t> </a:t>
            </a:r>
            <a:r>
              <a:rPr lang="en-PH" sz="2400" dirty="0">
                <a:solidFill>
                  <a:schemeClr val="tx1"/>
                </a:solidFill>
              </a:rPr>
              <a:t>is generally viewed as an undesirable condition, and that we naturally seek pleasure and avoid pain. Humans as we are, we normally experience pain and we often view it as necessary to help as grow and become a strong person and find the deepest meaning of our lives.</a:t>
            </a:r>
            <a:endParaRPr lang="en-US" sz="2400" dirty="0">
              <a:solidFill>
                <a:schemeClr val="tx1"/>
              </a:solidFill>
            </a:endParaRPr>
          </a:p>
          <a:p>
            <a:pPr marL="285750" lvl="0" indent="-285750">
              <a:buFont typeface="Arial" panose="020B0604020202020204" pitchFamily="34" charset="0"/>
              <a:buChar char="•"/>
            </a:pPr>
            <a:r>
              <a:rPr lang="en-PH" sz="2400" dirty="0">
                <a:solidFill>
                  <a:schemeClr val="tx1"/>
                </a:solidFill>
              </a:rPr>
              <a:t> We experience both happiness and suffering. These two are not really meant to be extreme opposites, for they can also enrich one another.</a:t>
            </a:r>
            <a:endParaRPr lang="en-US" sz="2400" dirty="0">
              <a:solidFill>
                <a:schemeClr val="tx1"/>
              </a:solidFill>
            </a:endParaRPr>
          </a:p>
          <a:p>
            <a:pPr marL="285750" lvl="0" indent="-285750">
              <a:buFont typeface="Arial" panose="020B0604020202020204" pitchFamily="34" charset="0"/>
              <a:buChar char="•"/>
            </a:pPr>
            <a:r>
              <a:rPr lang="en-PH" sz="2400" dirty="0">
                <a:solidFill>
                  <a:schemeClr val="tx1"/>
                </a:solidFill>
              </a:rPr>
              <a:t>As intersubjective beings who have a tendency to form bonds with others, it is only natural that the meaning of life can be found when we open ourselves to others. This means that although we will eventually die, we have an opportunity to enrich our lives as well as the lives of others.</a:t>
            </a:r>
            <a:endParaRPr lang="en-US" sz="2400" dirty="0">
              <a:solidFill>
                <a:schemeClr val="tx1"/>
              </a:solidFill>
            </a:endParaRPr>
          </a:p>
        </p:txBody>
      </p:sp>
    </p:spTree>
    <p:extLst>
      <p:ext uri="{BB962C8B-B14F-4D97-AF65-F5344CB8AC3E}">
        <p14:creationId xmlns:p14="http://schemas.microsoft.com/office/powerpoint/2010/main" val="634910928"/>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4225"/>
            <a:ext cx="12192000" cy="6866450"/>
          </a:xfrm>
          <a:prstGeom prst="rect">
            <a:avLst/>
          </a:prstGeom>
        </p:spPr>
      </p:pic>
    </p:spTree>
    <p:extLst>
      <p:ext uri="{BB962C8B-B14F-4D97-AF65-F5344CB8AC3E}">
        <p14:creationId xmlns:p14="http://schemas.microsoft.com/office/powerpoint/2010/main" val="2137991453"/>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79290C9-6505-4B77-B628-A44276CB9D85}">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documentManagement/types"/>
    <ds:schemaRef ds:uri="71af3243-3dd4-4a8d-8c0d-dd76da1f02a5"/>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5728C3E1-D10B-4426-B05E-8E1CAFF03C24}">
  <ds:schemaRefs>
    <ds:schemaRef ds:uri="http://schemas.microsoft.com/sharepoint/v3/contenttype/forms"/>
  </ds:schemaRefs>
</ds:datastoreItem>
</file>

<file path=customXml/itemProps3.xml><?xml version="1.0" encoding="utf-8"?>
<ds:datastoreItem xmlns:ds="http://schemas.openxmlformats.org/officeDocument/2006/customXml" ds:itemID="{47B8899B-5794-42FB-9137-8220A73767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Feathered design</Template>
  <TotalTime>0</TotalTime>
  <Words>544</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Algerian</vt:lpstr>
      <vt:lpstr>Arial</vt:lpstr>
      <vt:lpstr>Bell MT</vt:lpstr>
      <vt:lpstr>Bodoni MT Black</vt:lpstr>
      <vt:lpstr>Calibri</vt:lpstr>
      <vt:lpstr>Century Schoolbook</vt:lpstr>
      <vt:lpstr>Corbel</vt:lpstr>
      <vt:lpstr>Feathered</vt:lpstr>
      <vt:lpstr>Introduction to the Philosophy of the Human Person </vt:lpstr>
      <vt:lpstr>PowerPoint Presentation</vt:lpstr>
      <vt:lpstr>PowerPoint Presentation</vt:lpstr>
      <vt:lpstr>Kinds of Good</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2023-01-12T10:57:14Z</dcterms:created>
  <dcterms:modified xsi:type="dcterms:W3CDTF">2023-01-12T11:41:24Z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