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</p:sldMasterIdLst>
  <p:notesMasterIdLst>
    <p:notesMasterId r:id="rId50"/>
  </p:notesMasterIdLst>
  <p:sldIdLst>
    <p:sldId id="256" r:id="rId2"/>
    <p:sldId id="262" r:id="rId3"/>
    <p:sldId id="257" r:id="rId4"/>
    <p:sldId id="314" r:id="rId5"/>
    <p:sldId id="298" r:id="rId6"/>
    <p:sldId id="302" r:id="rId7"/>
    <p:sldId id="264" r:id="rId8"/>
    <p:sldId id="285" r:id="rId9"/>
    <p:sldId id="289" r:id="rId10"/>
    <p:sldId id="303" r:id="rId11"/>
    <p:sldId id="291" r:id="rId12"/>
    <p:sldId id="304" r:id="rId13"/>
    <p:sldId id="288" r:id="rId14"/>
    <p:sldId id="315" r:id="rId15"/>
    <p:sldId id="292" r:id="rId16"/>
    <p:sldId id="294" r:id="rId17"/>
    <p:sldId id="296" r:id="rId18"/>
    <p:sldId id="295" r:id="rId19"/>
    <p:sldId id="297" r:id="rId20"/>
    <p:sldId id="316" r:id="rId21"/>
    <p:sldId id="270" r:id="rId22"/>
    <p:sldId id="317" r:id="rId23"/>
    <p:sldId id="299" r:id="rId24"/>
    <p:sldId id="271" r:id="rId25"/>
    <p:sldId id="272" r:id="rId26"/>
    <p:sldId id="275" r:id="rId27"/>
    <p:sldId id="273" r:id="rId28"/>
    <p:sldId id="276" r:id="rId29"/>
    <p:sldId id="318" r:id="rId30"/>
    <p:sldId id="300" r:id="rId31"/>
    <p:sldId id="301" r:id="rId32"/>
    <p:sldId id="319" r:id="rId33"/>
    <p:sldId id="277" r:id="rId34"/>
    <p:sldId id="278" r:id="rId35"/>
    <p:sldId id="279" r:id="rId36"/>
    <p:sldId id="305" r:id="rId37"/>
    <p:sldId id="307" r:id="rId38"/>
    <p:sldId id="321" r:id="rId39"/>
    <p:sldId id="308" r:id="rId40"/>
    <p:sldId id="311" r:id="rId41"/>
    <p:sldId id="309" r:id="rId42"/>
    <p:sldId id="312" r:id="rId43"/>
    <p:sldId id="310" r:id="rId44"/>
    <p:sldId id="322" r:id="rId45"/>
    <p:sldId id="306" r:id="rId46"/>
    <p:sldId id="323" r:id="rId47"/>
    <p:sldId id="324" r:id="rId48"/>
    <p:sldId id="32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stantinos" initials="K" lastIdx="1" clrIdx="0">
    <p:extLst>
      <p:ext uri="{19B8F6BF-5375-455C-9EA6-DF929625EA0E}">
        <p15:presenceInfo xmlns:p15="http://schemas.microsoft.com/office/powerpoint/2012/main" userId="Konstantin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337BC-A7E9-43EB-9E84-D4FE0846E77E}" type="datetimeFigureOut">
              <a:rPr lang="el-GR" smtClean="0"/>
              <a:t>18/2/2020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04914-9F6F-44A5-8A29-8B95A09BDA5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874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04914-9F6F-44A5-8A29-8B95A09BDA50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189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04914-9F6F-44A5-8A29-8B95A09BDA50}" type="slidenum">
              <a:rPr lang="el-GR" smtClean="0"/>
              <a:t>30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678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64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4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37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0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12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9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92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6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6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9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5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3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670248" y="850900"/>
            <a:ext cx="8204391" cy="1993900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l-GR" sz="5100" b="1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LEarning to Code </a:t>
            </a:r>
            <a:r>
              <a:rPr lang="en-US" sz="5100" b="1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  <a:cs typeface="+mj-ea"/>
              </a:rPr>
              <a:t/>
            </a:r>
            <a:br>
              <a:rPr lang="en-US" sz="5100" b="1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  <a:cs typeface="+mj-ea"/>
              </a:rPr>
            </a:br>
            <a:r>
              <a:rPr lang="en-US" sz="5100" b="1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  <a:cs typeface="+mj-ea"/>
              </a:rPr>
              <a:t/>
            </a:r>
            <a:br>
              <a:rPr lang="en-US" sz="5100" b="1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  <a:cs typeface="+mj-ea"/>
              </a:rPr>
            </a:br>
            <a:endParaRPr lang="el-GR" sz="5100" b="1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2173580" y="5583312"/>
            <a:ext cx="7197726" cy="1042572"/>
          </a:xfrm>
        </p:spPr>
        <p:txBody>
          <a:bodyPr>
            <a:normAutofit/>
          </a:bodyPr>
          <a:lstStyle/>
          <a:p>
            <a:pPr algn="ctr"/>
            <a:r>
              <a:rPr lang="el-GR" sz="2500" dirty="0">
                <a:latin typeface="Book Antiqua" panose="02040602050305030304" pitchFamily="18" charset="0"/>
              </a:rPr>
              <a:t>ΙΕΕΕ </a:t>
            </a:r>
            <a:r>
              <a:rPr lang="en-US" sz="2500" dirty="0">
                <a:latin typeface="Book Antiqua" panose="02040602050305030304" pitchFamily="18" charset="0"/>
              </a:rPr>
              <a:t>SB of thrace </a:t>
            </a:r>
          </a:p>
          <a:p>
            <a:pPr algn="ctr"/>
            <a:r>
              <a:rPr lang="el-GR" sz="2000" dirty="0">
                <a:latin typeface="Book Antiqua" panose="02040602050305030304" pitchFamily="18" charset="0"/>
              </a:rPr>
              <a:t>2017-2018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E3B6EEF-6314-4D2B-A05F-76D5754B6E5D}"/>
              </a:ext>
            </a:extLst>
          </p:cNvPr>
          <p:cNvSpPr/>
          <p:nvPr/>
        </p:nvSpPr>
        <p:spPr>
          <a:xfrm>
            <a:off x="6198051" y="4843171"/>
            <a:ext cx="5993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Coordinator: Konstantinos Emmanouilidis</a:t>
            </a:r>
          </a:p>
        </p:txBody>
      </p:sp>
      <p:pic>
        <p:nvPicPr>
          <p:cNvPr id="4102" name="Picture 6" descr="Αποτέλεσμα εικόνας για python programming">
            <a:extLst>
              <a:ext uri="{FF2B5EF4-FFF2-40B4-BE49-F238E27FC236}">
                <a16:creationId xmlns="" xmlns:a16="http://schemas.microsoft.com/office/drawing/2014/main" id="{8D582139-7B31-4D0D-9A1D-E4AABF968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045" y="2405415"/>
            <a:ext cx="7636482" cy="215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6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41D151-98D2-4847-87F8-7560EB0A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66" y="264565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pic>
        <p:nvPicPr>
          <p:cNvPr id="3" name="Εικόνα 5" descr="στρινγ1.PNG">
            <a:extLst>
              <a:ext uri="{FF2B5EF4-FFF2-40B4-BE49-F238E27FC236}">
                <a16:creationId xmlns="" xmlns:a16="http://schemas.microsoft.com/office/drawing/2014/main" id="{1BAE2C5E-227D-4CA4-9870-3A3442690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23" y="1720832"/>
            <a:ext cx="5596510" cy="23459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123" y="4474693"/>
            <a:ext cx="5658898" cy="22864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44370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C7AFCCCD-FB59-4951-9504-73228FD8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76200"/>
            <a:ext cx="10131425" cy="1456267"/>
          </a:xfrm>
        </p:spPr>
        <p:txBody>
          <a:bodyPr/>
          <a:lstStyle/>
          <a:p>
            <a:pPr algn="ctr"/>
            <a:r>
              <a:rPr lang="el-GR" b="1" dirty="0"/>
              <a:t>STRING FORMATTING OPERATOR</a:t>
            </a:r>
          </a:p>
        </p:txBody>
      </p:sp>
      <p:graphicFrame>
        <p:nvGraphicFramePr>
          <p:cNvPr id="5" name="Πίνακας 5">
            <a:extLst>
              <a:ext uri="{FF2B5EF4-FFF2-40B4-BE49-F238E27FC236}">
                <a16:creationId xmlns="" xmlns:a16="http://schemas.microsoft.com/office/drawing/2014/main" id="{58261EAA-ABE4-468E-9BEB-9D96B3373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87103"/>
              </p:ext>
            </p:extLst>
          </p:nvPr>
        </p:nvGraphicFramePr>
        <p:xfrm>
          <a:off x="1747641" y="1456000"/>
          <a:ext cx="8102991" cy="54020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94434">
                  <a:extLst>
                    <a:ext uri="{9D8B030D-6E8A-4147-A177-3AD203B41FA5}">
                      <a16:colId xmlns="" xmlns:a16="http://schemas.microsoft.com/office/drawing/2014/main" val="888787049"/>
                    </a:ext>
                  </a:extLst>
                </a:gridCol>
                <a:gridCol w="6408557">
                  <a:extLst>
                    <a:ext uri="{9D8B030D-6E8A-4147-A177-3AD203B41FA5}">
                      <a16:colId xmlns="" xmlns:a16="http://schemas.microsoft.com/office/drawing/2014/main" val="1593881011"/>
                    </a:ext>
                  </a:extLst>
                </a:gridCol>
              </a:tblGrid>
              <a:tr h="3858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Format Symbol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Conversion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80147253"/>
                  </a:ext>
                </a:extLst>
              </a:tr>
              <a:tr h="385858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/>
                        <a:t>%c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 dirty="0"/>
                        <a:t>character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9304864"/>
                  </a:ext>
                </a:extLst>
              </a:tr>
              <a:tr h="385858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 dirty="0"/>
                        <a:t>%s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 dirty="0"/>
                        <a:t>string conversion via str() prior to formatting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418731"/>
                  </a:ext>
                </a:extLst>
              </a:tr>
              <a:tr h="385858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/>
                        <a:t>%i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 dirty="0"/>
                        <a:t>signed decimal integer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4103808"/>
                  </a:ext>
                </a:extLst>
              </a:tr>
              <a:tr h="385856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/>
                        <a:t>%d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 dirty="0"/>
                        <a:t>signed decimal integer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33962126"/>
                  </a:ext>
                </a:extLst>
              </a:tr>
              <a:tr h="385856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/>
                        <a:t>%u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 dirty="0"/>
                        <a:t>unsigned decimal integer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497385"/>
                  </a:ext>
                </a:extLst>
              </a:tr>
              <a:tr h="385856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/>
                        <a:t>%o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 dirty="0"/>
                        <a:t>octal integer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4440499"/>
                  </a:ext>
                </a:extLst>
              </a:tr>
              <a:tr h="385856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/>
                        <a:t>%x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 dirty="0"/>
                        <a:t>hexadecimal integer (lowercase letters)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4584157"/>
                  </a:ext>
                </a:extLst>
              </a:tr>
              <a:tr h="385856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/>
                        <a:t>%X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l-GR" sz="1800" u="none" strike="noStrike" noProof="0" dirty="0"/>
                        <a:t>hexadecimal integer (UPPERcase letters)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0529694"/>
                  </a:ext>
                </a:extLst>
              </a:tr>
              <a:tr h="385856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/>
                        <a:t>%e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 dirty="0"/>
                        <a:t>exponential notation (with lowercase 'e')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6391032"/>
                  </a:ext>
                </a:extLst>
              </a:tr>
              <a:tr h="385858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/>
                        <a:t>%E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 dirty="0"/>
                        <a:t>exponential notation (with UPPERcase 'E')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7470386"/>
                  </a:ext>
                </a:extLst>
              </a:tr>
              <a:tr h="385858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/>
                        <a:t>%f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 dirty="0"/>
                        <a:t>floating point real number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7085785"/>
                  </a:ext>
                </a:extLst>
              </a:tr>
              <a:tr h="385858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/>
                        <a:t>%g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 dirty="0"/>
                        <a:t>the shorter of %f and %e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4154334"/>
                  </a:ext>
                </a:extLst>
              </a:tr>
              <a:tr h="385858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/>
                        <a:t>%G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l-GR" sz="1800" u="none" strike="noStrike" noProof="0" dirty="0"/>
                        <a:t>the shorter of %f and %E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037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84819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9C89EC1-2AAD-48F6-AD47-8314FEC1EDAD}"/>
              </a:ext>
            </a:extLst>
          </p:cNvPr>
          <p:cNvSpPr/>
          <p:nvPr/>
        </p:nvSpPr>
        <p:spPr>
          <a:xfrm>
            <a:off x="914400" y="2602522"/>
            <a:ext cx="109024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</a:pPr>
            <a:r>
              <a:rPr lang="el-GR" sz="2400" dirty="0">
                <a:latin typeface="Consolas"/>
              </a:rPr>
              <a:t>print ("My name is %s and weight is %d kg!" %('Zara', </a:t>
            </a:r>
            <a:r>
              <a:rPr lang="en-US" sz="2400" dirty="0">
                <a:latin typeface="Consolas"/>
              </a:rPr>
              <a:t>7</a:t>
            </a:r>
            <a:r>
              <a:rPr lang="el-GR" sz="2400" dirty="0">
                <a:latin typeface="Consolas"/>
              </a:rPr>
              <a:t>1)) </a:t>
            </a:r>
            <a:endParaRPr lang="el-GR" sz="2400" dirty="0"/>
          </a:p>
          <a:p>
            <a:pPr algn="just">
              <a:buClr>
                <a:srgbClr val="FFFFFF"/>
              </a:buClr>
            </a:pPr>
            <a:endParaRPr lang="en-US" sz="2400" dirty="0"/>
          </a:p>
          <a:p>
            <a:pPr algn="just">
              <a:buClr>
                <a:srgbClr val="FFFFFF"/>
              </a:buClr>
            </a:pPr>
            <a:r>
              <a:rPr lang="el-GR" sz="2400" dirty="0"/>
              <a:t>When the above code is executed, it produces the following resul</a:t>
            </a:r>
            <a:r>
              <a:rPr lang="en-US" sz="2400" dirty="0"/>
              <a:t>t:</a:t>
            </a:r>
          </a:p>
          <a:p>
            <a:pPr algn="just">
              <a:buClr>
                <a:srgbClr val="FFFFFF"/>
              </a:buClr>
            </a:pPr>
            <a:endParaRPr lang="el-GR" sz="2400" dirty="0"/>
          </a:p>
          <a:p>
            <a:pPr>
              <a:buClr>
                <a:srgbClr val="FFFFFF"/>
              </a:buClr>
            </a:pPr>
            <a:r>
              <a:rPr lang="en-US" sz="2400" dirty="0">
                <a:latin typeface="Consolas"/>
              </a:rPr>
              <a:t>“</a:t>
            </a:r>
            <a:r>
              <a:rPr lang="el-GR" sz="2400" dirty="0">
                <a:latin typeface="Consolas"/>
              </a:rPr>
              <a:t>My name is Zara and weight is </a:t>
            </a:r>
            <a:r>
              <a:rPr lang="en-US" sz="2400" dirty="0">
                <a:latin typeface="Consolas"/>
              </a:rPr>
              <a:t>7</a:t>
            </a:r>
            <a:r>
              <a:rPr lang="el-GR" sz="2400" dirty="0">
                <a:latin typeface="Consolas"/>
              </a:rPr>
              <a:t>1 kg!</a:t>
            </a:r>
            <a:r>
              <a:rPr lang="en-US" sz="2400" dirty="0">
                <a:latin typeface="Consolas"/>
              </a:rPr>
              <a:t>”</a:t>
            </a:r>
            <a:endParaRPr lang="el-GR" sz="24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A27D524-4804-4284-A214-6DC7C609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</a:t>
            </a:r>
            <a:r>
              <a:rPr lang="en-US" dirty="0"/>
              <a:t>Xample</a:t>
            </a:r>
          </a:p>
        </p:txBody>
      </p:sp>
    </p:spTree>
    <p:extLst>
      <p:ext uri="{BB962C8B-B14F-4D97-AF65-F5344CB8AC3E}">
        <p14:creationId xmlns:p14="http://schemas.microsoft.com/office/powerpoint/2010/main" val="19909662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968D07D3-F593-4A32-BBB1-4C2750DC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2" y="412653"/>
            <a:ext cx="10131425" cy="1303606"/>
          </a:xfrm>
        </p:spPr>
        <p:txBody>
          <a:bodyPr>
            <a:normAutofit/>
          </a:bodyPr>
          <a:lstStyle/>
          <a:p>
            <a:pPr algn="ctr"/>
            <a:r>
              <a:rPr lang="el-GR" dirty="0"/>
              <a:t>Escape Characters</a:t>
            </a:r>
            <a:r>
              <a:rPr lang="en-US" dirty="0"/>
              <a:t> - Backslash notation</a:t>
            </a:r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="" xmlns:a16="http://schemas.microsoft.com/office/drawing/2014/main" id="{C36D2A45-637B-4BB7-8120-CB2A6F3C2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78315"/>
              </p:ext>
            </p:extLst>
          </p:nvPr>
        </p:nvGraphicFramePr>
        <p:xfrm>
          <a:off x="6463372" y="2064584"/>
          <a:ext cx="5728628" cy="3759441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864314">
                  <a:extLst>
                    <a:ext uri="{9D8B030D-6E8A-4147-A177-3AD203B41FA5}">
                      <a16:colId xmlns="" xmlns:a16="http://schemas.microsoft.com/office/drawing/2014/main" val="4025171079"/>
                    </a:ext>
                  </a:extLst>
                </a:gridCol>
                <a:gridCol w="2864314">
                  <a:extLst>
                    <a:ext uri="{9D8B030D-6E8A-4147-A177-3AD203B41FA5}">
                      <a16:colId xmlns="" xmlns:a16="http://schemas.microsoft.com/office/drawing/2014/main" val="3352325637"/>
                    </a:ext>
                  </a:extLst>
                </a:gridCol>
              </a:tblGrid>
              <a:tr h="7208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\a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Bell or alert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7280476"/>
                  </a:ext>
                </a:extLst>
              </a:tr>
              <a:tr h="66118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/>
                        <a:t>\b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Backspace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4820406"/>
                  </a:ext>
                </a:extLst>
              </a:tr>
              <a:tr h="4642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\cx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 err="1"/>
                        <a:t>Control</a:t>
                      </a:r>
                      <a:r>
                        <a:rPr lang="el-GR" sz="1800" u="none" strike="noStrike" noProof="0" dirty="0"/>
                        <a:t>-x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2009847"/>
                  </a:ext>
                </a:extLst>
              </a:tr>
              <a:tr h="4783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\C-x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Control-x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253599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/>
                        <a:t>\e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Escape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4299292"/>
                  </a:ext>
                </a:extLst>
              </a:tr>
              <a:tr h="4501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/>
                        <a:t>\f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Formfeed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7951848"/>
                  </a:ext>
                </a:extLst>
              </a:tr>
              <a:tr h="4923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/>
                        <a:t>\M-\C-x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Meta-Control-x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2454197"/>
                  </a:ext>
                </a:extLst>
              </a:tr>
            </a:tbl>
          </a:graphicData>
        </a:graphic>
      </p:graphicFrame>
      <p:graphicFrame>
        <p:nvGraphicFramePr>
          <p:cNvPr id="5" name="Πίνακας 5">
            <a:extLst>
              <a:ext uri="{FF2B5EF4-FFF2-40B4-BE49-F238E27FC236}">
                <a16:creationId xmlns="" xmlns:a16="http://schemas.microsoft.com/office/drawing/2014/main" id="{2D1F9D6D-72B0-40B8-B8BD-65DFE0C71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81"/>
              </p:ext>
            </p:extLst>
          </p:nvPr>
        </p:nvGraphicFramePr>
        <p:xfrm>
          <a:off x="0" y="2064580"/>
          <a:ext cx="5838092" cy="47924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19046">
                  <a:extLst>
                    <a:ext uri="{9D8B030D-6E8A-4147-A177-3AD203B41FA5}">
                      <a16:colId xmlns="" xmlns:a16="http://schemas.microsoft.com/office/drawing/2014/main" val="2067670765"/>
                    </a:ext>
                  </a:extLst>
                </a:gridCol>
                <a:gridCol w="2919046">
                  <a:extLst>
                    <a:ext uri="{9D8B030D-6E8A-4147-A177-3AD203B41FA5}">
                      <a16:colId xmlns="" xmlns:a16="http://schemas.microsoft.com/office/drawing/2014/main" val="2483117727"/>
                    </a:ext>
                  </a:extLst>
                </a:gridCol>
              </a:tblGrid>
              <a:tr h="678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/>
                        <a:t>\n</a:t>
                      </a:r>
                      <a:endParaRPr lang="el-GR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New</a:t>
                      </a:r>
                      <a:r>
                        <a:rPr lang="en-US" sz="1800" u="none" strike="noStrike" noProof="0" dirty="0"/>
                        <a:t> </a:t>
                      </a:r>
                      <a:r>
                        <a:rPr lang="el-GR" sz="1800" u="none" strike="noStrike" noProof="0" dirty="0"/>
                        <a:t>line</a:t>
                      </a:r>
                      <a:endParaRPr lang="el-G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4296812"/>
                  </a:ext>
                </a:extLst>
              </a:tr>
              <a:tr h="6893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\nnn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Octal notation, where n is in the range 0.7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8404729"/>
                  </a:ext>
                </a:extLst>
              </a:tr>
              <a:tr h="4923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/>
                        <a:t>\r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Carriage return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9916388"/>
                  </a:ext>
                </a:extLst>
              </a:tr>
              <a:tr h="4923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\s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Space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7607248"/>
                  </a:ext>
                </a:extLst>
              </a:tr>
              <a:tr h="4923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/>
                        <a:t>\t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Tab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225245"/>
                  </a:ext>
                </a:extLst>
              </a:tr>
              <a:tr h="4923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/>
                        <a:t>\v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Vertical tab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8362893"/>
                  </a:ext>
                </a:extLst>
              </a:tr>
              <a:tr h="4923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/>
                        <a:t>\x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Character x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8238301"/>
                  </a:ext>
                </a:extLst>
              </a:tr>
              <a:tr h="9625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\xnn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Hexadecimal notation, where n is in the range 0.9, a.f, or A.F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969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94306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D4A491BA-C6AD-4B6D-8511-E2220EAD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D7DDF0-ECBA-490E-A617-163ECE7B5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425" y="1066800"/>
            <a:ext cx="4692122" cy="5791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800" dirty="0"/>
              <a:t>What is Python?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Variables</a:t>
            </a:r>
          </a:p>
          <a:p>
            <a:pPr marL="514350" indent="-514350">
              <a:buClr>
                <a:srgbClr val="92D050"/>
              </a:buClr>
              <a:buFont typeface="+mj-lt"/>
              <a:buAutoNum type="arabicPeriod"/>
            </a:pPr>
            <a:r>
              <a:rPr lang="en-US" sz="3800" dirty="0">
                <a:solidFill>
                  <a:srgbClr val="92D050"/>
                </a:solidFill>
              </a:rPr>
              <a:t>String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Casting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Basic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Input &amp;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Decision Making</a:t>
            </a:r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3537BE-4209-4473-8B9F-A8125B547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AutoShape 14" descr="Αποτέλεσμα εικόνας για python programming pics">
            <a:extLst>
              <a:ext uri="{FF2B5EF4-FFF2-40B4-BE49-F238E27FC236}">
                <a16:creationId xmlns="" xmlns:a16="http://schemas.microsoft.com/office/drawing/2014/main" id="{B06F37D8-7DB2-4F97-8D38-08457B942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Σχετική εικόνα">
            <a:extLst>
              <a:ext uri="{FF2B5EF4-FFF2-40B4-BE49-F238E27FC236}">
                <a16:creationId xmlns="" xmlns:a16="http://schemas.microsoft.com/office/drawing/2014/main" id="{5D6C6A23-196D-4DE7-8B04-25A75EFB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348" y="1830412"/>
            <a:ext cx="6725905" cy="32194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4490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12FD042D-6442-468A-955E-22240AC9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14" y="571500"/>
            <a:ext cx="616465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92D050"/>
                </a:solidFill>
              </a:rPr>
              <a:t>The len() Function</a:t>
            </a:r>
          </a:p>
          <a:p>
            <a:endParaRPr lang="en-US" sz="3600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="" xmlns:a16="http://schemas.microsoft.com/office/drawing/2014/main" id="{33E2AEBA-986A-4931-AF7C-BDA2B7A09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8513" y="2180493"/>
            <a:ext cx="6164653" cy="31526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Returns the length of the string</a:t>
            </a:r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Syntax : len( string)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8" name="Εικόνα 5" descr="len.PNG">
            <a:extLst>
              <a:ext uri="{FF2B5EF4-FFF2-40B4-BE49-F238E27FC236}">
                <a16:creationId xmlns="" xmlns:a16="http://schemas.microsoft.com/office/drawing/2014/main" id="{4A4323E5-3961-4C32-B881-6FB2283FA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495" y="2286000"/>
            <a:ext cx="6137409" cy="26236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824473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A030227D-ABA7-4A44-BB4E-D41A0E20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591" y="701626"/>
            <a:ext cx="616465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The lower() Function</a:t>
            </a:r>
          </a:p>
          <a:p>
            <a:endParaRPr lang="en-US" sz="3600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="" xmlns:a16="http://schemas.microsoft.com/office/drawing/2014/main" id="{036B9916-4A2C-432C-B285-1AE2BEAF0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768041"/>
            <a:ext cx="4716194" cy="3924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Function </a:t>
            </a:r>
            <a:r>
              <a:rPr lang="en-US" sz="2200" b="1" dirty="0"/>
              <a:t>lower()</a:t>
            </a:r>
            <a:r>
              <a:rPr lang="en-US" sz="2200" dirty="0"/>
              <a:t> returns a copy of the string in which all case-based characters have been lowercased.</a:t>
            </a:r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Syntax : string</a:t>
            </a:r>
            <a:r>
              <a:rPr lang="en-US" sz="2200" b="1" dirty="0"/>
              <a:t>.lower()</a:t>
            </a:r>
          </a:p>
          <a:p>
            <a:endParaRPr lang="en-US" sz="2200" dirty="0"/>
          </a:p>
        </p:txBody>
      </p:sp>
      <p:pic>
        <p:nvPicPr>
          <p:cNvPr id="8" name="Εικόνα 5" descr="lower.PNG">
            <a:extLst>
              <a:ext uri="{FF2B5EF4-FFF2-40B4-BE49-F238E27FC236}">
                <a16:creationId xmlns="" xmlns:a16="http://schemas.microsoft.com/office/drawing/2014/main" id="{54F74BDF-FD33-488D-A4D1-89224F02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50" y="2461845"/>
            <a:ext cx="5974885" cy="253727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698443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B81EA8D9-470E-4DC5-A7F3-235B0DAB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336" y="939421"/>
            <a:ext cx="7712613" cy="9878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The upper() function</a:t>
            </a:r>
          </a:p>
          <a:p>
            <a:endParaRPr lang="en-US" sz="3600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="" xmlns:a16="http://schemas.microsoft.com/office/drawing/2014/main" id="{B9D4A65F-CD9B-4631-9A60-FDF0A80E4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529" y="1589648"/>
            <a:ext cx="4814669" cy="43469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 </a:t>
            </a:r>
            <a:r>
              <a:rPr lang="en-US" sz="2200" b="1" dirty="0"/>
              <a:t>upper()</a:t>
            </a:r>
            <a:r>
              <a:rPr lang="en-US" sz="2200" dirty="0"/>
              <a:t> method returns a copy of the string in which all case-based characters have been uppercased.</a:t>
            </a:r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Syntax : string.upper()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8" name="Εικόνα 5" descr="upper.PNG">
            <a:extLst>
              <a:ext uri="{FF2B5EF4-FFF2-40B4-BE49-F238E27FC236}">
                <a16:creationId xmlns="" xmlns:a16="http://schemas.microsoft.com/office/drawing/2014/main" id="{E93F5BA0-BE3A-4416-A55B-5FE1E656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06" y="2519469"/>
            <a:ext cx="5908790" cy="248727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87240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53BE269E-80C5-486C-8912-22424B36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24" y="843967"/>
            <a:ext cx="616465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The isspace() Function</a:t>
            </a:r>
          </a:p>
          <a:p>
            <a:endParaRPr lang="en-US" sz="3600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="" xmlns:a16="http://schemas.microsoft.com/office/drawing/2014/main" id="{792399CB-F941-4CCB-B7BA-74917C6B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1758459"/>
            <a:ext cx="4659923" cy="362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 isspace() method checks whether the string consists of whitespace.</a:t>
            </a:r>
            <a:r>
              <a:rPr lang="en-US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Returns true if there are only whitespace characters in the string and there is at least one character,otherwise false.</a:t>
            </a:r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Syntax : string.isspace()</a:t>
            </a:r>
          </a:p>
        </p:txBody>
      </p:sp>
      <p:pic>
        <p:nvPicPr>
          <p:cNvPr id="8" name="Εικόνα 5" descr="issspace.PNG">
            <a:extLst>
              <a:ext uri="{FF2B5EF4-FFF2-40B4-BE49-F238E27FC236}">
                <a16:creationId xmlns="" xmlns:a16="http://schemas.microsoft.com/office/drawing/2014/main" id="{2294A04C-E050-430A-BA5B-C6417A5A2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713" y="1923708"/>
            <a:ext cx="5972675" cy="32920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52499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204CB3C0-CE33-4B89-8376-BCB6F61F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788" y="1005635"/>
            <a:ext cx="5659297" cy="10770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The swapcase() function</a:t>
            </a:r>
          </a:p>
          <a:p>
            <a:endParaRPr lang="en-US" sz="3600" dirty="0"/>
          </a:p>
        </p:txBody>
      </p:sp>
      <p:pic>
        <p:nvPicPr>
          <p:cNvPr id="5" name="Εικόνα 5" descr="swapcase.PNG">
            <a:extLst>
              <a:ext uri="{FF2B5EF4-FFF2-40B4-BE49-F238E27FC236}">
                <a16:creationId xmlns="" xmlns:a16="http://schemas.microsoft.com/office/drawing/2014/main" id="{6C6DDB54-5111-42A3-97CA-DF36718CB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1072" y="2307687"/>
            <a:ext cx="5630982" cy="302946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Θέση κειμένου 3">
            <a:extLst>
              <a:ext uri="{FF2B5EF4-FFF2-40B4-BE49-F238E27FC236}">
                <a16:creationId xmlns="" xmlns:a16="http://schemas.microsoft.com/office/drawing/2014/main" id="{3551C440-88F9-4D31-845F-756A083EC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973" y="2082651"/>
            <a:ext cx="4736082" cy="36369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 </a:t>
            </a:r>
            <a:r>
              <a:rPr lang="en-US" sz="2200" b="1" dirty="0"/>
              <a:t>swapcase()</a:t>
            </a:r>
            <a:r>
              <a:rPr lang="en-US" sz="2200" dirty="0"/>
              <a:t> method returns a copy of the string in which all the case-based characters have had their case swapped.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Syntax : string.swapcase()</a:t>
            </a:r>
          </a:p>
        </p:txBody>
      </p:sp>
    </p:spTree>
    <p:extLst>
      <p:ext uri="{BB962C8B-B14F-4D97-AF65-F5344CB8AC3E}">
        <p14:creationId xmlns:p14="http://schemas.microsoft.com/office/powerpoint/2010/main" val="13879884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D4A491BA-C6AD-4B6D-8511-E2220EAD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D7DDF0-ECBA-490E-A617-163ECE7B5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425" y="1066800"/>
            <a:ext cx="4692122" cy="5791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800" dirty="0"/>
              <a:t>What is Python?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String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Casting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Basic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Input &amp;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Decision Making</a:t>
            </a:r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3537BE-4209-4473-8B9F-A8125B547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AutoShape 14" descr="Αποτέλεσμα εικόνας για python programming pics">
            <a:extLst>
              <a:ext uri="{FF2B5EF4-FFF2-40B4-BE49-F238E27FC236}">
                <a16:creationId xmlns="" xmlns:a16="http://schemas.microsoft.com/office/drawing/2014/main" id="{B06F37D8-7DB2-4F97-8D38-08457B942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Σχετική εικόνα">
            <a:extLst>
              <a:ext uri="{FF2B5EF4-FFF2-40B4-BE49-F238E27FC236}">
                <a16:creationId xmlns="" xmlns:a16="http://schemas.microsoft.com/office/drawing/2014/main" id="{5D6C6A23-196D-4DE7-8B04-25A75EFB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348" y="1830412"/>
            <a:ext cx="6725905" cy="32194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7369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D4A491BA-C6AD-4B6D-8511-E2220EAD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D7DDF0-ECBA-490E-A617-163ECE7B5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425" y="1066800"/>
            <a:ext cx="4692122" cy="5791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800" dirty="0"/>
              <a:t>What is Python?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String Functions</a:t>
            </a:r>
          </a:p>
          <a:p>
            <a:pPr marL="514350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Basic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Input &amp;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Decision Making</a:t>
            </a:r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3537BE-4209-4473-8B9F-A8125B547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AutoShape 14" descr="Αποτέλεσμα εικόνας για python programming pics">
            <a:extLst>
              <a:ext uri="{FF2B5EF4-FFF2-40B4-BE49-F238E27FC236}">
                <a16:creationId xmlns="" xmlns:a16="http://schemas.microsoft.com/office/drawing/2014/main" id="{B06F37D8-7DB2-4F97-8D38-08457B942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Σχετική εικόνα">
            <a:extLst>
              <a:ext uri="{FF2B5EF4-FFF2-40B4-BE49-F238E27FC236}">
                <a16:creationId xmlns="" xmlns:a16="http://schemas.microsoft.com/office/drawing/2014/main" id="{5D6C6A23-196D-4DE7-8B04-25A75EFB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348" y="1830412"/>
            <a:ext cx="6725905" cy="32194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1458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901E5683-D1FA-4FAD-86EC-A8C19CBF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16" y="646176"/>
            <a:ext cx="10131425" cy="1456267"/>
          </a:xfrm>
        </p:spPr>
        <p:txBody>
          <a:bodyPr/>
          <a:lstStyle/>
          <a:p>
            <a:pPr algn="ctr"/>
            <a:r>
              <a:rPr lang="en-US" sz="38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CASting</a:t>
            </a:r>
            <a:endParaRPr lang="el-GR" sz="38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l-GR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="" xmlns:a16="http://schemas.microsoft.com/office/drawing/2014/main" id="{A950FD36-38FD-415A-AC26-00F88736B0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4476785"/>
              </p:ext>
            </p:extLst>
          </p:nvPr>
        </p:nvGraphicFramePr>
        <p:xfrm>
          <a:off x="685801" y="1834246"/>
          <a:ext cx="4997450" cy="4572000"/>
        </p:xfrm>
        <a:graphic>
          <a:graphicData uri="http://schemas.openxmlformats.org/drawingml/2006/table">
            <a:tbl>
              <a:tblPr firstCol="1" bandRow="1">
                <a:tableStyleId>{9D7B26C5-4107-4FEC-AEDC-1716B250A1EF}</a:tableStyleId>
              </a:tblPr>
              <a:tblGrid>
                <a:gridCol w="4997450">
                  <a:extLst>
                    <a:ext uri="{9D8B030D-6E8A-4147-A177-3AD203B41FA5}">
                      <a16:colId xmlns="" xmlns:a16="http://schemas.microsoft.com/office/drawing/2014/main" val="3800235306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600" b="1" dirty="0"/>
                        <a:t>int(x)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l-GR" sz="2800" dirty="0"/>
                        <a:t> </a:t>
                      </a:r>
                      <a:r>
                        <a:rPr lang="el-GR" sz="2400" b="0" dirty="0"/>
                        <a:t>Μετατροπή του </a:t>
                      </a:r>
                      <a:r>
                        <a:rPr lang="en-US" sz="2400" b="0" dirty="0"/>
                        <a:t>x </a:t>
                      </a:r>
                      <a:r>
                        <a:rPr lang="el-GR" sz="2400" b="0" dirty="0"/>
                        <a:t>σε ακέραιο.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526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800" b="1" dirty="0"/>
                        <a:t>2.  </a:t>
                      </a:r>
                      <a:r>
                        <a:rPr lang="en-US" sz="2600" b="1" dirty="0"/>
                        <a:t>float(x)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l-GR" sz="2800" dirty="0"/>
                        <a:t> </a:t>
                      </a:r>
                      <a:r>
                        <a:rPr lang="el-GR" sz="2400" b="0" dirty="0"/>
                        <a:t>Μετατροπή του </a:t>
                      </a:r>
                      <a:r>
                        <a:rPr lang="en-US" sz="2400" b="0" dirty="0"/>
                        <a:t>x </a:t>
                      </a:r>
                      <a:r>
                        <a:rPr lang="el-GR" sz="2400" b="0" dirty="0"/>
                        <a:t>σε </a:t>
                      </a:r>
                      <a:r>
                        <a:rPr lang="en-US" sz="2400" b="0" dirty="0"/>
                        <a:t>float</a:t>
                      </a:r>
                      <a:r>
                        <a:rPr lang="el-GR" sz="2400" b="0" dirty="0"/>
                        <a:t>.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1875889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sz="2800" b="0" dirty="0"/>
                        <a:t>3.  </a:t>
                      </a:r>
                      <a:r>
                        <a:rPr lang="en-US" sz="2600" b="1" dirty="0"/>
                        <a:t>long(x)</a:t>
                      </a:r>
                    </a:p>
                    <a:p>
                      <a:r>
                        <a:rPr lang="el-GR" sz="2400" b="0" dirty="0"/>
                        <a:t>Μετατροπή του </a:t>
                      </a:r>
                      <a:r>
                        <a:rPr lang="en-US" sz="2400" b="0" dirty="0"/>
                        <a:t>x </a:t>
                      </a:r>
                      <a:r>
                        <a:rPr lang="el-GR" sz="2400" b="0" dirty="0"/>
                        <a:t>σε </a:t>
                      </a:r>
                      <a:r>
                        <a:rPr lang="en-US" sz="2400" b="0" dirty="0"/>
                        <a:t>long int</a:t>
                      </a:r>
                      <a:r>
                        <a:rPr lang="el-GR" sz="2400" b="0" dirty="0"/>
                        <a:t>.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85003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sz="2800" b="0" dirty="0"/>
                        <a:t>4.  </a:t>
                      </a:r>
                      <a:r>
                        <a:rPr lang="en-US" sz="2600" b="1" dirty="0"/>
                        <a:t>str(x)</a:t>
                      </a:r>
                    </a:p>
                    <a:p>
                      <a:r>
                        <a:rPr lang="en-US" sz="2800" b="0" dirty="0"/>
                        <a:t> </a:t>
                      </a:r>
                      <a:r>
                        <a:rPr lang="el-GR" sz="2400" b="0" dirty="0"/>
                        <a:t>Μετατροπή του </a:t>
                      </a:r>
                      <a:r>
                        <a:rPr lang="en-US" sz="2400" b="0" dirty="0"/>
                        <a:t>x </a:t>
                      </a:r>
                      <a:r>
                        <a:rPr lang="el-GR" sz="2400" b="0" dirty="0"/>
                        <a:t>σε </a:t>
                      </a:r>
                      <a:r>
                        <a:rPr lang="en-US" sz="2400" b="0" dirty="0"/>
                        <a:t>string</a:t>
                      </a:r>
                      <a:r>
                        <a:rPr lang="el-GR" sz="24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2233926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sz="2800" dirty="0"/>
                        <a:t>5. </a:t>
                      </a:r>
                      <a:r>
                        <a:rPr lang="en-US" sz="2600" dirty="0"/>
                        <a:t>complex(real[,imag])</a:t>
                      </a:r>
                    </a:p>
                    <a:p>
                      <a:r>
                        <a:rPr lang="el-GR" sz="2400" b="0" dirty="0"/>
                        <a:t>Μετατροπή του </a:t>
                      </a:r>
                      <a:r>
                        <a:rPr lang="en-US" sz="2400" b="0" dirty="0"/>
                        <a:t>x </a:t>
                      </a:r>
                      <a:r>
                        <a:rPr lang="el-GR" sz="2400" b="0" dirty="0"/>
                        <a:t>σε μιγαδικό.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24701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="" xmlns:a16="http://schemas.microsoft.com/office/drawing/2014/main" id="{3AD60114-A959-4BAE-A41F-1FEE7991A7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11082960"/>
              </p:ext>
            </p:extLst>
          </p:nvPr>
        </p:nvGraphicFramePr>
        <p:xfrm>
          <a:off x="6499606" y="1834246"/>
          <a:ext cx="4995863" cy="46024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4995863">
                  <a:extLst>
                    <a:ext uri="{9D8B030D-6E8A-4147-A177-3AD203B41FA5}">
                      <a16:colId xmlns="" xmlns:a16="http://schemas.microsoft.com/office/drawing/2014/main" val="3297900734"/>
                    </a:ext>
                  </a:extLst>
                </a:gridCol>
              </a:tblGrid>
              <a:tr h="180141">
                <a:tc>
                  <a:txBody>
                    <a:bodyPr/>
                    <a:lstStyle/>
                    <a:p>
                      <a:r>
                        <a:rPr lang="en-US" sz="2800" b="1" dirty="0"/>
                        <a:t>6.  </a:t>
                      </a:r>
                      <a:r>
                        <a:rPr lang="en-US" sz="2600" b="1" dirty="0"/>
                        <a:t>chr(x)    </a:t>
                      </a:r>
                      <a:r>
                        <a:rPr lang="en-US" sz="2400" b="0" dirty="0"/>
                        <a:t>(</a:t>
                      </a:r>
                      <a:r>
                        <a:rPr lang="el-GR" sz="2400" b="0" dirty="0"/>
                        <a:t>όπου </a:t>
                      </a:r>
                      <a:r>
                        <a:rPr lang="en-US" sz="2400" b="0" dirty="0"/>
                        <a:t>x</a:t>
                      </a:r>
                      <a:r>
                        <a:rPr lang="el-GR" sz="2400" b="0" dirty="0"/>
                        <a:t> ακέραιος</a:t>
                      </a:r>
                      <a:r>
                        <a:rPr lang="en-US" sz="2400" b="0" dirty="0"/>
                        <a:t>)</a:t>
                      </a:r>
                    </a:p>
                    <a:p>
                      <a:r>
                        <a:rPr lang="el-GR" sz="2400" b="0" dirty="0"/>
                        <a:t>Μετατροπή </a:t>
                      </a:r>
                      <a:r>
                        <a:rPr lang="en-US" sz="2400" b="0" dirty="0"/>
                        <a:t>x </a:t>
                      </a:r>
                      <a:r>
                        <a:rPr lang="el-GR" sz="2400" b="0" dirty="0"/>
                        <a:t>σε</a:t>
                      </a:r>
                      <a:r>
                        <a:rPr lang="en-US" sz="2400" b="0" dirty="0"/>
                        <a:t> </a:t>
                      </a:r>
                      <a:r>
                        <a:rPr lang="el-GR" sz="2400" b="0" dirty="0"/>
                        <a:t>χαρακτήρα.</a:t>
                      </a:r>
                      <a:endParaRPr lang="el-GR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5381557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en-US" sz="2800" b="1" dirty="0"/>
                        <a:t>7</a:t>
                      </a:r>
                      <a:r>
                        <a:rPr lang="el-GR" sz="2800" b="1" dirty="0"/>
                        <a:t>.</a:t>
                      </a:r>
                      <a:r>
                        <a:rPr lang="en-US" sz="2800" b="1" dirty="0"/>
                        <a:t>  </a:t>
                      </a:r>
                      <a:r>
                        <a:rPr lang="en-US" sz="2600" b="1" dirty="0"/>
                        <a:t>tuple(x)</a:t>
                      </a:r>
                    </a:p>
                    <a:p>
                      <a:r>
                        <a:rPr lang="el-GR" sz="2400" b="0" dirty="0"/>
                        <a:t>Μετατροπή του </a:t>
                      </a:r>
                      <a:r>
                        <a:rPr lang="en-US" sz="2400" b="0" dirty="0"/>
                        <a:t>x </a:t>
                      </a:r>
                      <a:r>
                        <a:rPr lang="el-GR" sz="2400" b="0" dirty="0"/>
                        <a:t>σε </a:t>
                      </a:r>
                      <a:r>
                        <a:rPr lang="en-US" sz="2400" b="0" dirty="0"/>
                        <a:t>tuple</a:t>
                      </a:r>
                      <a:r>
                        <a:rPr lang="el-GR" sz="2400" b="0" dirty="0"/>
                        <a:t>.</a:t>
                      </a:r>
                      <a:endParaRPr lang="el-GR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0471399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8.  </a:t>
                      </a:r>
                      <a:r>
                        <a:rPr lang="en-US" sz="2600" b="1" dirty="0">
                          <a:effectLst/>
                        </a:rPr>
                        <a:t>list(x)</a:t>
                      </a:r>
                    </a:p>
                    <a:p>
                      <a:r>
                        <a:rPr lang="el-GR" sz="2400" b="0" dirty="0"/>
                        <a:t>Μετατροπή του </a:t>
                      </a:r>
                      <a:r>
                        <a:rPr lang="en-US" sz="2400" b="0" dirty="0"/>
                        <a:t>x </a:t>
                      </a:r>
                      <a:r>
                        <a:rPr lang="el-GR" sz="2400" b="0" dirty="0"/>
                        <a:t>σε λίστα.</a:t>
                      </a:r>
                      <a:endParaRPr lang="el-GR" sz="2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911331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en-US" sz="2800" b="1" dirty="0"/>
                        <a:t>9.</a:t>
                      </a:r>
                      <a:r>
                        <a:rPr lang="el-GR" sz="2800" b="1" dirty="0"/>
                        <a:t> </a:t>
                      </a:r>
                      <a:r>
                        <a:rPr lang="en-US" sz="2800" b="1" dirty="0"/>
                        <a:t> </a:t>
                      </a:r>
                      <a:r>
                        <a:rPr lang="en-US" sz="2600" b="1" dirty="0"/>
                        <a:t>set(x)</a:t>
                      </a:r>
                    </a:p>
                    <a:p>
                      <a:r>
                        <a:rPr lang="el-GR" sz="2400" b="0" dirty="0"/>
                        <a:t>Μετατροπή του </a:t>
                      </a:r>
                      <a:r>
                        <a:rPr lang="en-US" sz="2400" b="0" dirty="0"/>
                        <a:t>x </a:t>
                      </a:r>
                      <a:r>
                        <a:rPr lang="el-GR" sz="2400" b="0" dirty="0"/>
                        <a:t>σε </a:t>
                      </a:r>
                      <a:r>
                        <a:rPr lang="en-US" sz="2400" b="0" dirty="0"/>
                        <a:t>set.</a:t>
                      </a:r>
                      <a:endParaRPr lang="el-GR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3970280"/>
                  </a:ext>
                </a:extLst>
              </a:tr>
              <a:tr h="872847">
                <a:tc>
                  <a:txBody>
                    <a:bodyPr/>
                    <a:lstStyle/>
                    <a:p>
                      <a:r>
                        <a:rPr lang="en-US" sz="2800" b="1" dirty="0"/>
                        <a:t>10. </a:t>
                      </a:r>
                      <a:r>
                        <a:rPr lang="en-US" sz="2600" b="1" dirty="0"/>
                        <a:t>frozenset(x)</a:t>
                      </a:r>
                    </a:p>
                    <a:p>
                      <a:r>
                        <a:rPr lang="el-GR" sz="2400" b="0" dirty="0"/>
                        <a:t>Μετατροπή του </a:t>
                      </a:r>
                      <a:r>
                        <a:rPr lang="en-US" sz="2400" b="0" dirty="0"/>
                        <a:t>x </a:t>
                      </a:r>
                      <a:r>
                        <a:rPr lang="el-GR" sz="2400" b="0" dirty="0"/>
                        <a:t>σε </a:t>
                      </a:r>
                      <a:r>
                        <a:rPr lang="en-US" sz="2400" dirty="0"/>
                        <a:t>frozen set.</a:t>
                      </a:r>
                      <a:endParaRPr lang="el-GR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345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317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D4A491BA-C6AD-4B6D-8511-E2220EAD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D7DDF0-ECBA-490E-A617-163ECE7B5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425" y="1066800"/>
            <a:ext cx="4692122" cy="5791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800" dirty="0"/>
              <a:t>What is Python?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String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Casting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3800" dirty="0">
                <a:solidFill>
                  <a:srgbClr val="FF0000"/>
                </a:solidFill>
              </a:rPr>
              <a:t>Basic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Input &amp;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Decision Making</a:t>
            </a:r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3537BE-4209-4473-8B9F-A8125B547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AutoShape 14" descr="Αποτέλεσμα εικόνας για python programming pics">
            <a:extLst>
              <a:ext uri="{FF2B5EF4-FFF2-40B4-BE49-F238E27FC236}">
                <a16:creationId xmlns="" xmlns:a16="http://schemas.microsoft.com/office/drawing/2014/main" id="{B06F37D8-7DB2-4F97-8D38-08457B942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Σχετική εικόνα">
            <a:extLst>
              <a:ext uri="{FF2B5EF4-FFF2-40B4-BE49-F238E27FC236}">
                <a16:creationId xmlns="" xmlns:a16="http://schemas.microsoft.com/office/drawing/2014/main" id="{5D6C6A23-196D-4DE7-8B04-25A75EFB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348" y="1830412"/>
            <a:ext cx="6725905" cy="32194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37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8DFEC24-18D9-41BC-8E35-E9958A8A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46" y="384518"/>
            <a:ext cx="10131425" cy="1456267"/>
          </a:xfrm>
        </p:spPr>
        <p:txBody>
          <a:bodyPr/>
          <a:lstStyle/>
          <a:p>
            <a:pPr algn="ctr"/>
            <a:r>
              <a:rPr lang="en-US" sz="3800" dirty="0">
                <a:solidFill>
                  <a:srgbClr val="FF0000"/>
                </a:solidFill>
              </a:rPr>
              <a:t>Operators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l-GR" sz="3200" dirty="0">
                <a:solidFill>
                  <a:srgbClr val="FF0000"/>
                </a:solidFill>
              </a:rPr>
              <a:t>Τελεστεσ</a:t>
            </a:r>
            <a:r>
              <a:rPr lang="el-G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F1C4F603-69DE-4661-B2AD-5C624E741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6"/>
            <a:ext cx="10131425" cy="43630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Arithmetic</a:t>
            </a:r>
            <a:r>
              <a:rPr lang="el-GR" sz="2800" dirty="0"/>
              <a:t> (Αριθμητικοί)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Comparison</a:t>
            </a:r>
            <a:r>
              <a:rPr lang="el-GR" sz="2800" dirty="0"/>
              <a:t> (Σχεσιακοί)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Logical</a:t>
            </a:r>
            <a:r>
              <a:rPr lang="el-GR" sz="2800" dirty="0"/>
              <a:t> (Λογικοί)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Assignment Operators (</a:t>
            </a:r>
            <a:r>
              <a:rPr lang="el-GR" sz="2800" dirty="0"/>
              <a:t>Ανάθεσης)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</a:t>
            </a:r>
            <a:r>
              <a:rPr lang="el-GR" sz="2800" dirty="0"/>
              <a:t>Bitwise Operators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l-GR" sz="2800" dirty="0"/>
              <a:t>Membership Operators 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sz="2800" dirty="0"/>
              <a:t>Identity Operators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051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382C54DF-35A2-4B0F-8BE6-27CFFD04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852" y="334401"/>
            <a:ext cx="10131425" cy="1456267"/>
          </a:xfrm>
        </p:spPr>
        <p:txBody>
          <a:bodyPr/>
          <a:lstStyle/>
          <a:p>
            <a:pPr algn="ctr"/>
            <a:r>
              <a:rPr lang="el-GR" b="1" dirty="0">
                <a:solidFill>
                  <a:srgbClr val="FF0000"/>
                </a:solidFill>
              </a:rPr>
              <a:t>Arithmetic Operators</a:t>
            </a:r>
          </a:p>
          <a:p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="" xmlns:a16="http://schemas.microsoft.com/office/drawing/2014/main" id="{13593CF9-839E-4CED-BF50-1B8FD0E5B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77467"/>
              </p:ext>
            </p:extLst>
          </p:nvPr>
        </p:nvGraphicFramePr>
        <p:xfrm>
          <a:off x="1" y="1551517"/>
          <a:ext cx="12192000" cy="5285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3285">
                  <a:extLst>
                    <a:ext uri="{9D8B030D-6E8A-4147-A177-3AD203B41FA5}">
                      <a16:colId xmlns="" xmlns:a16="http://schemas.microsoft.com/office/drawing/2014/main" val="5949660"/>
                    </a:ext>
                  </a:extLst>
                </a:gridCol>
                <a:gridCol w="4043285">
                  <a:extLst>
                    <a:ext uri="{9D8B030D-6E8A-4147-A177-3AD203B41FA5}">
                      <a16:colId xmlns="" xmlns:a16="http://schemas.microsoft.com/office/drawing/2014/main" val="1100391525"/>
                    </a:ext>
                  </a:extLst>
                </a:gridCol>
                <a:gridCol w="4105430">
                  <a:extLst>
                    <a:ext uri="{9D8B030D-6E8A-4147-A177-3AD203B41FA5}">
                      <a16:colId xmlns="" xmlns:a16="http://schemas.microsoft.com/office/drawing/2014/main" val="614199526"/>
                    </a:ext>
                  </a:extLst>
                </a:gridCol>
              </a:tblGrid>
              <a:tr h="42913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If a=2 and b=5</a:t>
                      </a:r>
                      <a:endParaRPr lang="el-GR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9323687"/>
                  </a:ext>
                </a:extLst>
              </a:tr>
              <a:tr h="672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400" u="none" strike="noStrike" noProof="0" dirty="0"/>
                        <a:t>+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Addition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a + b = </a:t>
                      </a:r>
                      <a:r>
                        <a:rPr lang="en-US" sz="1800" u="none" strike="noStrike" noProof="0" dirty="0"/>
                        <a:t>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9136764"/>
                  </a:ext>
                </a:extLst>
              </a:tr>
              <a:tr h="6955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u="none" strike="noStrike" noProof="0" dirty="0"/>
                        <a:t>-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l-GR" sz="1800" u="none" strike="noStrike" noProof="0" dirty="0"/>
                        <a:t>Subtract</a:t>
                      </a:r>
                      <a:r>
                        <a:rPr lang="en-US" sz="1800" u="none" strike="noStrike" noProof="0" dirty="0"/>
                        <a:t>ion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a – b = -</a:t>
                      </a:r>
                      <a:r>
                        <a:rPr lang="en-US" sz="1800" u="none" strike="noStrike" noProof="0" dirty="0"/>
                        <a:t>3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1023639"/>
                  </a:ext>
                </a:extLst>
              </a:tr>
              <a:tr h="6776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400" u="none" strike="noStrike" noProof="0" dirty="0"/>
                        <a:t>*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l-GR" sz="1800" u="none" strike="noStrike" noProof="0" dirty="0"/>
                        <a:t>Multiplication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a * b = </a:t>
                      </a:r>
                      <a:r>
                        <a:rPr lang="en-US" sz="1800" u="none" strike="noStrike" noProof="0" dirty="0"/>
                        <a:t>10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7934705"/>
                  </a:ext>
                </a:extLst>
              </a:tr>
              <a:tr h="6955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400" u="none" strike="noStrike" noProof="0" dirty="0"/>
                        <a:t>/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l-GR" sz="1800" u="none" strike="noStrike" noProof="0" dirty="0"/>
                        <a:t>Division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b / a = </a:t>
                      </a:r>
                      <a:r>
                        <a:rPr lang="en-US" sz="1800" u="none" strike="noStrike" noProof="0" dirty="0"/>
                        <a:t>2.5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7953700"/>
                  </a:ext>
                </a:extLst>
              </a:tr>
              <a:tr h="6955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l-GR" sz="1800" u="none" strike="noStrike" noProof="0" dirty="0"/>
                        <a:t>Modulu</a:t>
                      </a:r>
                      <a:r>
                        <a:rPr lang="en-US" sz="1800" u="none" strike="noStrike" noProof="0" dirty="0"/>
                        <a:t>s: r</a:t>
                      </a:r>
                      <a:r>
                        <a:rPr lang="el-GR" sz="1800" u="none" strike="noStrike" noProof="0" dirty="0"/>
                        <a:t>eturns</a:t>
                      </a:r>
                      <a:r>
                        <a:rPr lang="en-US" sz="1800" u="none" strike="noStrike" noProof="0" dirty="0"/>
                        <a:t> the</a:t>
                      </a:r>
                      <a:r>
                        <a:rPr lang="el-GR" sz="1800" u="none" strike="noStrike" noProof="0" dirty="0"/>
                        <a:t> remainder</a:t>
                      </a:r>
                      <a:r>
                        <a:rPr lang="en-US" sz="1800" u="none" strike="noStrike" noProof="0" dirty="0"/>
                        <a:t> of the division.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b % a = </a:t>
                      </a:r>
                      <a:r>
                        <a:rPr lang="en-US" sz="1800" u="none" strike="noStrike" noProof="0" dirty="0"/>
                        <a:t>1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5308056"/>
                  </a:ext>
                </a:extLst>
              </a:tr>
              <a:tr h="6955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**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Power(</a:t>
                      </a:r>
                      <a:r>
                        <a:rPr lang="el-GR" sz="1800" u="none" strike="noStrike" noProof="0" dirty="0"/>
                        <a:t>Exponent</a:t>
                      </a:r>
                      <a:r>
                        <a:rPr lang="en-US" sz="1800" u="none" strike="noStrike" noProof="0" dirty="0"/>
                        <a:t>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a**b =</a:t>
                      </a:r>
                      <a:r>
                        <a:rPr lang="en-US" sz="1800" u="none" strike="noStrike" noProof="0" dirty="0"/>
                        <a:t>32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8778096"/>
                  </a:ext>
                </a:extLst>
              </a:tr>
              <a:tr h="6955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/>
                        <a:t>//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l-GR" sz="1800" u="none" strike="noStrike" noProof="0" dirty="0"/>
                        <a:t>Floor Division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b</a:t>
                      </a:r>
                      <a:r>
                        <a:rPr lang="el-GR" sz="1800" u="none" strike="noStrike" noProof="0" dirty="0"/>
                        <a:t>//</a:t>
                      </a:r>
                      <a:r>
                        <a:rPr lang="en-US" sz="1800" u="none" strike="noStrike" noProof="0" dirty="0"/>
                        <a:t>a</a:t>
                      </a:r>
                      <a:r>
                        <a:rPr lang="el-GR" sz="1800" u="none" strike="noStrike" noProof="0" dirty="0"/>
                        <a:t> = </a:t>
                      </a:r>
                      <a:r>
                        <a:rPr lang="en-US" sz="1800" u="none" strike="noStrike" noProof="0" dirty="0"/>
                        <a:t>2 </a:t>
                      </a:r>
                      <a:r>
                        <a:rPr lang="el-GR" sz="1800" u="none" strike="noStrike" noProof="0" dirty="0"/>
                        <a:t>and </a:t>
                      </a:r>
                      <a:r>
                        <a:rPr lang="en-US" sz="1800" u="none" strike="noStrike" noProof="0" dirty="0"/>
                        <a:t>5</a:t>
                      </a:r>
                      <a:r>
                        <a:rPr lang="el-GR" sz="1800" u="none" strike="noStrike" noProof="0" dirty="0"/>
                        <a:t>.0//2.0 = </a:t>
                      </a:r>
                      <a:r>
                        <a:rPr lang="en-US" sz="1800" u="none" strike="noStrike" noProof="0" dirty="0"/>
                        <a:t>2</a:t>
                      </a:r>
                      <a:r>
                        <a:rPr lang="el-GR" sz="1800" u="none" strike="noStrike" noProof="0" dirty="0"/>
                        <a:t>.0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793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97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436CA624-25A5-4123-BEE4-0A11BE91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223" y="436098"/>
            <a:ext cx="10131425" cy="1456267"/>
          </a:xfrm>
        </p:spPr>
        <p:txBody>
          <a:bodyPr/>
          <a:lstStyle/>
          <a:p>
            <a:pPr algn="ctr"/>
            <a:r>
              <a:rPr lang="el-GR" b="1" dirty="0">
                <a:solidFill>
                  <a:srgbClr val="FF0000"/>
                </a:solidFill>
              </a:rPr>
              <a:t>Comparison Operators</a:t>
            </a:r>
          </a:p>
          <a:p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="" xmlns:a16="http://schemas.microsoft.com/office/drawing/2014/main" id="{7581FA06-E4F9-488B-84CB-5E1B2E0EB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22138"/>
              </p:ext>
            </p:extLst>
          </p:nvPr>
        </p:nvGraphicFramePr>
        <p:xfrm>
          <a:off x="85725" y="1603718"/>
          <a:ext cx="11998422" cy="5014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9474">
                  <a:extLst>
                    <a:ext uri="{9D8B030D-6E8A-4147-A177-3AD203B41FA5}">
                      <a16:colId xmlns="" xmlns:a16="http://schemas.microsoft.com/office/drawing/2014/main" val="3974173946"/>
                    </a:ext>
                  </a:extLst>
                </a:gridCol>
                <a:gridCol w="3999474">
                  <a:extLst>
                    <a:ext uri="{9D8B030D-6E8A-4147-A177-3AD203B41FA5}">
                      <a16:colId xmlns="" xmlns:a16="http://schemas.microsoft.com/office/drawing/2014/main" val="2320145034"/>
                    </a:ext>
                  </a:extLst>
                </a:gridCol>
                <a:gridCol w="3999474">
                  <a:extLst>
                    <a:ext uri="{9D8B030D-6E8A-4147-A177-3AD203B41FA5}">
                      <a16:colId xmlns="" xmlns:a16="http://schemas.microsoft.com/office/drawing/2014/main" val="65162785"/>
                    </a:ext>
                  </a:extLst>
                </a:gridCol>
              </a:tblGrid>
              <a:tr h="6187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If a=2 and b=5</a:t>
                      </a:r>
                      <a:endParaRPr lang="el-GR" sz="1800" dirty="0"/>
                    </a:p>
                    <a:p>
                      <a:pPr lvl="0" algn="ctr">
                        <a:buNone/>
                      </a:pP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273774"/>
                  </a:ext>
                </a:extLst>
              </a:tr>
              <a:tr h="70076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200" u="none" strike="noStrike" noProof="0" dirty="0"/>
                        <a:t>==</a:t>
                      </a:r>
                      <a:endParaRPr lang="el-G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Equals sign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(a == b) is </a:t>
                      </a:r>
                      <a:r>
                        <a:rPr lang="en-US" sz="1800" u="none" strike="noStrike" noProof="0" dirty="0"/>
                        <a:t>False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88908558"/>
                  </a:ext>
                </a:extLst>
              </a:tr>
              <a:tr h="5943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200" u="none" strike="noStrike" noProof="0" dirty="0"/>
                        <a:t>!=</a:t>
                      </a:r>
                      <a:endParaRPr lang="el-G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Not equals sign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(a!= b) is </a:t>
                      </a:r>
                      <a:r>
                        <a:rPr lang="en-US" sz="1800" u="none" strike="noStrike" noProof="0" dirty="0"/>
                        <a:t>True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6533254"/>
                  </a:ext>
                </a:extLst>
              </a:tr>
              <a:tr h="76959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200" u="none" strike="noStrike" noProof="0" dirty="0"/>
                        <a:t>&gt;</a:t>
                      </a:r>
                      <a:endParaRPr lang="el-G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Greater than sign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(a &gt; b) is </a:t>
                      </a:r>
                      <a:r>
                        <a:rPr lang="en-US" sz="1800" u="none" strike="noStrike" noProof="0" dirty="0"/>
                        <a:t>False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2834393"/>
                  </a:ext>
                </a:extLst>
              </a:tr>
              <a:tr h="6945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200" u="none" strike="noStrike" noProof="0" dirty="0"/>
                        <a:t>&lt;</a:t>
                      </a:r>
                      <a:endParaRPr lang="el-G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Less than sign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(a &lt; b) is </a:t>
                      </a:r>
                      <a:r>
                        <a:rPr lang="en-US" sz="1800" u="none" strike="noStrike" noProof="0" dirty="0"/>
                        <a:t>True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0384775"/>
                  </a:ext>
                </a:extLst>
              </a:tr>
              <a:tr h="7646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200" u="none" strike="noStrike" noProof="0" dirty="0"/>
                        <a:t>&gt;=</a:t>
                      </a:r>
                      <a:endParaRPr lang="el-G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Greater than or equal sign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(a &gt;= b) is </a:t>
                      </a:r>
                      <a:r>
                        <a:rPr lang="en-US" sz="1800" u="none" strike="noStrike" noProof="0" dirty="0"/>
                        <a:t>False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9690913"/>
                  </a:ext>
                </a:extLst>
              </a:tr>
              <a:tr h="8509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200" u="none" strike="noStrike" noProof="0" dirty="0"/>
                        <a:t>&lt;=</a:t>
                      </a:r>
                      <a:endParaRPr lang="el-G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Less than or equal sign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(a &lt;= b) is </a:t>
                      </a:r>
                      <a:r>
                        <a:rPr lang="en-US" sz="1800" u="none" strike="noStrike" noProof="0" dirty="0"/>
                        <a:t>T</a:t>
                      </a:r>
                      <a:r>
                        <a:rPr lang="el-GR" sz="1800" u="none" strike="noStrike" noProof="0" dirty="0"/>
                        <a:t>rue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3212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18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0DC6DF64-ABEF-4282-B56F-B903DCCE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rgbClr val="FF0000"/>
                </a:solidFill>
              </a:rPr>
              <a:t> </a:t>
            </a:r>
            <a:r>
              <a:rPr lang="el-GR" b="1" dirty="0">
                <a:solidFill>
                  <a:srgbClr val="FF0000"/>
                </a:solidFill>
              </a:rPr>
              <a:t>Logical Operators</a:t>
            </a:r>
          </a:p>
          <a:p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="" xmlns:a16="http://schemas.microsoft.com/office/drawing/2014/main" id="{435499B4-175E-416A-A5AD-4AD83802B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35364"/>
              </p:ext>
            </p:extLst>
          </p:nvPr>
        </p:nvGraphicFramePr>
        <p:xfrm>
          <a:off x="0" y="1955410"/>
          <a:ext cx="12192000" cy="4101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32158246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96795894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3598373880"/>
                    </a:ext>
                  </a:extLst>
                </a:gridCol>
              </a:tblGrid>
              <a:tr h="4184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If a=True and b=False</a:t>
                      </a:r>
                      <a:endParaRPr lang="el-GR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4814056"/>
                  </a:ext>
                </a:extLst>
              </a:tr>
              <a:tr h="128371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000" u="none" strike="noStrike" noProof="0" dirty="0"/>
                        <a:t>and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l-GR" sz="2000" u="none" strike="noStrike" noProof="0" dirty="0"/>
                        <a:t>Logical AND</a:t>
                      </a:r>
                      <a:r>
                        <a:rPr lang="en-US" sz="2000" u="none" strike="noStrike" noProof="0" dirty="0"/>
                        <a:t>:</a:t>
                      </a:r>
                    </a:p>
                    <a:p>
                      <a:pPr lvl="0" algn="l">
                        <a:buNone/>
                      </a:pPr>
                      <a:r>
                        <a:rPr lang="el-GR" sz="1800" u="none" strike="noStrike" noProof="0" dirty="0"/>
                        <a:t>If both the operands are true then condition becomes true.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(a and b) is </a:t>
                      </a:r>
                      <a:r>
                        <a:rPr lang="el-GR" sz="1800" u="none" strike="noStrike" noProof="0" dirty="0" err="1"/>
                        <a:t>False</a:t>
                      </a:r>
                      <a:r>
                        <a:rPr lang="el-GR" sz="1800" u="none" strike="noStrike" noProof="0" dirty="0"/>
                        <a:t>.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7798791"/>
                  </a:ext>
                </a:extLst>
              </a:tr>
              <a:tr h="12098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000" u="none" strike="noStrike" noProof="0" dirty="0"/>
                        <a:t>or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l-GR" sz="2000" u="none" strike="noStrike" noProof="0" dirty="0"/>
                        <a:t>Logical OR</a:t>
                      </a:r>
                      <a:r>
                        <a:rPr lang="en-US" sz="2000" u="none" strike="noStrike" noProof="0" dirty="0"/>
                        <a:t>:</a:t>
                      </a:r>
                    </a:p>
                    <a:p>
                      <a:pPr lvl="0" algn="l">
                        <a:buNone/>
                      </a:pPr>
                      <a:r>
                        <a:rPr lang="el-GR" sz="1800" u="none" strike="noStrike" noProof="0" dirty="0"/>
                        <a:t>If any of the two operands </a:t>
                      </a:r>
                      <a:r>
                        <a:rPr lang="en-US" sz="1800" u="none" strike="noStrike" noProof="0" dirty="0"/>
                        <a:t>is</a:t>
                      </a:r>
                      <a:r>
                        <a:rPr lang="el-GR" sz="1800" u="none" strike="noStrike" noProof="0" dirty="0"/>
                        <a:t> </a:t>
                      </a:r>
                      <a:r>
                        <a:rPr lang="en-US" sz="1800" u="none" strike="noStrike" noProof="0" dirty="0"/>
                        <a:t>true</a:t>
                      </a:r>
                      <a:r>
                        <a:rPr lang="el-GR" sz="1800" u="none" strike="noStrike" noProof="0" dirty="0"/>
                        <a:t> then condition becomes true.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(a or b) is True.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0215978"/>
                  </a:ext>
                </a:extLst>
              </a:tr>
              <a:tr h="11891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000" u="none" strike="noStrike" noProof="0" dirty="0"/>
                        <a:t>not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l-GR" sz="2000" u="none" strike="noStrike" noProof="0" dirty="0"/>
                        <a:t>Logical NOT</a:t>
                      </a:r>
                      <a:r>
                        <a:rPr lang="en-US" sz="2000" u="none" strike="noStrike" noProof="0" dirty="0"/>
                        <a:t>: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R</a:t>
                      </a:r>
                      <a:r>
                        <a:rPr lang="el-GR" sz="1800" u="none" strike="noStrike" noProof="0" dirty="0"/>
                        <a:t>everse</a:t>
                      </a:r>
                      <a:r>
                        <a:rPr lang="en-US" sz="1800" u="none" strike="noStrike" noProof="0" dirty="0"/>
                        <a:t>s</a:t>
                      </a:r>
                      <a:r>
                        <a:rPr lang="el-GR" sz="1800" u="none" strike="noStrike" noProof="0" dirty="0"/>
                        <a:t> the logical state of its operand.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n</a:t>
                      </a:r>
                      <a:r>
                        <a:rPr lang="el-GR" sz="1800" u="none" strike="noStrike" noProof="0" dirty="0"/>
                        <a:t>ot(a and b) is True.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0808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59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4C92B220-768B-4F26-A597-2C0C9068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07" y="172916"/>
            <a:ext cx="10131425" cy="1456267"/>
          </a:xfrm>
        </p:spPr>
        <p:txBody>
          <a:bodyPr/>
          <a:lstStyle/>
          <a:p>
            <a:pPr algn="ctr"/>
            <a:r>
              <a:rPr lang="el-GR" b="1" dirty="0">
                <a:solidFill>
                  <a:srgbClr val="FF0000"/>
                </a:solidFill>
              </a:rPr>
              <a:t>Assignment Operators</a:t>
            </a:r>
          </a:p>
          <a:p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="" xmlns:a16="http://schemas.microsoft.com/office/drawing/2014/main" id="{436F2EB6-D5F0-40BF-A3CD-C26ABD2F4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04204"/>
              </p:ext>
            </p:extLst>
          </p:nvPr>
        </p:nvGraphicFramePr>
        <p:xfrm>
          <a:off x="152400" y="794823"/>
          <a:ext cx="11937582" cy="6318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194">
                  <a:extLst>
                    <a:ext uri="{9D8B030D-6E8A-4147-A177-3AD203B41FA5}">
                      <a16:colId xmlns="" xmlns:a16="http://schemas.microsoft.com/office/drawing/2014/main" val="2191088028"/>
                    </a:ext>
                  </a:extLst>
                </a:gridCol>
                <a:gridCol w="3979194">
                  <a:extLst>
                    <a:ext uri="{9D8B030D-6E8A-4147-A177-3AD203B41FA5}">
                      <a16:colId xmlns="" xmlns:a16="http://schemas.microsoft.com/office/drawing/2014/main" val="334023614"/>
                    </a:ext>
                  </a:extLst>
                </a:gridCol>
                <a:gridCol w="3979194">
                  <a:extLst>
                    <a:ext uri="{9D8B030D-6E8A-4147-A177-3AD203B41FA5}">
                      <a16:colId xmlns="" xmlns:a16="http://schemas.microsoft.com/office/drawing/2014/main" val="3571084257"/>
                    </a:ext>
                  </a:extLst>
                </a:gridCol>
              </a:tblGrid>
              <a:tr h="51347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9593958"/>
                  </a:ext>
                </a:extLst>
              </a:tr>
              <a:tr h="83516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000" u="none" strike="noStrike" noProof="0" dirty="0"/>
                        <a:t>=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l-GR" sz="1900" u="none" strike="noStrike" noProof="0" dirty="0"/>
                        <a:t>Assigns values from right side operands to left side operand</a:t>
                      </a:r>
                      <a:endParaRPr lang="el-G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c = a + b assigns </a:t>
                      </a:r>
                      <a:r>
                        <a:rPr lang="en-US" sz="1800" u="none" strike="noStrike" noProof="0" dirty="0"/>
                        <a:t>(</a:t>
                      </a:r>
                      <a:r>
                        <a:rPr lang="el-GR" sz="1800" u="none" strike="noStrike" noProof="0" dirty="0"/>
                        <a:t>a + b</a:t>
                      </a:r>
                      <a:r>
                        <a:rPr lang="en-US" sz="1800" u="none" strike="noStrike" noProof="0" dirty="0"/>
                        <a:t>)</a:t>
                      </a:r>
                      <a:r>
                        <a:rPr lang="el-GR" sz="1800" u="none" strike="noStrike" noProof="0" dirty="0"/>
                        <a:t> to c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4330238"/>
                  </a:ext>
                </a:extLst>
              </a:tr>
              <a:tr h="77210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000" u="none" strike="noStrike" noProof="0" dirty="0"/>
                        <a:t>+=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A</a:t>
                      </a:r>
                      <a:r>
                        <a:rPr lang="el-GR" sz="1800" u="none" strike="noStrike" noProof="0" dirty="0"/>
                        <a:t>ssign</a:t>
                      </a:r>
                      <a:r>
                        <a:rPr lang="en-US" sz="1800" u="none" strike="noStrike" noProof="0" dirty="0"/>
                        <a:t>s</a:t>
                      </a:r>
                      <a:r>
                        <a:rPr lang="el-GR" sz="1800" u="none" strike="noStrike" noProof="0" dirty="0"/>
                        <a:t> the</a:t>
                      </a:r>
                      <a:r>
                        <a:rPr lang="en-US" sz="1800" u="none" strike="noStrike" noProof="0" dirty="0"/>
                        <a:t> sum of left and </a:t>
                      </a:r>
                      <a:r>
                        <a:rPr lang="el-GR" sz="1800" u="none" strike="noStrike" noProof="0" dirty="0"/>
                        <a:t>right operand to the left operand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c += a </a:t>
                      </a:r>
                      <a:r>
                        <a:rPr lang="en-US" sz="1800" u="none" strike="noStrike" noProof="0" dirty="0"/>
                        <a:t> </a:t>
                      </a:r>
                      <a:r>
                        <a:rPr lang="el-GR" sz="1800" u="none" strike="noStrike" noProof="0" dirty="0"/>
                        <a:t>equivalent to c = c + a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6723690"/>
                  </a:ext>
                </a:extLst>
              </a:tr>
              <a:tr h="8000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u="none" strike="noStrike" noProof="0" dirty="0"/>
                        <a:t>-</a:t>
                      </a:r>
                      <a:r>
                        <a:rPr lang="el-GR" sz="2000" u="none" strike="noStrike" noProof="0" dirty="0"/>
                        <a:t>=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A</a:t>
                      </a:r>
                      <a:r>
                        <a:rPr lang="el-GR" sz="1800" u="none" strike="noStrike" noProof="0" dirty="0"/>
                        <a:t>ssign</a:t>
                      </a:r>
                      <a:r>
                        <a:rPr lang="en-US" sz="1800" u="none" strike="noStrike" noProof="0" dirty="0"/>
                        <a:t>s</a:t>
                      </a:r>
                      <a:r>
                        <a:rPr lang="el-GR" sz="1800" u="none" strike="noStrike" noProof="0" dirty="0"/>
                        <a:t> </a:t>
                      </a:r>
                      <a:r>
                        <a:rPr lang="en-US" sz="1800" u="none" strike="noStrike" noProof="0" dirty="0"/>
                        <a:t>the result of the </a:t>
                      </a:r>
                      <a:r>
                        <a:rPr lang="el-GR" sz="1800" u="none" strike="noStrike" noProof="0" dirty="0"/>
                        <a:t>subtract</a:t>
                      </a:r>
                      <a:r>
                        <a:rPr lang="en-US" sz="1800" u="none" strike="noStrike" noProof="0" dirty="0"/>
                        <a:t>ion</a:t>
                      </a:r>
                      <a:r>
                        <a:rPr lang="el-GR" sz="1800" u="none" strike="noStrike" noProof="0" dirty="0"/>
                        <a:t> </a:t>
                      </a:r>
                      <a:r>
                        <a:rPr lang="en-US" sz="1800" u="none" strike="noStrike" noProof="0" dirty="0"/>
                        <a:t>of </a:t>
                      </a:r>
                      <a:r>
                        <a:rPr lang="el-GR" sz="1800" u="none" strike="noStrike" noProof="0" dirty="0"/>
                        <a:t>right operand from the left operan</a:t>
                      </a:r>
                      <a:r>
                        <a:rPr lang="en-US" sz="1800" u="none" strike="noStrike" noProof="0" dirty="0"/>
                        <a:t>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c -= a equivalent to c = c - a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3398092"/>
                  </a:ext>
                </a:extLst>
              </a:tr>
              <a:tr h="9099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000" u="none" strike="noStrike" noProof="0" dirty="0"/>
                        <a:t>*=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Assign the result of multiplication to the left operand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c *= a</a:t>
                      </a:r>
                      <a:r>
                        <a:rPr lang="en-US" sz="1800" u="none" strike="noStrike" noProof="0" dirty="0"/>
                        <a:t>  </a:t>
                      </a:r>
                      <a:r>
                        <a:rPr lang="el-GR" sz="1800" u="none" strike="noStrike" noProof="0" dirty="0"/>
                        <a:t>equivalent to c = c * a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6802227"/>
                  </a:ext>
                </a:extLst>
              </a:tr>
              <a:tr h="9099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/=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Assign the result of division to  the left operand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c /= a equivalent to c = c /</a:t>
                      </a:r>
                      <a:r>
                        <a:rPr lang="en-US" sz="1800" u="none" strike="noStrike" noProof="0" dirty="0"/>
                        <a:t>a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8375888"/>
                  </a:ext>
                </a:extLst>
              </a:tr>
              <a:tr h="6679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%=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Assign the result of modulus to the left operand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c %= a equivalent to c = c % a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4439284"/>
                  </a:ext>
                </a:extLst>
              </a:tr>
              <a:tr h="9099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**=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Assign the result of the power to  the left operand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c **= a</a:t>
                      </a:r>
                      <a:r>
                        <a:rPr lang="en-US" sz="1800" u="none" strike="noStrike" noProof="0" dirty="0"/>
                        <a:t> </a:t>
                      </a:r>
                      <a:r>
                        <a:rPr lang="el-GR" sz="1800" u="none" strike="noStrike" noProof="0" dirty="0"/>
                        <a:t>equivalent to c = c ** a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951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8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0B5C85CF-52FE-43FB-813F-BDED8BFB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10" y="398585"/>
            <a:ext cx="10131425" cy="1456267"/>
          </a:xfrm>
        </p:spPr>
        <p:txBody>
          <a:bodyPr/>
          <a:lstStyle/>
          <a:p>
            <a:pPr algn="ctr"/>
            <a:r>
              <a:rPr lang="el-GR" b="1" dirty="0">
                <a:solidFill>
                  <a:srgbClr val="FF0000"/>
                </a:solidFill>
              </a:rPr>
              <a:t>Other type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l-GR" b="1" dirty="0">
                <a:solidFill>
                  <a:srgbClr val="FF0000"/>
                </a:solidFill>
              </a:rPr>
              <a:t> of operators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="" xmlns:a16="http://schemas.microsoft.com/office/drawing/2014/main" id="{1F1DB57C-8055-4563-9E94-9CBDFFE52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1538"/>
            <a:ext cx="10431046" cy="4581817"/>
          </a:xfrm>
        </p:spPr>
        <p:txBody>
          <a:bodyPr/>
          <a:lstStyle/>
          <a:p>
            <a:pPr algn="just"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l-GR" sz="2800" dirty="0"/>
              <a:t>Bitwise Operators</a:t>
            </a:r>
          </a:p>
          <a:p>
            <a:pPr marL="0" indent="0" algn="just">
              <a:buClr>
                <a:srgbClr val="FFFFFF"/>
              </a:buClr>
              <a:buNone/>
            </a:pPr>
            <a:r>
              <a:rPr lang="en-US" sz="2400" dirty="0"/>
              <a:t>	P</a:t>
            </a:r>
            <a:r>
              <a:rPr lang="el-GR" sz="2400" dirty="0"/>
              <a:t>erform bit-by-bit operation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sz="2800" dirty="0"/>
              <a:t>Membership Operators</a:t>
            </a:r>
          </a:p>
          <a:p>
            <a:pPr algn="just">
              <a:buNone/>
            </a:pPr>
            <a:r>
              <a:rPr lang="en-US" sz="2400" dirty="0"/>
              <a:t>	T</a:t>
            </a:r>
            <a:r>
              <a:rPr lang="el-GR" sz="2400" dirty="0"/>
              <a:t>est for membership in a sequence, such as strings, lists, or tuples.</a:t>
            </a:r>
            <a:endParaRPr lang="en-US" sz="2400" dirty="0"/>
          </a:p>
          <a:p>
            <a:pPr lvl="1" algn="just"/>
            <a:r>
              <a:rPr lang="en-US" sz="2200" dirty="0"/>
              <a:t>in : returns 1 if left operand belongs to right operand</a:t>
            </a:r>
          </a:p>
          <a:p>
            <a:pPr lvl="1" algn="just"/>
            <a:r>
              <a:rPr lang="en-US" sz="2200" dirty="0"/>
              <a:t>not in : returns 1 if left operand doesn’t belong to right operand</a:t>
            </a:r>
            <a:endParaRPr lang="el-GR" sz="2200" dirty="0"/>
          </a:p>
          <a:p>
            <a:pPr algn="just"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l-GR" sz="2800" dirty="0"/>
              <a:t>Identity Operators</a:t>
            </a:r>
          </a:p>
          <a:p>
            <a:pPr algn="just">
              <a:buNone/>
            </a:pPr>
            <a:r>
              <a:rPr lang="en-US" sz="2400" dirty="0"/>
              <a:t>	C</a:t>
            </a:r>
            <a:r>
              <a:rPr lang="el-GR" sz="2400" dirty="0"/>
              <a:t>ompare the memory locations of two objects.</a:t>
            </a:r>
          </a:p>
          <a:p>
            <a:pPr algn="just">
              <a:buClr>
                <a:srgbClr val="FFFFFF"/>
              </a:buClr>
            </a:pPr>
            <a:endParaRPr lang="el-GR" dirty="0"/>
          </a:p>
          <a:p>
            <a:pPr marL="0" indent="0" algn="just">
              <a:buClr>
                <a:srgbClr val="FFFFFF"/>
              </a:buClr>
              <a:buNone/>
            </a:pPr>
            <a:endParaRPr lang="el-GR" dirty="0"/>
          </a:p>
          <a:p>
            <a:pPr>
              <a:buClr>
                <a:srgbClr val="FFFFFF"/>
              </a:buClr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5715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D4A491BA-C6AD-4B6D-8511-E2220EAD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D7DDF0-ECBA-490E-A617-163ECE7B5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425" y="1066800"/>
            <a:ext cx="4692122" cy="5791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800" dirty="0"/>
              <a:t>What is Python?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String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Casting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Basic Operators</a:t>
            </a:r>
          </a:p>
          <a:p>
            <a: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3800" dirty="0">
                <a:solidFill>
                  <a:schemeClr val="accent5">
                    <a:lumMod val="75000"/>
                  </a:schemeClr>
                </a:solidFill>
              </a:rPr>
              <a:t>Input &amp;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Decision Making</a:t>
            </a:r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3537BE-4209-4473-8B9F-A8125B547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AutoShape 14" descr="Αποτέλεσμα εικόνας για python programming pics">
            <a:extLst>
              <a:ext uri="{FF2B5EF4-FFF2-40B4-BE49-F238E27FC236}">
                <a16:creationId xmlns="" xmlns:a16="http://schemas.microsoft.com/office/drawing/2014/main" id="{B06F37D8-7DB2-4F97-8D38-08457B942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Σχετική εικόνα">
            <a:extLst>
              <a:ext uri="{FF2B5EF4-FFF2-40B4-BE49-F238E27FC236}">
                <a16:creationId xmlns="" xmlns:a16="http://schemas.microsoft.com/office/drawing/2014/main" id="{5D6C6A23-196D-4DE7-8B04-25A75EFB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348" y="1830412"/>
            <a:ext cx="6725905" cy="32194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8458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E08A294D-47EE-4E24-9A0D-A54E10C9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What is python ?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="" xmlns:a16="http://schemas.microsoft.com/office/drawing/2014/main" id="{470D536E-957A-4B26-BDC3-9CE9D627F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2317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l-GR" sz="2800" dirty="0"/>
              <a:t>object-oriented</a:t>
            </a:r>
            <a:endParaRPr lang="en-US" sz="2800" dirty="0"/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2800" dirty="0"/>
              <a:t>interpreted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l-GR" sz="2800" dirty="0"/>
              <a:t>high-level programming language with dynamic semantics. </a:t>
            </a:r>
            <a:endParaRPr lang="en-US" sz="2800" dirty="0"/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2800" dirty="0"/>
              <a:t>Useful </a:t>
            </a:r>
            <a:r>
              <a:rPr lang="el-GR" sz="2800" dirty="0"/>
              <a:t>modules and packages </a:t>
            </a:r>
            <a:endParaRPr lang="en-US" sz="2800" dirty="0"/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2800" dirty="0"/>
              <a:t>Lot’s of libraries….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165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DC41157-E4F8-4B1C-860E-1837EB29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97059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BAsic Input and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DAFF159-FA30-41E4-A174-62EB1EBEC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53326"/>
            <a:ext cx="10131425" cy="4728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Output</a:t>
            </a:r>
          </a:p>
          <a:p>
            <a:pPr marL="0" indent="0">
              <a:buNone/>
            </a:pPr>
            <a:r>
              <a:rPr lang="en-US" sz="2800" dirty="0"/>
              <a:t>print() function</a:t>
            </a:r>
          </a:p>
          <a:p>
            <a:pPr marL="0" indent="0">
              <a:buNone/>
            </a:pPr>
            <a:r>
              <a:rPr lang="en-US" sz="2200" dirty="0"/>
              <a:t>Prints </a:t>
            </a:r>
            <a:r>
              <a:rPr lang="en-US" sz="2200" i="1" dirty="0"/>
              <a:t>objects</a:t>
            </a:r>
            <a:r>
              <a:rPr lang="en-US" sz="2200" dirty="0"/>
              <a:t> to the text stream </a:t>
            </a:r>
            <a:r>
              <a:rPr lang="en-US" sz="2200" i="1" dirty="0"/>
              <a:t>file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Input</a:t>
            </a:r>
          </a:p>
          <a:p>
            <a:pPr marL="0" indent="0">
              <a:buNone/>
            </a:pPr>
            <a:r>
              <a:rPr lang="en-US" sz="2800" dirty="0"/>
              <a:t>input([prompt])</a:t>
            </a:r>
          </a:p>
          <a:p>
            <a:pPr marL="0" indent="0">
              <a:buNone/>
            </a:pPr>
            <a:r>
              <a:rPr lang="en-US" sz="2200" dirty="0"/>
              <a:t>If the </a:t>
            </a:r>
            <a:r>
              <a:rPr lang="en-US" sz="2200" i="1" dirty="0"/>
              <a:t>prompt</a:t>
            </a:r>
            <a:r>
              <a:rPr lang="en-US" sz="2200" dirty="0"/>
              <a:t> argument is present, it is written to standard output without a trailing newline. The function then reads a line from input, converts it to a string and returns it.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!!!</a:t>
            </a:r>
            <a:r>
              <a:rPr lang="en-US" sz="2200" b="1" dirty="0"/>
              <a:t> </a:t>
            </a:r>
            <a:r>
              <a:rPr lang="en-US" sz="2200" dirty="0"/>
              <a:t>Necessary casting: </a:t>
            </a:r>
            <a:r>
              <a:rPr lang="en-US" sz="2200" b="1" dirty="0"/>
              <a:t>int(input([prompt]))</a:t>
            </a:r>
            <a:r>
              <a:rPr lang="en-US" sz="2800" b="1" dirty="0"/>
              <a:t> </a:t>
            </a:r>
            <a:r>
              <a:rPr lang="en-US" sz="2200" b="1" dirty="0"/>
              <a:t>i</a:t>
            </a:r>
            <a:r>
              <a:rPr lang="en-US" sz="2200" dirty="0"/>
              <a:t>n order to compare with integers </a:t>
            </a:r>
          </a:p>
        </p:txBody>
      </p:sp>
    </p:spTree>
    <p:extLst>
      <p:ext uri="{BB962C8B-B14F-4D97-AF65-F5344CB8AC3E}">
        <p14:creationId xmlns:p14="http://schemas.microsoft.com/office/powerpoint/2010/main" val="390605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B07B70-0AB4-471A-B182-D33C2EE5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4" y="286044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Examples</a:t>
            </a:r>
          </a:p>
        </p:txBody>
      </p:sp>
      <p:pic>
        <p:nvPicPr>
          <p:cNvPr id="10" name="Εικόνα 4" descr="if.PNG">
            <a:extLst>
              <a:ext uri="{FF2B5EF4-FFF2-40B4-BE49-F238E27FC236}">
                <a16:creationId xmlns="" xmlns:a16="http://schemas.microsoft.com/office/drawing/2014/main" id="{644844BC-9771-4080-AB57-C865E813E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01"/>
          <a:stretch/>
        </p:blipFill>
        <p:spPr>
          <a:xfrm>
            <a:off x="3577529" y="4417734"/>
            <a:ext cx="4328978" cy="2440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Εικόνα 7" descr="if esle.PNG">
            <a:extLst>
              <a:ext uri="{FF2B5EF4-FFF2-40B4-BE49-F238E27FC236}">
                <a16:creationId xmlns="" xmlns:a16="http://schemas.microsoft.com/office/drawing/2014/main" id="{3BF2B0F0-7418-4226-AFE7-AF2FDDF035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433"/>
          <a:stretch/>
        </p:blipFill>
        <p:spPr>
          <a:xfrm>
            <a:off x="3577529" y="1742311"/>
            <a:ext cx="4319834" cy="2462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72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D4A491BA-C6AD-4B6D-8511-E2220EAD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D7DDF0-ECBA-490E-A617-163ECE7B5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425" y="1066800"/>
            <a:ext cx="4692122" cy="5791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800" dirty="0"/>
              <a:t>What is Python?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String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Casting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Basic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Input &amp; Output</a:t>
            </a: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en-US" sz="3800" dirty="0">
                <a:solidFill>
                  <a:srgbClr val="FFC000"/>
                </a:solidFill>
              </a:rPr>
              <a:t>Decision Making</a:t>
            </a:r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3537BE-4209-4473-8B9F-A8125B547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AutoShape 14" descr="Αποτέλεσμα εικόνας για python programming pics">
            <a:extLst>
              <a:ext uri="{FF2B5EF4-FFF2-40B4-BE49-F238E27FC236}">
                <a16:creationId xmlns="" xmlns:a16="http://schemas.microsoft.com/office/drawing/2014/main" id="{B06F37D8-7DB2-4F97-8D38-08457B942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Σχετική εικόνα">
            <a:extLst>
              <a:ext uri="{FF2B5EF4-FFF2-40B4-BE49-F238E27FC236}">
                <a16:creationId xmlns="" xmlns:a16="http://schemas.microsoft.com/office/drawing/2014/main" id="{5D6C6A23-196D-4DE7-8B04-25A75EFB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348" y="1830412"/>
            <a:ext cx="6725905" cy="32194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5714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FE6DE346-0AB9-4626-9F62-1AA87FBD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6" y="2705138"/>
            <a:ext cx="6671603" cy="1593167"/>
          </a:xfrm>
        </p:spPr>
        <p:txBody>
          <a:bodyPr/>
          <a:lstStyle/>
          <a:p>
            <a:pPr algn="ctr"/>
            <a:r>
              <a:rPr lang="el-GR" sz="4000" dirty="0"/>
              <a:t> </a:t>
            </a:r>
            <a:r>
              <a:rPr lang="el-GR" sz="4000" i="1" dirty="0">
                <a:solidFill>
                  <a:srgbClr val="FFC000"/>
                </a:solidFill>
              </a:rPr>
              <a:t>Decision Making</a:t>
            </a:r>
          </a:p>
          <a:p>
            <a:endParaRPr lang="el-GR" dirty="0"/>
          </a:p>
        </p:txBody>
      </p:sp>
      <p:pic>
        <p:nvPicPr>
          <p:cNvPr id="3" name="Εικόνα 5" descr="decision_making.jpg">
            <a:extLst>
              <a:ext uri="{FF2B5EF4-FFF2-40B4-BE49-F238E27FC236}">
                <a16:creationId xmlns="" xmlns:a16="http://schemas.microsoft.com/office/drawing/2014/main" id="{99610C05-FADA-4E85-9795-D49F5AE0F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7230564" y="940646"/>
            <a:ext cx="4065793" cy="4994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978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FCAC5C22-870B-4950-B71C-32E618F6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08" y="621584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l-GR" b="1" dirty="0">
                <a:solidFill>
                  <a:srgbClr val="92D050"/>
                </a:solidFill>
              </a:rPr>
              <a:t>IF 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l-GR" b="1" dirty="0">
                <a:solidFill>
                  <a:srgbClr val="92D050"/>
                </a:solidFill>
              </a:rPr>
              <a:t>Statement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9BE422E-7694-4603-A7CC-4F68766AF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8891" y="2077851"/>
            <a:ext cx="4195688" cy="3980034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</a:pPr>
            <a:r>
              <a:rPr lang="en-US" sz="2800" dirty="0">
                <a:solidFill>
                  <a:srgbClr val="FF0000"/>
                </a:solidFill>
              </a:rPr>
              <a:t>If Syntax</a:t>
            </a:r>
          </a:p>
          <a:p>
            <a:pPr marL="0" indent="0">
              <a:buNone/>
            </a:pPr>
            <a:r>
              <a:rPr lang="en-US" sz="2400" dirty="0"/>
              <a:t>if condition</a:t>
            </a:r>
            <a:r>
              <a:rPr lang="en-US" sz="2400" b="1" dirty="0"/>
              <a:t>:</a:t>
            </a:r>
            <a:endParaRPr lang="el-GR" sz="2400" b="1" dirty="0"/>
          </a:p>
          <a:p>
            <a:pPr marL="457200" lvl="1" indent="0">
              <a:buNone/>
            </a:pPr>
            <a:r>
              <a:rPr lang="en-US" sz="2400" dirty="0"/>
              <a:t>  statement 1</a:t>
            </a:r>
          </a:p>
          <a:p>
            <a:pPr marL="457200" lvl="1" indent="0">
              <a:buNone/>
            </a:pPr>
            <a:r>
              <a:rPr lang="en-US" sz="2400" dirty="0"/>
              <a:t>  statement 2</a:t>
            </a:r>
          </a:p>
          <a:p>
            <a:pPr marL="457200" lvl="1" indent="0">
              <a:buNone/>
            </a:pPr>
            <a:r>
              <a:rPr lang="en-US" sz="2400" dirty="0"/>
              <a:t>  statement 3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b="1" dirty="0"/>
              <a:t> .</a:t>
            </a:r>
          </a:p>
          <a:p>
            <a:pPr marL="457200" lvl="1" indent="0">
              <a:buNone/>
            </a:pPr>
            <a:r>
              <a:rPr lang="en-US" sz="2400" b="1" dirty="0"/>
              <a:t>  .</a:t>
            </a:r>
          </a:p>
          <a:p>
            <a:pPr marL="457200" lvl="1" indent="0">
              <a:buNone/>
            </a:pPr>
            <a:r>
              <a:rPr lang="en-US" sz="2400" b="1" dirty="0"/>
              <a:t>  .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0E96559-C3D6-44A3-A7FA-993F77A6955A}"/>
              </a:ext>
            </a:extLst>
          </p:cNvPr>
          <p:cNvSpPr/>
          <p:nvPr/>
        </p:nvSpPr>
        <p:spPr>
          <a:xfrm>
            <a:off x="4453224" y="2077851"/>
            <a:ext cx="32121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If…Else </a:t>
            </a:r>
            <a:r>
              <a:rPr lang="el-GR" sz="2600" dirty="0">
                <a:solidFill>
                  <a:srgbClr val="FF0000"/>
                </a:solidFill>
              </a:rPr>
              <a:t>Syntax</a:t>
            </a:r>
            <a:endParaRPr lang="en-US" sz="2600" dirty="0">
              <a:solidFill>
                <a:srgbClr val="FF0000"/>
              </a:solidFill>
            </a:endParaRPr>
          </a:p>
          <a:p>
            <a:pPr>
              <a:buClr>
                <a:srgbClr val="FFFFFF"/>
              </a:buClr>
            </a:pPr>
            <a:endParaRPr lang="el-GR" sz="2200" dirty="0"/>
          </a:p>
          <a:p>
            <a:pPr>
              <a:buClr>
                <a:srgbClr val="FFFFFF"/>
              </a:buClr>
            </a:pPr>
            <a:r>
              <a:rPr lang="el-GR" sz="2400" dirty="0"/>
              <a:t>if expression:
</a:t>
            </a:r>
            <a:r>
              <a:rPr lang="en-US" sz="2400" dirty="0"/>
              <a:t>	</a:t>
            </a:r>
            <a:r>
              <a:rPr lang="el-GR" sz="2400" dirty="0"/>
              <a:t>statement(s)
else:
   </a:t>
            </a:r>
            <a:r>
              <a:rPr lang="en-US" sz="2400" dirty="0"/>
              <a:t>	</a:t>
            </a:r>
            <a:r>
              <a:rPr lang="el-GR" sz="2400" dirty="0"/>
              <a:t>statement(s)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2ADF68C-AC2F-405B-B7DD-45717D2A4857}"/>
              </a:ext>
            </a:extLst>
          </p:cNvPr>
          <p:cNvSpPr/>
          <p:nvPr/>
        </p:nvSpPr>
        <p:spPr>
          <a:xfrm>
            <a:off x="8045717" y="2077851"/>
            <a:ext cx="365860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l-GR" sz="2600" dirty="0">
                <a:solidFill>
                  <a:srgbClr val="FF0000"/>
                </a:solidFill>
              </a:rPr>
              <a:t>I</a:t>
            </a:r>
            <a:r>
              <a:rPr lang="en-US" sz="2600" dirty="0">
                <a:solidFill>
                  <a:srgbClr val="FF0000"/>
                </a:solidFill>
              </a:rPr>
              <a:t>f</a:t>
            </a:r>
            <a:r>
              <a:rPr lang="el-GR" sz="2600" dirty="0">
                <a:solidFill>
                  <a:srgbClr val="FF0000"/>
                </a:solidFill>
              </a:rPr>
              <a:t>...E</a:t>
            </a:r>
            <a:r>
              <a:rPr lang="en-US" sz="2600" dirty="0">
                <a:solidFill>
                  <a:srgbClr val="FF0000"/>
                </a:solidFill>
              </a:rPr>
              <a:t>lif</a:t>
            </a:r>
            <a:r>
              <a:rPr lang="el-GR" sz="2600" dirty="0">
                <a:solidFill>
                  <a:srgbClr val="FF0000"/>
                </a:solidFill>
              </a:rPr>
              <a:t>...E</a:t>
            </a:r>
            <a:r>
              <a:rPr lang="en-US" sz="2600" dirty="0">
                <a:solidFill>
                  <a:srgbClr val="FF0000"/>
                </a:solidFill>
              </a:rPr>
              <a:t>lse Syntax</a:t>
            </a:r>
          </a:p>
          <a:p>
            <a:pPr>
              <a:buClr>
                <a:srgbClr val="FFFFFF"/>
              </a:buClr>
            </a:pPr>
            <a:endParaRPr lang="en-US" sz="2000" dirty="0"/>
          </a:p>
          <a:p>
            <a:pPr>
              <a:buClr>
                <a:srgbClr val="FFFFFF"/>
              </a:buClr>
            </a:pPr>
            <a:r>
              <a:rPr lang="el-GR" sz="2400" dirty="0"/>
              <a:t>if expression1:
</a:t>
            </a:r>
            <a:r>
              <a:rPr lang="en-US" sz="2400" dirty="0"/>
              <a:t>	</a:t>
            </a:r>
            <a:r>
              <a:rPr lang="el-GR" sz="2400" dirty="0"/>
              <a:t>statement(s)
elif expression2:
   </a:t>
            </a:r>
            <a:r>
              <a:rPr lang="en-US" sz="2400" dirty="0"/>
              <a:t>	</a:t>
            </a:r>
            <a:r>
              <a:rPr lang="el-GR" sz="2400" dirty="0"/>
              <a:t>statement(s)
elif expression3:
   </a:t>
            </a:r>
            <a:r>
              <a:rPr lang="en-US" sz="2400" dirty="0"/>
              <a:t>	</a:t>
            </a:r>
            <a:r>
              <a:rPr lang="el-GR" sz="2400" dirty="0"/>
              <a:t>statement(s)
else:
  </a:t>
            </a:r>
            <a:r>
              <a:rPr lang="en-US" sz="2400" dirty="0"/>
              <a:t>	</a:t>
            </a:r>
            <a:r>
              <a:rPr lang="el-GR" sz="2400" dirty="0"/>
              <a:t>statement(s)</a:t>
            </a:r>
          </a:p>
        </p:txBody>
      </p:sp>
    </p:spTree>
    <p:extLst>
      <p:ext uri="{BB962C8B-B14F-4D97-AF65-F5344CB8AC3E}">
        <p14:creationId xmlns:p14="http://schemas.microsoft.com/office/powerpoint/2010/main" val="328624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="" xmlns:a16="http://schemas.microsoft.com/office/drawing/2014/main" id="{B99ECB1F-03A7-4F37-BC81-F4F0B8115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810" y="1138076"/>
            <a:ext cx="9144838" cy="1322363"/>
          </a:xfrm>
        </p:spPr>
        <p:txBody>
          <a:bodyPr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r>
              <a:rPr lang="el-GR" sz="2400" dirty="0"/>
              <a:t> </a:t>
            </a:r>
            <a:r>
              <a:rPr lang="en-US" sz="2600" dirty="0"/>
              <a:t>Statements</a:t>
            </a:r>
            <a:r>
              <a:rPr lang="el-GR" sz="2600" dirty="0"/>
              <a:t> in a </a:t>
            </a:r>
            <a:r>
              <a:rPr lang="el-GR" sz="2600" dirty="0" err="1"/>
              <a:t>block</a:t>
            </a:r>
            <a:r>
              <a:rPr lang="el-GR" sz="2600" dirty="0"/>
              <a:t> </a:t>
            </a:r>
            <a:r>
              <a:rPr lang="el-GR" sz="2600" dirty="0" err="1" smtClean="0"/>
              <a:t>are</a:t>
            </a:r>
            <a:r>
              <a:rPr lang="en-US" sz="2600" dirty="0"/>
              <a:t> </a:t>
            </a:r>
            <a:r>
              <a:rPr lang="el-GR" sz="2600" dirty="0" err="1" smtClean="0"/>
              <a:t>uniformly</a:t>
            </a:r>
            <a:r>
              <a:rPr lang="el-GR" sz="2600" dirty="0" smtClean="0"/>
              <a:t> </a:t>
            </a:r>
            <a:r>
              <a:rPr lang="el-GR" sz="2600" dirty="0"/>
              <a:t>indented after the : symbol. </a:t>
            </a:r>
          </a:p>
        </p:txBody>
      </p:sp>
      <p:pic>
        <p:nvPicPr>
          <p:cNvPr id="7" name="Εικόνα 3" descr="if else if.PNG">
            <a:extLst>
              <a:ext uri="{FF2B5EF4-FFF2-40B4-BE49-F238E27FC236}">
                <a16:creationId xmlns="" xmlns:a16="http://schemas.microsoft.com/office/drawing/2014/main" id="{9BE67204-FC9D-4F92-98C9-06E18D991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2" r="2" b="10609"/>
          <a:stretch/>
        </p:blipFill>
        <p:spPr>
          <a:xfrm>
            <a:off x="1307591" y="2703109"/>
            <a:ext cx="8985021" cy="324634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651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19B6230-12E6-46D1-8D59-F9EDDE27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3" y="2999092"/>
            <a:ext cx="10131427" cy="1468800"/>
          </a:xfrm>
        </p:spPr>
        <p:txBody>
          <a:bodyPr>
            <a:normAutofit/>
          </a:bodyPr>
          <a:lstStyle/>
          <a:p>
            <a:r>
              <a:rPr lang="en-US" sz="4800" i="1" u="sng" dirty="0">
                <a:solidFill>
                  <a:schemeClr val="accent3"/>
                </a:solidFill>
                <a:latin typeface="Book Antiqua" panose="02040602050305030304" pitchFamily="18" charset="0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734500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AAE51E6-B006-449B-A9E6-DD189BE8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Odd or even?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6D37982-6E44-4210-8225-1B6FE1430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8565" y="2305018"/>
            <a:ext cx="5444196" cy="2781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Write a program that reads an integer from the user. </a:t>
            </a:r>
            <a:endParaRPr lang="el-GR" sz="2400" dirty="0"/>
          </a:p>
          <a:p>
            <a:pPr marL="0" indent="0">
              <a:buNone/>
            </a:pPr>
            <a:r>
              <a:rPr lang="en-US" sz="2400" dirty="0"/>
              <a:t>Then your program should display a message indicating whether the integer is even or odd.</a:t>
            </a:r>
          </a:p>
        </p:txBody>
      </p:sp>
    </p:spTree>
    <p:extLst>
      <p:ext uri="{BB962C8B-B14F-4D97-AF65-F5344CB8AC3E}">
        <p14:creationId xmlns:p14="http://schemas.microsoft.com/office/powerpoint/2010/main" val="1851838594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94B125-E048-4C95-A03A-D10013DC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o</a:t>
            </a:r>
            <a:r>
              <a:rPr lang="el-GR" dirty="0">
                <a:solidFill>
                  <a:srgbClr val="C00000"/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u</a:t>
            </a:r>
            <a:r>
              <a:rPr lang="el-GR" dirty="0">
                <a:solidFill>
                  <a:srgbClr val="C00000"/>
                </a:solidFill>
              </a:rPr>
              <a:t>t</a:t>
            </a:r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l-GR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C00000"/>
                </a:solidFill>
              </a:rPr>
              <a:t>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FA3F6ACA-6A70-4B99-8B95-5F4690FC8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474" y="2686928"/>
            <a:ext cx="9170078" cy="260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66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B7D6EAC-07E0-40CE-A0F1-FCF0B336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</a:rPr>
              <a:t>Is it a Leap Year?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6F94BCA-E143-4103-ACE7-A6691E5E9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375" y="2859519"/>
            <a:ext cx="4248442" cy="2232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Write a program that reads a year from the user and displays a message indicating whether or not it is a leap year.</a:t>
            </a:r>
          </a:p>
        </p:txBody>
      </p:sp>
    </p:spTree>
    <p:extLst>
      <p:ext uri="{BB962C8B-B14F-4D97-AF65-F5344CB8AC3E}">
        <p14:creationId xmlns:p14="http://schemas.microsoft.com/office/powerpoint/2010/main" val="310486228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D4A491BA-C6AD-4B6D-8511-E2220EAD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D7DDF0-ECBA-490E-A617-163ECE7B5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425" y="1066800"/>
            <a:ext cx="4692122" cy="5791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800" dirty="0"/>
              <a:t>What is Python?</a:t>
            </a:r>
          </a:p>
          <a:p>
            <a:pPr marL="514350" indent="-514350">
              <a:buClr>
                <a:srgbClr val="FFFF00"/>
              </a:buClr>
              <a:buFont typeface="+mj-lt"/>
              <a:buAutoNum type="arabicPeriod"/>
            </a:pPr>
            <a:r>
              <a:rPr lang="en-US" sz="3800" dirty="0">
                <a:solidFill>
                  <a:srgbClr val="FFFF00"/>
                </a:solidFill>
              </a:rPr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String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Casting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Basic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Input &amp;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Decision Making</a:t>
            </a:r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C3537BE-4209-4473-8B9F-A8125B547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AutoShape 14" descr="Αποτέλεσμα εικόνας για python programming pics">
            <a:extLst>
              <a:ext uri="{FF2B5EF4-FFF2-40B4-BE49-F238E27FC236}">
                <a16:creationId xmlns="" xmlns:a16="http://schemas.microsoft.com/office/drawing/2014/main" id="{B06F37D8-7DB2-4F97-8D38-08457B942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Σχετική εικόνα">
            <a:extLst>
              <a:ext uri="{FF2B5EF4-FFF2-40B4-BE49-F238E27FC236}">
                <a16:creationId xmlns="" xmlns:a16="http://schemas.microsoft.com/office/drawing/2014/main" id="{5D6C6A23-196D-4DE7-8B04-25A75EFB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348" y="1830412"/>
            <a:ext cx="6725905" cy="32194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0335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AEFCFEA-35AD-4E21-8645-E0283C430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452" y="2363869"/>
            <a:ext cx="5118841" cy="15954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26F896BA-7B71-428B-B3A8-F25413E2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75" y="609601"/>
            <a:ext cx="10131425" cy="1127760"/>
          </a:xfrm>
        </p:spPr>
        <p:txBody>
          <a:bodyPr/>
          <a:lstStyle/>
          <a:p>
            <a:pPr algn="ctr"/>
            <a:r>
              <a:rPr lang="el-GR" dirty="0">
                <a:solidFill>
                  <a:srgbClr val="00B050"/>
                </a:solidFill>
              </a:rPr>
              <a:t>S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l-GR" dirty="0">
                <a:solidFill>
                  <a:srgbClr val="00B050"/>
                </a:solidFill>
              </a:rPr>
              <a:t>l</a:t>
            </a:r>
            <a:r>
              <a:rPr lang="en-US" dirty="0">
                <a:solidFill>
                  <a:srgbClr val="00B050"/>
                </a:solidFill>
              </a:rPr>
              <a:t>u</a:t>
            </a:r>
            <a:r>
              <a:rPr lang="el-GR" dirty="0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i</a:t>
            </a:r>
            <a:r>
              <a:rPr lang="el-GR" dirty="0">
                <a:solidFill>
                  <a:srgbClr val="00B050"/>
                </a:solidFill>
              </a:rPr>
              <a:t>o</a:t>
            </a:r>
            <a:r>
              <a:rPr lang="en-US" dirty="0">
                <a:solidFill>
                  <a:srgbClr val="00B050"/>
                </a:solidFill>
              </a:rPr>
              <a:t>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B5CC7C8-39CA-4B0A-9F53-C1F353BD9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140" y="5507011"/>
            <a:ext cx="2402645" cy="6484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87C1A8D-B599-4683-A4BC-07F12C56B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371" y="5507010"/>
            <a:ext cx="2681301" cy="6484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6BD07F8-0C9C-4D58-BF57-1C7CF5C4590F}"/>
              </a:ext>
            </a:extLst>
          </p:cNvPr>
          <p:cNvSpPr txBox="1"/>
          <p:nvPr/>
        </p:nvSpPr>
        <p:spPr>
          <a:xfrm>
            <a:off x="5138103" y="4417731"/>
            <a:ext cx="1423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" dirty="0">
                <a:solidFill>
                  <a:srgbClr val="00B050"/>
                </a:solidFill>
              </a:rPr>
              <a:t>R</a:t>
            </a:r>
            <a:r>
              <a:rPr lang="en-US" sz="3000" dirty="0">
                <a:solidFill>
                  <a:srgbClr val="00B050"/>
                </a:solidFill>
              </a:rPr>
              <a:t>e</a:t>
            </a:r>
            <a:r>
              <a:rPr lang="el-GR" sz="3000" dirty="0">
                <a:solidFill>
                  <a:srgbClr val="00B050"/>
                </a:solidFill>
              </a:rPr>
              <a:t>s</a:t>
            </a:r>
            <a:r>
              <a:rPr lang="en-US" sz="3000" dirty="0">
                <a:solidFill>
                  <a:srgbClr val="00B050"/>
                </a:solidFill>
              </a:rPr>
              <a:t>u</a:t>
            </a:r>
            <a:r>
              <a:rPr lang="el-GR" sz="3000" dirty="0">
                <a:solidFill>
                  <a:srgbClr val="00B050"/>
                </a:solidFill>
              </a:rPr>
              <a:t>l</a:t>
            </a:r>
            <a:r>
              <a:rPr lang="en-US" sz="3000" dirty="0">
                <a:solidFill>
                  <a:srgbClr val="00B050"/>
                </a:solidFill>
              </a:rPr>
              <a:t>t</a:t>
            </a:r>
            <a:r>
              <a:rPr lang="el-GR" sz="3000" dirty="0">
                <a:solidFill>
                  <a:srgbClr val="00B050"/>
                </a:solidFill>
              </a:rPr>
              <a:t>s:</a:t>
            </a:r>
            <a:endParaRPr lang="en-US" sz="3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72762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B8A20A-5347-43A1-A8E2-DB7E1BBE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914400"/>
            <a:ext cx="6685672" cy="72096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What Color is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THAT Square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FB041C2-D635-4F46-AB65-C4409B0B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 program that reads a position</a:t>
            </a:r>
            <a:r>
              <a:rPr lang="el-GR" sz="2400" dirty="0"/>
              <a:t> in </a:t>
            </a:r>
            <a:r>
              <a:rPr lang="en-US" sz="2400" dirty="0"/>
              <a:t>t</a:t>
            </a:r>
            <a:r>
              <a:rPr lang="el-GR" sz="2400" dirty="0"/>
              <a:t>h</a:t>
            </a:r>
            <a:r>
              <a:rPr lang="en-US" sz="2400" dirty="0"/>
              <a:t>e</a:t>
            </a:r>
            <a:r>
              <a:rPr lang="el-GR" sz="2400" dirty="0"/>
              <a:t> </a:t>
            </a:r>
            <a:r>
              <a:rPr lang="en-US" sz="2400" dirty="0"/>
              <a:t>c</a:t>
            </a:r>
            <a:r>
              <a:rPr lang="el-GR" sz="2400" dirty="0"/>
              <a:t>h</a:t>
            </a:r>
            <a:r>
              <a:rPr lang="en-US" sz="2400" dirty="0"/>
              <a:t>e</a:t>
            </a:r>
            <a:r>
              <a:rPr lang="el-GR" sz="2400" dirty="0"/>
              <a:t>s</a:t>
            </a:r>
            <a:r>
              <a:rPr lang="en-US" sz="2400" dirty="0"/>
              <a:t>sb</a:t>
            </a:r>
            <a:r>
              <a:rPr lang="el-GR" sz="2400" dirty="0"/>
              <a:t>oard</a:t>
            </a:r>
            <a:r>
              <a:rPr lang="en-US" sz="2400" dirty="0"/>
              <a:t> from the user.</a:t>
            </a:r>
            <a:endParaRPr lang="el-GR" sz="2400" dirty="0"/>
          </a:p>
          <a:p>
            <a:r>
              <a:rPr lang="el-GR" sz="2400" dirty="0" smtClean="0"/>
              <a:t>D</a:t>
            </a:r>
            <a:r>
              <a:rPr lang="en-US" sz="2400" dirty="0"/>
              <a:t>isplay a message indicating whether</a:t>
            </a:r>
            <a:r>
              <a:rPr lang="el-GR" sz="2400" dirty="0"/>
              <a:t> it’</a:t>
            </a:r>
            <a:r>
              <a:rPr lang="en-US" sz="2400" dirty="0"/>
              <a:t>s</a:t>
            </a:r>
            <a:r>
              <a:rPr lang="el-GR" sz="2400" dirty="0"/>
              <a:t> </a:t>
            </a:r>
            <a:r>
              <a:rPr lang="en-US" sz="2400" dirty="0"/>
              <a:t>a</a:t>
            </a:r>
            <a:r>
              <a:rPr lang="el-GR" sz="2400" dirty="0"/>
              <a:t> </a:t>
            </a:r>
            <a:r>
              <a:rPr lang="en-US" sz="2400" dirty="0"/>
              <a:t>w</a:t>
            </a:r>
            <a:r>
              <a:rPr lang="el-GR" sz="2400" dirty="0"/>
              <a:t>hit</a:t>
            </a:r>
            <a:r>
              <a:rPr lang="en-US" sz="2400" dirty="0"/>
              <a:t>e</a:t>
            </a:r>
            <a:r>
              <a:rPr lang="el-GR" sz="2400" dirty="0"/>
              <a:t> </a:t>
            </a:r>
            <a:r>
              <a:rPr lang="en-US" sz="2400" dirty="0"/>
              <a:t>o</a:t>
            </a:r>
            <a:r>
              <a:rPr lang="el-GR" sz="2400" dirty="0"/>
              <a:t>r </a:t>
            </a:r>
            <a:r>
              <a:rPr lang="en-US" sz="2400" dirty="0"/>
              <a:t>a</a:t>
            </a:r>
            <a:r>
              <a:rPr lang="el-GR" sz="2400" dirty="0"/>
              <a:t> </a:t>
            </a:r>
            <a:r>
              <a:rPr lang="en-US" sz="2400" dirty="0"/>
              <a:t>b</a:t>
            </a:r>
            <a:r>
              <a:rPr lang="el-GR" sz="2400" dirty="0"/>
              <a:t>r</a:t>
            </a:r>
            <a:r>
              <a:rPr lang="en-US" sz="2400" dirty="0"/>
              <a:t>o</a:t>
            </a:r>
            <a:r>
              <a:rPr lang="el-GR" sz="2400" dirty="0"/>
              <a:t>w</a:t>
            </a:r>
            <a:r>
              <a:rPr lang="en-US" sz="2400" dirty="0"/>
              <a:t>n</a:t>
            </a:r>
            <a:r>
              <a:rPr lang="el-GR" sz="2400" dirty="0"/>
              <a:t> </a:t>
            </a:r>
            <a:r>
              <a:rPr lang="en-US" sz="2400" dirty="0"/>
              <a:t>c</a:t>
            </a:r>
            <a:r>
              <a:rPr lang="el-GR" sz="2400" dirty="0"/>
              <a:t>e</a:t>
            </a:r>
            <a:r>
              <a:rPr lang="en-US" sz="2400" dirty="0"/>
              <a:t>l</a:t>
            </a:r>
            <a:r>
              <a:rPr lang="el-GR" sz="2400" dirty="0"/>
              <a:t>l.</a:t>
            </a:r>
            <a:endParaRPr lang="en-US" sz="2400" dirty="0"/>
          </a:p>
        </p:txBody>
      </p:sp>
      <p:pic>
        <p:nvPicPr>
          <p:cNvPr id="1032" name="Picture 8" descr="https://snakify.org/static/images/problems/chess_board.png">
            <a:extLst>
              <a:ext uri="{FF2B5EF4-FFF2-40B4-BE49-F238E27FC236}">
                <a16:creationId xmlns="" xmlns:a16="http://schemas.microsoft.com/office/drawing/2014/main" id="{4E003113-E16A-4F8A-ABCF-27937A90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471" y="1748252"/>
            <a:ext cx="3935408" cy="427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414475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44A5E71-2CA7-4133-9ED0-02FF1F00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DABC928-C495-43EA-89F2-B349991B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11" y="2185938"/>
            <a:ext cx="7637204" cy="18500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B24BAE8-F02A-4121-8B16-90620F785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0" b="1"/>
          <a:stretch/>
        </p:blipFill>
        <p:spPr>
          <a:xfrm>
            <a:off x="2533589" y="5358383"/>
            <a:ext cx="6435847" cy="10598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5541206-CC9A-4FD3-A540-046A962B43BC}"/>
              </a:ext>
            </a:extLst>
          </p:cNvPr>
          <p:cNvSpPr txBox="1"/>
          <p:nvPr/>
        </p:nvSpPr>
        <p:spPr>
          <a:xfrm>
            <a:off x="5104400" y="4420165"/>
            <a:ext cx="1294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l-GR" sz="3000" dirty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l-GR" sz="3000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l-GR" sz="30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99028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2902016F-0741-4BAA-9D05-6934DB80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20616"/>
            <a:ext cx="10131425" cy="11347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92D050"/>
                </a:solidFill>
              </a:rPr>
              <a:t>«Rook move»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7A8BFBE-5205-493F-AA7B-7EC15F93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56934"/>
            <a:ext cx="5757202" cy="4853355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Helvetica Neue"/>
              </a:rPr>
              <a:t>Given two different cells,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Helvetica Neue"/>
              </a:rPr>
              <a:t>determine if a rook can go from the first cell to the second in one move.</a:t>
            </a:r>
            <a:endParaRPr lang="el-GR" altLang="en-US" sz="2400" dirty="0">
              <a:latin typeface="Helvetica Neue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latin typeface="Helvetica Neue"/>
              </a:rPr>
              <a:t>Input: </a:t>
            </a:r>
            <a:r>
              <a:rPr lang="en-US" altLang="en-US" sz="2400" dirty="0">
                <a:latin typeface="Helvetica Neue"/>
              </a:rPr>
              <a:t>four numbers from 1 to 8, each specifying the column and row number, first two - for the first cell, and then the last two - for the second cell.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latin typeface="Helvetica Neue"/>
              </a:rPr>
              <a:t>Print</a:t>
            </a:r>
            <a:r>
              <a:rPr lang="en-US" altLang="en-US" sz="2400" dirty="0">
                <a:latin typeface="Helvetica Neue"/>
              </a:rPr>
              <a:t> </a:t>
            </a:r>
            <a:r>
              <a:rPr lang="en-US" altLang="en-US" sz="2400" dirty="0">
                <a:latin typeface="Menlo"/>
              </a:rPr>
              <a:t>YES</a:t>
            </a:r>
            <a:r>
              <a:rPr lang="en-US" altLang="en-US" sz="2400" dirty="0">
                <a:latin typeface="Helvetica Neue"/>
              </a:rPr>
              <a:t> if a rook can go from the first cell to the second in one move, or </a:t>
            </a:r>
            <a:r>
              <a:rPr lang="en-US" altLang="en-US" sz="2400" dirty="0">
                <a:latin typeface="Menlo"/>
              </a:rPr>
              <a:t>NO</a:t>
            </a:r>
            <a:r>
              <a:rPr lang="en-US" altLang="en-US" sz="2400" dirty="0">
                <a:latin typeface="Helvetica Neue"/>
              </a:rPr>
              <a:t> otherwise.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2051" name="Picture 3" descr="https://snakify.org/static/images/problems/rook_move.png">
            <a:extLst>
              <a:ext uri="{FF2B5EF4-FFF2-40B4-BE49-F238E27FC236}">
                <a16:creationId xmlns="" xmlns:a16="http://schemas.microsoft.com/office/drawing/2014/main" id="{7C8EB10F-A132-48BE-AA25-5D3F0069B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658" y="1856935"/>
            <a:ext cx="4389121" cy="458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237567"/>
      </p:ext>
    </p:extLst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ABA512-7B60-4E94-9D93-38F02903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rgbClr val="92D050"/>
                </a:solidFill>
              </a:rPr>
              <a:t>s</a:t>
            </a:r>
            <a:r>
              <a:rPr lang="en-US" dirty="0">
                <a:solidFill>
                  <a:srgbClr val="92D050"/>
                </a:solidFill>
              </a:rPr>
              <a:t>o</a:t>
            </a:r>
            <a:r>
              <a:rPr lang="el-GR" dirty="0">
                <a:solidFill>
                  <a:srgbClr val="92D050"/>
                </a:solidFill>
              </a:rPr>
              <a:t>l</a:t>
            </a:r>
            <a:r>
              <a:rPr lang="en-US" dirty="0">
                <a:solidFill>
                  <a:srgbClr val="92D050"/>
                </a:solidFill>
              </a:rPr>
              <a:t>u</a:t>
            </a:r>
            <a:r>
              <a:rPr lang="el-GR" dirty="0">
                <a:solidFill>
                  <a:srgbClr val="92D050"/>
                </a:solidFill>
              </a:rPr>
              <a:t>t</a:t>
            </a:r>
            <a:r>
              <a:rPr lang="en-US" dirty="0">
                <a:solidFill>
                  <a:srgbClr val="92D050"/>
                </a:solidFill>
              </a:rPr>
              <a:t>i</a:t>
            </a:r>
            <a:r>
              <a:rPr lang="el-GR" dirty="0">
                <a:solidFill>
                  <a:srgbClr val="92D050"/>
                </a:solidFill>
              </a:rPr>
              <a:t>o</a:t>
            </a:r>
            <a:r>
              <a:rPr lang="en-US" dirty="0">
                <a:solidFill>
                  <a:srgbClr val="92D050"/>
                </a:solidFill>
              </a:rPr>
              <a:t>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ACCF2C3E-0781-481C-B4BF-EF4675F34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573" y="2658793"/>
            <a:ext cx="8671879" cy="24435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3027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DFBCA7D-49F2-4D2C-9BA4-14A006BD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Roulette Payouts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BA3E11E-2465-406D-8EBC-BA084E3F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6"/>
            <a:ext cx="5011614" cy="4385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F</a:t>
            </a:r>
            <a:r>
              <a:rPr lang="en-US" sz="2400" dirty="0"/>
              <a:t>o</a:t>
            </a:r>
            <a:r>
              <a:rPr lang="el-GR" sz="2400" dirty="0"/>
              <a:t>r </a:t>
            </a:r>
            <a:r>
              <a:rPr lang="en-US" sz="2400" dirty="0"/>
              <a:t>t</a:t>
            </a:r>
            <a:r>
              <a:rPr lang="el-GR" sz="2400" dirty="0"/>
              <a:t>h</a:t>
            </a:r>
            <a:r>
              <a:rPr lang="en-US" sz="2400" dirty="0"/>
              <a:t>i</a:t>
            </a:r>
            <a:r>
              <a:rPr lang="el-GR" sz="2400" dirty="0"/>
              <a:t>s </a:t>
            </a:r>
            <a:r>
              <a:rPr lang="en-US" sz="2400" dirty="0"/>
              <a:t>g</a:t>
            </a:r>
            <a:r>
              <a:rPr lang="el-GR" sz="2400" dirty="0"/>
              <a:t>a</a:t>
            </a:r>
            <a:r>
              <a:rPr lang="en-US" sz="2400" dirty="0"/>
              <a:t>m</a:t>
            </a:r>
            <a:r>
              <a:rPr lang="el-GR" sz="2400" dirty="0"/>
              <a:t>e a</a:t>
            </a:r>
            <a:r>
              <a:rPr lang="en-US" sz="2400" dirty="0"/>
              <a:t> roulette has 3</a:t>
            </a:r>
            <a:r>
              <a:rPr lang="el-GR" sz="2400" dirty="0"/>
              <a:t>7</a:t>
            </a:r>
            <a:r>
              <a:rPr lang="en-US" sz="2400" dirty="0"/>
              <a:t> spaces on</a:t>
            </a:r>
            <a:r>
              <a:rPr lang="el-GR" sz="2400" dirty="0"/>
              <a:t> </a:t>
            </a:r>
            <a:r>
              <a:rPr lang="en-US" sz="2400" dirty="0"/>
              <a:t>it</a:t>
            </a:r>
            <a:r>
              <a:rPr lang="el-GR" sz="2400" dirty="0"/>
              <a:t> </a:t>
            </a:r>
            <a:r>
              <a:rPr lang="en-US" sz="2400" dirty="0"/>
              <a:t>(18  black, 18 red, </a:t>
            </a:r>
            <a:r>
              <a:rPr lang="el-GR" sz="2400" dirty="0"/>
              <a:t>1</a:t>
            </a:r>
            <a:r>
              <a:rPr lang="en-US" sz="2400" dirty="0"/>
              <a:t> green).</a:t>
            </a:r>
            <a:endParaRPr lang="el-GR" sz="2400" dirty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green space </a:t>
            </a:r>
            <a:r>
              <a:rPr lang="el-GR" sz="2400" dirty="0"/>
              <a:t>i</a:t>
            </a:r>
            <a:r>
              <a:rPr lang="en-US" sz="2400" dirty="0"/>
              <a:t>s numbered 0.</a:t>
            </a:r>
            <a:endParaRPr lang="el-GR" sz="2400" dirty="0"/>
          </a:p>
          <a:p>
            <a:pPr marL="0" indent="0">
              <a:buNone/>
            </a:pPr>
            <a:r>
              <a:rPr lang="el-GR" sz="2400" dirty="0" smtClean="0"/>
              <a:t>R</a:t>
            </a:r>
            <a:r>
              <a:rPr lang="en-US" sz="2400" dirty="0"/>
              <a:t>e</a:t>
            </a:r>
            <a:r>
              <a:rPr lang="el-GR" sz="2400" dirty="0"/>
              <a:t>d </a:t>
            </a:r>
            <a:r>
              <a:rPr lang="en-US" sz="2400" dirty="0"/>
              <a:t>spaces </a:t>
            </a:r>
            <a:r>
              <a:rPr lang="el-GR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1, 3, 5, 7, 9, 12, 14, 16, 18, 19, 21, 23, 25, 27, 30 32, 34</a:t>
            </a:r>
            <a:r>
              <a:rPr lang="el-GR" sz="2400" dirty="0"/>
              <a:t>,</a:t>
            </a:r>
            <a:r>
              <a:rPr lang="en-US" sz="2400" dirty="0"/>
              <a:t>36. </a:t>
            </a:r>
            <a:endParaRPr lang="el-GR" sz="2400" dirty="0"/>
          </a:p>
          <a:p>
            <a:pPr marL="0" indent="0">
              <a:buNone/>
            </a:pPr>
            <a:r>
              <a:rPr lang="en-US" sz="2400" dirty="0"/>
              <a:t>The remaining integers between 1 and 36 are black spaces.</a:t>
            </a:r>
            <a:endParaRPr lang="el-GR" sz="24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2052" name="Picture 4" descr="Αποτέλεσμα εικόνας για roulette">
            <a:extLst>
              <a:ext uri="{FF2B5EF4-FFF2-40B4-BE49-F238E27FC236}">
                <a16:creationId xmlns="" xmlns:a16="http://schemas.microsoft.com/office/drawing/2014/main" id="{A6644631-79DD-49E1-BF23-33AD80D0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392" y="2305896"/>
            <a:ext cx="5529953" cy="363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455233"/>
      </p:ext>
    </p:extLst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F02EC-0292-4179-94B7-DF4E5DDE9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83" y="4164037"/>
            <a:ext cx="10131425" cy="256032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l-GR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Write a program that simulates a spin of a roulette wheel by using Python’s random number generator. </a:t>
            </a:r>
            <a:endParaRPr lang="el-G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l-GR" sz="2400" dirty="0"/>
              <a:t>T</a:t>
            </a:r>
            <a:r>
              <a:rPr lang="en-US" sz="2400" dirty="0"/>
              <a:t>h</a:t>
            </a:r>
            <a:r>
              <a:rPr lang="el-GR" sz="2400" dirty="0"/>
              <a:t>e </a:t>
            </a:r>
            <a:r>
              <a:rPr lang="en-US" sz="2400" dirty="0"/>
              <a:t>p</a:t>
            </a:r>
            <a:r>
              <a:rPr lang="el-GR" sz="2400" dirty="0"/>
              <a:t>l</a:t>
            </a:r>
            <a:r>
              <a:rPr lang="en-US" sz="2400" dirty="0"/>
              <a:t>a</a:t>
            </a:r>
            <a:r>
              <a:rPr lang="el-GR" sz="2400" dirty="0"/>
              <a:t>y</a:t>
            </a:r>
            <a:r>
              <a:rPr lang="en-US" sz="2400" dirty="0"/>
              <a:t>e</a:t>
            </a:r>
            <a:r>
              <a:rPr lang="el-GR" sz="2400" dirty="0"/>
              <a:t>r </a:t>
            </a:r>
            <a:r>
              <a:rPr lang="en-US" sz="2400" dirty="0"/>
              <a:t>s</a:t>
            </a:r>
            <a:r>
              <a:rPr lang="el-GR" sz="2400" dirty="0"/>
              <a:t>h</a:t>
            </a:r>
            <a:r>
              <a:rPr lang="en-US" sz="2400" dirty="0"/>
              <a:t>o</a:t>
            </a:r>
            <a:r>
              <a:rPr lang="el-GR" sz="2400" dirty="0"/>
              <a:t>uld start w</a:t>
            </a:r>
            <a:r>
              <a:rPr lang="en-US" sz="2400" dirty="0"/>
              <a:t>i</a:t>
            </a:r>
            <a:r>
              <a:rPr lang="el-GR" sz="2400" dirty="0"/>
              <a:t>t</a:t>
            </a:r>
            <a:r>
              <a:rPr lang="en-US" sz="2400" dirty="0"/>
              <a:t>h</a:t>
            </a:r>
            <a:r>
              <a:rPr lang="el-GR" sz="2400" dirty="0"/>
              <a:t> 100$ </a:t>
            </a:r>
            <a:r>
              <a:rPr lang="en-US" sz="2400" dirty="0"/>
              <a:t>a</a:t>
            </a:r>
            <a:r>
              <a:rPr lang="el-GR" sz="2400" dirty="0"/>
              <a:t>n</a:t>
            </a:r>
            <a:r>
              <a:rPr lang="en-US" sz="2400" dirty="0"/>
              <a:t>d</a:t>
            </a:r>
            <a:r>
              <a:rPr lang="el-GR" sz="2400" dirty="0"/>
              <a:t> get </a:t>
            </a:r>
            <a:r>
              <a:rPr lang="en-US" sz="2400" dirty="0"/>
              <a:t>e</a:t>
            </a:r>
            <a:r>
              <a:rPr lang="el-GR" sz="2400" dirty="0"/>
              <a:t>x</a:t>
            </a:r>
            <a:r>
              <a:rPr lang="en-US" sz="2400" dirty="0"/>
              <a:t>t</a:t>
            </a:r>
            <a:r>
              <a:rPr lang="el-GR" sz="2400" dirty="0"/>
              <a:t>r</a:t>
            </a:r>
            <a:r>
              <a:rPr lang="en-US" sz="2400" dirty="0"/>
              <a:t>a</a:t>
            </a:r>
            <a:r>
              <a:rPr lang="el-GR" sz="2400" dirty="0"/>
              <a:t> 100$ when he wins, w</a:t>
            </a:r>
            <a:r>
              <a:rPr lang="en-US" sz="2400" dirty="0"/>
              <a:t>h</a:t>
            </a:r>
            <a:r>
              <a:rPr lang="el-GR" sz="2400" dirty="0"/>
              <a:t>e</a:t>
            </a:r>
            <a:r>
              <a:rPr lang="en-US" sz="2400" dirty="0"/>
              <a:t>r</a:t>
            </a:r>
            <a:r>
              <a:rPr lang="el-GR" sz="2400" dirty="0"/>
              <a:t>e</a:t>
            </a:r>
            <a:r>
              <a:rPr lang="en-US" sz="2400" dirty="0"/>
              <a:t>a</a:t>
            </a:r>
            <a:r>
              <a:rPr lang="el-GR" sz="2400" dirty="0"/>
              <a:t>s loose 10$ when he bets wrong.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Display </a:t>
            </a:r>
            <a:r>
              <a:rPr lang="el-GR" sz="2400" dirty="0"/>
              <a:t>i</a:t>
            </a:r>
            <a:r>
              <a:rPr lang="en-US" sz="2400" dirty="0"/>
              <a:t>t</a:t>
            </a:r>
            <a:r>
              <a:rPr lang="el-GR" sz="2400" dirty="0"/>
              <a:t>s </a:t>
            </a:r>
            <a:r>
              <a:rPr lang="en-US" sz="2400" dirty="0"/>
              <a:t>t</a:t>
            </a:r>
            <a:r>
              <a:rPr lang="el-GR" sz="2400" dirty="0"/>
              <a:t>i</a:t>
            </a:r>
            <a:r>
              <a:rPr lang="en-US" sz="2400" dirty="0"/>
              <a:t>m</a:t>
            </a:r>
            <a:r>
              <a:rPr lang="el-GR" sz="2400" dirty="0"/>
              <a:t>e </a:t>
            </a:r>
            <a:r>
              <a:rPr lang="en-US" sz="2400" dirty="0"/>
              <a:t>the </a:t>
            </a:r>
            <a:r>
              <a:rPr lang="el-GR" sz="2400" dirty="0"/>
              <a:t>o</a:t>
            </a:r>
            <a:r>
              <a:rPr lang="en-US" sz="2400" dirty="0"/>
              <a:t>u</a:t>
            </a:r>
            <a:r>
              <a:rPr lang="el-GR" sz="2400" dirty="0"/>
              <a:t>t</a:t>
            </a:r>
            <a:r>
              <a:rPr lang="en-US" sz="2400" dirty="0"/>
              <a:t>c</a:t>
            </a:r>
            <a:r>
              <a:rPr lang="el-GR" sz="2400" dirty="0"/>
              <a:t>o</a:t>
            </a:r>
            <a:r>
              <a:rPr lang="en-US" sz="2400" dirty="0"/>
              <a:t>m</a:t>
            </a:r>
            <a:r>
              <a:rPr lang="el-GR" sz="2400" dirty="0"/>
              <a:t>e </a:t>
            </a:r>
            <a:r>
              <a:rPr lang="en-US" sz="2400" dirty="0"/>
              <a:t>o</a:t>
            </a:r>
            <a:r>
              <a:rPr lang="el-GR" sz="2400" dirty="0"/>
              <a:t>f </a:t>
            </a:r>
            <a:r>
              <a:rPr lang="en-US" sz="2400" dirty="0"/>
              <a:t>t</a:t>
            </a:r>
            <a:r>
              <a:rPr lang="el-GR" sz="2400" dirty="0"/>
              <a:t>h</a:t>
            </a:r>
            <a:r>
              <a:rPr lang="en-US" sz="2400" dirty="0"/>
              <a:t>e</a:t>
            </a:r>
            <a:r>
              <a:rPr lang="el-GR" sz="2400" dirty="0"/>
              <a:t> </a:t>
            </a:r>
            <a:r>
              <a:rPr lang="en-US" sz="2400" dirty="0"/>
              <a:t>g</a:t>
            </a:r>
            <a:r>
              <a:rPr lang="el-GR" sz="2400" dirty="0"/>
              <a:t>a</a:t>
            </a:r>
            <a:r>
              <a:rPr lang="en-US" sz="2400" dirty="0"/>
              <a:t>m</a:t>
            </a:r>
            <a:r>
              <a:rPr lang="el-GR" sz="2400" dirty="0"/>
              <a:t>e </a:t>
            </a:r>
            <a:r>
              <a:rPr lang="en-US" sz="2400" dirty="0"/>
              <a:t>a</a:t>
            </a:r>
            <a:r>
              <a:rPr lang="el-GR" sz="2400" dirty="0"/>
              <a:t>n</a:t>
            </a:r>
            <a:r>
              <a:rPr lang="en-US" sz="2400" dirty="0"/>
              <a:t>d</a:t>
            </a:r>
            <a:r>
              <a:rPr lang="el-GR" sz="2400" dirty="0"/>
              <a:t> </a:t>
            </a:r>
            <a:r>
              <a:rPr lang="en-US" sz="2400" dirty="0"/>
              <a:t>t</a:t>
            </a:r>
            <a:r>
              <a:rPr lang="el-GR" sz="2400" dirty="0"/>
              <a:t>h</a:t>
            </a:r>
            <a:r>
              <a:rPr lang="en-US" sz="2400" dirty="0"/>
              <a:t>e</a:t>
            </a:r>
            <a:r>
              <a:rPr lang="el-GR" sz="2400" dirty="0"/>
              <a:t> </a:t>
            </a:r>
            <a:r>
              <a:rPr lang="en-US" sz="2400" dirty="0"/>
              <a:t>p</a:t>
            </a:r>
            <a:r>
              <a:rPr lang="el-GR" sz="2400" dirty="0"/>
              <a:t>l</a:t>
            </a:r>
            <a:r>
              <a:rPr lang="en-US" sz="2400" dirty="0"/>
              <a:t>a</a:t>
            </a:r>
            <a:r>
              <a:rPr lang="el-GR" sz="2400" dirty="0"/>
              <a:t>y</a:t>
            </a:r>
            <a:r>
              <a:rPr lang="en-US" sz="2400" dirty="0"/>
              <a:t>e</a:t>
            </a:r>
            <a:r>
              <a:rPr lang="el-GR" sz="2400" dirty="0"/>
              <a:t>r’</a:t>
            </a:r>
            <a:r>
              <a:rPr lang="en-US" sz="2400" dirty="0"/>
              <a:t>s</a:t>
            </a:r>
            <a:r>
              <a:rPr lang="el-GR" sz="2400" dirty="0"/>
              <a:t> </a:t>
            </a:r>
            <a:r>
              <a:rPr lang="en-US" sz="2400" dirty="0"/>
              <a:t>m</a:t>
            </a:r>
            <a:r>
              <a:rPr lang="el-GR" sz="2400" dirty="0"/>
              <a:t>o</a:t>
            </a:r>
            <a:r>
              <a:rPr lang="en-US" sz="2400" dirty="0"/>
              <a:t>n</a:t>
            </a:r>
            <a:r>
              <a:rPr lang="el-GR" sz="2400" dirty="0"/>
              <a:t>e</a:t>
            </a:r>
            <a:r>
              <a:rPr lang="en-US" sz="2400" dirty="0"/>
              <a:t>y</a:t>
            </a:r>
            <a:r>
              <a:rPr lang="el-GR" sz="2400" dirty="0"/>
              <a:t>.</a:t>
            </a:r>
            <a:r>
              <a:rPr lang="en-US" sz="2400" dirty="0"/>
              <a:t>T</a:t>
            </a:r>
            <a:r>
              <a:rPr lang="el-GR" sz="2400" dirty="0"/>
              <a:t>h</a:t>
            </a:r>
            <a:r>
              <a:rPr lang="en-US" sz="2400" dirty="0"/>
              <a:t>e</a:t>
            </a:r>
            <a:r>
              <a:rPr lang="el-GR" sz="2400" dirty="0"/>
              <a:t> </a:t>
            </a:r>
            <a:r>
              <a:rPr lang="en-US" sz="2400" dirty="0"/>
              <a:t>g</a:t>
            </a:r>
            <a:r>
              <a:rPr lang="el-GR" sz="2400" dirty="0"/>
              <a:t>a</a:t>
            </a:r>
            <a:r>
              <a:rPr lang="en-US" sz="2400" dirty="0"/>
              <a:t>m</a:t>
            </a:r>
            <a:r>
              <a:rPr lang="el-GR" sz="2400" dirty="0"/>
              <a:t>e </a:t>
            </a:r>
            <a:r>
              <a:rPr lang="en-US" sz="2400" dirty="0"/>
              <a:t>s</a:t>
            </a:r>
            <a:r>
              <a:rPr lang="el-GR" sz="2400" dirty="0"/>
              <a:t>h</a:t>
            </a:r>
            <a:r>
              <a:rPr lang="en-US" sz="2400" dirty="0"/>
              <a:t>o</a:t>
            </a:r>
            <a:r>
              <a:rPr lang="el-GR" sz="2400" dirty="0"/>
              <a:t>u</a:t>
            </a:r>
            <a:r>
              <a:rPr lang="en-US" sz="2400" dirty="0"/>
              <a:t>l</a:t>
            </a:r>
            <a:r>
              <a:rPr lang="el-GR" sz="2400" dirty="0"/>
              <a:t>d </a:t>
            </a:r>
            <a:r>
              <a:rPr lang="en-US" sz="2400" dirty="0"/>
              <a:t>s</a:t>
            </a:r>
            <a:r>
              <a:rPr lang="el-GR" sz="2400" dirty="0"/>
              <a:t>t</a:t>
            </a:r>
            <a:r>
              <a:rPr lang="en-US" sz="2400" dirty="0"/>
              <a:t>o</a:t>
            </a:r>
            <a:r>
              <a:rPr lang="el-GR" sz="2400" dirty="0"/>
              <a:t>p </a:t>
            </a:r>
            <a:r>
              <a:rPr lang="en-US" sz="2400" dirty="0"/>
              <a:t>a</a:t>
            </a:r>
            <a:r>
              <a:rPr lang="el-GR" sz="2400" dirty="0"/>
              <a:t>f</a:t>
            </a:r>
            <a:r>
              <a:rPr lang="en-US" sz="2400" dirty="0"/>
              <a:t>t</a:t>
            </a:r>
            <a:r>
              <a:rPr lang="el-GR" sz="2400" dirty="0"/>
              <a:t>e</a:t>
            </a:r>
            <a:r>
              <a:rPr lang="en-US" sz="2400" dirty="0"/>
              <a:t>r</a:t>
            </a:r>
            <a:r>
              <a:rPr lang="el-GR" sz="2400" dirty="0"/>
              <a:t> </a:t>
            </a:r>
            <a:r>
              <a:rPr lang="en-US" sz="2400" dirty="0"/>
              <a:t>p</a:t>
            </a:r>
            <a:r>
              <a:rPr lang="el-GR" sz="2400" dirty="0"/>
              <a:t>u</a:t>
            </a:r>
            <a:r>
              <a:rPr lang="en-US" sz="2400" dirty="0"/>
              <a:t>s</a:t>
            </a:r>
            <a:r>
              <a:rPr lang="el-GR" sz="2400" dirty="0"/>
              <a:t>h</a:t>
            </a:r>
            <a:r>
              <a:rPr lang="en-US" sz="2400" dirty="0"/>
              <a:t>i</a:t>
            </a:r>
            <a:r>
              <a:rPr lang="el-GR" sz="2400" dirty="0"/>
              <a:t>n</a:t>
            </a:r>
            <a:r>
              <a:rPr lang="en-US" sz="2400" dirty="0"/>
              <a:t>g</a:t>
            </a:r>
            <a:r>
              <a:rPr lang="el-GR" sz="2400" dirty="0"/>
              <a:t> </a:t>
            </a:r>
            <a:r>
              <a:rPr lang="en-US" sz="2400" dirty="0"/>
              <a:t>t</a:t>
            </a:r>
            <a:r>
              <a:rPr lang="el-GR" sz="2400" dirty="0"/>
              <a:t>h</a:t>
            </a:r>
            <a:r>
              <a:rPr lang="en-US" sz="2400" dirty="0"/>
              <a:t>e</a:t>
            </a:r>
            <a:r>
              <a:rPr lang="el-GR" sz="2400" dirty="0"/>
              <a:t> </a:t>
            </a:r>
            <a:r>
              <a:rPr lang="en-US" sz="2400" dirty="0"/>
              <a:t>b</a:t>
            </a:r>
            <a:r>
              <a:rPr lang="el-GR" sz="2400" dirty="0"/>
              <a:t>u</a:t>
            </a:r>
            <a:r>
              <a:rPr lang="en-US" sz="2400" dirty="0"/>
              <a:t>t</a:t>
            </a:r>
            <a:r>
              <a:rPr lang="el-GR" sz="2400" dirty="0"/>
              <a:t>t</a:t>
            </a:r>
            <a:r>
              <a:rPr lang="en-US" sz="2400" dirty="0"/>
              <a:t>o</a:t>
            </a:r>
            <a:r>
              <a:rPr lang="el-GR" sz="2400" dirty="0"/>
              <a:t>n ‘</a:t>
            </a:r>
            <a:r>
              <a:rPr lang="en-US" sz="2400" dirty="0"/>
              <a:t>s</a:t>
            </a:r>
            <a:r>
              <a:rPr lang="el-GR" sz="2400" dirty="0"/>
              <a:t>’ or ‘S’.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3076" name="Picture 4" descr="Αποτέλεσμα εικόνας για roulette">
            <a:extLst>
              <a:ext uri="{FF2B5EF4-FFF2-40B4-BE49-F238E27FC236}">
                <a16:creationId xmlns="" xmlns:a16="http://schemas.microsoft.com/office/drawing/2014/main" id="{6BA09131-22E7-4C56-A124-D5F0CE9F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431" y="1258521"/>
            <a:ext cx="5847471" cy="25809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3F157E5-7F2A-4001-8729-048006C67850}"/>
              </a:ext>
            </a:extLst>
          </p:cNvPr>
          <p:cNvSpPr/>
          <p:nvPr/>
        </p:nvSpPr>
        <p:spPr>
          <a:xfrm>
            <a:off x="557606" y="792488"/>
            <a:ext cx="49406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Many different bets can be placed in roulette:</a:t>
            </a:r>
            <a:endParaRPr lang="el-GR" sz="2400" dirty="0"/>
          </a:p>
          <a:p>
            <a:endParaRPr lang="el-G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Single number (1 to 36</a:t>
            </a:r>
            <a:r>
              <a:rPr lang="el-GR" sz="2400" dirty="0"/>
              <a:t> </a:t>
            </a:r>
            <a:r>
              <a:rPr lang="en-US" sz="2400" dirty="0"/>
              <a:t>o</a:t>
            </a:r>
            <a:r>
              <a:rPr lang="el-GR" sz="2400" dirty="0"/>
              <a:t>r </a:t>
            </a:r>
            <a:r>
              <a:rPr lang="en-US" sz="2400" dirty="0"/>
              <a:t>0)</a:t>
            </a:r>
            <a:endParaRPr lang="el-G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400" dirty="0"/>
              <a:t>Red versus Black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Odd versus Even </a:t>
            </a:r>
            <a:endParaRPr lang="el-GR" sz="2400" dirty="0"/>
          </a:p>
          <a:p>
            <a:pPr lvl="1"/>
            <a:r>
              <a:rPr lang="en-US" sz="2400" dirty="0"/>
              <a:t>(Note that 0 do</a:t>
            </a:r>
            <a:r>
              <a:rPr lang="el-GR" sz="2400" dirty="0"/>
              <a:t>e</a:t>
            </a:r>
            <a:r>
              <a:rPr lang="en-US" sz="2400" dirty="0"/>
              <a:t>s not pay out for even) 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878625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AC0EF13-A276-41E6-ADBA-2A21912E8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932702"/>
            <a:ext cx="11147202" cy="5925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A74FACD8-CFBB-4A81-BDDA-EEF4D63F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48" y="149600"/>
            <a:ext cx="10085706" cy="78310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So</a:t>
            </a:r>
            <a:r>
              <a:rPr lang="el-GR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l-GR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l-GR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09226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3">
            <a:extLst>
              <a:ext uri="{FF2B5EF4-FFF2-40B4-BE49-F238E27FC236}">
                <a16:creationId xmlns="" xmlns:a16="http://schemas.microsoft.com/office/drawing/2014/main" id="{9E674CA5-268A-4E1E-BCF2-9242232B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35865"/>
            <a:ext cx="10131425" cy="656492"/>
          </a:xfrm>
        </p:spPr>
        <p:txBody>
          <a:bodyPr/>
          <a:lstStyle/>
          <a:p>
            <a:pPr algn="ctr"/>
            <a:r>
              <a:rPr lang="el-GR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l-GR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l-GR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l-GR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6567BA7-EA73-4791-9C5B-E2A4BCC40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146" y="1886407"/>
            <a:ext cx="7354732" cy="3782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61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EE1A38E0-FEC8-4F98-8D9C-C2B4E29E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1" y="553330"/>
            <a:ext cx="10131425" cy="145626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Variables</a:t>
            </a:r>
            <a:endParaRPr lang="el-GR" b="1" dirty="0">
              <a:solidFill>
                <a:srgbClr val="FFFF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36A1CF8-4A25-488F-B591-981A760CF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53" y="2348264"/>
            <a:ext cx="10131425" cy="2152356"/>
          </a:xfrm>
        </p:spPr>
        <p:txBody>
          <a:bodyPr>
            <a:normAutofit/>
          </a:bodyPr>
          <a:lstStyle/>
          <a:p>
            <a:r>
              <a:rPr lang="en-US" sz="2400" dirty="0"/>
              <a:t>memory locations to store values</a:t>
            </a:r>
          </a:p>
          <a:p>
            <a:r>
              <a:rPr lang="en-US" sz="2400" dirty="0"/>
              <a:t> No need for type declaration of a variable</a:t>
            </a:r>
          </a:p>
          <a:p>
            <a:r>
              <a:rPr lang="en-US" sz="2400" dirty="0"/>
              <a:t>Automatical declaration while assigning values in variables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98" y="5007864"/>
            <a:ext cx="6384989" cy="8442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833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EF6087-F0B8-48FD-BBE6-A7F57DF4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40788"/>
            <a:ext cx="10131425" cy="145626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D90487-323F-422B-A20D-316BE100D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4394"/>
            <a:ext cx="10131425" cy="511360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Numbers (</a:t>
            </a:r>
            <a:r>
              <a:rPr lang="el-GR" sz="2400" dirty="0"/>
              <a:t>Αριθμοί</a:t>
            </a:r>
            <a:r>
              <a:rPr lang="en-US" sz="24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000" dirty="0"/>
              <a:t>store numeric values</a:t>
            </a:r>
            <a:endParaRPr lang="el-G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Strings (</a:t>
            </a:r>
            <a:r>
              <a:rPr lang="el-GR" sz="2400" dirty="0"/>
              <a:t>Αλφαριθμητικά</a:t>
            </a:r>
            <a:r>
              <a:rPr lang="en-US" sz="24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set of characters represented in the quotation marks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Boolean (</a:t>
            </a:r>
            <a:r>
              <a:rPr lang="el-GR" sz="2400" dirty="0"/>
              <a:t>Λογικές Μεταβλητές</a:t>
            </a:r>
            <a:r>
              <a:rPr lang="en-US" sz="2400" dirty="0"/>
              <a:t> 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True or False</a:t>
            </a:r>
            <a:endParaRPr lang="el-G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Lists</a:t>
            </a:r>
            <a:r>
              <a:rPr lang="el-GR" sz="2400" dirty="0"/>
              <a:t> </a:t>
            </a:r>
            <a:r>
              <a:rPr lang="en-US" sz="2400" dirty="0"/>
              <a:t>(</a:t>
            </a:r>
            <a:r>
              <a:rPr lang="el-GR" sz="2400" dirty="0"/>
              <a:t>Λίστες)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Next time</a:t>
            </a:r>
            <a:r>
              <a:rPr lang="en-US" sz="2200" dirty="0"/>
              <a:t>….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Tuple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sz="2000" dirty="0"/>
              <a:t>C</a:t>
            </a:r>
            <a:r>
              <a:rPr lang="en-US" sz="2000" dirty="0"/>
              <a:t>o</a:t>
            </a:r>
            <a:r>
              <a:rPr lang="el-GR" sz="2000" dirty="0"/>
              <a:t>m</a:t>
            </a:r>
            <a:r>
              <a:rPr lang="en-US" sz="2000" dirty="0"/>
              <a:t>i</a:t>
            </a:r>
            <a:r>
              <a:rPr lang="el-GR" sz="2000" dirty="0"/>
              <a:t>n</a:t>
            </a:r>
            <a:r>
              <a:rPr lang="en-US" sz="2000" dirty="0"/>
              <a:t>g</a:t>
            </a:r>
            <a:r>
              <a:rPr lang="el-GR" sz="2000" dirty="0"/>
              <a:t> </a:t>
            </a:r>
            <a:r>
              <a:rPr lang="en-US" sz="2000" dirty="0"/>
              <a:t>s</a:t>
            </a:r>
            <a:r>
              <a:rPr lang="el-GR" sz="2000" dirty="0"/>
              <a:t>o</a:t>
            </a:r>
            <a:r>
              <a:rPr lang="en-US" sz="2000" dirty="0"/>
              <a:t>o</a:t>
            </a:r>
            <a:r>
              <a:rPr lang="el-GR" sz="2000" dirty="0"/>
              <a:t>n</a:t>
            </a:r>
            <a:r>
              <a:rPr lang="en-US" sz="2200" dirty="0"/>
              <a:t>….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Dictionary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15433C60-30FD-45DE-ACA4-4C62FF12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92" y="468923"/>
            <a:ext cx="10131425" cy="1456267"/>
          </a:xfrm>
        </p:spPr>
        <p:txBody>
          <a:bodyPr/>
          <a:lstStyle/>
          <a:p>
            <a:pPr algn="ctr"/>
            <a:r>
              <a:rPr lang="el-GR" b="1" dirty="0">
                <a:solidFill>
                  <a:srgbClr val="FFFF00"/>
                </a:solidFill>
              </a:rPr>
              <a:t>VARIABLE  Assignment</a:t>
            </a:r>
          </a:p>
          <a:p>
            <a:endParaRPr lang="el-GR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="" xmlns:a16="http://schemas.microsoft.com/office/drawing/2014/main" id="{AC1D6CD8-2DBE-452A-B4F2-D3B0D46D0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2" y="1864230"/>
            <a:ext cx="7099738" cy="1014563"/>
          </a:xfrm>
        </p:spPr>
        <p:txBody>
          <a:bodyPr/>
          <a:lstStyle/>
          <a:p>
            <a:pPr algn="just"/>
            <a:r>
              <a:rPr lang="en-US" sz="2400" dirty="0"/>
              <a:t>The equal sign (=) is used to assign values to variables</a:t>
            </a:r>
            <a:endParaRPr lang="el-GR" sz="2000" dirty="0"/>
          </a:p>
        </p:txBody>
      </p:sp>
      <p:pic>
        <p:nvPicPr>
          <p:cNvPr id="9" name="Εικόνα 9" descr="Multiple Assignment.PNG">
            <a:extLst>
              <a:ext uri="{FF2B5EF4-FFF2-40B4-BE49-F238E27FC236}">
                <a16:creationId xmlns="" xmlns:a16="http://schemas.microsoft.com/office/drawing/2014/main" id="{9570FD86-4275-4AD3-8416-854C0D578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506"/>
          <a:stretch/>
        </p:blipFill>
        <p:spPr>
          <a:xfrm>
            <a:off x="7108155" y="4610459"/>
            <a:ext cx="1391306" cy="7250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78C5B93-9D7D-4FE8-968E-4ABFD85D2205}"/>
              </a:ext>
            </a:extLst>
          </p:cNvPr>
          <p:cNvSpPr/>
          <p:nvPr/>
        </p:nvSpPr>
        <p:spPr>
          <a:xfrm>
            <a:off x="559192" y="2707349"/>
            <a:ext cx="74517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2400" dirty="0"/>
              <a:t>Python allows you to assign a single value to several variables simultaneously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E88092D-BE0B-4AC0-B844-80DB993E2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756" y="4669770"/>
            <a:ext cx="2602329" cy="6657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211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A826956B-0027-4BCD-9161-086A709E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Strings</a:t>
            </a:r>
          </a:p>
          <a:p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="" xmlns:a16="http://schemas.microsoft.com/office/drawing/2014/main" id="{DBBC06F1-9FE0-45F7-97A9-24F523C82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3" y="2065867"/>
            <a:ext cx="9513277" cy="1943425"/>
          </a:xfrm>
        </p:spPr>
        <p:txBody>
          <a:bodyPr/>
          <a:lstStyle/>
          <a:p>
            <a:r>
              <a:rPr lang="en-US" sz="2400" dirty="0"/>
              <a:t>A set of characters in quotes (single or double)</a:t>
            </a:r>
          </a:p>
          <a:p>
            <a:r>
              <a:rPr lang="en-US" sz="2400" dirty="0"/>
              <a:t>Use double quotes especially when the string has single quotes itself.</a:t>
            </a:r>
          </a:p>
          <a:p>
            <a:r>
              <a:rPr lang="en-US" sz="2400" dirty="0"/>
              <a:t>There is no character type. Character = string of length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1630CCB-8982-44B1-A98B-475C72B2C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091" y="4842804"/>
            <a:ext cx="6976843" cy="10550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352333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17DB9842-A98E-48FF-B9B5-DDFE8B49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44" y="575383"/>
            <a:ext cx="10131425" cy="1493960"/>
          </a:xfrm>
        </p:spPr>
        <p:txBody>
          <a:bodyPr>
            <a:normAutofit/>
          </a:bodyPr>
          <a:lstStyle/>
          <a:p>
            <a:pPr algn="ctr"/>
            <a:r>
              <a:rPr lang="el-GR" b="1" dirty="0"/>
              <a:t>String Operators</a:t>
            </a:r>
          </a:p>
          <a:p>
            <a:pPr algn="just"/>
            <a:r>
              <a:rPr lang="el-GR" sz="2400" dirty="0"/>
              <a:t> </a:t>
            </a:r>
          </a:p>
          <a:p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="" xmlns:a16="http://schemas.microsoft.com/office/drawing/2014/main" id="{17CB0E5D-7275-426A-95EB-A83244B99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94337"/>
              </p:ext>
            </p:extLst>
          </p:nvPr>
        </p:nvGraphicFramePr>
        <p:xfrm>
          <a:off x="0" y="1322363"/>
          <a:ext cx="12192000" cy="5535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146046304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7960106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3699872735"/>
                    </a:ext>
                  </a:extLst>
                </a:gridCol>
              </a:tblGrid>
              <a:tr h="3807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i="0" dirty="0"/>
                        <a:t>I</a:t>
                      </a:r>
                      <a:r>
                        <a:rPr lang="el-GR" i="0" dirty="0"/>
                        <a:t>f </a:t>
                      </a:r>
                      <a:r>
                        <a:rPr lang="en-US" i="0" dirty="0"/>
                        <a:t>a</a:t>
                      </a:r>
                      <a:r>
                        <a:rPr lang="el-GR" i="0" dirty="0"/>
                        <a:t>=</a:t>
                      </a:r>
                      <a:r>
                        <a:rPr lang="en-US" i="0" dirty="0"/>
                        <a:t>“Hello” and b=“Python”</a:t>
                      </a:r>
                      <a:endParaRPr lang="el-GR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2182136"/>
                  </a:ext>
                </a:extLst>
              </a:tr>
              <a:tr h="6663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400" u="none" strike="noStrike" noProof="0" dirty="0"/>
                        <a:t>+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l-GR" dirty="0"/>
                        <a:t>Concatenation (Ενώνει </a:t>
                      </a:r>
                      <a:r>
                        <a:rPr lang="en-US" dirty="0"/>
                        <a:t>string </a:t>
                      </a:r>
                      <a:r>
                        <a:rPr lang="el-GR" dirty="0"/>
                        <a:t>μεταξύ τους)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a + b give</a:t>
                      </a:r>
                      <a:r>
                        <a:rPr lang="en-US" sz="1800" u="none" strike="noStrike" noProof="0" dirty="0"/>
                        <a:t>s</a:t>
                      </a:r>
                      <a:r>
                        <a:rPr lang="el-GR" sz="1800" u="none" strike="noStrike" noProof="0" dirty="0"/>
                        <a:t> </a:t>
                      </a:r>
                      <a:r>
                        <a:rPr lang="en-US" sz="1800" u="none" strike="noStrike" noProof="0" dirty="0"/>
                        <a:t>“</a:t>
                      </a:r>
                      <a:r>
                        <a:rPr lang="el-GR" sz="1800" u="none" strike="noStrike" noProof="0" dirty="0"/>
                        <a:t>HelloPython</a:t>
                      </a:r>
                      <a:r>
                        <a:rPr lang="en-US" sz="1800" u="none" strike="noStrike" noProof="0" dirty="0"/>
                        <a:t>”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5488914"/>
                  </a:ext>
                </a:extLst>
              </a:tr>
              <a:tr h="95189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400" u="none" strike="noStrike" noProof="0" dirty="0"/>
                        <a:t>*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l-GR" sz="1800" u="none" strike="noStrike" noProof="0" dirty="0"/>
                        <a:t>Repetition</a:t>
                      </a:r>
                      <a:r>
                        <a:rPr lang="en-US" sz="1800" u="none" strike="noStrike" noProof="0" dirty="0"/>
                        <a:t> (</a:t>
                      </a:r>
                      <a:r>
                        <a:rPr lang="el-GR" sz="1800" u="none" strike="noStrike" noProof="0" dirty="0"/>
                        <a:t>Ενώνει τόσα αντίγραφα του αριστερού τελευσταίου όσος είναι ο δεξιά τελεστής)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a*2</a:t>
                      </a:r>
                      <a:r>
                        <a:rPr lang="en-US" sz="1800" u="none" strike="noStrike" noProof="0" dirty="0"/>
                        <a:t> </a:t>
                      </a:r>
                      <a:r>
                        <a:rPr lang="el-GR" sz="1800" u="none" strike="noStrike" noProof="0" dirty="0"/>
                        <a:t>give</a:t>
                      </a:r>
                      <a:r>
                        <a:rPr lang="en-US" sz="1800" u="none" strike="noStrike" noProof="0" dirty="0"/>
                        <a:t>s</a:t>
                      </a:r>
                      <a:r>
                        <a:rPr lang="el-GR" sz="1800" u="none" strike="noStrike" noProof="0" dirty="0"/>
                        <a:t> </a:t>
                      </a:r>
                      <a:r>
                        <a:rPr lang="en-US" sz="1800" u="none" strike="noStrike" noProof="0" dirty="0"/>
                        <a:t>“</a:t>
                      </a:r>
                      <a:r>
                        <a:rPr lang="el-GR" sz="1800" u="none" strike="noStrike" noProof="0" dirty="0"/>
                        <a:t>HelloHello</a:t>
                      </a:r>
                      <a:r>
                        <a:rPr lang="en-US" sz="1800" u="none" strike="noStrike" noProof="0" dirty="0"/>
                        <a:t>”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3181444"/>
                  </a:ext>
                </a:extLst>
              </a:tr>
              <a:tr h="6663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400" u="none" strike="noStrike" noProof="0" dirty="0"/>
                        <a:t>[]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l-GR" sz="1800" u="none" strike="noStrike" noProof="0" dirty="0"/>
                        <a:t>Slice </a:t>
                      </a:r>
                      <a:r>
                        <a:rPr lang="en-US" sz="1800" u="none" strike="noStrike" noProof="0" dirty="0"/>
                        <a:t> </a:t>
                      </a:r>
                      <a:r>
                        <a:rPr lang="el-GR" sz="1800" u="none" strike="noStrike" noProof="0" dirty="0"/>
                        <a:t>(Δίνει ένα χαρακτήρα του </a:t>
                      </a:r>
                      <a:r>
                        <a:rPr lang="en-US" sz="1800" u="none" strike="noStrike" noProof="0" dirty="0"/>
                        <a:t>string) (index starts from 0)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a[1] give</a:t>
                      </a:r>
                      <a:r>
                        <a:rPr lang="en-US" sz="1800" u="none" strike="noStrike" noProof="0" dirty="0"/>
                        <a:t>s</a:t>
                      </a:r>
                      <a:r>
                        <a:rPr lang="el-GR" sz="1800" u="none" strike="noStrike" noProof="0" dirty="0"/>
                        <a:t> </a:t>
                      </a:r>
                      <a:r>
                        <a:rPr lang="en-US" sz="1800" u="none" strike="noStrike" noProof="0" dirty="0"/>
                        <a:t>“</a:t>
                      </a:r>
                      <a:r>
                        <a:rPr lang="el-GR" sz="1800" u="none" strike="noStrike" noProof="0" dirty="0"/>
                        <a:t>e</a:t>
                      </a:r>
                      <a:r>
                        <a:rPr lang="en-US" sz="1800" u="none" strike="noStrike" noProof="0" dirty="0"/>
                        <a:t>”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4821918"/>
                  </a:ext>
                </a:extLst>
              </a:tr>
              <a:tr h="6663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400" u="none" strike="noStrike" noProof="0" dirty="0"/>
                        <a:t>[ : ]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l-GR" sz="1800" u="none" strike="noStrike" noProof="0" dirty="0"/>
                        <a:t>Range Slice </a:t>
                      </a:r>
                      <a:r>
                        <a:rPr lang="en-US" sz="1800" u="none" strike="noStrike" noProof="0" dirty="0"/>
                        <a:t> (</a:t>
                      </a:r>
                      <a:r>
                        <a:rPr lang="el-GR" sz="1800" u="none" strike="noStrike" noProof="0" dirty="0"/>
                        <a:t>Δίνει τους χαρακτήρες από</a:t>
                      </a:r>
                    </a:p>
                    <a:p>
                      <a:pPr lvl="0" algn="l">
                        <a:buNone/>
                      </a:pPr>
                      <a:r>
                        <a:rPr lang="el-GR" sz="1800" u="none" strike="noStrike" noProof="0" dirty="0"/>
                        <a:t>ένα εύρος του </a:t>
                      </a:r>
                      <a:r>
                        <a:rPr lang="en-US" sz="1800" u="none" strike="noStrike" noProof="0" dirty="0"/>
                        <a:t>string)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a[1:4] give</a:t>
                      </a:r>
                      <a:r>
                        <a:rPr lang="en-US" sz="1800" u="none" strike="noStrike" noProof="0" dirty="0"/>
                        <a:t>s</a:t>
                      </a:r>
                      <a:r>
                        <a:rPr lang="el-GR" sz="1800" u="none" strike="noStrike" noProof="0" dirty="0"/>
                        <a:t> </a:t>
                      </a:r>
                      <a:r>
                        <a:rPr lang="en-US" sz="1800" u="none" strike="noStrike" noProof="0" dirty="0"/>
                        <a:t>“</a:t>
                      </a:r>
                      <a:r>
                        <a:rPr lang="el-GR" sz="1800" u="none" strike="noStrike" noProof="0" dirty="0"/>
                        <a:t>ell</a:t>
                      </a:r>
                      <a:r>
                        <a:rPr lang="en-US" sz="1800" u="none" strike="noStrike" noProof="0" dirty="0"/>
                        <a:t>”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5450888"/>
                  </a:ext>
                </a:extLst>
              </a:tr>
              <a:tr h="7318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200" u="none" strike="noStrike" noProof="0" dirty="0"/>
                        <a:t>in</a:t>
                      </a:r>
                      <a:endParaRPr lang="el-G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l-GR" sz="1800" u="none" strike="noStrike" noProof="0" dirty="0"/>
                        <a:t>Membership (Επιστρέφει </a:t>
                      </a:r>
                      <a:r>
                        <a:rPr lang="en-US" sz="1800" u="none" strike="noStrike" noProof="0" dirty="0"/>
                        <a:t>True</a:t>
                      </a:r>
                      <a:r>
                        <a:rPr lang="el-GR" sz="1800" u="none" strike="noStrike" noProof="0" dirty="0"/>
                        <a:t> αν ένας χαρακτήρας υπάρχει στο </a:t>
                      </a:r>
                      <a:r>
                        <a:rPr lang="en-US" sz="1800" u="none" strike="noStrike" noProof="0" dirty="0"/>
                        <a:t>string)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(</a:t>
                      </a:r>
                      <a:r>
                        <a:rPr lang="el-GR" sz="1800" u="none" strike="noStrike" noProof="0" dirty="0"/>
                        <a:t>H in a</a:t>
                      </a:r>
                      <a:r>
                        <a:rPr lang="en-US" sz="1800" u="none" strike="noStrike" noProof="0" dirty="0"/>
                        <a:t>)</a:t>
                      </a:r>
                      <a:r>
                        <a:rPr lang="el-GR" sz="1800" u="none" strike="noStrike" noProof="0" dirty="0"/>
                        <a:t> give</a:t>
                      </a:r>
                      <a:r>
                        <a:rPr lang="en-US" sz="1800" u="none" strike="noStrike" noProof="0" dirty="0"/>
                        <a:t>s</a:t>
                      </a:r>
                      <a:r>
                        <a:rPr lang="el-GR" sz="1800" u="none" strike="noStrike" noProof="0" dirty="0"/>
                        <a:t> </a:t>
                      </a:r>
                      <a:r>
                        <a:rPr lang="en-US" sz="1800" u="none" strike="noStrike" noProof="0" dirty="0"/>
                        <a:t>True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387357"/>
                  </a:ext>
                </a:extLst>
              </a:tr>
              <a:tr h="95189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200" u="none" strike="noStrike" noProof="0" dirty="0"/>
                        <a:t>not in</a:t>
                      </a:r>
                      <a:endParaRPr lang="el-G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l-GR" sz="1800" u="none" strike="noStrike" noProof="0" dirty="0"/>
                        <a:t>Membership (Επιστρέφει </a:t>
                      </a:r>
                      <a:r>
                        <a:rPr lang="en-US" sz="1800" u="none" strike="noStrike" noProof="0" dirty="0"/>
                        <a:t>True</a:t>
                      </a:r>
                      <a:r>
                        <a:rPr lang="el-GR" sz="1800" u="none" strike="noStrike" noProof="0" dirty="0"/>
                        <a:t> αν ένας χαρακτήρας δεν υπάρχει στο </a:t>
                      </a:r>
                      <a:r>
                        <a:rPr lang="en-US" sz="1800" u="none" strike="noStrike" noProof="0" dirty="0"/>
                        <a:t>string)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(</a:t>
                      </a:r>
                      <a:r>
                        <a:rPr lang="el-GR" sz="1800" u="none" strike="noStrike" noProof="0" dirty="0"/>
                        <a:t>M not in a</a:t>
                      </a:r>
                      <a:r>
                        <a:rPr lang="en-US" sz="1800" u="none" strike="noStrike" noProof="0" dirty="0"/>
                        <a:t>) </a:t>
                      </a:r>
                      <a:r>
                        <a:rPr lang="el-GR" sz="1800" u="none" strike="noStrike" noProof="0" dirty="0"/>
                        <a:t>give</a:t>
                      </a:r>
                      <a:r>
                        <a:rPr lang="en-US" sz="1800" u="none" strike="noStrike" noProof="0" dirty="0"/>
                        <a:t>s</a:t>
                      </a:r>
                      <a:r>
                        <a:rPr lang="el-GR" sz="1800" u="none" strike="noStrike" noProof="0" dirty="0"/>
                        <a:t> </a:t>
                      </a:r>
                      <a:r>
                        <a:rPr lang="en-US" sz="1800" u="none" strike="noStrike" noProof="0" dirty="0"/>
                        <a:t>True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5925476"/>
                  </a:ext>
                </a:extLst>
              </a:tr>
              <a:tr h="52024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2400" u="none" strike="noStrike" noProof="0" dirty="0"/>
                        <a:t>%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l-GR" sz="1800" u="none" strike="noStrike" noProof="0" dirty="0"/>
                        <a:t>Format </a:t>
                      </a:r>
                      <a:r>
                        <a:rPr lang="en-US" sz="1800" u="none" strike="noStrike" noProof="0" dirty="0"/>
                        <a:t> (A</a:t>
                      </a:r>
                      <a:r>
                        <a:rPr lang="el-GR" sz="1800" u="none" strike="noStrike" noProof="0" dirty="0"/>
                        <a:t>λλάζει το </a:t>
                      </a:r>
                      <a:r>
                        <a:rPr lang="en-US" sz="1800" u="none" strike="noStrike" noProof="0" dirty="0"/>
                        <a:t>format </a:t>
                      </a:r>
                      <a:r>
                        <a:rPr lang="el-GR" sz="1800" u="none" strike="noStrike" noProof="0" dirty="0"/>
                        <a:t>του </a:t>
                      </a:r>
                      <a:r>
                        <a:rPr lang="en-US" sz="1800" u="none" strike="noStrike" noProof="0" dirty="0"/>
                        <a:t>string</a:t>
                      </a:r>
                      <a:r>
                        <a:rPr lang="el-GR" sz="1800" u="none" strike="noStrike" noProof="0" dirty="0"/>
                        <a:t>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 noProof="0" dirty="0"/>
                        <a:t>See at next section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0529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162522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Ουράνιο">
  <a:themeElements>
    <a:clrScheme name="Ουράνιο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Ουράνιο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Ουράνιο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</TotalTime>
  <Words>1774</Words>
  <Application>Microsoft Office PowerPoint</Application>
  <PresentationFormat>Widescreen</PresentationFormat>
  <Paragraphs>397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Book Antiqua</vt:lpstr>
      <vt:lpstr>Bookman Old Style</vt:lpstr>
      <vt:lpstr>Calibri</vt:lpstr>
      <vt:lpstr>Calibri Light</vt:lpstr>
      <vt:lpstr>Consolas</vt:lpstr>
      <vt:lpstr>Helvetica Neue</vt:lpstr>
      <vt:lpstr>Menlo</vt:lpstr>
      <vt:lpstr>Wingdings</vt:lpstr>
      <vt:lpstr>Ουράνιο</vt:lpstr>
      <vt:lpstr>LEarning to Code   </vt:lpstr>
      <vt:lpstr> </vt:lpstr>
      <vt:lpstr>What is python ?</vt:lpstr>
      <vt:lpstr> </vt:lpstr>
      <vt:lpstr>Variables</vt:lpstr>
      <vt:lpstr>Variable types</vt:lpstr>
      <vt:lpstr>VARIABLE  Assignment </vt:lpstr>
      <vt:lpstr>Strings </vt:lpstr>
      <vt:lpstr>String Operators   </vt:lpstr>
      <vt:lpstr>Examples</vt:lpstr>
      <vt:lpstr>STRING FORMATTING OPERATOR</vt:lpstr>
      <vt:lpstr>ΕXample</vt:lpstr>
      <vt:lpstr>Escape Characters - Backslash notation</vt:lpstr>
      <vt:lpstr> </vt:lpstr>
      <vt:lpstr>The len() Function </vt:lpstr>
      <vt:lpstr>The lower() Function </vt:lpstr>
      <vt:lpstr>The upper() function </vt:lpstr>
      <vt:lpstr>The isspace() Function </vt:lpstr>
      <vt:lpstr>The swapcase() function </vt:lpstr>
      <vt:lpstr> </vt:lpstr>
      <vt:lpstr>CASting </vt:lpstr>
      <vt:lpstr> </vt:lpstr>
      <vt:lpstr>Operators(Τελεστεσ)</vt:lpstr>
      <vt:lpstr>Arithmetic Operators </vt:lpstr>
      <vt:lpstr>Comparison Operators </vt:lpstr>
      <vt:lpstr> Logical Operators </vt:lpstr>
      <vt:lpstr>Assignment Operators </vt:lpstr>
      <vt:lpstr>Other types of operators</vt:lpstr>
      <vt:lpstr> </vt:lpstr>
      <vt:lpstr>BAsic Input and Output</vt:lpstr>
      <vt:lpstr>Examples</vt:lpstr>
      <vt:lpstr> </vt:lpstr>
      <vt:lpstr> Decision Making </vt:lpstr>
      <vt:lpstr>IF  Statement </vt:lpstr>
      <vt:lpstr>PowerPoint Presentation</vt:lpstr>
      <vt:lpstr>Exercises</vt:lpstr>
      <vt:lpstr>Odd or even?</vt:lpstr>
      <vt:lpstr>solution</vt:lpstr>
      <vt:lpstr>Is it a Leap Year?</vt:lpstr>
      <vt:lpstr>Solution</vt:lpstr>
      <vt:lpstr>What Color is THAT Square?</vt:lpstr>
      <vt:lpstr>Solution</vt:lpstr>
      <vt:lpstr>«Rook move» </vt:lpstr>
      <vt:lpstr>solution</vt:lpstr>
      <vt:lpstr>Roulette Payouts</vt:lpstr>
      <vt:lpstr>PowerPoint Presentation</vt:lpstr>
      <vt:lpstr>Solution</vt:lpstr>
      <vt:lpstr>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Code   python</dc:title>
  <dc:creator>Konstantinos</dc:creator>
  <cp:lastModifiedBy>User</cp:lastModifiedBy>
  <cp:revision>107</cp:revision>
  <dcterms:modified xsi:type="dcterms:W3CDTF">2020-02-18T19:56:37Z</dcterms:modified>
  <cp:contentStatus/>
</cp:coreProperties>
</file>