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Ubuntu"/>
      <p:regular r:id="rId28"/>
      <p:bold r:id="rId29"/>
      <p:italic r:id="rId30"/>
      <p:boldItalic r:id="rId31"/>
    </p:embeddedFont>
    <p:embeddedFont>
      <p:font typeface="Proxima Nova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Karla"/>
      <p:regular r:id="rId40"/>
      <p:bold r:id="rId41"/>
      <p:italic r:id="rId42"/>
      <p:boldItalic r:id="rId43"/>
    </p:embeddedFont>
    <p:embeddedFont>
      <p:font typeface="Questrial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CE7DD2-61B9-4595-89B6-0E4610E5479E}">
  <a:tblStyle styleId="{90CE7DD2-61B9-4595-89B6-0E4610E547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regular.fntdata"/><Relationship Id="rId20" Type="http://schemas.openxmlformats.org/officeDocument/2006/relationships/slide" Target="slides/slide15.xml"/><Relationship Id="rId42" Type="http://schemas.openxmlformats.org/officeDocument/2006/relationships/font" Target="fonts/Karla-italic.fntdata"/><Relationship Id="rId41" Type="http://schemas.openxmlformats.org/officeDocument/2006/relationships/font" Target="fonts/Karla-bold.fntdata"/><Relationship Id="rId22" Type="http://schemas.openxmlformats.org/officeDocument/2006/relationships/slide" Target="slides/slide17.xml"/><Relationship Id="rId44" Type="http://schemas.openxmlformats.org/officeDocument/2006/relationships/font" Target="fonts/Questrial-regular.fntdata"/><Relationship Id="rId21" Type="http://schemas.openxmlformats.org/officeDocument/2006/relationships/slide" Target="slides/slide16.xml"/><Relationship Id="rId43" Type="http://schemas.openxmlformats.org/officeDocument/2006/relationships/font" Target="fonts/Karla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Ubuntu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boldItalic.fntdata"/><Relationship Id="rId30" Type="http://schemas.openxmlformats.org/officeDocument/2006/relationships/font" Target="fonts/Ubuntu-italic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499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499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499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499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499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499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499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499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499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2ef67680f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a2ef67680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0e5cf88ec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a0e5cf88e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a87fde56b5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a87fde56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2ef67680f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a2ef6768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a2ef67680f_1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a2ef67680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2ef67680f_1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a2ef67680f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2ef67680f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a2ef6768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a2ef67680f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a2ef67680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a2ef67680f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a2ef67680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a2ef67680f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a2ef67680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a0e5cf88ec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a0e5cf88e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a87fde56b5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a87fde56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0e5cf88e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0e5cf88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0e5cf88ec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0e5cf88e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83b333735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83b3337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83b333735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a83b33373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2ef67680f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2ef6768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2ef67680f_1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2ef67680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87fde56b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87fde56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27577" r="27581" t="0"/>
          <a:stretch/>
        </p:blipFill>
        <p:spPr>
          <a:xfrm>
            <a:off x="3204400" y="0"/>
            <a:ext cx="5939597" cy="516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374072" y="2259"/>
            <a:ext cx="5389500" cy="5167200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18925" y="2259"/>
            <a:ext cx="5277000" cy="5167200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B0F0">
              <a:alpha val="97647"/>
            </a:srgbClr>
          </a:solidFill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-9675" y="2259"/>
            <a:ext cx="5277000" cy="5167200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648300" y="2614625"/>
            <a:ext cx="35307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i="0" sz="36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027776" cy="89687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 + big imag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209250" y="-9675"/>
            <a:ext cx="2762400" cy="516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79" name="Google Shape;79;p11"/>
          <p:cNvSpPr/>
          <p:nvPr/>
        </p:nvSpPr>
        <p:spPr>
          <a:xfrm>
            <a:off x="-19350" y="-9675"/>
            <a:ext cx="2762400" cy="516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85" name="Google Shape;85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JECC">
  <p:cSld name="imag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 rotWithShape="1">
          <a:blip r:embed="rId2">
            <a:alphaModFix/>
          </a:blip>
          <a:srcRect b="0" l="15544" r="15551" t="0"/>
          <a:stretch/>
        </p:blipFill>
        <p:spPr>
          <a:xfrm>
            <a:off x="48406" y="-1400"/>
            <a:ext cx="9090043" cy="51463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92" name="Google Shape;92;p13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66115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2">
  <p:cSld name="Title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3871024" cy="87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ctrTitle"/>
          </p:nvPr>
        </p:nvSpPr>
        <p:spPr>
          <a:xfrm>
            <a:off x="648300" y="2432450"/>
            <a:ext cx="3530700" cy="19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i="0" sz="3600" u="none" cap="none" strike="noStrike">
                <a:solidFill>
                  <a:srgbClr val="999999"/>
                </a:solidFill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  <a:defRPr b="1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6" name="Google Shape;26;p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1017975" y="514350"/>
            <a:ext cx="3418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921550" y="1553775"/>
            <a:ext cx="21966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48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48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36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36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36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36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36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36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228600" y="-10437"/>
            <a:ext cx="8229300" cy="516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33" name="Google Shape;33;p5"/>
          <p:cNvSpPr/>
          <p:nvPr/>
        </p:nvSpPr>
        <p:spPr>
          <a:xfrm>
            <a:off x="-57000" y="-10437"/>
            <a:ext cx="8229300" cy="516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ts">
  <p:cSld name="Blank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228600" y="-10437"/>
            <a:ext cx="8229300" cy="516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60"/>
            </a:srgbClr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>
            <a:off x="-57000" y="-10437"/>
            <a:ext cx="8229300" cy="516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1028700" y="889400"/>
            <a:ext cx="22503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BCD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1014375" y="1054775"/>
            <a:ext cx="6496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title"/>
          </p:nvPr>
        </p:nvSpPr>
        <p:spPr>
          <a:xfrm>
            <a:off x="1014375" y="1433150"/>
            <a:ext cx="6496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title"/>
          </p:nvPr>
        </p:nvSpPr>
        <p:spPr>
          <a:xfrm>
            <a:off x="1014375" y="1861675"/>
            <a:ext cx="6496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4" type="title"/>
          </p:nvPr>
        </p:nvSpPr>
        <p:spPr>
          <a:xfrm>
            <a:off x="1014375" y="2274525"/>
            <a:ext cx="6496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5" type="title"/>
          </p:nvPr>
        </p:nvSpPr>
        <p:spPr>
          <a:xfrm>
            <a:off x="1055415" y="2668575"/>
            <a:ext cx="6496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6" type="title"/>
          </p:nvPr>
        </p:nvSpPr>
        <p:spPr>
          <a:xfrm>
            <a:off x="1055425" y="3115900"/>
            <a:ext cx="64965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/ Content">
  <p:cSld name="1_Sub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0" name="Google Shape;50;p7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120000" w="120000">
                <a:moveTo>
                  <a:pt x="220" y="0"/>
                </a:moveTo>
                <a:lnTo>
                  <a:pt x="0" y="120000"/>
                </a:lnTo>
                <a:lnTo>
                  <a:pt x="120000" y="119919"/>
                </a:lnTo>
                <a:lnTo>
                  <a:pt x="8858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7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i="0" sz="30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b="1" sz="3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6236500" y="501075"/>
            <a:ext cx="2646600" cy="41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rla"/>
              <a:buNone/>
              <a:defRPr b="0" i="0" sz="18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8" name="Google Shape;58;p8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0"/>
              <a:buFont typeface="Montserrat"/>
              <a:buNone/>
            </a:pPr>
            <a:r>
              <a:rPr b="0" i="0" lang="en" sz="120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/>
          </a:p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▸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▹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▹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●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○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Montserrat"/>
              <a:buChar char="■"/>
              <a:defRPr b="0" i="0" sz="2400" u="none" cap="none" strike="noStrike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64" name="Google Shape;6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▸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▸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▸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▹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●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○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Questrial"/>
              <a:buChar char="■"/>
              <a:defRPr i="0" sz="16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73" name="Google Shape;73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99854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5" name="Google Shape;7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75" y="-9675"/>
            <a:ext cx="740463" cy="97874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F0">
            <a:alpha val="6196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3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pic>
        <p:nvPicPr>
          <p:cNvPr descr="A picture containing object&#10;&#10;Description generated with high confidence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53007" y="4770597"/>
            <a:ext cx="963376" cy="3721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eeexplore.ieee.org/author/37086609816" TargetMode="External"/><Relationship Id="rId4" Type="http://schemas.openxmlformats.org/officeDocument/2006/relationships/hyperlink" Target="https://sciprofiles.com/profile/207385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eeexplore.ieee.org/author/37086609816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641575" y="1129550"/>
            <a:ext cx="3530700" cy="243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</a:pPr>
            <a:r>
              <a:rPr b="1" i="0" lang="en" sz="36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Multipurpose Ad</a:t>
            </a:r>
            <a:r>
              <a:rPr lang="en">
                <a:solidFill>
                  <a:srgbClr val="00BCD4"/>
                </a:solidFill>
              </a:rPr>
              <a:t>vanced Agricultural Framework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685800" y="3825700"/>
            <a:ext cx="34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Interim Review 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Group 5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Dr. Vivek Lukose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882725" y="306150"/>
            <a:ext cx="3148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Simulation Software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68" name="Google Shape;168;p24"/>
          <p:cNvGraphicFramePr/>
          <p:nvPr/>
        </p:nvGraphicFramePr>
        <p:xfrm>
          <a:off x="614750" y="114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{90CE7DD2-61B9-4595-89B6-0E4610E5479E}</a:tableStyleId>
              </a:tblPr>
              <a:tblGrid>
                <a:gridCol w="881700"/>
                <a:gridCol w="1535300"/>
                <a:gridCol w="1258700"/>
                <a:gridCol w="914375"/>
                <a:gridCol w="2306550"/>
              </a:tblGrid>
              <a:tr h="46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S.NO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TYPES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AUTHOR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YEAR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CHARACTERISTICS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1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Gazebo Software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Marius Marian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Deborah S. Katz[11</a:t>
                      </a: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]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2020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The user will be able to see and understand the simulation and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movement of a mobile robot on a predefined map, before the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robot to be used in a real world. 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2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CoppeliaSim</a:t>
                      </a: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 Simulator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Gorkem Anil Al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[7]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2021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Powerful, realistic and exact volumetric proximity sensor simulation.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4294967295" type="ctrTitle"/>
          </p:nvPr>
        </p:nvSpPr>
        <p:spPr>
          <a:xfrm>
            <a:off x="594525" y="837050"/>
            <a:ext cx="41388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Methodology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74" name="Google Shape;174;p25"/>
          <p:cNvSpPr txBox="1"/>
          <p:nvPr>
            <p:ph idx="4294967295" type="subTitle"/>
          </p:nvPr>
        </p:nvSpPr>
        <p:spPr>
          <a:xfrm>
            <a:off x="794300" y="1848975"/>
            <a:ext cx="6581400" cy="22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Suspension</a:t>
            </a:r>
            <a:endParaRPr sz="22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Bogie suspensions have various advantages including an improved adhesion of tires on the road.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suspensions enable the framework to have low center of gravity which </a:t>
            </a:r>
            <a:r>
              <a:rPr lang="en" sz="1800">
                <a:solidFill>
                  <a:schemeClr val="dk1"/>
                </a:solidFill>
              </a:rPr>
              <a:t>increases</a:t>
            </a:r>
            <a:r>
              <a:rPr lang="en" sz="1800">
                <a:solidFill>
                  <a:schemeClr val="dk1"/>
                </a:solidFill>
              </a:rPr>
              <a:t> stability [2][3].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475" y="3403800"/>
            <a:ext cx="2046200" cy="15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idx="4294967295" type="subTitle"/>
          </p:nvPr>
        </p:nvSpPr>
        <p:spPr>
          <a:xfrm>
            <a:off x="807750" y="874050"/>
            <a:ext cx="6581400" cy="22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Wheels</a:t>
            </a:r>
            <a:endParaRPr sz="22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Grousers can be attached to wheel surface to improve the mobility when shearing a large volume of soil.[4]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Grousers are traction-improving patterns that have been implemented on the surface of the wheels.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0" l="0" r="49431" t="0"/>
          <a:stretch/>
        </p:blipFill>
        <p:spPr>
          <a:xfrm>
            <a:off x="2754400" y="3112950"/>
            <a:ext cx="2375649" cy="17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idx="4294967295" type="subTitle"/>
          </p:nvPr>
        </p:nvSpPr>
        <p:spPr>
          <a:xfrm>
            <a:off x="807750" y="874050"/>
            <a:ext cx="6581400" cy="22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Micro Controller</a:t>
            </a:r>
            <a:endParaRPr sz="22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Arduino UNO is a microcontroller board based on the ATmega328P. It has 14 digital input/output pins, 6 analog inputs, a USB connection, a power jack and a reset button.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Arduino Uno has tons of libraries with an active user community to help debug problems with code.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725" y="3180675"/>
            <a:ext cx="1725750" cy="17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idx="4294967295" type="subTitle"/>
          </p:nvPr>
        </p:nvSpPr>
        <p:spPr>
          <a:xfrm>
            <a:off x="807750" y="874050"/>
            <a:ext cx="65814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Framework</a:t>
            </a:r>
            <a:endParaRPr sz="22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Aluminum profile system is now so commonly used is that they offer a fast assembly, easy reconfiguration, and unlimited flexibility.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Aluminium is more likely to deform or bend under any weight, force or heat hence hence it allows easy deformation and attachment of frames in the making of rover structure 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idx="4294967295" type="subTitle"/>
          </p:nvPr>
        </p:nvSpPr>
        <p:spPr>
          <a:xfrm>
            <a:off x="807750" y="874050"/>
            <a:ext cx="6581400" cy="26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Motor</a:t>
            </a:r>
            <a:endParaRPr sz="22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Brushless motors are typically smoother and more efficient than brushed motors,have higher torque-to-power ratio and offer higher speeds.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800">
                <a:solidFill>
                  <a:srgbClr val="111111"/>
                </a:solidFill>
                <a:highlight>
                  <a:srgbClr val="FFFFFF"/>
                </a:highlight>
              </a:rPr>
              <a:t>Resistant to harsh elements and shocks, the compact and durable design of brushless DC motors makes them ideal for powering the wheels of these rovers 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idx="4294967295" type="subTitle"/>
          </p:nvPr>
        </p:nvSpPr>
        <p:spPr>
          <a:xfrm>
            <a:off x="807750" y="874050"/>
            <a:ext cx="6581400" cy="22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Power Source</a:t>
            </a:r>
            <a:endParaRPr sz="2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Li-Ion does provide significant weight reduction when compared to lead acid batteries also provides constant power.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Lithium-Polymer Battery does not lose its charging capacity as fast as a Li-Ion battery.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600" y="2921000"/>
            <a:ext cx="2081375" cy="20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idx="4294967295" type="subTitle"/>
          </p:nvPr>
        </p:nvSpPr>
        <p:spPr>
          <a:xfrm>
            <a:off x="807750" y="874050"/>
            <a:ext cx="65814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Block Diagram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3386675" y="2518825"/>
            <a:ext cx="1827300" cy="71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UNO</a:t>
            </a:r>
            <a:endParaRPr/>
          </a:p>
        </p:txBody>
      </p:sp>
      <p:sp>
        <p:nvSpPr>
          <p:cNvPr id="210" name="Google Shape;210;p31"/>
          <p:cNvSpPr/>
          <p:nvPr/>
        </p:nvSpPr>
        <p:spPr>
          <a:xfrm>
            <a:off x="6434675" y="1308450"/>
            <a:ext cx="1368900" cy="10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Motor (turning mechanism)</a:t>
            </a:r>
            <a:endParaRPr/>
          </a:p>
        </p:txBody>
      </p:sp>
      <p:sp>
        <p:nvSpPr>
          <p:cNvPr id="211" name="Google Shape;211;p31"/>
          <p:cNvSpPr/>
          <p:nvPr/>
        </p:nvSpPr>
        <p:spPr>
          <a:xfrm>
            <a:off x="6290750" y="3080475"/>
            <a:ext cx="1368900" cy="10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Motor (linear movement)</a:t>
            </a:r>
            <a:endParaRPr/>
          </a:p>
        </p:txBody>
      </p:sp>
      <p:sp>
        <p:nvSpPr>
          <p:cNvPr id="212" name="Google Shape;212;p31"/>
          <p:cNvSpPr/>
          <p:nvPr/>
        </p:nvSpPr>
        <p:spPr>
          <a:xfrm>
            <a:off x="670250" y="3668900"/>
            <a:ext cx="1453500" cy="71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Battery(Li-ion, Li-Po, Lead-Acid)</a:t>
            </a:r>
            <a:endParaRPr/>
          </a:p>
        </p:txBody>
      </p:sp>
      <p:cxnSp>
        <p:nvCxnSpPr>
          <p:cNvPr id="213" name="Google Shape;213;p31"/>
          <p:cNvCxnSpPr>
            <a:stCxn id="212" idx="3"/>
            <a:endCxn id="209" idx="1"/>
          </p:cNvCxnSpPr>
          <p:nvPr/>
        </p:nvCxnSpPr>
        <p:spPr>
          <a:xfrm flipH="1" rot="10800000">
            <a:off x="2123750" y="2878550"/>
            <a:ext cx="1263000" cy="11502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1"/>
          <p:cNvCxnSpPr>
            <a:stCxn id="209" idx="3"/>
            <a:endCxn id="210" idx="1"/>
          </p:cNvCxnSpPr>
          <p:nvPr/>
        </p:nvCxnSpPr>
        <p:spPr>
          <a:xfrm flipH="1" rot="10800000">
            <a:off x="5213975" y="1844575"/>
            <a:ext cx="1220700" cy="10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1"/>
          <p:cNvCxnSpPr>
            <a:stCxn id="209" idx="3"/>
            <a:endCxn id="211" idx="1"/>
          </p:cNvCxnSpPr>
          <p:nvPr/>
        </p:nvCxnSpPr>
        <p:spPr>
          <a:xfrm>
            <a:off x="5213975" y="2878675"/>
            <a:ext cx="1076700" cy="7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1"/>
          <p:cNvSpPr/>
          <p:nvPr/>
        </p:nvSpPr>
        <p:spPr>
          <a:xfrm>
            <a:off x="472725" y="1810950"/>
            <a:ext cx="1220700" cy="6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Signal</a:t>
            </a:r>
            <a:endParaRPr/>
          </a:p>
        </p:txBody>
      </p:sp>
      <p:cxnSp>
        <p:nvCxnSpPr>
          <p:cNvPr id="217" name="Google Shape;217;p31"/>
          <p:cNvCxnSpPr>
            <a:stCxn id="216" idx="3"/>
            <a:endCxn id="209" idx="1"/>
          </p:cNvCxnSpPr>
          <p:nvPr/>
        </p:nvCxnSpPr>
        <p:spPr>
          <a:xfrm>
            <a:off x="1693425" y="2147700"/>
            <a:ext cx="1693200" cy="731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idx="4294967295" type="ctrTitle"/>
          </p:nvPr>
        </p:nvSpPr>
        <p:spPr>
          <a:xfrm>
            <a:off x="765600" y="91800"/>
            <a:ext cx="57768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Budget (Estimation)</a:t>
            </a:r>
            <a:endParaRPr sz="3000">
              <a:solidFill>
                <a:schemeClr val="dk1"/>
              </a:solidFill>
            </a:endParaRPr>
          </a:p>
        </p:txBody>
      </p:sp>
      <p:graphicFrame>
        <p:nvGraphicFramePr>
          <p:cNvPr id="223" name="Google Shape;223;p32"/>
          <p:cNvGraphicFramePr/>
          <p:nvPr/>
        </p:nvGraphicFramePr>
        <p:xfrm>
          <a:off x="582350" y="1115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{90CE7DD2-61B9-4595-89B6-0E4610E5479E}</a:tableStyleId>
              </a:tblPr>
              <a:tblGrid>
                <a:gridCol w="710750"/>
                <a:gridCol w="3545200"/>
                <a:gridCol w="2091175"/>
              </a:tblGrid>
              <a:tr h="43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S.NO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Name 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price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  <a:tr h="43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1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Material : aluminium 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210 - 300 rs per kg 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  <a:tr h="43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2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Microcontroller : arduino uno 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951 - 1089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  <a:tr h="43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3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All terrain wheels 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  <a:tr h="43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4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Ak2 ultrasonic sensor / LIDAR  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2500 rs 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  <a:tr h="43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Brushless DC motor 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1000 - 2000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  <a:tr h="43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6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Suspension 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1800 - 2100 rs 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  <a:tr h="43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Battery 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idx="4294967295" type="ctrTitle"/>
          </p:nvPr>
        </p:nvSpPr>
        <p:spPr>
          <a:xfrm>
            <a:off x="594525" y="837050"/>
            <a:ext cx="41388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Conclusion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29" name="Google Shape;229;p33"/>
          <p:cNvSpPr txBox="1"/>
          <p:nvPr>
            <p:ph idx="4294967295" type="subTitle"/>
          </p:nvPr>
        </p:nvSpPr>
        <p:spPr>
          <a:xfrm>
            <a:off x="794300" y="1848975"/>
            <a:ext cx="6581400" cy="22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 various parts of the framework have been finalised with the exception of a few, which with further testing will be finalised.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Multipurpose Agricultural Advanced Framework that has been discussed here has the potential to be employed in the fields.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>
            <a:off x="594525" y="837050"/>
            <a:ext cx="41388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Contents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794300" y="1848975"/>
            <a:ext cx="31725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Objective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Literature Review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Methodology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Budget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References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4294967295" type="ctrTitle"/>
          </p:nvPr>
        </p:nvSpPr>
        <p:spPr>
          <a:xfrm>
            <a:off x="594525" y="837050"/>
            <a:ext cx="41388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References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35" name="Google Shape;235;p34"/>
          <p:cNvSpPr txBox="1"/>
          <p:nvPr>
            <p:ph idx="4294967295" type="subTitle"/>
          </p:nvPr>
        </p:nvSpPr>
        <p:spPr>
          <a:xfrm>
            <a:off x="794300" y="1848975"/>
            <a:ext cx="6581400" cy="3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Liu, Y.; Ma, X.; Shu, L.; Hancke, G.P.; Abu-Mahfouz, A.M. From Industry 4.0 to Agriculture 4.0: Current Status, Enabling Technologies, and Research Challenges. IEEE Trans. Ind. Inform. 2021, 17, 4322–4334. [Google Scholar] [CrossRef]</a:t>
            </a:r>
            <a:endParaRPr sz="900">
              <a:solidFill>
                <a:schemeClr val="dk1"/>
              </a:solidFill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Califano, F.; Cosenza, C.; Niola, V.; Savino, S. Multibody Model for the Design of a Rover for Agricultural Applications: A Preliminary Study. Machines 2022, 10, 235. </a:t>
            </a:r>
            <a:endParaRPr sz="900">
              <a:solidFill>
                <a:schemeClr val="dk1"/>
              </a:solidFill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Tomaszuk, P., Lukowska, A., Recko, M., Dzierzek, K., &amp; Straszynski, P. (2019). Active wheel speed control to avoid lifting the swingarms in rocker-bogie suspension. 2019 International Young Engineers Forum (YEF-ECE). doi:10.1109/yef-ece.2019.8740821 </a:t>
            </a:r>
            <a:endParaRPr sz="900">
              <a:solidFill>
                <a:schemeClr val="dk1"/>
              </a:solidFill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Guo, J., Li, W., Ding, L., Gao, H., Guo, T., Huang, B., &amp; Deng, Z. (2021). Linear Expressions of Drawbar Pull and Driving Torque for Grouser-Wheeled Planetary Rovers Without Terrain Mechanical Parameters. IEEE Robotics and Automation Letters, 6(4), 8197–8204</a:t>
            </a:r>
            <a:endParaRPr sz="900">
              <a:solidFill>
                <a:schemeClr val="dk1"/>
              </a:solidFill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Ibrahim, A. N., Sabarudin, S. S., &amp; Fukuoka, Y. (2019). Effects of Wheel Grouser Angle of Attack on Simulated Robot Wheel Performance on Soft Sand with High Slip Condition. 2019 IEEE 4th International Conference on Advanced Robotics and Mechatronics (ICARM)</a:t>
            </a:r>
            <a:endParaRPr sz="900">
              <a:solidFill>
                <a:schemeClr val="dk1"/>
              </a:solidFill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bna Rouf Uday, T., Ahmad, N., Ghosh, A., Jahin, J., Rahman, M. M., Iqbal, M. I., … Tithi, F. S. (2018). </a:t>
            </a:r>
            <a:r>
              <a:rPr i="1" lang="en" sz="900">
                <a:solidFill>
                  <a:schemeClr val="dk1"/>
                </a:solidFill>
                <a:highlight>
                  <a:srgbClr val="FFFFFF"/>
                </a:highlight>
              </a:rPr>
              <a:t>Design and Implementation of the Next Generation Mars Rover. 2018</a:t>
            </a:r>
            <a:endParaRPr i="1"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Al, Estrela, P., &amp; Martinez-Hernandez, U. (2020). Towards an intuitive human-robot interaction based on hand gesture recognition and proximity sensors. 2020 IEEE International Conference on Multisensor Fusion and Integration for Intelligent Systems (MFI).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João P. L. Ribeiro 1 , Pedro D. Gaspar 1,2 , Vasco N. G. J. Soares 3,4 and João M. L. P. Caldeira 3,4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Computational Simulation of an Agricultural Robotic Rover for Weed Control (2022)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T. Hojnik, R. A. Dungavell, P. D. Flick and J. M. Roberts, "Wheeled Rovers With Posable Hubs for Terrestrial and Extraterrestrial Exploration," in </a:t>
            </a:r>
            <a:r>
              <a:rPr i="1" lang="en" sz="900">
                <a:solidFill>
                  <a:schemeClr val="dk1"/>
                </a:solidFill>
                <a:highlight>
                  <a:srgbClr val="FFFFFF"/>
                </a:highlight>
              </a:rPr>
              <a:t>IEEE Access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, vol. 8, pp. 154318-154328, 2020, doi: 10.1109/ACCESS.2020.3018429.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idx="4294967295" type="subTitle"/>
          </p:nvPr>
        </p:nvSpPr>
        <p:spPr>
          <a:xfrm>
            <a:off x="794300" y="1848975"/>
            <a:ext cx="6581400" cy="28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AutoNum type="arabicPeriod" startAt="10"/>
            </a:pP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Marian, M., Stinga, F., Georgescu, M.-T., Roibu, H., Popescu, D., &amp; Manta, F. (2020). A ROS-based Control Application for a Robotic Platform Using the Gazebo 3D Simulator. 2020 21th International Carpathian Control Conference (ICCC)</a:t>
            </a:r>
            <a:endParaRPr sz="9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Montserrat"/>
              <a:buNone/>
            </a:pPr>
            <a:r>
              <a:rPr b="1" i="0" lang="en" sz="3600" u="none" cap="none" strike="noStrike">
                <a:solidFill>
                  <a:srgbClr val="FF5722"/>
                </a:solidFill>
                <a:latin typeface="Montserrat"/>
                <a:ea typeface="Montserrat"/>
                <a:cs typeface="Montserrat"/>
                <a:sym typeface="Montserrat"/>
              </a:rPr>
              <a:t>THANKS!</a:t>
            </a:r>
            <a:endParaRPr/>
          </a:p>
        </p:txBody>
      </p:sp>
      <p:sp>
        <p:nvSpPr>
          <p:cNvPr id="246" name="Google Shape;246;p36"/>
          <p:cNvSpPr txBox="1"/>
          <p:nvPr>
            <p:ph idx="4294967295" type="subTitle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Karla"/>
              <a:buNone/>
            </a:pPr>
            <a:r>
              <a:rPr b="0" i="0" lang="en" sz="3600" u="none" cap="none" strike="noStrik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Any questions?</a:t>
            </a:r>
            <a:endParaRPr/>
          </a:p>
        </p:txBody>
      </p:sp>
      <p:grpSp>
        <p:nvGrpSpPr>
          <p:cNvPr id="247" name="Google Shape;247;p36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248" name="Google Shape;248;p3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20000" w="120000">
                  <a:moveTo>
                    <a:pt x="59996" y="0"/>
                  </a:moveTo>
                  <a:lnTo>
                    <a:pt x="59996" y="0"/>
                  </a:lnTo>
                  <a:lnTo>
                    <a:pt x="56926" y="0"/>
                  </a:lnTo>
                  <a:lnTo>
                    <a:pt x="53865" y="385"/>
                  </a:lnTo>
                  <a:lnTo>
                    <a:pt x="50795" y="771"/>
                  </a:lnTo>
                  <a:lnTo>
                    <a:pt x="47922" y="1156"/>
                  </a:lnTo>
                  <a:lnTo>
                    <a:pt x="45042" y="1920"/>
                  </a:lnTo>
                  <a:lnTo>
                    <a:pt x="42169" y="2683"/>
                  </a:lnTo>
                  <a:lnTo>
                    <a:pt x="39296" y="3643"/>
                  </a:lnTo>
                  <a:lnTo>
                    <a:pt x="36613" y="4793"/>
                  </a:lnTo>
                  <a:lnTo>
                    <a:pt x="33929" y="5942"/>
                  </a:lnTo>
                  <a:lnTo>
                    <a:pt x="31434" y="7287"/>
                  </a:lnTo>
                  <a:lnTo>
                    <a:pt x="28947" y="8625"/>
                  </a:lnTo>
                  <a:lnTo>
                    <a:pt x="26452" y="10160"/>
                  </a:lnTo>
                  <a:lnTo>
                    <a:pt x="24154" y="11884"/>
                  </a:lnTo>
                  <a:lnTo>
                    <a:pt x="21856" y="13615"/>
                  </a:lnTo>
                  <a:lnTo>
                    <a:pt x="19746" y="15528"/>
                  </a:lnTo>
                  <a:lnTo>
                    <a:pt x="17637" y="17637"/>
                  </a:lnTo>
                  <a:lnTo>
                    <a:pt x="15528" y="19746"/>
                  </a:lnTo>
                  <a:lnTo>
                    <a:pt x="13607" y="21856"/>
                  </a:lnTo>
                  <a:lnTo>
                    <a:pt x="11884" y="24154"/>
                  </a:lnTo>
                  <a:lnTo>
                    <a:pt x="10160" y="26452"/>
                  </a:lnTo>
                  <a:lnTo>
                    <a:pt x="8625" y="28947"/>
                  </a:lnTo>
                  <a:lnTo>
                    <a:pt x="7287" y="31442"/>
                  </a:lnTo>
                  <a:lnTo>
                    <a:pt x="5942" y="33929"/>
                  </a:lnTo>
                  <a:lnTo>
                    <a:pt x="4793" y="36613"/>
                  </a:lnTo>
                  <a:lnTo>
                    <a:pt x="3643" y="39296"/>
                  </a:lnTo>
                  <a:lnTo>
                    <a:pt x="2683" y="42169"/>
                  </a:lnTo>
                  <a:lnTo>
                    <a:pt x="1920" y="45050"/>
                  </a:lnTo>
                  <a:lnTo>
                    <a:pt x="1149" y="47922"/>
                  </a:lnTo>
                  <a:lnTo>
                    <a:pt x="763" y="50795"/>
                  </a:lnTo>
                  <a:lnTo>
                    <a:pt x="385" y="53865"/>
                  </a:lnTo>
                  <a:lnTo>
                    <a:pt x="0" y="56934"/>
                  </a:lnTo>
                  <a:lnTo>
                    <a:pt x="0" y="59996"/>
                  </a:lnTo>
                  <a:lnTo>
                    <a:pt x="0" y="59996"/>
                  </a:lnTo>
                  <a:lnTo>
                    <a:pt x="0" y="63065"/>
                  </a:lnTo>
                  <a:lnTo>
                    <a:pt x="385" y="66134"/>
                  </a:lnTo>
                  <a:lnTo>
                    <a:pt x="763" y="69204"/>
                  </a:lnTo>
                  <a:lnTo>
                    <a:pt x="1149" y="72077"/>
                  </a:lnTo>
                  <a:lnTo>
                    <a:pt x="1920" y="74949"/>
                  </a:lnTo>
                  <a:lnTo>
                    <a:pt x="2683" y="77830"/>
                  </a:lnTo>
                  <a:lnTo>
                    <a:pt x="3643" y="80703"/>
                  </a:lnTo>
                  <a:lnTo>
                    <a:pt x="4793" y="83386"/>
                  </a:lnTo>
                  <a:lnTo>
                    <a:pt x="5942" y="86070"/>
                  </a:lnTo>
                  <a:lnTo>
                    <a:pt x="7287" y="88557"/>
                  </a:lnTo>
                  <a:lnTo>
                    <a:pt x="8625" y="91052"/>
                  </a:lnTo>
                  <a:lnTo>
                    <a:pt x="10160" y="93547"/>
                  </a:lnTo>
                  <a:lnTo>
                    <a:pt x="11884" y="95845"/>
                  </a:lnTo>
                  <a:lnTo>
                    <a:pt x="13607" y="98143"/>
                  </a:lnTo>
                  <a:lnTo>
                    <a:pt x="15528" y="100253"/>
                  </a:lnTo>
                  <a:lnTo>
                    <a:pt x="17637" y="102362"/>
                  </a:lnTo>
                  <a:lnTo>
                    <a:pt x="19746" y="104471"/>
                  </a:lnTo>
                  <a:lnTo>
                    <a:pt x="21856" y="106384"/>
                  </a:lnTo>
                  <a:lnTo>
                    <a:pt x="24154" y="108115"/>
                  </a:lnTo>
                  <a:lnTo>
                    <a:pt x="26452" y="109839"/>
                  </a:lnTo>
                  <a:lnTo>
                    <a:pt x="28947" y="111374"/>
                  </a:lnTo>
                  <a:lnTo>
                    <a:pt x="31434" y="112712"/>
                  </a:lnTo>
                  <a:lnTo>
                    <a:pt x="33929" y="114057"/>
                  </a:lnTo>
                  <a:lnTo>
                    <a:pt x="36613" y="115206"/>
                  </a:lnTo>
                  <a:lnTo>
                    <a:pt x="39296" y="116356"/>
                  </a:lnTo>
                  <a:lnTo>
                    <a:pt x="42169" y="117316"/>
                  </a:lnTo>
                  <a:lnTo>
                    <a:pt x="45042" y="118079"/>
                  </a:lnTo>
                  <a:lnTo>
                    <a:pt x="47922" y="118843"/>
                  </a:lnTo>
                  <a:lnTo>
                    <a:pt x="50795" y="119228"/>
                  </a:lnTo>
                  <a:lnTo>
                    <a:pt x="53865" y="119614"/>
                  </a:lnTo>
                  <a:lnTo>
                    <a:pt x="56926" y="120000"/>
                  </a:lnTo>
                  <a:lnTo>
                    <a:pt x="59996" y="120000"/>
                  </a:lnTo>
                  <a:lnTo>
                    <a:pt x="59996" y="120000"/>
                  </a:lnTo>
                  <a:lnTo>
                    <a:pt x="63065" y="120000"/>
                  </a:lnTo>
                  <a:lnTo>
                    <a:pt x="66134" y="119614"/>
                  </a:lnTo>
                  <a:lnTo>
                    <a:pt x="69196" y="119228"/>
                  </a:lnTo>
                  <a:lnTo>
                    <a:pt x="72077" y="118843"/>
                  </a:lnTo>
                  <a:lnTo>
                    <a:pt x="74949" y="118079"/>
                  </a:lnTo>
                  <a:lnTo>
                    <a:pt x="77822" y="117316"/>
                  </a:lnTo>
                  <a:lnTo>
                    <a:pt x="80695" y="116356"/>
                  </a:lnTo>
                  <a:lnTo>
                    <a:pt x="83379" y="115206"/>
                  </a:lnTo>
                  <a:lnTo>
                    <a:pt x="86062" y="114057"/>
                  </a:lnTo>
                  <a:lnTo>
                    <a:pt x="88557" y="112712"/>
                  </a:lnTo>
                  <a:lnTo>
                    <a:pt x="91052" y="111374"/>
                  </a:lnTo>
                  <a:lnTo>
                    <a:pt x="93539" y="109839"/>
                  </a:lnTo>
                  <a:lnTo>
                    <a:pt x="95845" y="108115"/>
                  </a:lnTo>
                  <a:lnTo>
                    <a:pt x="98143" y="106384"/>
                  </a:lnTo>
                  <a:lnTo>
                    <a:pt x="100253" y="104471"/>
                  </a:lnTo>
                  <a:lnTo>
                    <a:pt x="102362" y="102362"/>
                  </a:lnTo>
                  <a:lnTo>
                    <a:pt x="104463" y="100253"/>
                  </a:lnTo>
                  <a:lnTo>
                    <a:pt x="106384" y="98143"/>
                  </a:lnTo>
                  <a:lnTo>
                    <a:pt x="108107" y="95845"/>
                  </a:lnTo>
                  <a:lnTo>
                    <a:pt x="109831" y="93547"/>
                  </a:lnTo>
                  <a:lnTo>
                    <a:pt x="111366" y="91052"/>
                  </a:lnTo>
                  <a:lnTo>
                    <a:pt x="112712" y="88557"/>
                  </a:lnTo>
                  <a:lnTo>
                    <a:pt x="114049" y="86070"/>
                  </a:lnTo>
                  <a:lnTo>
                    <a:pt x="115199" y="83386"/>
                  </a:lnTo>
                  <a:lnTo>
                    <a:pt x="116348" y="80703"/>
                  </a:lnTo>
                  <a:lnTo>
                    <a:pt x="117308" y="77830"/>
                  </a:lnTo>
                  <a:lnTo>
                    <a:pt x="118079" y="74949"/>
                  </a:lnTo>
                  <a:lnTo>
                    <a:pt x="118843" y="72077"/>
                  </a:lnTo>
                  <a:lnTo>
                    <a:pt x="119228" y="69204"/>
                  </a:lnTo>
                  <a:lnTo>
                    <a:pt x="119614" y="66134"/>
                  </a:lnTo>
                  <a:lnTo>
                    <a:pt x="119992" y="63065"/>
                  </a:lnTo>
                  <a:lnTo>
                    <a:pt x="119992" y="59996"/>
                  </a:lnTo>
                  <a:lnTo>
                    <a:pt x="119992" y="59996"/>
                  </a:lnTo>
                  <a:lnTo>
                    <a:pt x="119992" y="56934"/>
                  </a:lnTo>
                  <a:lnTo>
                    <a:pt x="119614" y="53865"/>
                  </a:lnTo>
                  <a:lnTo>
                    <a:pt x="119228" y="50795"/>
                  </a:lnTo>
                  <a:lnTo>
                    <a:pt x="118843" y="47922"/>
                  </a:lnTo>
                  <a:lnTo>
                    <a:pt x="118079" y="45050"/>
                  </a:lnTo>
                  <a:lnTo>
                    <a:pt x="117308" y="42169"/>
                  </a:lnTo>
                  <a:lnTo>
                    <a:pt x="116348" y="39296"/>
                  </a:lnTo>
                  <a:lnTo>
                    <a:pt x="115199" y="36613"/>
                  </a:lnTo>
                  <a:lnTo>
                    <a:pt x="114049" y="33929"/>
                  </a:lnTo>
                  <a:lnTo>
                    <a:pt x="112712" y="31442"/>
                  </a:lnTo>
                  <a:lnTo>
                    <a:pt x="111366" y="28947"/>
                  </a:lnTo>
                  <a:lnTo>
                    <a:pt x="109831" y="26452"/>
                  </a:lnTo>
                  <a:lnTo>
                    <a:pt x="108107" y="24154"/>
                  </a:lnTo>
                  <a:lnTo>
                    <a:pt x="106384" y="21856"/>
                  </a:lnTo>
                  <a:lnTo>
                    <a:pt x="104463" y="19746"/>
                  </a:lnTo>
                  <a:lnTo>
                    <a:pt x="102362" y="17637"/>
                  </a:lnTo>
                  <a:lnTo>
                    <a:pt x="100253" y="15528"/>
                  </a:lnTo>
                  <a:lnTo>
                    <a:pt x="98143" y="13615"/>
                  </a:lnTo>
                  <a:lnTo>
                    <a:pt x="95845" y="11884"/>
                  </a:lnTo>
                  <a:lnTo>
                    <a:pt x="93539" y="10160"/>
                  </a:lnTo>
                  <a:lnTo>
                    <a:pt x="91052" y="8625"/>
                  </a:lnTo>
                  <a:lnTo>
                    <a:pt x="88557" y="7287"/>
                  </a:lnTo>
                  <a:lnTo>
                    <a:pt x="86062" y="5942"/>
                  </a:lnTo>
                  <a:lnTo>
                    <a:pt x="83379" y="4793"/>
                  </a:lnTo>
                  <a:lnTo>
                    <a:pt x="80695" y="3643"/>
                  </a:lnTo>
                  <a:lnTo>
                    <a:pt x="77822" y="2683"/>
                  </a:lnTo>
                  <a:lnTo>
                    <a:pt x="74949" y="1920"/>
                  </a:lnTo>
                  <a:lnTo>
                    <a:pt x="72077" y="1156"/>
                  </a:lnTo>
                  <a:lnTo>
                    <a:pt x="69196" y="771"/>
                  </a:lnTo>
                  <a:lnTo>
                    <a:pt x="66134" y="385"/>
                  </a:lnTo>
                  <a:lnTo>
                    <a:pt x="63065" y="0"/>
                  </a:lnTo>
                  <a:lnTo>
                    <a:pt x="59996" y="0"/>
                  </a:lnTo>
                  <a:lnTo>
                    <a:pt x="59996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20000" w="12000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666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666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20000" w="120000">
                  <a:moveTo>
                    <a:pt x="60034" y="0"/>
                  </a:moveTo>
                  <a:lnTo>
                    <a:pt x="60034" y="0"/>
                  </a:lnTo>
                  <a:lnTo>
                    <a:pt x="71658" y="1578"/>
                  </a:lnTo>
                  <a:lnTo>
                    <a:pt x="83350" y="4608"/>
                  </a:lnTo>
                  <a:lnTo>
                    <a:pt x="93333" y="10794"/>
                  </a:lnTo>
                  <a:lnTo>
                    <a:pt x="103316" y="16917"/>
                  </a:lnTo>
                  <a:lnTo>
                    <a:pt x="109948" y="26133"/>
                  </a:lnTo>
                  <a:lnTo>
                    <a:pt x="114940" y="36927"/>
                  </a:lnTo>
                  <a:lnTo>
                    <a:pt x="118290" y="47659"/>
                  </a:lnTo>
                  <a:lnTo>
                    <a:pt x="119931" y="59968"/>
                  </a:lnTo>
                  <a:lnTo>
                    <a:pt x="119931" y="59968"/>
                  </a:lnTo>
                  <a:lnTo>
                    <a:pt x="118290" y="72277"/>
                  </a:lnTo>
                  <a:lnTo>
                    <a:pt x="114940" y="83072"/>
                  </a:lnTo>
                  <a:lnTo>
                    <a:pt x="109948" y="93803"/>
                  </a:lnTo>
                  <a:lnTo>
                    <a:pt x="103316" y="103019"/>
                  </a:lnTo>
                  <a:lnTo>
                    <a:pt x="93333" y="109205"/>
                  </a:lnTo>
                  <a:lnTo>
                    <a:pt x="83350" y="115328"/>
                  </a:lnTo>
                  <a:lnTo>
                    <a:pt x="71658" y="118421"/>
                  </a:lnTo>
                  <a:lnTo>
                    <a:pt x="60034" y="119936"/>
                  </a:lnTo>
                  <a:lnTo>
                    <a:pt x="60034" y="119936"/>
                  </a:lnTo>
                  <a:lnTo>
                    <a:pt x="48341" y="118421"/>
                  </a:lnTo>
                  <a:lnTo>
                    <a:pt x="36717" y="115328"/>
                  </a:lnTo>
                  <a:lnTo>
                    <a:pt x="26735" y="109205"/>
                  </a:lnTo>
                  <a:lnTo>
                    <a:pt x="16683" y="103019"/>
                  </a:lnTo>
                  <a:lnTo>
                    <a:pt x="10051" y="93803"/>
                  </a:lnTo>
                  <a:lnTo>
                    <a:pt x="5059" y="83072"/>
                  </a:lnTo>
                  <a:lnTo>
                    <a:pt x="1709" y="72277"/>
                  </a:lnTo>
                  <a:lnTo>
                    <a:pt x="68" y="59968"/>
                  </a:lnTo>
                  <a:lnTo>
                    <a:pt x="68" y="59968"/>
                  </a:lnTo>
                  <a:lnTo>
                    <a:pt x="1709" y="47659"/>
                  </a:lnTo>
                  <a:lnTo>
                    <a:pt x="5059" y="36927"/>
                  </a:lnTo>
                  <a:lnTo>
                    <a:pt x="10051" y="26133"/>
                  </a:lnTo>
                  <a:lnTo>
                    <a:pt x="16683" y="16917"/>
                  </a:lnTo>
                  <a:lnTo>
                    <a:pt x="26735" y="10794"/>
                  </a:lnTo>
                  <a:lnTo>
                    <a:pt x="36717" y="4608"/>
                  </a:lnTo>
                  <a:lnTo>
                    <a:pt x="48341" y="1578"/>
                  </a:lnTo>
                  <a:lnTo>
                    <a:pt x="60034" y="0"/>
                  </a:lnTo>
                  <a:lnTo>
                    <a:pt x="60034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20000" w="120000">
                  <a:moveTo>
                    <a:pt x="119984" y="0"/>
                  </a:moveTo>
                  <a:lnTo>
                    <a:pt x="119984" y="0"/>
                  </a:lnTo>
                  <a:lnTo>
                    <a:pt x="113767" y="26895"/>
                  </a:lnTo>
                  <a:lnTo>
                    <a:pt x="107188" y="51953"/>
                  </a:lnTo>
                  <a:lnTo>
                    <a:pt x="99874" y="71647"/>
                  </a:lnTo>
                  <a:lnTo>
                    <a:pt x="92560" y="89503"/>
                  </a:lnTo>
                  <a:lnTo>
                    <a:pt x="84510" y="102069"/>
                  </a:lnTo>
                  <a:lnTo>
                    <a:pt x="76821" y="112798"/>
                  </a:lnTo>
                  <a:lnTo>
                    <a:pt x="68410" y="118162"/>
                  </a:lnTo>
                  <a:lnTo>
                    <a:pt x="60000" y="119926"/>
                  </a:lnTo>
                  <a:lnTo>
                    <a:pt x="60000" y="119926"/>
                  </a:lnTo>
                  <a:lnTo>
                    <a:pt x="51589" y="118162"/>
                  </a:lnTo>
                  <a:lnTo>
                    <a:pt x="43178" y="112798"/>
                  </a:lnTo>
                  <a:lnTo>
                    <a:pt x="35489" y="102069"/>
                  </a:lnTo>
                  <a:lnTo>
                    <a:pt x="27454" y="89503"/>
                  </a:lnTo>
                  <a:lnTo>
                    <a:pt x="20125" y="71647"/>
                  </a:lnTo>
                  <a:lnTo>
                    <a:pt x="12811" y="51953"/>
                  </a:lnTo>
                  <a:lnTo>
                    <a:pt x="6232" y="26895"/>
                  </a:lnTo>
                  <a:lnTo>
                    <a:pt x="15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4294967295" type="ctrTitle"/>
          </p:nvPr>
        </p:nvSpPr>
        <p:spPr>
          <a:xfrm>
            <a:off x="594525" y="837050"/>
            <a:ext cx="41388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Introduction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17" name="Google Shape;117;p17"/>
          <p:cNvSpPr txBox="1"/>
          <p:nvPr>
            <p:ph idx="4294967295" type="subTitle"/>
          </p:nvPr>
        </p:nvSpPr>
        <p:spPr>
          <a:xfrm>
            <a:off x="794300" y="1848975"/>
            <a:ext cx="6581400" cy="22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strong focus in the development of robotic and automated field operations systems has intensified during the past years[1].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Robotics for agricultural purposes can aid the execution of repetitive and heavy manual operations improving, the conditions of agricultural workers.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Robotic systems can enhance precision agricultural tasks </a:t>
            </a:r>
            <a:r>
              <a:rPr lang="en" sz="1800">
                <a:solidFill>
                  <a:schemeClr val="dk1"/>
                </a:solidFill>
              </a:rPr>
              <a:t>like</a:t>
            </a:r>
            <a:r>
              <a:rPr lang="en" sz="1800">
                <a:solidFill>
                  <a:schemeClr val="dk1"/>
                </a:solidFill>
              </a:rPr>
              <a:t> harvesting processes,irrigation,soil leveler,seed sowing etc.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1411100" y="530025"/>
            <a:ext cx="3418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921550" y="1553775"/>
            <a:ext cx="61515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main issue in agricultural rover design is the ability of these robots to operate in unstructured agricultural environments.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They must ensure human safety and the preservation of the environment.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This work is focused on mobile robot framework which is developed for agricultural applications.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4294967295" type="ctrTitle"/>
          </p:nvPr>
        </p:nvSpPr>
        <p:spPr>
          <a:xfrm>
            <a:off x="594525" y="837050"/>
            <a:ext cx="41388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Objective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30" name="Google Shape;130;p19"/>
          <p:cNvSpPr txBox="1"/>
          <p:nvPr>
            <p:ph idx="4294967295" type="subTitle"/>
          </p:nvPr>
        </p:nvSpPr>
        <p:spPr>
          <a:xfrm>
            <a:off x="794300" y="1848975"/>
            <a:ext cx="6581400" cy="22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aim of this project is to develop a multipurpose framework, which can maneuver through the spaces between the crops in a row wise planted field.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proposed framework has the ability to make 90 degree turns.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1017975" y="514350"/>
            <a:ext cx="5678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Literature Review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017975" y="1170550"/>
            <a:ext cx="21966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Suspension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914825" y="184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{90CE7DD2-61B9-4595-89B6-0E4610E5479E}</a:tableStyleId>
              </a:tblPr>
              <a:tblGrid>
                <a:gridCol w="881700"/>
                <a:gridCol w="1535300"/>
                <a:gridCol w="1258700"/>
                <a:gridCol w="914375"/>
                <a:gridCol w="2306550"/>
              </a:tblGrid>
              <a:tr h="44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S.NO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TYPES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AUTHOR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YEAR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CHARACTERISTICS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1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Linear Suspension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Califan F. , Cosenza[2]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2022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Consumes more energy; needs bigger battery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8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2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Rocker - Bogie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Califan F. , Cosenza[2]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2022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Consumes less energy;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Needs smaller battery;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Can not be used for high speeds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3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Tomaszuk, Lukowska [3]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2019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Design is simple, durable and ensure low </a:t>
                      </a: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damage</a:t>
                      </a: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 rate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921550" y="706300"/>
            <a:ext cx="21966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Framework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46" name="Google Shape;146;p21"/>
          <p:cNvGraphicFramePr/>
          <p:nvPr/>
        </p:nvGraphicFramePr>
        <p:xfrm>
          <a:off x="572750" y="129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{90CE7DD2-61B9-4595-89B6-0E4610E5479E}</a:tableStyleId>
              </a:tblPr>
              <a:tblGrid>
                <a:gridCol w="881700"/>
                <a:gridCol w="1535300"/>
                <a:gridCol w="1258700"/>
                <a:gridCol w="914375"/>
                <a:gridCol w="2306550"/>
              </a:tblGrid>
              <a:tr h="57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S.NO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TYPES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AUTHOR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YEAR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CHARACTERISTICS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1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SS and MS steel 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006699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Nazib Ahmad[6]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2018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ensures Safety and stability of the structure and also helps to  absorb unbalanced pressure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2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Karla"/>
                          <a:ea typeface="Karla"/>
                          <a:cs typeface="Karla"/>
                          <a:sym typeface="Karla"/>
                        </a:rPr>
                        <a:t> aluminum</a:t>
                      </a:r>
                      <a:endParaRPr sz="18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latin typeface="Karla"/>
                          <a:ea typeface="Karla"/>
                          <a:cs typeface="Karla"/>
                          <a:sym typeface="Karla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João P. L. Ribeiro</a:t>
                      </a: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[8]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2022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very strong and lightweight also it allows easy attachment of different parts 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3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Karla"/>
                          <a:ea typeface="Karla"/>
                          <a:cs typeface="Karla"/>
                          <a:sym typeface="Karla"/>
                        </a:rPr>
                        <a:t> aluminum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Karla"/>
                          <a:ea typeface="Karla"/>
                          <a:cs typeface="Karla"/>
                          <a:sym typeface="Karla"/>
                        </a:rPr>
                        <a:t>T. Hojnik[9]</a:t>
                      </a:r>
                      <a:endParaRPr sz="1900">
                        <a:highlight>
                          <a:srgbClr val="FFFFFF"/>
                        </a:highlight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2020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optimise the strength-to-weight ratio</a:t>
                      </a:r>
                      <a:endParaRPr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921550" y="706300"/>
            <a:ext cx="21966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Motor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572750" y="129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{90CE7DD2-61B9-4595-89B6-0E4610E5479E}</a:tableStyleId>
              </a:tblPr>
              <a:tblGrid>
                <a:gridCol w="881700"/>
                <a:gridCol w="1535300"/>
                <a:gridCol w="1258700"/>
                <a:gridCol w="914375"/>
                <a:gridCol w="2306550"/>
              </a:tblGrid>
              <a:tr h="57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S.NO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TYPES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AUTHOR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YEAR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CHARACTERISTICS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1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12V  brushless DC motor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Karla"/>
                          <a:ea typeface="Karla"/>
                          <a:cs typeface="Karla"/>
                          <a:sym typeface="Karla"/>
                        </a:rPr>
                        <a:t>Califan</a:t>
                      </a: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Karla"/>
                          <a:ea typeface="Karla"/>
                          <a:cs typeface="Karla"/>
                          <a:sym typeface="Karla"/>
                        </a:rPr>
                        <a:t>o</a:t>
                      </a:r>
                      <a:r>
                        <a:rPr lang="en" sz="1350">
                          <a:solidFill>
                            <a:srgbClr val="006699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[2]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2022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Helps in running the wheels that drive the heavy loaded rovers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913325" y="0"/>
            <a:ext cx="21966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Wheels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61" name="Google Shape;161;p23"/>
          <p:cNvGraphicFramePr/>
          <p:nvPr/>
        </p:nvGraphicFramePr>
        <p:xfrm>
          <a:off x="686200" y="53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{90CE7DD2-61B9-4595-89B6-0E4610E5479E}</a:tableStyleId>
              </a:tblPr>
              <a:tblGrid>
                <a:gridCol w="881700"/>
                <a:gridCol w="1535300"/>
                <a:gridCol w="1258700"/>
                <a:gridCol w="914375"/>
                <a:gridCol w="2306550"/>
              </a:tblGrid>
              <a:tr h="3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S.NO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TYPES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AUTHOR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YEAR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CHARACTERISTICS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1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Conventional wheels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Ahmad Najmuddin Ibrahim</a:t>
                      </a: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[5]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2019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There is a high tendency for the wheels to experience a high slip and dig into the soft surface.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08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2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Grouser Wheel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Junlong Guo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[4]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2021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Grousers attached to wheel surface improves the mobility when moving through loose soil.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3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Ahmad Najmuddin Ibrahim[5]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2019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Karla"/>
                          <a:ea typeface="Karla"/>
                          <a:cs typeface="Karla"/>
                          <a:sym typeface="Karla"/>
                        </a:rPr>
                        <a:t>Maintaining a constant angle using the adjustable grouser we can reduce the amount of sand being excavated from under the wheel towards the back of the wheel thus reducing slippage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ECC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