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50F3-B5E5-1207-6599-4C175A727C88}"/>
              </a:ext>
            </a:extLst>
          </p:cNvPr>
          <p:cNvSpPr>
            <a:spLocks noGrp="1"/>
          </p:cNvSpPr>
          <p:nvPr>
            <p:ph type="ctrTitle"/>
          </p:nvPr>
        </p:nvSpPr>
        <p:spPr>
          <a:xfrm>
            <a:off x="1751012" y="434511"/>
            <a:ext cx="8689976" cy="1490541"/>
          </a:xfrm>
        </p:spPr>
        <p:txBody>
          <a:bodyPr>
            <a:normAutofit fontScale="90000"/>
          </a:bodyPr>
          <a:lstStyle/>
          <a:p>
            <a:r>
              <a:rPr lang="en-US" dirty="0">
                <a:latin typeface="Times New Roman" panose="02020603050405020304" pitchFamily="18" charset="0"/>
                <a:cs typeface="Times New Roman" panose="02020603050405020304" pitchFamily="18" charset="0"/>
              </a:rPr>
              <a:t>Ar</a:t>
            </a:r>
            <a:r>
              <a:rPr lang="en-US" sz="3600" dirty="0">
                <a:latin typeface="Times New Roman" panose="02020603050405020304" pitchFamily="18" charset="0"/>
                <a:cs typeface="Times New Roman" panose="02020603050405020304" pitchFamily="18" charset="0"/>
              </a:rPr>
              <a:t>m controller with stm32 nucleuo board Overview with online tools</a:t>
            </a:r>
          </a:p>
        </p:txBody>
      </p:sp>
      <p:sp>
        <p:nvSpPr>
          <p:cNvPr id="4" name="Subtitle 3">
            <a:extLst>
              <a:ext uri="{FF2B5EF4-FFF2-40B4-BE49-F238E27FC236}">
                <a16:creationId xmlns:a16="http://schemas.microsoft.com/office/drawing/2014/main" id="{C9E69024-EF70-1B5C-7730-D35FBC18F6F0}"/>
              </a:ext>
            </a:extLst>
          </p:cNvPr>
          <p:cNvSpPr>
            <a:spLocks noGrp="1"/>
          </p:cNvSpPr>
          <p:nvPr>
            <p:ph type="subTitle" idx="1"/>
          </p:nvPr>
        </p:nvSpPr>
        <p:spPr>
          <a:xfrm>
            <a:off x="1751012" y="2454442"/>
            <a:ext cx="8689976" cy="4251158"/>
          </a:xfrm>
        </p:spPr>
        <p:txBody>
          <a:bodyPr/>
          <a:lstStyle/>
          <a:p>
            <a:endParaRPr lang="en-US" dirty="0"/>
          </a:p>
        </p:txBody>
      </p:sp>
      <p:pic>
        <p:nvPicPr>
          <p:cNvPr id="6" name="Picture 5">
            <a:extLst>
              <a:ext uri="{FF2B5EF4-FFF2-40B4-BE49-F238E27FC236}">
                <a16:creationId xmlns:a16="http://schemas.microsoft.com/office/drawing/2014/main" id="{2975F5ED-9C40-EA1A-CA29-E708444B98E1}"/>
              </a:ext>
            </a:extLst>
          </p:cNvPr>
          <p:cNvPicPr>
            <a:picLocks noChangeAspect="1"/>
          </p:cNvPicPr>
          <p:nvPr/>
        </p:nvPicPr>
        <p:blipFill rotWithShape="1">
          <a:blip r:embed="rId2"/>
          <a:srcRect l="9018" r="5510"/>
          <a:stretch/>
        </p:blipFill>
        <p:spPr>
          <a:xfrm>
            <a:off x="2248318" y="2454442"/>
            <a:ext cx="8034671" cy="4251158"/>
          </a:xfrm>
          <a:prstGeom prst="rect">
            <a:avLst/>
          </a:prstGeom>
        </p:spPr>
      </p:pic>
    </p:spTree>
    <p:extLst>
      <p:ext uri="{BB962C8B-B14F-4D97-AF65-F5344CB8AC3E}">
        <p14:creationId xmlns:p14="http://schemas.microsoft.com/office/powerpoint/2010/main" val="410175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67B4-CF11-E084-FEF3-DFA5197EB3F1}"/>
              </a:ext>
            </a:extLst>
          </p:cNvPr>
          <p:cNvSpPr>
            <a:spLocks noGrp="1"/>
          </p:cNvSpPr>
          <p:nvPr>
            <p:ph type="ctrTitle"/>
          </p:nvPr>
        </p:nvSpPr>
        <p:spPr>
          <a:xfrm>
            <a:off x="1751012" y="1300786"/>
            <a:ext cx="8689976" cy="977194"/>
          </a:xfrm>
        </p:spPr>
        <p:txBody>
          <a:bodyPr>
            <a:normAutofit/>
          </a:bodyPr>
          <a:lstStyle/>
          <a:p>
            <a:r>
              <a:rPr lang="en-US" sz="3200" dirty="0">
                <a:latin typeface="Times New Roman" panose="02020603050405020304" pitchFamily="18" charset="0"/>
                <a:cs typeface="Times New Roman" panose="02020603050405020304" pitchFamily="18" charset="0"/>
              </a:rPr>
              <a:t>NVIC USED IN THE NUCLEO-64 MCU PROJECT BOARD</a:t>
            </a:r>
          </a:p>
        </p:txBody>
      </p:sp>
      <p:sp>
        <p:nvSpPr>
          <p:cNvPr id="3" name="Subtitle 2">
            <a:extLst>
              <a:ext uri="{FF2B5EF4-FFF2-40B4-BE49-F238E27FC236}">
                <a16:creationId xmlns:a16="http://schemas.microsoft.com/office/drawing/2014/main" id="{E686416A-BDC6-5A05-2C72-F980E5C7FB29}"/>
              </a:ext>
            </a:extLst>
          </p:cNvPr>
          <p:cNvSpPr>
            <a:spLocks noGrp="1"/>
          </p:cNvSpPr>
          <p:nvPr>
            <p:ph type="subTitle" idx="1"/>
          </p:nvPr>
        </p:nvSpPr>
        <p:spPr>
          <a:xfrm>
            <a:off x="1751012" y="2534653"/>
            <a:ext cx="8689976" cy="4323347"/>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specifications:</a:t>
            </a:r>
          </a:p>
          <a:p>
            <a:pPr algn="just"/>
            <a:r>
              <a:rPr lang="en-US" sz="1800" dirty="0">
                <a:solidFill>
                  <a:schemeClr val="tx1"/>
                </a:solidFill>
                <a:latin typeface="Times New Roman" panose="02020603050405020304" pitchFamily="18" charset="0"/>
                <a:cs typeface="Times New Roman" panose="02020603050405020304" pitchFamily="18" charset="0"/>
              </a:rPr>
              <a:t>• Sixteen interrupt lines</a:t>
            </a:r>
          </a:p>
          <a:p>
            <a:pPr algn="just"/>
            <a:r>
              <a:rPr lang="en-US" sz="1800" dirty="0">
                <a:solidFill>
                  <a:schemeClr val="tx1"/>
                </a:solidFill>
                <a:latin typeface="Times New Roman" panose="02020603050405020304" pitchFamily="18" charset="0"/>
                <a:cs typeface="Times New Roman" panose="02020603050405020304" pitchFamily="18" charset="0"/>
              </a:rPr>
              <a:t>• Sixteen priority levels</a:t>
            </a:r>
          </a:p>
          <a:p>
            <a:pPr algn="just"/>
            <a:r>
              <a:rPr lang="en-US" sz="1800" dirty="0">
                <a:solidFill>
                  <a:schemeClr val="tx1"/>
                </a:solidFill>
                <a:latin typeface="Times New Roman" panose="02020603050405020304" pitchFamily="18" charset="0"/>
                <a:cs typeface="Times New Roman" panose="02020603050405020304" pitchFamily="18" charset="0"/>
              </a:rPr>
              <a:t>• Up to 62 maskable interrupt channels</a:t>
            </a:r>
          </a:p>
          <a:p>
            <a:pPr algn="just"/>
            <a:r>
              <a:rPr lang="en-US" sz="1800" dirty="0">
                <a:solidFill>
                  <a:schemeClr val="tx1"/>
                </a:solidFill>
                <a:latin typeface="Times New Roman" panose="02020603050405020304" pitchFamily="18" charset="0"/>
                <a:cs typeface="Times New Roman" panose="02020603050405020304" pitchFamily="18" charset="0"/>
              </a:rPr>
              <a:t>• Low-latency interrupt processing</a:t>
            </a:r>
          </a:p>
          <a:p>
            <a:pPr algn="just"/>
            <a:r>
              <a:rPr lang="en-US" sz="1800" dirty="0">
                <a:solidFill>
                  <a:schemeClr val="tx1"/>
                </a:solidFill>
                <a:latin typeface="Times New Roman" panose="02020603050405020304" pitchFamily="18" charset="0"/>
                <a:cs typeface="Times New Roman" panose="02020603050405020304" pitchFamily="18" charset="0"/>
              </a:rPr>
              <a:t>• Processing of late arriving, higher priority interrupts</a:t>
            </a:r>
          </a:p>
          <a:p>
            <a:pPr algn="just"/>
            <a:r>
              <a:rPr lang="en-US" sz="1800" dirty="0">
                <a:solidFill>
                  <a:schemeClr val="tx1"/>
                </a:solidFill>
                <a:latin typeface="Times New Roman" panose="02020603050405020304" pitchFamily="18" charset="0"/>
                <a:cs typeface="Times New Roman" panose="02020603050405020304" pitchFamily="18" charset="0"/>
              </a:rPr>
              <a:t>• Supporting tail chaining</a:t>
            </a:r>
          </a:p>
          <a:p>
            <a:pPr algn="just"/>
            <a:r>
              <a:rPr lang="en-US" sz="1800" dirty="0">
                <a:solidFill>
                  <a:schemeClr val="tx1"/>
                </a:solidFill>
                <a:latin typeface="Times New Roman" panose="02020603050405020304" pitchFamily="18" charset="0"/>
                <a:cs typeface="Times New Roman" panose="02020603050405020304" pitchFamily="18" charset="0"/>
              </a:rPr>
              <a:t>• Interrupting entry restored on interrupt exit with no instruction</a:t>
            </a:r>
          </a:p>
          <a:p>
            <a:pPr algn="just"/>
            <a:r>
              <a:rPr lang="en-US" sz="1800" dirty="0">
                <a:solidFill>
                  <a:schemeClr val="tx1"/>
                </a:solidFill>
                <a:latin typeface="Times New Roman" panose="02020603050405020304" pitchFamily="18" charset="0"/>
                <a:cs typeface="Times New Roman" panose="02020603050405020304" pitchFamily="18" charset="0"/>
              </a:rPr>
              <a:t>overhead</a:t>
            </a:r>
          </a:p>
        </p:txBody>
      </p:sp>
    </p:spTree>
    <p:extLst>
      <p:ext uri="{BB962C8B-B14F-4D97-AF65-F5344CB8AC3E}">
        <p14:creationId xmlns:p14="http://schemas.microsoft.com/office/powerpoint/2010/main" val="24824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A26066-9CDA-C0E1-F673-AA8309E52B1C}"/>
              </a:ext>
            </a:extLst>
          </p:cNvPr>
          <p:cNvSpPr>
            <a:spLocks noGrp="1"/>
          </p:cNvSpPr>
          <p:nvPr>
            <p:ph type="body" idx="1"/>
          </p:nvPr>
        </p:nvSpPr>
        <p:spPr>
          <a:xfrm>
            <a:off x="913774" y="425999"/>
            <a:ext cx="3298976" cy="576262"/>
          </a:xfrm>
        </p:spPr>
        <p:txBody>
          <a:bodyPr/>
          <a:lstStyle/>
          <a:p>
            <a:r>
              <a:rPr lang="en-US" sz="2000" dirty="0">
                <a:latin typeface="Times New Roman" panose="02020603050405020304" pitchFamily="18" charset="0"/>
                <a:cs typeface="Times New Roman" panose="02020603050405020304" pitchFamily="18" charset="0"/>
              </a:rPr>
              <a:t>General-Purpose Inputs/Outputs (GPIOs)</a:t>
            </a:r>
          </a:p>
        </p:txBody>
      </p:sp>
      <p:sp>
        <p:nvSpPr>
          <p:cNvPr id="4" name="Text Placeholder 3">
            <a:extLst>
              <a:ext uri="{FF2B5EF4-FFF2-40B4-BE49-F238E27FC236}">
                <a16:creationId xmlns:a16="http://schemas.microsoft.com/office/drawing/2014/main" id="{7BAAA904-4A45-1BF3-ABDB-F031343532D4}"/>
              </a:ext>
            </a:extLst>
          </p:cNvPr>
          <p:cNvSpPr>
            <a:spLocks noGrp="1"/>
          </p:cNvSpPr>
          <p:nvPr>
            <p:ph type="body" sz="half" idx="15"/>
          </p:nvPr>
        </p:nvSpPr>
        <p:spPr>
          <a:xfrm>
            <a:off x="912984" y="1118379"/>
            <a:ext cx="3298976" cy="5546032"/>
          </a:xfrm>
        </p:spPr>
        <p:txBody>
          <a:bodyPr>
            <a:noAutofit/>
          </a:bodyPr>
          <a:lstStyle/>
          <a:p>
            <a:pPr algn="just"/>
            <a:r>
              <a:rPr lang="en-US" sz="1600" dirty="0">
                <a:latin typeface="Times New Roman" panose="02020603050405020304" pitchFamily="18" charset="0"/>
                <a:cs typeface="Times New Roman" panose="02020603050405020304" pitchFamily="18" charset="0"/>
              </a:rPr>
              <a:t>Each of the 51 GPIO pins can be configured by software as output with push-pull or open-drain and with or without pull-up or pull-down. They can also be configured as floating input, with or without pull-up or pull-down. Most GPIO pins have peripheral alternate functions as can be seen in the above tables. All GPIOs are high-current-capable and have limited speed selection to better manage internal noise, power consumption, and electromagnetic emission.</a:t>
            </a:r>
          </a:p>
        </p:txBody>
      </p:sp>
      <p:sp>
        <p:nvSpPr>
          <p:cNvPr id="5" name="Text Placeholder 4">
            <a:extLst>
              <a:ext uri="{FF2B5EF4-FFF2-40B4-BE49-F238E27FC236}">
                <a16:creationId xmlns:a16="http://schemas.microsoft.com/office/drawing/2014/main" id="{CFCFDE6C-0671-9C3B-89C5-9AA104186EA4}"/>
              </a:ext>
            </a:extLst>
          </p:cNvPr>
          <p:cNvSpPr>
            <a:spLocks noGrp="1"/>
          </p:cNvSpPr>
          <p:nvPr>
            <p:ph type="body" sz="quarter" idx="3"/>
          </p:nvPr>
        </p:nvSpPr>
        <p:spPr>
          <a:xfrm>
            <a:off x="4441348" y="304800"/>
            <a:ext cx="3291521" cy="697461"/>
          </a:xfrm>
        </p:spPr>
        <p:txBody>
          <a:bodyPr/>
          <a:lstStyle/>
          <a:p>
            <a:r>
              <a:rPr lang="en-US" dirty="0"/>
              <a:t>Analog-to-Digital Converter (ADC)</a:t>
            </a:r>
          </a:p>
        </p:txBody>
      </p:sp>
      <p:sp>
        <p:nvSpPr>
          <p:cNvPr id="6" name="Text Placeholder 5">
            <a:extLst>
              <a:ext uri="{FF2B5EF4-FFF2-40B4-BE49-F238E27FC236}">
                <a16:creationId xmlns:a16="http://schemas.microsoft.com/office/drawing/2014/main" id="{8AF0F372-C98B-9999-FAC0-4AE651B926AF}"/>
              </a:ext>
            </a:extLst>
          </p:cNvPr>
          <p:cNvSpPr>
            <a:spLocks noGrp="1"/>
          </p:cNvSpPr>
          <p:nvPr>
            <p:ph type="body" sz="half" idx="16"/>
          </p:nvPr>
        </p:nvSpPr>
        <p:spPr>
          <a:xfrm>
            <a:off x="4441348" y="1227438"/>
            <a:ext cx="3303351" cy="5049793"/>
          </a:xfrm>
        </p:spPr>
        <p:txBody>
          <a:bodyPr>
            <a:normAutofit/>
          </a:bodyPr>
          <a:lstStyle/>
          <a:p>
            <a:pPr algn="just"/>
            <a:r>
              <a:rPr lang="en-US" sz="1600" dirty="0">
                <a:latin typeface="Times New Roman" panose="02020603050405020304" pitchFamily="18" charset="0"/>
                <a:cs typeface="Times New Roman" panose="02020603050405020304" pitchFamily="18" charset="0"/>
              </a:rPr>
              <a:t>There is one 12-bit ADC that has 16 channels. ADC conversions can be done in either a single-shot or scan mode. In the scan mode, an automatic conversion is performed on a preselected group of analog inputs. An interrupt can be generated if a converted voltage is outside preset threshold. In addition, a specific channel conversion can be triggered by the TIM1, TIM2, TIM3, TIM4, or TIM5 timers.</a:t>
            </a:r>
          </a:p>
        </p:txBody>
      </p:sp>
      <p:sp>
        <p:nvSpPr>
          <p:cNvPr id="7" name="Text Placeholder 6">
            <a:extLst>
              <a:ext uri="{FF2B5EF4-FFF2-40B4-BE49-F238E27FC236}">
                <a16:creationId xmlns:a16="http://schemas.microsoft.com/office/drawing/2014/main" id="{013EBB6A-33C5-F6E5-A1CD-7D9A51E328A9}"/>
              </a:ext>
            </a:extLst>
          </p:cNvPr>
          <p:cNvSpPr>
            <a:spLocks noGrp="1"/>
          </p:cNvSpPr>
          <p:nvPr>
            <p:ph type="body" sz="quarter" idx="13"/>
          </p:nvPr>
        </p:nvSpPr>
        <p:spPr>
          <a:xfrm>
            <a:off x="8121579" y="160421"/>
            <a:ext cx="3304928" cy="861149"/>
          </a:xfrm>
        </p:spPr>
        <p:txBody>
          <a:bodyPr/>
          <a:lstStyle/>
          <a:p>
            <a:r>
              <a:rPr lang="en-US" sz="2000" dirty="0">
                <a:latin typeface="Times New Roman" panose="02020603050405020304" pitchFamily="18" charset="0"/>
                <a:cs typeface="Times New Roman" panose="02020603050405020304" pitchFamily="18" charset="0"/>
              </a:rPr>
              <a:t>External Interrupt/Event Controller (EXTI)</a:t>
            </a:r>
          </a:p>
        </p:txBody>
      </p:sp>
      <p:sp>
        <p:nvSpPr>
          <p:cNvPr id="8" name="Text Placeholder 7">
            <a:extLst>
              <a:ext uri="{FF2B5EF4-FFF2-40B4-BE49-F238E27FC236}">
                <a16:creationId xmlns:a16="http://schemas.microsoft.com/office/drawing/2014/main" id="{61D57A99-DD60-0C67-D55A-0DFB35F84DE6}"/>
              </a:ext>
            </a:extLst>
          </p:cNvPr>
          <p:cNvSpPr>
            <a:spLocks noGrp="1"/>
          </p:cNvSpPr>
          <p:nvPr>
            <p:ph type="body" sz="half" idx="17"/>
          </p:nvPr>
        </p:nvSpPr>
        <p:spPr>
          <a:xfrm>
            <a:off x="7973297" y="1227439"/>
            <a:ext cx="3609103" cy="5049792"/>
          </a:xfrm>
        </p:spPr>
        <p:txBody>
          <a:bodyPr>
            <a:normAutofit/>
          </a:bodyPr>
          <a:lstStyle/>
          <a:p>
            <a:pPr algn="just"/>
            <a:r>
              <a:rPr lang="en-US" sz="1800" dirty="0">
                <a:latin typeface="Times New Roman" panose="02020603050405020304" pitchFamily="18" charset="0"/>
                <a:cs typeface="Times New Roman" panose="02020603050405020304" pitchFamily="18" charset="0"/>
              </a:rPr>
              <a:t>There is an external interrupt/event controller that uses 23 edge-detector lines to generate interrupt/event requests. Each line may be independently</a:t>
            </a:r>
          </a:p>
          <a:p>
            <a:pPr algn="just"/>
            <a:r>
              <a:rPr lang="en-US" sz="1800" dirty="0">
                <a:latin typeface="Times New Roman" panose="02020603050405020304" pitchFamily="18" charset="0"/>
                <a:cs typeface="Times New Roman" panose="02020603050405020304" pitchFamily="18" charset="0"/>
              </a:rPr>
              <a:t>configured to select the trigger event such as leading edge, trailing edge, or</a:t>
            </a:r>
          </a:p>
          <a:p>
            <a:pPr algn="just"/>
            <a:r>
              <a:rPr lang="en-US" sz="1800" dirty="0">
                <a:latin typeface="Times New Roman" panose="02020603050405020304" pitchFamily="18" charset="0"/>
                <a:cs typeface="Times New Roman" panose="02020603050405020304" pitchFamily="18" charset="0"/>
              </a:rPr>
              <a:t>both.</a:t>
            </a:r>
          </a:p>
        </p:txBody>
      </p:sp>
    </p:spTree>
    <p:extLst>
      <p:ext uri="{BB962C8B-B14F-4D97-AF65-F5344CB8AC3E}">
        <p14:creationId xmlns:p14="http://schemas.microsoft.com/office/powerpoint/2010/main" val="157987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94667B-0033-7C29-120A-96A2511433DE}"/>
              </a:ext>
            </a:extLst>
          </p:cNvPr>
          <p:cNvSpPr>
            <a:spLocks noGrp="1"/>
          </p:cNvSpPr>
          <p:nvPr>
            <p:ph type="body" idx="1"/>
          </p:nvPr>
        </p:nvSpPr>
        <p:spPr>
          <a:xfrm>
            <a:off x="913774" y="612434"/>
            <a:ext cx="3298976" cy="576262"/>
          </a:xfrm>
        </p:spPr>
        <p:txBody>
          <a:bodyPr/>
          <a:lstStyle/>
          <a:p>
            <a:r>
              <a:rPr lang="en-US" dirty="0"/>
              <a:t>LEDs</a:t>
            </a:r>
          </a:p>
        </p:txBody>
      </p:sp>
      <p:sp>
        <p:nvSpPr>
          <p:cNvPr id="7" name="Text Placeholder 6">
            <a:extLst>
              <a:ext uri="{FF2B5EF4-FFF2-40B4-BE49-F238E27FC236}">
                <a16:creationId xmlns:a16="http://schemas.microsoft.com/office/drawing/2014/main" id="{68343163-EB4F-CB69-20CF-A5F6AA07345B}"/>
              </a:ext>
            </a:extLst>
          </p:cNvPr>
          <p:cNvSpPr>
            <a:spLocks noGrp="1"/>
          </p:cNvSpPr>
          <p:nvPr>
            <p:ph type="body" sz="half" idx="15"/>
          </p:nvPr>
        </p:nvSpPr>
        <p:spPr>
          <a:xfrm>
            <a:off x="924024" y="1231302"/>
            <a:ext cx="5592106" cy="5626698"/>
          </a:xfrm>
        </p:spPr>
        <p:txBody>
          <a:bodyPr>
            <a:noAutofit/>
          </a:bodyPr>
          <a:lstStyle/>
          <a:p>
            <a:pPr algn="just"/>
            <a:r>
              <a:rPr lang="en-US" sz="1200" b="1" dirty="0">
                <a:latin typeface="Times New Roman" panose="02020603050405020304" pitchFamily="18" charset="0"/>
                <a:cs typeface="Times New Roman" panose="02020603050405020304" pitchFamily="18" charset="0"/>
              </a:rPr>
              <a:t>LD1</a:t>
            </a:r>
            <a:r>
              <a:rPr lang="en-US" sz="1200" dirty="0">
                <a:latin typeface="Times New Roman" panose="02020603050405020304" pitchFamily="18" charset="0"/>
                <a:cs typeface="Times New Roman" panose="02020603050405020304" pitchFamily="18" charset="0"/>
              </a:rPr>
              <a:t> is a tricolor LED located on the ST-LINK PCB and provides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information concerning the state of communications between the ST-LINK, the host PC, and the main MCU. The following list shows the various LED states and the corresponding meaning:</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Slow blinking Red/Off: at power-on before USB initialization Fast blinking Red/Off: after the first correct communication between the PC and ST-LINK/V2-1 (enumeration)  Red LED On: when the initialization between the PC and ST-LINK/V2-1 is complete</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Green LED On: after a successful target communication initialization</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Blinking Red/Green: during communication with target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Green On: communication finished and successful</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Orange On: communication failure</a:t>
            </a:r>
          </a:p>
          <a:p>
            <a:pPr algn="just"/>
            <a:br>
              <a:rPr lang="en-US" sz="1200"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LD2</a:t>
            </a:r>
            <a:r>
              <a:rPr lang="en-US" sz="1200" dirty="0">
                <a:latin typeface="Times New Roman" panose="02020603050405020304" pitchFamily="18" charset="0"/>
                <a:cs typeface="Times New Roman" panose="02020603050405020304" pitchFamily="18" charset="0"/>
              </a:rPr>
              <a:t> is a green LED-labeled user and connected to Arduino signal D13 (CN5/CN6), which corresponds to STM32 I/O PB13</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When the I/O value is HIGH, the LED is on</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When the I/O value is LOW, the LED is off</a:t>
            </a:r>
          </a:p>
          <a:p>
            <a:pPr algn="just"/>
            <a:br>
              <a:rPr lang="en-US" sz="1200"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LD3</a:t>
            </a:r>
            <a:r>
              <a:rPr lang="en-US" sz="1200" dirty="0">
                <a:latin typeface="Times New Roman" panose="02020603050405020304" pitchFamily="18" charset="0"/>
                <a:cs typeface="Times New Roman" panose="02020603050405020304" pitchFamily="18" charset="0"/>
              </a:rPr>
              <a:t> is a red LED that indicates that the Nucleo-64 board is powered on and 5-V power is available.</a:t>
            </a:r>
            <a:endParaRPr lang="en-US" sz="1200" dirty="0"/>
          </a:p>
        </p:txBody>
      </p:sp>
      <p:sp>
        <p:nvSpPr>
          <p:cNvPr id="5" name="Text Placeholder 4">
            <a:extLst>
              <a:ext uri="{FF2B5EF4-FFF2-40B4-BE49-F238E27FC236}">
                <a16:creationId xmlns:a16="http://schemas.microsoft.com/office/drawing/2014/main" id="{B0100E5D-6072-38D3-F74F-015FADA3C2E4}"/>
              </a:ext>
            </a:extLst>
          </p:cNvPr>
          <p:cNvSpPr>
            <a:spLocks noGrp="1"/>
          </p:cNvSpPr>
          <p:nvPr>
            <p:ph type="body" sz="quarter" idx="3"/>
          </p:nvPr>
        </p:nvSpPr>
        <p:spPr>
          <a:xfrm>
            <a:off x="7365781" y="897802"/>
            <a:ext cx="3291521" cy="576262"/>
          </a:xfrm>
        </p:spPr>
        <p:txBody>
          <a:bodyPr/>
          <a:lstStyle/>
          <a:p>
            <a:r>
              <a:rPr lang="en-US" dirty="0"/>
              <a:t>Push Buttons</a:t>
            </a:r>
          </a:p>
        </p:txBody>
      </p:sp>
      <p:sp>
        <p:nvSpPr>
          <p:cNvPr id="8" name="Text Placeholder 7">
            <a:extLst>
              <a:ext uri="{FF2B5EF4-FFF2-40B4-BE49-F238E27FC236}">
                <a16:creationId xmlns:a16="http://schemas.microsoft.com/office/drawing/2014/main" id="{558F2C14-2CF1-4EE7-8B84-E151A01469B6}"/>
              </a:ext>
            </a:extLst>
          </p:cNvPr>
          <p:cNvSpPr>
            <a:spLocks noGrp="1"/>
          </p:cNvSpPr>
          <p:nvPr>
            <p:ph type="body" sz="half" idx="16"/>
          </p:nvPr>
        </p:nvSpPr>
        <p:spPr>
          <a:xfrm>
            <a:off x="7365781" y="1720353"/>
            <a:ext cx="3303351" cy="4070848"/>
          </a:xfrm>
        </p:spPr>
        <p:txBody>
          <a:bodyPr>
            <a:noAutofit/>
          </a:bodyPr>
          <a:lstStyle/>
          <a:p>
            <a:r>
              <a:rPr lang="en-US" sz="1600" dirty="0">
                <a:latin typeface="Times New Roman" panose="02020603050405020304" pitchFamily="18" charset="0"/>
                <a:cs typeface="Times New Roman" panose="02020603050405020304" pitchFamily="18" charset="0"/>
              </a:rPr>
              <a:t>There are two push buttons on the board:</a:t>
            </a:r>
          </a:p>
          <a:p>
            <a:pPr algn="just"/>
            <a:r>
              <a:rPr lang="en-US" sz="1600" dirty="0">
                <a:latin typeface="Times New Roman" panose="02020603050405020304" pitchFamily="18" charset="0"/>
                <a:cs typeface="Times New Roman" panose="02020603050405020304" pitchFamily="18" charset="0"/>
              </a:rPr>
              <a:t>• B1 USER: The user button is connected to the I/O PC13 (CN7/23) of the MCU. This pin is pulled high through a 47K resistor. When B1 is pressed the pin is grounded.</a:t>
            </a:r>
          </a:p>
          <a:p>
            <a:pPr algn="just"/>
            <a:r>
              <a:rPr lang="en-US" sz="1600" dirty="0">
                <a:latin typeface="Times New Roman" panose="02020603050405020304" pitchFamily="18" charset="0"/>
                <a:cs typeface="Times New Roman" panose="02020603050405020304" pitchFamily="18" charset="0"/>
              </a:rPr>
              <a:t>• B2 RESET: This push button is connected to NRST, and is used to RESET the MCU.</a:t>
            </a:r>
          </a:p>
        </p:txBody>
      </p:sp>
    </p:spTree>
    <p:extLst>
      <p:ext uri="{BB962C8B-B14F-4D97-AF65-F5344CB8AC3E}">
        <p14:creationId xmlns:p14="http://schemas.microsoft.com/office/powerpoint/2010/main" val="135492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4569-B95C-8E0F-3333-5F136C032F62}"/>
              </a:ext>
            </a:extLst>
          </p:cNvPr>
          <p:cNvSpPr>
            <a:spLocks noGrp="1"/>
          </p:cNvSpPr>
          <p:nvPr>
            <p:ph type="ctrTitle"/>
          </p:nvPr>
        </p:nvSpPr>
        <p:spPr>
          <a:xfrm>
            <a:off x="1751012" y="625283"/>
            <a:ext cx="8689976" cy="783387"/>
          </a:xfrm>
        </p:spPr>
        <p:txBody>
          <a:bodyPr/>
          <a:lstStyle/>
          <a:p>
            <a:r>
              <a:rPr lang="en-US" dirty="0"/>
              <a:t>BLINKING OF AN LED</a:t>
            </a:r>
          </a:p>
        </p:txBody>
      </p:sp>
      <p:sp>
        <p:nvSpPr>
          <p:cNvPr id="3" name="Subtitle 2">
            <a:extLst>
              <a:ext uri="{FF2B5EF4-FFF2-40B4-BE49-F238E27FC236}">
                <a16:creationId xmlns:a16="http://schemas.microsoft.com/office/drawing/2014/main" id="{01CF6477-8A26-E85F-F57B-309A068D0CCC}"/>
              </a:ext>
            </a:extLst>
          </p:cNvPr>
          <p:cNvSpPr>
            <a:spLocks noGrp="1"/>
          </p:cNvSpPr>
          <p:nvPr>
            <p:ph type="subTitle" idx="1"/>
          </p:nvPr>
        </p:nvSpPr>
        <p:spPr>
          <a:xfrm>
            <a:off x="1120346" y="1499286"/>
            <a:ext cx="9646508" cy="5358714"/>
          </a:xfrm>
        </p:spPr>
        <p:txBody>
          <a:bodyPr>
            <a:normAutofit/>
          </a:bodyPr>
          <a:lstStyle/>
          <a:p>
            <a:pPr algn="l"/>
            <a:r>
              <a:rPr lang="en-US" sz="1800" cap="none" dirty="0" err="1">
                <a:solidFill>
                  <a:schemeClr val="tx1"/>
                </a:solidFill>
                <a:latin typeface="Times New Roman" panose="02020603050405020304" pitchFamily="18" charset="0"/>
                <a:cs typeface="Times New Roman" panose="02020603050405020304" pitchFamily="18" charset="0"/>
              </a:rPr>
              <a:t>Hal_init</a:t>
            </a:r>
            <a:r>
              <a:rPr lang="en-US" sz="1800" cap="none" dirty="0">
                <a:solidFill>
                  <a:schemeClr val="tx1"/>
                </a:solidFill>
                <a:latin typeface="Times New Roman" panose="02020603050405020304" pitchFamily="18" charset="0"/>
                <a:cs typeface="Times New Roman" panose="02020603050405020304" pitchFamily="18" charset="0"/>
              </a:rPr>
              <a:t>(); ----- Initialize The Hardware Abstraction Layer(hal) Framework</a:t>
            </a:r>
          </a:p>
          <a:p>
            <a:pPr algn="l"/>
            <a:r>
              <a:rPr lang="en-US" sz="1800" cap="none" dirty="0">
                <a:solidFill>
                  <a:schemeClr val="tx1"/>
                </a:solidFill>
                <a:latin typeface="Times New Roman" panose="02020603050405020304" pitchFamily="18" charset="0"/>
                <a:cs typeface="Times New Roman" panose="02020603050405020304" pitchFamily="18" charset="0"/>
              </a:rPr>
              <a:t>Systemclock_config();-----initialize And Configure The Clock System</a:t>
            </a:r>
          </a:p>
          <a:p>
            <a:pPr algn="l"/>
            <a:r>
              <a:rPr lang="en-US" sz="1800" cap="none" dirty="0">
                <a:solidFill>
                  <a:schemeClr val="tx1"/>
                </a:solidFill>
                <a:latin typeface="Times New Roman" panose="02020603050405020304" pitchFamily="18" charset="0"/>
                <a:cs typeface="Times New Roman" panose="02020603050405020304" pitchFamily="18" charset="0"/>
              </a:rPr>
              <a:t>Mx_gpio_init();----- Initialize And Configure All The Enabled Gpio Pins</a:t>
            </a:r>
          </a:p>
          <a:p>
            <a:pPr algn="l"/>
            <a:r>
              <a:rPr lang="en-US" sz="1800" dirty="0">
                <a:solidFill>
                  <a:schemeClr val="tx1"/>
                </a:solidFill>
                <a:latin typeface="Times New Roman" panose="02020603050405020304" pitchFamily="18" charset="0"/>
                <a:cs typeface="Times New Roman" panose="02020603050405020304" pitchFamily="18" charset="0"/>
              </a:rPr>
              <a:t>E.G steps:</a:t>
            </a:r>
          </a:p>
          <a:p>
            <a:pPr marL="457200" indent="-457200" algn="l">
              <a:buFont typeface="+mj-lt"/>
              <a:buAutoNum type="arabicPeriod"/>
            </a:pPr>
            <a:r>
              <a:rPr lang="en-US" sz="1800" cap="none" dirty="0">
                <a:solidFill>
                  <a:schemeClr val="tx1"/>
                </a:solidFill>
                <a:latin typeface="Times New Roman" panose="02020603050405020304" pitchFamily="18" charset="0"/>
                <a:cs typeface="Times New Roman" panose="02020603050405020304" pitchFamily="18" charset="0"/>
              </a:rPr>
              <a:t>Include All Library</a:t>
            </a:r>
          </a:p>
          <a:p>
            <a:pPr marL="457200" indent="-457200" algn="l">
              <a:buFont typeface="+mj-lt"/>
              <a:buAutoNum type="arabicPeriod"/>
            </a:pPr>
            <a:r>
              <a:rPr lang="en-US" sz="1800" cap="none" dirty="0">
                <a:solidFill>
                  <a:schemeClr val="tx1"/>
                </a:solidFill>
                <a:latin typeface="Times New Roman" panose="02020603050405020304" pitchFamily="18" charset="0"/>
                <a:cs typeface="Times New Roman" panose="02020603050405020304" pitchFamily="18" charset="0"/>
              </a:rPr>
              <a:t>Put Program In The Main Void Structure(int main(void){})</a:t>
            </a:r>
          </a:p>
          <a:p>
            <a:pPr marL="457200" indent="-457200" algn="l">
              <a:buFont typeface="+mj-lt"/>
              <a:buAutoNum type="arabicPeriod"/>
            </a:pPr>
            <a:r>
              <a:rPr lang="en-US" sz="1800" cap="none" dirty="0">
                <a:solidFill>
                  <a:schemeClr val="tx1"/>
                </a:solidFill>
                <a:latin typeface="Times New Roman" panose="02020603050405020304" pitchFamily="18" charset="0"/>
                <a:cs typeface="Times New Roman" panose="02020603050405020304" pitchFamily="18" charset="0"/>
              </a:rPr>
              <a:t>Reset All Peripherals By Initializing The Flesh Interface</a:t>
            </a:r>
          </a:p>
          <a:p>
            <a:pPr algn="l"/>
            <a:r>
              <a:rPr lang="en-US" sz="1800" cap="none" dirty="0">
                <a:solidFill>
                  <a:schemeClr val="tx1"/>
                </a:solidFill>
                <a:latin typeface="Times New Roman" panose="02020603050405020304" pitchFamily="18" charset="0"/>
                <a:cs typeface="Times New Roman" panose="02020603050405020304" pitchFamily="18" charset="0"/>
              </a:rPr>
              <a:t>Hal_Init();</a:t>
            </a:r>
          </a:p>
          <a:p>
            <a:pPr marL="457200" indent="-457200" algn="l">
              <a:buAutoNum type="arabicPeriod" startAt="4"/>
            </a:pPr>
            <a:r>
              <a:rPr lang="en-US" sz="1800" cap="none" dirty="0">
                <a:solidFill>
                  <a:schemeClr val="tx1"/>
                </a:solidFill>
                <a:latin typeface="Times New Roman" panose="02020603050405020304" pitchFamily="18" charset="0"/>
                <a:cs typeface="Times New Roman" panose="02020603050405020304" pitchFamily="18" charset="0"/>
              </a:rPr>
              <a:t>Configure the system clock(SystemClock_Config();)</a:t>
            </a:r>
          </a:p>
          <a:p>
            <a:pPr marL="457200" indent="-457200" algn="l">
              <a:buAutoNum type="arabicPeriod" startAt="4"/>
            </a:pPr>
            <a:r>
              <a:rPr lang="en-US" sz="1800" cap="none" dirty="0">
                <a:solidFill>
                  <a:schemeClr val="tx1"/>
                </a:solidFill>
                <a:latin typeface="Times New Roman" panose="02020603050405020304" pitchFamily="18" charset="0"/>
                <a:cs typeface="Times New Roman" panose="02020603050405020304" pitchFamily="18" charset="0"/>
              </a:rPr>
              <a:t>Initialize all configure peripherals( MX_GPIO_Init();)</a:t>
            </a:r>
          </a:p>
          <a:p>
            <a:pPr marL="457200" indent="-457200" algn="l">
              <a:buAutoNum type="arabicPeriod" startAt="4"/>
            </a:pPr>
            <a:r>
              <a:rPr lang="en-US" sz="1800" cap="none" dirty="0">
                <a:solidFill>
                  <a:schemeClr val="tx1"/>
                </a:solidFill>
                <a:latin typeface="Times New Roman" panose="02020603050405020304" pitchFamily="18" charset="0"/>
                <a:cs typeface="Times New Roman" panose="02020603050405020304" pitchFamily="18" charset="0"/>
              </a:rPr>
              <a:t>Put all code in the infinite loop and close the main structure ( while (1) {} }</a:t>
            </a:r>
          </a:p>
          <a:p>
            <a:pPr marL="457200" indent="-457200" algn="l">
              <a:buAutoNum type="arabicPeriod" startAt="4"/>
            </a:pPr>
            <a:endParaRPr lang="en-US"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08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CF07-E54B-2AEE-E057-6B0ACEE5DE64}"/>
              </a:ext>
            </a:extLst>
          </p:cNvPr>
          <p:cNvSpPr>
            <a:spLocks noGrp="1"/>
          </p:cNvSpPr>
          <p:nvPr>
            <p:ph type="title"/>
          </p:nvPr>
        </p:nvSpPr>
        <p:spPr>
          <a:xfrm>
            <a:off x="913775" y="256675"/>
            <a:ext cx="10364451" cy="1041838"/>
          </a:xfrm>
        </p:spPr>
        <p:txBody>
          <a:bodyPr/>
          <a:lstStyle/>
          <a:p>
            <a:r>
              <a:rPr lang="en-US" dirty="0"/>
              <a:t>Principal mcu components</a:t>
            </a:r>
          </a:p>
        </p:txBody>
      </p:sp>
      <p:sp>
        <p:nvSpPr>
          <p:cNvPr id="3" name="Text Placeholder 2">
            <a:extLst>
              <a:ext uri="{FF2B5EF4-FFF2-40B4-BE49-F238E27FC236}">
                <a16:creationId xmlns:a16="http://schemas.microsoft.com/office/drawing/2014/main" id="{D65156DE-A225-233E-2127-99D34A5F66E9}"/>
              </a:ext>
            </a:extLst>
          </p:cNvPr>
          <p:cNvSpPr>
            <a:spLocks noGrp="1"/>
          </p:cNvSpPr>
          <p:nvPr>
            <p:ph type="body" idx="1"/>
          </p:nvPr>
        </p:nvSpPr>
        <p:spPr>
          <a:xfrm>
            <a:off x="913774" y="1298513"/>
            <a:ext cx="4873474" cy="1013056"/>
          </a:xfrm>
        </p:spPr>
        <p:txBody>
          <a:bodyPr/>
          <a:lstStyle/>
          <a:p>
            <a:pPr algn="ctr"/>
            <a:r>
              <a:rPr lang="en-US" sz="2400" b="1" dirty="0"/>
              <a:t>1)  Processor</a:t>
            </a:r>
          </a:p>
          <a:p>
            <a:pPr algn="ctr"/>
            <a:r>
              <a:rPr lang="en-US" dirty="0"/>
              <a:t>T</a:t>
            </a:r>
            <a:r>
              <a:rPr lang="en-US" sz="1400" dirty="0">
                <a:latin typeface="Times New Roman" panose="02020603050405020304" pitchFamily="18" charset="0"/>
                <a:cs typeface="Times New Roman" panose="02020603050405020304" pitchFamily="18" charset="0"/>
              </a:rPr>
              <a:t>he processor used in nucleo-32 is the arm cortex m-4 32 bit processor</a:t>
            </a:r>
          </a:p>
        </p:txBody>
      </p:sp>
      <p:sp>
        <p:nvSpPr>
          <p:cNvPr id="4" name="Content Placeholder 3">
            <a:extLst>
              <a:ext uri="{FF2B5EF4-FFF2-40B4-BE49-F238E27FC236}">
                <a16:creationId xmlns:a16="http://schemas.microsoft.com/office/drawing/2014/main" id="{7E8E578C-F91D-77EB-F2E4-4A8C038CCD47}"/>
              </a:ext>
            </a:extLst>
          </p:cNvPr>
          <p:cNvSpPr>
            <a:spLocks noGrp="1"/>
          </p:cNvSpPr>
          <p:nvPr>
            <p:ph sz="quarter" idx="13"/>
          </p:nvPr>
        </p:nvSpPr>
        <p:spPr>
          <a:xfrm>
            <a:off x="272716" y="2534654"/>
            <a:ext cx="5967663" cy="4066672"/>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Specification for the arm cortex m-4 processor</a:t>
            </a:r>
          </a:p>
          <a:p>
            <a:r>
              <a:rPr lang="en-US" sz="1800" dirty="0">
                <a:latin typeface="Times New Roman" panose="02020603050405020304" pitchFamily="18" charset="0"/>
                <a:cs typeface="Times New Roman" panose="02020603050405020304" pitchFamily="18" charset="0"/>
              </a:rPr>
              <a:t>Floating point unit(</a:t>
            </a:r>
            <a:r>
              <a:rPr lang="en-US" sz="1800" dirty="0" err="1">
                <a:latin typeface="Times New Roman" panose="02020603050405020304" pitchFamily="18" charset="0"/>
                <a:cs typeface="Times New Roman" panose="02020603050405020304" pitchFamily="18" charset="0"/>
              </a:rPr>
              <a:t>fPU</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Low power 32 bit processor</a:t>
            </a:r>
          </a:p>
          <a:p>
            <a:r>
              <a:rPr lang="en-US" sz="1800" dirty="0">
                <a:latin typeface="Times New Roman" panose="02020603050405020304" pitchFamily="18" charset="0"/>
                <a:cs typeface="Times New Roman" panose="02020603050405020304" pitchFamily="18" charset="0"/>
              </a:rPr>
              <a:t>Memory protection unit (</a:t>
            </a:r>
            <a:r>
              <a:rPr lang="en-US" sz="1800" dirty="0" err="1">
                <a:latin typeface="Times New Roman" panose="02020603050405020304" pitchFamily="18" charset="0"/>
                <a:cs typeface="Times New Roman" panose="02020603050405020304" pitchFamily="18" charset="0"/>
              </a:rPr>
              <a:t>mpu</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Nested vector interrupt controller(</a:t>
            </a:r>
            <a:r>
              <a:rPr lang="en-US" sz="1800" dirty="0" err="1">
                <a:latin typeface="Times New Roman" panose="02020603050405020304" pitchFamily="18" charset="0"/>
                <a:cs typeface="Times New Roman" panose="02020603050405020304" pitchFamily="18" charset="0"/>
              </a:rPr>
              <a:t>nvic</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Trace, breakpoint, and </a:t>
            </a:r>
            <a:r>
              <a:rPr lang="en-US" sz="1800" dirty="0" err="1">
                <a:latin typeface="Times New Roman" panose="02020603050405020304" pitchFamily="18" charset="0"/>
                <a:cs typeface="Times New Roman" panose="02020603050405020304" pitchFamily="18" charset="0"/>
              </a:rPr>
              <a:t>jtag</a:t>
            </a:r>
            <a:r>
              <a:rPr lang="en-US" sz="1800" dirty="0">
                <a:latin typeface="Times New Roman" panose="02020603050405020304" pitchFamily="18" charset="0"/>
                <a:cs typeface="Times New Roman" panose="02020603050405020304" pitchFamily="18" charset="0"/>
              </a:rPr>
              <a:t> capabilities</a:t>
            </a:r>
          </a:p>
          <a:p>
            <a:r>
              <a:rPr lang="en-US" sz="1800" dirty="0">
                <a:latin typeface="Times New Roman" panose="02020603050405020304" pitchFamily="18" charset="0"/>
                <a:cs typeface="Times New Roman" panose="02020603050405020304" pitchFamily="18" charset="0"/>
              </a:rPr>
              <a:t>Advanced high performance bus</a:t>
            </a:r>
          </a:p>
          <a:p>
            <a:endParaRPr lang="en-US" dirty="0"/>
          </a:p>
        </p:txBody>
      </p:sp>
      <p:sp>
        <p:nvSpPr>
          <p:cNvPr id="5" name="Text Placeholder 4">
            <a:extLst>
              <a:ext uri="{FF2B5EF4-FFF2-40B4-BE49-F238E27FC236}">
                <a16:creationId xmlns:a16="http://schemas.microsoft.com/office/drawing/2014/main" id="{35C82FCB-A946-4C79-3FD9-0F2993A56B9B}"/>
              </a:ext>
            </a:extLst>
          </p:cNvPr>
          <p:cNvSpPr>
            <a:spLocks noGrp="1"/>
          </p:cNvSpPr>
          <p:nvPr>
            <p:ph type="body" sz="quarter" idx="3"/>
          </p:nvPr>
        </p:nvSpPr>
        <p:spPr>
          <a:xfrm>
            <a:off x="6395797" y="1633081"/>
            <a:ext cx="4881804" cy="532603"/>
          </a:xfrm>
        </p:spPr>
        <p:txBody>
          <a:bodyPr/>
          <a:lstStyle/>
          <a:p>
            <a:pPr algn="ctr"/>
            <a:r>
              <a:rPr lang="en-US" dirty="0"/>
              <a:t>Block diagram</a:t>
            </a:r>
          </a:p>
        </p:txBody>
      </p:sp>
      <p:pic>
        <p:nvPicPr>
          <p:cNvPr id="8" name="Content Placeholder 7">
            <a:extLst>
              <a:ext uri="{FF2B5EF4-FFF2-40B4-BE49-F238E27FC236}">
                <a16:creationId xmlns:a16="http://schemas.microsoft.com/office/drawing/2014/main" id="{46990B23-9F82-9965-3F1F-C5E53EC96356}"/>
              </a:ext>
            </a:extLst>
          </p:cNvPr>
          <p:cNvPicPr>
            <a:picLocks noGrp="1" noChangeAspect="1"/>
          </p:cNvPicPr>
          <p:nvPr>
            <p:ph sz="quarter" idx="14"/>
          </p:nvPr>
        </p:nvPicPr>
        <p:blipFill>
          <a:blip r:embed="rId2"/>
          <a:stretch>
            <a:fillRect/>
          </a:stretch>
        </p:blipFill>
        <p:spPr>
          <a:xfrm>
            <a:off x="6395797" y="2535238"/>
            <a:ext cx="5106392" cy="3849687"/>
          </a:xfrm>
        </p:spPr>
      </p:pic>
    </p:spTree>
    <p:extLst>
      <p:ext uri="{BB962C8B-B14F-4D97-AF65-F5344CB8AC3E}">
        <p14:creationId xmlns:p14="http://schemas.microsoft.com/office/powerpoint/2010/main" val="149699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258D-B86E-6FC3-C97A-51AFE590AF57}"/>
              </a:ext>
            </a:extLst>
          </p:cNvPr>
          <p:cNvSpPr>
            <a:spLocks noGrp="1"/>
          </p:cNvSpPr>
          <p:nvPr>
            <p:ph type="ctrTitle"/>
          </p:nvPr>
        </p:nvSpPr>
        <p:spPr>
          <a:xfrm>
            <a:off x="1751012" y="577517"/>
            <a:ext cx="8689976" cy="2213809"/>
          </a:xfrm>
        </p:spPr>
        <p:txBody>
          <a:bodyPr>
            <a:normAutofit/>
          </a:bodyPr>
          <a:lstStyle/>
          <a:p>
            <a:r>
              <a:rPr lang="en-US" sz="3200" b="1" dirty="0">
                <a:latin typeface="Times New Roman" panose="02020603050405020304" pitchFamily="18" charset="0"/>
                <a:cs typeface="Times New Roman" panose="02020603050405020304" pitchFamily="18" charset="0"/>
              </a:rPr>
              <a:t>2)  Memory</a:t>
            </a:r>
            <a:br>
              <a:rPr lang="en-US" dirty="0"/>
            </a:br>
            <a:r>
              <a:rPr lang="en-US" sz="2000" dirty="0">
                <a:latin typeface="Times New Roman" panose="02020603050405020304" pitchFamily="18" charset="0"/>
                <a:cs typeface="Times New Roman" panose="02020603050405020304" pitchFamily="18" charset="0"/>
              </a:rPr>
              <a:t>The Cortex M-4 processor uses a Harvard architecture. This means that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program instructions are stored and retrieved from a memory separate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distinct from the memory that holds data.</a:t>
            </a:r>
          </a:p>
        </p:txBody>
      </p:sp>
      <p:sp>
        <p:nvSpPr>
          <p:cNvPr id="5" name="Subtitle 4">
            <a:extLst>
              <a:ext uri="{FF2B5EF4-FFF2-40B4-BE49-F238E27FC236}">
                <a16:creationId xmlns:a16="http://schemas.microsoft.com/office/drawing/2014/main" id="{E6AF4340-FA5B-AE91-52E6-FADAD705F797}"/>
              </a:ext>
            </a:extLst>
          </p:cNvPr>
          <p:cNvSpPr>
            <a:spLocks noGrp="1"/>
          </p:cNvSpPr>
          <p:nvPr>
            <p:ph type="subTitle" idx="1"/>
          </p:nvPr>
        </p:nvSpPr>
        <p:spPr>
          <a:xfrm>
            <a:off x="1751012" y="3930317"/>
            <a:ext cx="8689976" cy="1844842"/>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3)  Peripherals</a:t>
            </a:r>
          </a:p>
          <a:p>
            <a:r>
              <a:rPr lang="en-US" sz="2000" dirty="0">
                <a:solidFill>
                  <a:schemeClr val="tx1"/>
                </a:solidFill>
                <a:latin typeface="Times New Roman" panose="02020603050405020304" pitchFamily="18" charset="0"/>
                <a:cs typeface="Times New Roman" panose="02020603050405020304" pitchFamily="18" charset="0"/>
              </a:rPr>
              <a:t>The peripherals are what make the MCU viable for its intended purposes</a:t>
            </a:r>
          </a:p>
        </p:txBody>
      </p:sp>
    </p:spTree>
    <p:extLst>
      <p:ext uri="{BB962C8B-B14F-4D97-AF65-F5344CB8AC3E}">
        <p14:creationId xmlns:p14="http://schemas.microsoft.com/office/powerpoint/2010/main" val="292007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6C83-B219-9DC4-F346-BC1A1BC8BFFE}"/>
              </a:ext>
            </a:extLst>
          </p:cNvPr>
          <p:cNvSpPr>
            <a:spLocks noGrp="1"/>
          </p:cNvSpPr>
          <p:nvPr>
            <p:ph type="title"/>
          </p:nvPr>
        </p:nvSpPr>
        <p:spPr/>
        <p:txBody>
          <a:bodyPr>
            <a:normAutofit/>
          </a:bodyPr>
          <a:lstStyle/>
          <a:p>
            <a:r>
              <a:rPr lang="en-US" dirty="0"/>
              <a:t>Nucleo-64 board layout</a:t>
            </a:r>
            <a:br>
              <a:rPr lang="en-US" dirty="0"/>
            </a:br>
            <a:endParaRPr lang="en-US" sz="2000" dirty="0">
              <a:latin typeface="Times New Roman" panose="02020603050405020304" pitchFamily="18" charset="0"/>
              <a:cs typeface="Times New Roman" panose="02020603050405020304" pitchFamily="18" charset="0"/>
            </a:endParaRPr>
          </a:p>
        </p:txBody>
      </p:sp>
      <p:sp>
        <p:nvSpPr>
          <p:cNvPr id="6" name="Picture Placeholder 5">
            <a:extLst>
              <a:ext uri="{FF2B5EF4-FFF2-40B4-BE49-F238E27FC236}">
                <a16:creationId xmlns:a16="http://schemas.microsoft.com/office/drawing/2014/main" id="{C4B2EA40-95B1-FCD1-D783-DF8E72F8C41F}"/>
              </a:ext>
            </a:extLst>
          </p:cNvPr>
          <p:cNvSpPr>
            <a:spLocks noGrp="1"/>
          </p:cNvSpPr>
          <p:nvPr>
            <p:ph type="pic" idx="1"/>
          </p:nvPr>
        </p:nvSpPr>
        <p:spPr>
          <a:xfrm>
            <a:off x="7138738" y="609601"/>
            <a:ext cx="4796588" cy="5983704"/>
          </a:xfrm>
        </p:spPr>
        <p:txBody>
          <a:bodyPr/>
          <a:lstStyle/>
          <a:p>
            <a:endParaRPr lang="en-US"/>
          </a:p>
        </p:txBody>
      </p:sp>
      <p:sp>
        <p:nvSpPr>
          <p:cNvPr id="7" name="Text Placeholder 6">
            <a:extLst>
              <a:ext uri="{FF2B5EF4-FFF2-40B4-BE49-F238E27FC236}">
                <a16:creationId xmlns:a16="http://schemas.microsoft.com/office/drawing/2014/main" id="{28496A35-0B8B-ABDE-6AC7-327C85468129}"/>
              </a:ext>
            </a:extLst>
          </p:cNvPr>
          <p:cNvSpPr>
            <a:spLocks noGrp="1"/>
          </p:cNvSpPr>
          <p:nvPr>
            <p:ph type="body" sz="half" idx="2"/>
          </p:nvPr>
        </p:nvSpPr>
        <p:spPr>
          <a:xfrm>
            <a:off x="385012" y="2632852"/>
            <a:ext cx="6463732" cy="3960451"/>
          </a:xfrm>
        </p:spPr>
        <p:txBody>
          <a:bodyPr>
            <a:normAutofit/>
          </a:bodyPr>
          <a:lstStyle/>
          <a:p>
            <a:pPr algn="just"/>
            <a:r>
              <a:rPr lang="en-US" sz="1800" dirty="0">
                <a:latin typeface="Times New Roman" panose="02020603050405020304" pitchFamily="18" charset="0"/>
                <a:cs typeface="Times New Roman" panose="02020603050405020304" pitchFamily="18" charset="0"/>
              </a:rPr>
              <a:t>the board is actually made of two</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sections, the top section being a ST-LINK/V2-1 programmer and the bottom section is the STM32 MCU. The bottom section is also fitted with two sets of connectors. One set is compatible with the Arduino shield pin configuration and other set is the ST Morpho pinout configuration. There are two push buttons, B1 and B2, shown in the figure. B1 is multipurpose, while B2 is the reset push button</a:t>
            </a:r>
          </a:p>
        </p:txBody>
      </p:sp>
      <p:pic>
        <p:nvPicPr>
          <p:cNvPr id="5" name="Picture 4">
            <a:extLst>
              <a:ext uri="{FF2B5EF4-FFF2-40B4-BE49-F238E27FC236}">
                <a16:creationId xmlns:a16="http://schemas.microsoft.com/office/drawing/2014/main" id="{5EB58A3B-AC49-5554-C0D4-77E77995A825}"/>
              </a:ext>
            </a:extLst>
          </p:cNvPr>
          <p:cNvPicPr>
            <a:picLocks noChangeAspect="1"/>
          </p:cNvPicPr>
          <p:nvPr/>
        </p:nvPicPr>
        <p:blipFill>
          <a:blip r:embed="rId2"/>
          <a:stretch>
            <a:fillRect/>
          </a:stretch>
        </p:blipFill>
        <p:spPr>
          <a:xfrm>
            <a:off x="7138738" y="609599"/>
            <a:ext cx="4796588" cy="5983704"/>
          </a:xfrm>
          <a:prstGeom prst="rect">
            <a:avLst/>
          </a:prstGeom>
        </p:spPr>
      </p:pic>
    </p:spTree>
    <p:extLst>
      <p:ext uri="{BB962C8B-B14F-4D97-AF65-F5344CB8AC3E}">
        <p14:creationId xmlns:p14="http://schemas.microsoft.com/office/powerpoint/2010/main" val="177859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5FD39D-D1AE-CFDE-8DAB-67F6F7664115}"/>
              </a:ext>
            </a:extLst>
          </p:cNvPr>
          <p:cNvPicPr>
            <a:picLocks noGrp="1" noChangeAspect="1"/>
          </p:cNvPicPr>
          <p:nvPr>
            <p:ph sz="quarter" idx="13"/>
          </p:nvPr>
        </p:nvPicPr>
        <p:blipFill>
          <a:blip r:embed="rId2"/>
          <a:stretch>
            <a:fillRect/>
          </a:stretch>
        </p:blipFill>
        <p:spPr>
          <a:xfrm>
            <a:off x="802105" y="1155032"/>
            <a:ext cx="5293895" cy="4780548"/>
          </a:xfrm>
        </p:spPr>
      </p:pic>
      <p:pic>
        <p:nvPicPr>
          <p:cNvPr id="7" name="Picture 6">
            <a:extLst>
              <a:ext uri="{FF2B5EF4-FFF2-40B4-BE49-F238E27FC236}">
                <a16:creationId xmlns:a16="http://schemas.microsoft.com/office/drawing/2014/main" id="{24C52D3E-F809-6CF9-4545-A7F23E0E95EB}"/>
              </a:ext>
            </a:extLst>
          </p:cNvPr>
          <p:cNvPicPr>
            <a:picLocks noChangeAspect="1"/>
          </p:cNvPicPr>
          <p:nvPr/>
        </p:nvPicPr>
        <p:blipFill>
          <a:blip r:embed="rId3"/>
          <a:stretch>
            <a:fillRect/>
          </a:stretch>
        </p:blipFill>
        <p:spPr>
          <a:xfrm>
            <a:off x="6272462" y="1026695"/>
            <a:ext cx="4459705" cy="4908885"/>
          </a:xfrm>
          <a:prstGeom prst="rect">
            <a:avLst/>
          </a:prstGeom>
        </p:spPr>
      </p:pic>
    </p:spTree>
    <p:extLst>
      <p:ext uri="{BB962C8B-B14F-4D97-AF65-F5344CB8AC3E}">
        <p14:creationId xmlns:p14="http://schemas.microsoft.com/office/powerpoint/2010/main" val="67275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DEF4-E6EC-4452-BDC4-1DD9C917B8EC}"/>
              </a:ext>
            </a:extLst>
          </p:cNvPr>
          <p:cNvSpPr>
            <a:spLocks noGrp="1"/>
          </p:cNvSpPr>
          <p:nvPr>
            <p:ph type="title"/>
          </p:nvPr>
        </p:nvSpPr>
        <p:spPr>
          <a:xfrm>
            <a:off x="913774" y="377885"/>
            <a:ext cx="10364451" cy="1001737"/>
          </a:xfrm>
        </p:spPr>
        <p:txBody>
          <a:bodyPr>
            <a:normAutofit fontScale="90000"/>
          </a:bodyPr>
          <a:lstStyle/>
          <a:p>
            <a:r>
              <a:rPr lang="en-US" dirty="0"/>
              <a:t>Nucleo-64 pin out diagram</a:t>
            </a:r>
            <a:br>
              <a:rPr lang="en-US" dirty="0"/>
            </a:br>
            <a:r>
              <a:rPr lang="en-US" sz="2000" dirty="0">
                <a:latin typeface="Times New Roman" panose="02020603050405020304" pitchFamily="18" charset="0"/>
                <a:cs typeface="Times New Roman" panose="02020603050405020304" pitchFamily="18" charset="0"/>
              </a:rPr>
              <a:t>There are two sets of pinouts one belonging to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Arduino and the other to the ST Morpho</a:t>
            </a:r>
          </a:p>
        </p:txBody>
      </p:sp>
      <p:pic>
        <p:nvPicPr>
          <p:cNvPr id="5" name="Content Placeholder 4">
            <a:extLst>
              <a:ext uri="{FF2B5EF4-FFF2-40B4-BE49-F238E27FC236}">
                <a16:creationId xmlns:a16="http://schemas.microsoft.com/office/drawing/2014/main" id="{37E66D56-41B2-783A-3517-39596AD2BA28}"/>
              </a:ext>
            </a:extLst>
          </p:cNvPr>
          <p:cNvPicPr>
            <a:picLocks noGrp="1" noChangeAspect="1"/>
          </p:cNvPicPr>
          <p:nvPr>
            <p:ph sz="quarter" idx="13"/>
          </p:nvPr>
        </p:nvPicPr>
        <p:blipFill>
          <a:blip r:embed="rId2"/>
          <a:stretch>
            <a:fillRect/>
          </a:stretch>
        </p:blipFill>
        <p:spPr>
          <a:xfrm>
            <a:off x="1844841" y="1540042"/>
            <a:ext cx="7716253" cy="5101390"/>
          </a:xfrm>
        </p:spPr>
      </p:pic>
    </p:spTree>
    <p:extLst>
      <p:ext uri="{BB962C8B-B14F-4D97-AF65-F5344CB8AC3E}">
        <p14:creationId xmlns:p14="http://schemas.microsoft.com/office/powerpoint/2010/main" val="365554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9902-CCF4-399C-32AB-C01316B48F34}"/>
              </a:ext>
            </a:extLst>
          </p:cNvPr>
          <p:cNvSpPr>
            <a:spLocks noGrp="1"/>
          </p:cNvSpPr>
          <p:nvPr>
            <p:ph type="title"/>
          </p:nvPr>
        </p:nvSpPr>
        <p:spPr>
          <a:xfrm>
            <a:off x="913774" y="168443"/>
            <a:ext cx="10364451" cy="1291390"/>
          </a:xfrm>
        </p:spPr>
        <p:txBody>
          <a:bodyPr>
            <a:normAutofit/>
          </a:bodyPr>
          <a:lstStyle/>
          <a:p>
            <a:r>
              <a:rPr lang="en-US" sz="1600" dirty="0">
                <a:latin typeface="Times New Roman" panose="02020603050405020304" pitchFamily="18" charset="0"/>
                <a:cs typeface="Times New Roman" panose="02020603050405020304" pitchFamily="18" charset="0"/>
              </a:rPr>
              <a:t>Connectors CN5, CN6, CN8, and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CN9 belong to the Arduino set. Connectors CN7 and CN10 belong to the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Morpho set. The Morpho connectors are two double rows of 38 pins for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total of 76 pins. The Arduino connectors are single-row connectors totaling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32 pins in all spread across four connectors.</a:t>
            </a:r>
          </a:p>
        </p:txBody>
      </p:sp>
      <p:sp>
        <p:nvSpPr>
          <p:cNvPr id="3" name="Text Placeholder 2">
            <a:extLst>
              <a:ext uri="{FF2B5EF4-FFF2-40B4-BE49-F238E27FC236}">
                <a16:creationId xmlns:a16="http://schemas.microsoft.com/office/drawing/2014/main" id="{6A32A996-0D1E-C31C-5132-C84F7CE2BFF2}"/>
              </a:ext>
            </a:extLst>
          </p:cNvPr>
          <p:cNvSpPr>
            <a:spLocks noGrp="1"/>
          </p:cNvSpPr>
          <p:nvPr>
            <p:ph type="body" idx="1"/>
          </p:nvPr>
        </p:nvSpPr>
        <p:spPr>
          <a:xfrm>
            <a:off x="913774" y="1504465"/>
            <a:ext cx="4873474" cy="424836"/>
          </a:xfrm>
        </p:spPr>
        <p:txBody>
          <a:bodyPr/>
          <a:lstStyle/>
          <a:p>
            <a:pPr algn="ctr"/>
            <a:r>
              <a:rPr lang="en-US" dirty="0">
                <a:latin typeface="Times New Roman" panose="02020603050405020304" pitchFamily="18" charset="0"/>
                <a:cs typeface="Times New Roman" panose="02020603050405020304" pitchFamily="18" charset="0"/>
              </a:rPr>
              <a:t>Arduino Connectors</a:t>
            </a:r>
          </a:p>
        </p:txBody>
      </p:sp>
      <p:sp>
        <p:nvSpPr>
          <p:cNvPr id="4" name="Content Placeholder 3">
            <a:extLst>
              <a:ext uri="{FF2B5EF4-FFF2-40B4-BE49-F238E27FC236}">
                <a16:creationId xmlns:a16="http://schemas.microsoft.com/office/drawing/2014/main" id="{EB018432-E1A0-EE34-8C2E-72FD23F0789E}"/>
              </a:ext>
            </a:extLst>
          </p:cNvPr>
          <p:cNvSpPr>
            <a:spLocks noGrp="1"/>
          </p:cNvSpPr>
          <p:nvPr>
            <p:ph sz="quarter" idx="13"/>
          </p:nvPr>
        </p:nvSpPr>
        <p:spPr>
          <a:xfrm>
            <a:off x="449180" y="1861751"/>
            <a:ext cx="5570622" cy="4827808"/>
          </a:xfrm>
        </p:spPr>
        <p:txBody>
          <a:bodyPr/>
          <a:lstStyle/>
          <a:p>
            <a:r>
              <a:rPr lang="en-US" dirty="0"/>
              <a:t>Cn6</a:t>
            </a:r>
          </a:p>
          <a:p>
            <a:endParaRPr lang="en-US" dirty="0"/>
          </a:p>
          <a:p>
            <a:endParaRPr lang="en-US" dirty="0"/>
          </a:p>
          <a:p>
            <a:endParaRPr lang="en-US" dirty="0"/>
          </a:p>
          <a:p>
            <a:pPr marL="0" indent="0">
              <a:buNone/>
            </a:pPr>
            <a:endParaRPr lang="en-US" dirty="0"/>
          </a:p>
          <a:p>
            <a:pPr>
              <a:lnSpc>
                <a:spcPct val="100000"/>
              </a:lnSpc>
              <a:spcBef>
                <a:spcPts val="0"/>
              </a:spcBef>
            </a:pPr>
            <a:endParaRPr lang="en-US" dirty="0"/>
          </a:p>
          <a:p>
            <a:pPr>
              <a:lnSpc>
                <a:spcPct val="100000"/>
              </a:lnSpc>
              <a:spcBef>
                <a:spcPts val="0"/>
              </a:spcBef>
            </a:pPr>
            <a:r>
              <a:rPr lang="en-US" dirty="0"/>
              <a:t>Cn8</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08F60F0-13AD-C7D1-8F57-2222AEFCCD1D}"/>
              </a:ext>
            </a:extLst>
          </p:cNvPr>
          <p:cNvSpPr>
            <a:spLocks noGrp="1"/>
          </p:cNvSpPr>
          <p:nvPr>
            <p:ph type="body" sz="quarter" idx="3"/>
          </p:nvPr>
        </p:nvSpPr>
        <p:spPr>
          <a:xfrm>
            <a:off x="6609155" y="2081114"/>
            <a:ext cx="4881804" cy="1016313"/>
          </a:xfrm>
        </p:spPr>
        <p:txBody>
          <a:bodyPr/>
          <a:lstStyle/>
          <a:p>
            <a:pPr algn="ctr"/>
            <a:endParaRPr lang="en-US" dirty="0"/>
          </a:p>
          <a:p>
            <a:pPr algn="ctr"/>
            <a:endParaRPr lang="en-US" dirty="0"/>
          </a:p>
          <a:p>
            <a:pPr algn="ctr"/>
            <a:r>
              <a:rPr lang="en-US" dirty="0"/>
              <a:t>Cn5</a:t>
            </a:r>
          </a:p>
          <a:p>
            <a:endParaRPr lang="en-US" dirty="0"/>
          </a:p>
        </p:txBody>
      </p:sp>
      <p:pic>
        <p:nvPicPr>
          <p:cNvPr id="8" name="Content Placeholder 7">
            <a:extLst>
              <a:ext uri="{FF2B5EF4-FFF2-40B4-BE49-F238E27FC236}">
                <a16:creationId xmlns:a16="http://schemas.microsoft.com/office/drawing/2014/main" id="{4EA6FCA2-1CBF-D15D-FC9A-739E75732E1D}"/>
              </a:ext>
            </a:extLst>
          </p:cNvPr>
          <p:cNvPicPr>
            <a:picLocks noGrp="1" noChangeAspect="1"/>
          </p:cNvPicPr>
          <p:nvPr>
            <p:ph sz="quarter" idx="14"/>
          </p:nvPr>
        </p:nvPicPr>
        <p:blipFill>
          <a:blip r:embed="rId2"/>
          <a:stretch>
            <a:fillRect/>
          </a:stretch>
        </p:blipFill>
        <p:spPr>
          <a:xfrm>
            <a:off x="449180" y="2354179"/>
            <a:ext cx="5570538" cy="2149642"/>
          </a:xfrm>
        </p:spPr>
      </p:pic>
      <p:pic>
        <p:nvPicPr>
          <p:cNvPr id="10" name="Picture 9">
            <a:extLst>
              <a:ext uri="{FF2B5EF4-FFF2-40B4-BE49-F238E27FC236}">
                <a16:creationId xmlns:a16="http://schemas.microsoft.com/office/drawing/2014/main" id="{B64A4BF6-2EB3-C038-4209-82CDD71E0DDA}"/>
              </a:ext>
            </a:extLst>
          </p:cNvPr>
          <p:cNvPicPr>
            <a:picLocks noChangeAspect="1"/>
          </p:cNvPicPr>
          <p:nvPr/>
        </p:nvPicPr>
        <p:blipFill>
          <a:blip r:embed="rId3"/>
          <a:stretch>
            <a:fillRect/>
          </a:stretch>
        </p:blipFill>
        <p:spPr>
          <a:xfrm>
            <a:off x="455276" y="4928699"/>
            <a:ext cx="5564442" cy="1800510"/>
          </a:xfrm>
          <a:prstGeom prst="rect">
            <a:avLst/>
          </a:prstGeom>
        </p:spPr>
      </p:pic>
      <p:pic>
        <p:nvPicPr>
          <p:cNvPr id="12" name="Picture 11">
            <a:extLst>
              <a:ext uri="{FF2B5EF4-FFF2-40B4-BE49-F238E27FC236}">
                <a16:creationId xmlns:a16="http://schemas.microsoft.com/office/drawing/2014/main" id="{1391BCB0-A3AD-1C36-F682-6775AC70631F}"/>
              </a:ext>
            </a:extLst>
          </p:cNvPr>
          <p:cNvPicPr>
            <a:picLocks noChangeAspect="1"/>
          </p:cNvPicPr>
          <p:nvPr/>
        </p:nvPicPr>
        <p:blipFill>
          <a:blip r:embed="rId4"/>
          <a:stretch>
            <a:fillRect/>
          </a:stretch>
        </p:blipFill>
        <p:spPr>
          <a:xfrm>
            <a:off x="6478720" y="3252406"/>
            <a:ext cx="5258004" cy="2800741"/>
          </a:xfrm>
          <a:prstGeom prst="rect">
            <a:avLst/>
          </a:prstGeom>
        </p:spPr>
      </p:pic>
    </p:spTree>
    <p:extLst>
      <p:ext uri="{BB962C8B-B14F-4D97-AF65-F5344CB8AC3E}">
        <p14:creationId xmlns:p14="http://schemas.microsoft.com/office/powerpoint/2010/main" val="197629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FE74AC-EEDF-FB2D-C1F5-E9FC7B62EAC1}"/>
              </a:ext>
            </a:extLst>
          </p:cNvPr>
          <p:cNvSpPr>
            <a:spLocks noGrp="1"/>
          </p:cNvSpPr>
          <p:nvPr>
            <p:ph type="body" idx="1"/>
          </p:nvPr>
        </p:nvSpPr>
        <p:spPr>
          <a:xfrm>
            <a:off x="1146327" y="726804"/>
            <a:ext cx="4873474" cy="679994"/>
          </a:xfrm>
        </p:spPr>
        <p:txBody>
          <a:bodyPr>
            <a:normAutofit fontScale="25000" lnSpcReduction="20000"/>
          </a:bodyPr>
          <a:lstStyle/>
          <a:p>
            <a:endParaRPr lang="en-US" sz="2800" b="1" dirty="0">
              <a:solidFill>
                <a:schemeClr val="tx1"/>
              </a:solidFill>
              <a:latin typeface="Times New Roman" panose="02020603050405020304" pitchFamily="18" charset="0"/>
              <a:cs typeface="Times New Roman" panose="02020603050405020304" pitchFamily="18" charset="0"/>
            </a:endParaRPr>
          </a:p>
          <a:p>
            <a:endParaRPr lang="en-US" sz="2800" b="1" dirty="0">
              <a:solidFill>
                <a:schemeClr val="tx1"/>
              </a:solidFill>
              <a:latin typeface="Times New Roman" panose="02020603050405020304" pitchFamily="18" charset="0"/>
              <a:cs typeface="Times New Roman" panose="02020603050405020304" pitchFamily="18" charset="0"/>
            </a:endParaRPr>
          </a:p>
          <a:p>
            <a:pPr algn="ctr"/>
            <a:r>
              <a:rPr lang="en-US" sz="14400" b="1" dirty="0">
                <a:solidFill>
                  <a:schemeClr val="tx1"/>
                </a:solidFill>
                <a:latin typeface="Times New Roman" panose="02020603050405020304" pitchFamily="18" charset="0"/>
                <a:cs typeface="Times New Roman" panose="02020603050405020304" pitchFamily="18" charset="0"/>
              </a:rPr>
              <a:t>CN9</a:t>
            </a:r>
          </a:p>
        </p:txBody>
      </p:sp>
      <p:pic>
        <p:nvPicPr>
          <p:cNvPr id="14" name="Content Placeholder 13">
            <a:extLst>
              <a:ext uri="{FF2B5EF4-FFF2-40B4-BE49-F238E27FC236}">
                <a16:creationId xmlns:a16="http://schemas.microsoft.com/office/drawing/2014/main" id="{269D7D64-7CA0-5890-16DC-087D7AFE8E1D}"/>
              </a:ext>
            </a:extLst>
          </p:cNvPr>
          <p:cNvPicPr>
            <a:picLocks noGrp="1" noChangeAspect="1"/>
          </p:cNvPicPr>
          <p:nvPr>
            <p:ph sz="quarter" idx="13"/>
          </p:nvPr>
        </p:nvPicPr>
        <p:blipFill>
          <a:blip r:embed="rId2"/>
          <a:stretch>
            <a:fillRect/>
          </a:stretch>
        </p:blipFill>
        <p:spPr>
          <a:xfrm>
            <a:off x="433388" y="1406798"/>
            <a:ext cx="5586412" cy="5026086"/>
          </a:xfrm>
        </p:spPr>
      </p:pic>
      <p:sp>
        <p:nvSpPr>
          <p:cNvPr id="8" name="Text Placeholder 7">
            <a:extLst>
              <a:ext uri="{FF2B5EF4-FFF2-40B4-BE49-F238E27FC236}">
                <a16:creationId xmlns:a16="http://schemas.microsoft.com/office/drawing/2014/main" id="{396BA0D3-9AE5-6D25-0D33-1F37DEE06FA0}"/>
              </a:ext>
            </a:extLst>
          </p:cNvPr>
          <p:cNvSpPr>
            <a:spLocks noGrp="1"/>
          </p:cNvSpPr>
          <p:nvPr>
            <p:ph type="body" sz="quarter" idx="3"/>
          </p:nvPr>
        </p:nvSpPr>
        <p:spPr>
          <a:xfrm>
            <a:off x="6732739" y="763798"/>
            <a:ext cx="4881804" cy="845322"/>
          </a:xfrm>
        </p:spPr>
        <p:txBody>
          <a:bodyPr/>
          <a:lstStyle/>
          <a:p>
            <a:pPr algn="ctr"/>
            <a:endParaRPr lang="en-US" sz="2800" b="1" dirty="0">
              <a:solidFill>
                <a:schemeClr val="tx1"/>
              </a:solidFill>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solidFill>
                <a:schemeClr val="tx1"/>
              </a:solidFill>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solidFill>
                <a:schemeClr val="tx1"/>
              </a:solidFill>
              <a:latin typeface="Times New Roman" panose="02020603050405020304" pitchFamily="18" charset="0"/>
              <a:cs typeface="Times New Roman" panose="02020603050405020304" pitchFamily="18" charset="0"/>
            </a:endParaRPr>
          </a:p>
          <a:p>
            <a:pPr algn="ctr"/>
            <a:r>
              <a:rPr lang="en-US" sz="2800" b="1" dirty="0">
                <a:solidFill>
                  <a:schemeClr val="tx1"/>
                </a:solidFill>
                <a:latin typeface="Times New Roman" panose="02020603050405020304" pitchFamily="18" charset="0"/>
                <a:cs typeface="Times New Roman" panose="02020603050405020304" pitchFamily="18" charset="0"/>
              </a:rPr>
              <a:t>Morpho Connectors</a:t>
            </a:r>
          </a:p>
          <a:p>
            <a:pPr algn="ctr"/>
            <a:endParaRPr lang="en-US" dirty="0"/>
          </a:p>
        </p:txBody>
      </p:sp>
      <p:pic>
        <p:nvPicPr>
          <p:cNvPr id="16" name="Content Placeholder 15">
            <a:extLst>
              <a:ext uri="{FF2B5EF4-FFF2-40B4-BE49-F238E27FC236}">
                <a16:creationId xmlns:a16="http://schemas.microsoft.com/office/drawing/2014/main" id="{0F4AE0BC-A268-6E27-C801-1B4A63CC2D10}"/>
              </a:ext>
            </a:extLst>
          </p:cNvPr>
          <p:cNvPicPr>
            <a:picLocks noGrp="1" noChangeAspect="1"/>
          </p:cNvPicPr>
          <p:nvPr>
            <p:ph sz="quarter" idx="14"/>
          </p:nvPr>
        </p:nvPicPr>
        <p:blipFill>
          <a:blip r:embed="rId3"/>
          <a:stretch>
            <a:fillRect/>
          </a:stretch>
        </p:blipFill>
        <p:spPr>
          <a:xfrm>
            <a:off x="6172200" y="1572127"/>
            <a:ext cx="5586413" cy="4860758"/>
          </a:xfrm>
        </p:spPr>
      </p:pic>
    </p:spTree>
    <p:extLst>
      <p:ext uri="{BB962C8B-B14F-4D97-AF65-F5344CB8AC3E}">
        <p14:creationId xmlns:p14="http://schemas.microsoft.com/office/powerpoint/2010/main" val="391252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5E63-1E54-2294-A8EF-51EAD3342B78}"/>
              </a:ext>
            </a:extLst>
          </p:cNvPr>
          <p:cNvSpPr>
            <a:spLocks noGrp="1"/>
          </p:cNvSpPr>
          <p:nvPr>
            <p:ph type="title"/>
          </p:nvPr>
        </p:nvSpPr>
        <p:spPr/>
        <p:txBody>
          <a:bodyPr/>
          <a:lstStyle/>
          <a:p>
            <a:r>
              <a:rPr lang="en-US" dirty="0"/>
              <a:t>Nested Vectored Interrupt Controller (NVIC)</a:t>
            </a:r>
          </a:p>
        </p:txBody>
      </p:sp>
      <p:pic>
        <p:nvPicPr>
          <p:cNvPr id="8" name="Content Placeholder 7">
            <a:extLst>
              <a:ext uri="{FF2B5EF4-FFF2-40B4-BE49-F238E27FC236}">
                <a16:creationId xmlns:a16="http://schemas.microsoft.com/office/drawing/2014/main" id="{D6EF3451-11C9-8DC8-3145-8378BB60878C}"/>
              </a:ext>
            </a:extLst>
          </p:cNvPr>
          <p:cNvPicPr>
            <a:picLocks noGrp="1" noChangeAspect="1"/>
          </p:cNvPicPr>
          <p:nvPr>
            <p:ph sz="quarter" idx="13"/>
          </p:nvPr>
        </p:nvPicPr>
        <p:blipFill>
          <a:blip r:embed="rId2"/>
          <a:stretch>
            <a:fillRect/>
          </a:stretch>
        </p:blipFill>
        <p:spPr>
          <a:xfrm>
            <a:off x="1620252" y="2733544"/>
            <a:ext cx="3641558" cy="3819525"/>
          </a:xfrm>
        </p:spPr>
      </p:pic>
      <p:sp>
        <p:nvSpPr>
          <p:cNvPr id="5" name="Text Placeholder 4">
            <a:extLst>
              <a:ext uri="{FF2B5EF4-FFF2-40B4-BE49-F238E27FC236}">
                <a16:creationId xmlns:a16="http://schemas.microsoft.com/office/drawing/2014/main" id="{CB221E91-9BCC-F828-208F-3FA9D423791F}"/>
              </a:ext>
            </a:extLst>
          </p:cNvPr>
          <p:cNvSpPr>
            <a:spLocks noGrp="1"/>
          </p:cNvSpPr>
          <p:nvPr>
            <p:ph type="body" sz="quarter" idx="3"/>
          </p:nvPr>
        </p:nvSpPr>
        <p:spPr>
          <a:xfrm>
            <a:off x="2823411" y="1952859"/>
            <a:ext cx="6705599" cy="549709"/>
          </a:xfrm>
        </p:spPr>
        <p:txBody>
          <a:bodyPr/>
          <a:lstStyle/>
          <a:p>
            <a:pPr algn="ctr"/>
            <a:r>
              <a:rPr lang="en-US" dirty="0"/>
              <a:t>FLOW DIAGRAM</a:t>
            </a:r>
          </a:p>
        </p:txBody>
      </p:sp>
      <p:pic>
        <p:nvPicPr>
          <p:cNvPr id="10" name="Content Placeholder 9">
            <a:extLst>
              <a:ext uri="{FF2B5EF4-FFF2-40B4-BE49-F238E27FC236}">
                <a16:creationId xmlns:a16="http://schemas.microsoft.com/office/drawing/2014/main" id="{EF820CAC-E575-F40F-24D3-EB36EED958FF}"/>
              </a:ext>
            </a:extLst>
          </p:cNvPr>
          <p:cNvPicPr>
            <a:picLocks noGrp="1" noChangeAspect="1"/>
          </p:cNvPicPr>
          <p:nvPr>
            <p:ph sz="quarter" idx="14"/>
          </p:nvPr>
        </p:nvPicPr>
        <p:blipFill>
          <a:blip r:embed="rId3"/>
          <a:stretch>
            <a:fillRect/>
          </a:stretch>
        </p:blipFill>
        <p:spPr>
          <a:xfrm>
            <a:off x="6769769" y="2662238"/>
            <a:ext cx="3978442" cy="3819525"/>
          </a:xfrm>
        </p:spPr>
      </p:pic>
    </p:spTree>
    <p:extLst>
      <p:ext uri="{BB962C8B-B14F-4D97-AF65-F5344CB8AC3E}">
        <p14:creationId xmlns:p14="http://schemas.microsoft.com/office/powerpoint/2010/main" val="166693547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333</TotalTime>
  <Words>989</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Tw Cen MT</vt:lpstr>
      <vt:lpstr>Droplet</vt:lpstr>
      <vt:lpstr>Arm controller with stm32 nucleuo board Overview with online tools</vt:lpstr>
      <vt:lpstr>Principal mcu components</vt:lpstr>
      <vt:lpstr>2)  Memory The Cortex M-4 processor uses a Harvard architecture. This means that program instructions are stored and retrieved from a memory separate and distinct from the memory that holds data.</vt:lpstr>
      <vt:lpstr>Nucleo-64 board layout </vt:lpstr>
      <vt:lpstr>PowerPoint Presentation</vt:lpstr>
      <vt:lpstr>Nucleo-64 pin out diagram There are two sets of pinouts one belonging to the Arduino and the other to the ST Morpho</vt:lpstr>
      <vt:lpstr>Connectors CN5, CN6, CN8, and CN9 belong to the Arduino set. Connectors CN7 and CN10 belong to the Morpho set. The Morpho connectors are two double rows of 38 pins for a total of 76 pins. The Arduino connectors are single-row connectors totaling 32 pins in all spread across four connectors.</vt:lpstr>
      <vt:lpstr>PowerPoint Presentation</vt:lpstr>
      <vt:lpstr>Nested Vectored Interrupt Controller (NVIC)</vt:lpstr>
      <vt:lpstr>NVIC USED IN THE NUCLEO-64 MCU PROJECT BOARD</vt:lpstr>
      <vt:lpstr>PowerPoint Presentation</vt:lpstr>
      <vt:lpstr>PowerPoint Presentation</vt:lpstr>
      <vt:lpstr>BLINKING OF AN 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controller with stm32 nucleuo board Overview with online tools</dc:title>
  <dc:creator>john edet</dc:creator>
  <cp:lastModifiedBy>john edet</cp:lastModifiedBy>
  <cp:revision>2</cp:revision>
  <dcterms:created xsi:type="dcterms:W3CDTF">2023-10-08T17:51:31Z</dcterms:created>
  <dcterms:modified xsi:type="dcterms:W3CDTF">2023-10-08T23:25:31Z</dcterms:modified>
</cp:coreProperties>
</file>