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74" r:id="rId2"/>
    <p:sldId id="259" r:id="rId3"/>
    <p:sldId id="257" r:id="rId4"/>
    <p:sldId id="273" r:id="rId5"/>
    <p:sldId id="260" r:id="rId6"/>
    <p:sldId id="261" r:id="rId7"/>
    <p:sldId id="263" r:id="rId8"/>
    <p:sldId id="264" r:id="rId9"/>
    <p:sldId id="265" r:id="rId10"/>
    <p:sldId id="266" r:id="rId11"/>
    <p:sldId id="275" r:id="rId12"/>
    <p:sldId id="267" r:id="rId13"/>
    <p:sldId id="269" r:id="rId14"/>
    <p:sldId id="268"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3" d="100"/>
          <a:sy n="73"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89C7AA0-BDFF-470D-90E4-DD294456AFDD}" type="datetimeFigureOut">
              <a:rPr lang="en-GB" smtClean="0"/>
              <a:t>27/10/2020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C089FD-5968-4E7A-8B3C-3471EF635205}" type="slidenum">
              <a:rPr lang="en-GB" smtClean="0"/>
              <a:t>‹#›</a:t>
            </a:fld>
            <a:endParaRPr lang="en-GB"/>
          </a:p>
        </p:txBody>
      </p:sp>
    </p:spTree>
    <p:extLst>
      <p:ext uri="{BB962C8B-B14F-4D97-AF65-F5344CB8AC3E}">
        <p14:creationId xmlns:p14="http://schemas.microsoft.com/office/powerpoint/2010/main" val="2504014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89C7AA0-BDFF-470D-90E4-DD294456AFDD}" type="datetimeFigureOut">
              <a:rPr lang="en-GB" smtClean="0"/>
              <a:t>27/10/2020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C089FD-5968-4E7A-8B3C-3471EF635205}" type="slidenum">
              <a:rPr lang="en-GB" smtClean="0"/>
              <a:t>‹#›</a:t>
            </a:fld>
            <a:endParaRPr lang="en-GB"/>
          </a:p>
        </p:txBody>
      </p:sp>
    </p:spTree>
    <p:extLst>
      <p:ext uri="{BB962C8B-B14F-4D97-AF65-F5344CB8AC3E}">
        <p14:creationId xmlns:p14="http://schemas.microsoft.com/office/powerpoint/2010/main" val="2540586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89C7AA0-BDFF-470D-90E4-DD294456AFDD}" type="datetimeFigureOut">
              <a:rPr lang="en-GB" smtClean="0"/>
              <a:t>27/10/2020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C089FD-5968-4E7A-8B3C-3471EF635205}" type="slidenum">
              <a:rPr lang="en-GB" smtClean="0"/>
              <a:t>‹#›</a:t>
            </a:fld>
            <a:endParaRPr lang="en-GB"/>
          </a:p>
        </p:txBody>
      </p:sp>
    </p:spTree>
    <p:extLst>
      <p:ext uri="{BB962C8B-B14F-4D97-AF65-F5344CB8AC3E}">
        <p14:creationId xmlns:p14="http://schemas.microsoft.com/office/powerpoint/2010/main" val="24192949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389C7AA0-BDFF-470D-90E4-DD294456AFDD}" type="datetimeFigureOut">
              <a:rPr lang="en-GB" smtClean="0"/>
              <a:t>27/10/2020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C089FD-5968-4E7A-8B3C-3471EF635205}"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89215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89C7AA0-BDFF-470D-90E4-DD294456AFDD}" type="datetimeFigureOut">
              <a:rPr lang="en-GB" smtClean="0"/>
              <a:t>27/10/2020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C089FD-5968-4E7A-8B3C-3471EF635205}" type="slidenum">
              <a:rPr lang="en-GB" smtClean="0"/>
              <a:t>‹#›</a:t>
            </a:fld>
            <a:endParaRPr lang="en-GB"/>
          </a:p>
        </p:txBody>
      </p:sp>
    </p:spTree>
    <p:extLst>
      <p:ext uri="{BB962C8B-B14F-4D97-AF65-F5344CB8AC3E}">
        <p14:creationId xmlns:p14="http://schemas.microsoft.com/office/powerpoint/2010/main" val="1489800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89C7AA0-BDFF-470D-90E4-DD294456AFDD}" type="datetimeFigureOut">
              <a:rPr lang="en-GB" smtClean="0"/>
              <a:t>27/10/2020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C089FD-5968-4E7A-8B3C-3471EF635205}" type="slidenum">
              <a:rPr lang="en-GB" smtClean="0"/>
              <a:t>‹#›</a:t>
            </a:fld>
            <a:endParaRPr lang="en-GB"/>
          </a:p>
        </p:txBody>
      </p:sp>
    </p:spTree>
    <p:extLst>
      <p:ext uri="{BB962C8B-B14F-4D97-AF65-F5344CB8AC3E}">
        <p14:creationId xmlns:p14="http://schemas.microsoft.com/office/powerpoint/2010/main" val="2313795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89C7AA0-BDFF-470D-90E4-DD294456AFDD}" type="datetimeFigureOut">
              <a:rPr lang="en-GB" smtClean="0"/>
              <a:t>27/10/2020</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C089FD-5968-4E7A-8B3C-3471EF635205}" type="slidenum">
              <a:rPr lang="en-GB" smtClean="0"/>
              <a:t>‹#›</a:t>
            </a:fld>
            <a:endParaRPr lang="en-GB"/>
          </a:p>
        </p:txBody>
      </p:sp>
    </p:spTree>
    <p:extLst>
      <p:ext uri="{BB962C8B-B14F-4D97-AF65-F5344CB8AC3E}">
        <p14:creationId xmlns:p14="http://schemas.microsoft.com/office/powerpoint/2010/main" val="16780682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9C7AA0-BDFF-470D-90E4-DD294456AFDD}" type="datetimeFigureOut">
              <a:rPr lang="en-GB" smtClean="0"/>
              <a:t>27/10/2020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C089FD-5968-4E7A-8B3C-3471EF635205}" type="slidenum">
              <a:rPr lang="en-GB" smtClean="0"/>
              <a:t>‹#›</a:t>
            </a:fld>
            <a:endParaRPr lang="en-GB"/>
          </a:p>
        </p:txBody>
      </p:sp>
    </p:spTree>
    <p:extLst>
      <p:ext uri="{BB962C8B-B14F-4D97-AF65-F5344CB8AC3E}">
        <p14:creationId xmlns:p14="http://schemas.microsoft.com/office/powerpoint/2010/main" val="19830999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89C7AA0-BDFF-470D-90E4-DD294456AFDD}" type="datetimeFigureOut">
              <a:rPr lang="en-GB" smtClean="0"/>
              <a:t>27/10/2020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C089FD-5968-4E7A-8B3C-3471EF635205}" type="slidenum">
              <a:rPr lang="en-GB" smtClean="0"/>
              <a:t>‹#›</a:t>
            </a:fld>
            <a:endParaRPr lang="en-GB"/>
          </a:p>
        </p:txBody>
      </p:sp>
    </p:spTree>
    <p:extLst>
      <p:ext uri="{BB962C8B-B14F-4D97-AF65-F5344CB8AC3E}">
        <p14:creationId xmlns:p14="http://schemas.microsoft.com/office/powerpoint/2010/main" val="3357209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389C7AA0-BDFF-470D-90E4-DD294456AFDD}" type="datetimeFigureOut">
              <a:rPr lang="en-GB" smtClean="0"/>
              <a:t>27/10/2020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C089FD-5968-4E7A-8B3C-3471EF635205}" type="slidenum">
              <a:rPr lang="en-GB" smtClean="0"/>
              <a:t>‹#›</a:t>
            </a:fld>
            <a:endParaRPr lang="en-GB"/>
          </a:p>
        </p:txBody>
      </p:sp>
    </p:spTree>
    <p:extLst>
      <p:ext uri="{BB962C8B-B14F-4D97-AF65-F5344CB8AC3E}">
        <p14:creationId xmlns:p14="http://schemas.microsoft.com/office/powerpoint/2010/main" val="925797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89C7AA0-BDFF-470D-90E4-DD294456AFDD}" type="datetimeFigureOut">
              <a:rPr lang="en-GB" smtClean="0"/>
              <a:t>27/10/2020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6C089FD-5968-4E7A-8B3C-3471EF635205}" type="slidenum">
              <a:rPr lang="en-GB" smtClean="0"/>
              <a:t>‹#›</a:t>
            </a:fld>
            <a:endParaRPr lang="en-GB"/>
          </a:p>
        </p:txBody>
      </p:sp>
    </p:spTree>
    <p:extLst>
      <p:ext uri="{BB962C8B-B14F-4D97-AF65-F5344CB8AC3E}">
        <p14:creationId xmlns:p14="http://schemas.microsoft.com/office/powerpoint/2010/main" val="3421452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89C7AA0-BDFF-470D-90E4-DD294456AFDD}" type="datetimeFigureOut">
              <a:rPr lang="en-GB" smtClean="0"/>
              <a:t>27/10/2020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C089FD-5968-4E7A-8B3C-3471EF635205}" type="slidenum">
              <a:rPr lang="en-GB" smtClean="0"/>
              <a:t>‹#›</a:t>
            </a:fld>
            <a:endParaRPr lang="en-GB"/>
          </a:p>
        </p:txBody>
      </p:sp>
    </p:spTree>
    <p:extLst>
      <p:ext uri="{BB962C8B-B14F-4D97-AF65-F5344CB8AC3E}">
        <p14:creationId xmlns:p14="http://schemas.microsoft.com/office/powerpoint/2010/main" val="572925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89C7AA0-BDFF-470D-90E4-DD294456AFDD}" type="datetimeFigureOut">
              <a:rPr lang="en-GB" smtClean="0"/>
              <a:t>27/10/2020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6C089FD-5968-4E7A-8B3C-3471EF635205}" type="slidenum">
              <a:rPr lang="en-GB" smtClean="0"/>
              <a:t>‹#›</a:t>
            </a:fld>
            <a:endParaRPr lang="en-GB"/>
          </a:p>
        </p:txBody>
      </p:sp>
    </p:spTree>
    <p:extLst>
      <p:ext uri="{BB962C8B-B14F-4D97-AF65-F5344CB8AC3E}">
        <p14:creationId xmlns:p14="http://schemas.microsoft.com/office/powerpoint/2010/main" val="112590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89C7AA0-BDFF-470D-90E4-DD294456AFDD}" type="datetimeFigureOut">
              <a:rPr lang="en-GB" smtClean="0"/>
              <a:t>27/10/2020</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C6C089FD-5968-4E7A-8B3C-3471EF635205}" type="slidenum">
              <a:rPr lang="en-GB" smtClean="0"/>
              <a:t>‹#›</a:t>
            </a:fld>
            <a:endParaRPr lang="en-GB"/>
          </a:p>
        </p:txBody>
      </p:sp>
    </p:spTree>
    <p:extLst>
      <p:ext uri="{BB962C8B-B14F-4D97-AF65-F5344CB8AC3E}">
        <p14:creationId xmlns:p14="http://schemas.microsoft.com/office/powerpoint/2010/main" val="3236345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89C7AA0-BDFF-470D-90E4-DD294456AFDD}" type="datetimeFigureOut">
              <a:rPr lang="en-GB" smtClean="0"/>
              <a:t>27/10/2020</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C6C089FD-5968-4E7A-8B3C-3471EF635205}" type="slidenum">
              <a:rPr lang="en-GB" smtClean="0"/>
              <a:t>‹#›</a:t>
            </a:fld>
            <a:endParaRPr lang="en-GB"/>
          </a:p>
        </p:txBody>
      </p:sp>
    </p:spTree>
    <p:extLst>
      <p:ext uri="{BB962C8B-B14F-4D97-AF65-F5344CB8AC3E}">
        <p14:creationId xmlns:p14="http://schemas.microsoft.com/office/powerpoint/2010/main" val="3286929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389C7AA0-BDFF-470D-90E4-DD294456AFDD}" type="datetimeFigureOut">
              <a:rPr lang="en-GB" smtClean="0"/>
              <a:t>27/10/2020</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C6C089FD-5968-4E7A-8B3C-3471EF635205}" type="slidenum">
              <a:rPr lang="en-GB" smtClean="0"/>
              <a:t>‹#›</a:t>
            </a:fld>
            <a:endParaRPr lang="en-GB"/>
          </a:p>
        </p:txBody>
      </p:sp>
    </p:spTree>
    <p:extLst>
      <p:ext uri="{BB962C8B-B14F-4D97-AF65-F5344CB8AC3E}">
        <p14:creationId xmlns:p14="http://schemas.microsoft.com/office/powerpoint/2010/main" val="4106408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89C7AA0-BDFF-470D-90E4-DD294456AFDD}" type="datetimeFigureOut">
              <a:rPr lang="en-GB" smtClean="0"/>
              <a:t>27/10/2020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6C089FD-5968-4E7A-8B3C-3471EF635205}" type="slidenum">
              <a:rPr lang="en-GB" smtClean="0"/>
              <a:t>‹#›</a:t>
            </a:fld>
            <a:endParaRPr lang="en-GB"/>
          </a:p>
        </p:txBody>
      </p:sp>
    </p:spTree>
    <p:extLst>
      <p:ext uri="{BB962C8B-B14F-4D97-AF65-F5344CB8AC3E}">
        <p14:creationId xmlns:p14="http://schemas.microsoft.com/office/powerpoint/2010/main" val="4029207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89C7AA0-BDFF-470D-90E4-DD294456AFDD}" type="datetimeFigureOut">
              <a:rPr lang="en-GB" smtClean="0"/>
              <a:t>27/10/2020</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6C089FD-5968-4E7A-8B3C-3471EF635205}" type="slidenum">
              <a:rPr lang="en-GB" smtClean="0"/>
              <a:t>‹#›</a:t>
            </a:fld>
            <a:endParaRPr lang="en-GB"/>
          </a:p>
        </p:txBody>
      </p:sp>
    </p:spTree>
    <p:extLst>
      <p:ext uri="{BB962C8B-B14F-4D97-AF65-F5344CB8AC3E}">
        <p14:creationId xmlns:p14="http://schemas.microsoft.com/office/powerpoint/2010/main" val="980673093"/>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p:cNvSpPr txBox="1"/>
          <p:nvPr/>
        </p:nvSpPr>
        <p:spPr>
          <a:xfrm>
            <a:off x="783771" y="326572"/>
            <a:ext cx="10607040" cy="769441"/>
          </a:xfrm>
          <a:prstGeom prst="rect">
            <a:avLst/>
          </a:prstGeom>
          <a:noFill/>
        </p:spPr>
        <p:txBody>
          <a:bodyPr wrap="square" rtlCol="0">
            <a:spAutoFit/>
          </a:bodyPr>
          <a:lstStyle/>
          <a:p>
            <a:pPr algn="ctr"/>
            <a:r>
              <a:rPr lang="en-GB" sz="4400" b="1" dirty="0" smtClean="0">
                <a:ln w="22225">
                  <a:solidFill>
                    <a:srgbClr val="FFFF00"/>
                  </a:solidFill>
                  <a:prstDash val="solid"/>
                </a:ln>
                <a:solidFill>
                  <a:schemeClr val="accent2">
                    <a:lumMod val="40000"/>
                    <a:lumOff val="60000"/>
                  </a:schemeClr>
                </a:solidFill>
                <a:effectLst>
                  <a:glow rad="63500">
                    <a:schemeClr val="accent5">
                      <a:satMod val="175000"/>
                      <a:alpha val="40000"/>
                    </a:schemeClr>
                  </a:glow>
                  <a:reflection blurRad="6350" stA="60000" endA="900" endPos="58000" dir="5400000" sy="-100000" algn="bl" rotWithShape="0"/>
                </a:effectLst>
                <a:latin typeface="Arial Black" panose="020B0A04020102020204" pitchFamily="34" charset="0"/>
              </a:rPr>
              <a:t>Machine learning for a 5G future </a:t>
            </a:r>
            <a:endParaRPr lang="en-GB" sz="4400" b="1" dirty="0">
              <a:ln w="22225">
                <a:solidFill>
                  <a:srgbClr val="FFFF00"/>
                </a:solidFill>
                <a:prstDash val="solid"/>
              </a:ln>
              <a:solidFill>
                <a:schemeClr val="accent2">
                  <a:lumMod val="40000"/>
                  <a:lumOff val="60000"/>
                </a:schemeClr>
              </a:solidFill>
              <a:effectLst>
                <a:glow rad="63500">
                  <a:schemeClr val="accent5">
                    <a:satMod val="175000"/>
                    <a:alpha val="40000"/>
                  </a:schemeClr>
                </a:glow>
                <a:reflection blurRad="6350" stA="60000" endA="900" endPos="58000" dir="5400000" sy="-100000" algn="bl" rotWithShape="0"/>
              </a:effectLst>
              <a:latin typeface="Arial Black" panose="020B0A04020102020204" pitchFamily="34" charset="0"/>
            </a:endParaRPr>
          </a:p>
        </p:txBody>
      </p:sp>
      <p:sp>
        <p:nvSpPr>
          <p:cNvPr id="6" name="TextBox 5"/>
          <p:cNvSpPr txBox="1"/>
          <p:nvPr/>
        </p:nvSpPr>
        <p:spPr>
          <a:xfrm>
            <a:off x="222069" y="5264332"/>
            <a:ext cx="6897189" cy="1477328"/>
          </a:xfrm>
          <a:prstGeom prst="rect">
            <a:avLst/>
          </a:prstGeom>
          <a:noFill/>
        </p:spPr>
        <p:txBody>
          <a:bodyPr wrap="square" rtlCol="0">
            <a:spAutoFit/>
          </a:bodyPr>
          <a:lstStyle/>
          <a:p>
            <a:r>
              <a:rPr lang="en-GB" sz="3000" b="1" dirty="0" smtClean="0">
                <a:ln w="10160">
                  <a:solidFill>
                    <a:schemeClr val="accent5"/>
                  </a:solidFill>
                  <a:prstDash val="solid"/>
                </a:ln>
                <a:solidFill>
                  <a:srgbClr val="FFFFFF"/>
                </a:solidFill>
                <a:effectLst>
                  <a:outerShdw blurRad="60007" dist="310007" dir="7680000" sy="30000" kx="1300200" algn="ctr" rotWithShape="0">
                    <a:prstClr val="black">
                      <a:alpha val="32000"/>
                    </a:prstClr>
                  </a:outerShdw>
                </a:effectLst>
                <a:latin typeface="Arial" panose="020B0604020202020204" pitchFamily="34" charset="0"/>
                <a:cs typeface="Arial" panose="020B0604020202020204" pitchFamily="34" charset="0"/>
              </a:rPr>
              <a:t>Presented By:</a:t>
            </a:r>
          </a:p>
          <a:p>
            <a:r>
              <a:rPr lang="en-GB" sz="3000" b="1" dirty="0" smtClean="0">
                <a:ln w="10160">
                  <a:solidFill>
                    <a:schemeClr val="accent5"/>
                  </a:solidFill>
                  <a:prstDash val="solid"/>
                </a:ln>
                <a:solidFill>
                  <a:srgbClr val="FFFFFF"/>
                </a:solidFill>
                <a:effectLst>
                  <a:outerShdw blurRad="60007" dist="310007" dir="7680000" sy="30000" kx="1300200" algn="ctr" rotWithShape="0">
                    <a:prstClr val="black">
                      <a:alpha val="32000"/>
                    </a:prstClr>
                  </a:outerShdw>
                </a:effectLst>
                <a:latin typeface="Arial" panose="020B0604020202020204" pitchFamily="34" charset="0"/>
                <a:cs typeface="Arial" panose="020B0604020202020204" pitchFamily="34" charset="0"/>
              </a:rPr>
              <a:t>Md. Faruk Hosen(IT-17035)</a:t>
            </a:r>
          </a:p>
          <a:p>
            <a:r>
              <a:rPr lang="en-GB" sz="3000" b="1" dirty="0" smtClean="0">
                <a:ln w="10160">
                  <a:solidFill>
                    <a:schemeClr val="accent5"/>
                  </a:solidFill>
                  <a:prstDash val="solid"/>
                </a:ln>
                <a:solidFill>
                  <a:srgbClr val="FFFFFF"/>
                </a:solidFill>
                <a:effectLst>
                  <a:outerShdw blurRad="60007" dist="310007" dir="7680000" sy="30000" kx="1300200" algn="ctr" rotWithShape="0">
                    <a:prstClr val="black">
                      <a:alpha val="32000"/>
                    </a:prstClr>
                  </a:outerShdw>
                </a:effectLst>
                <a:latin typeface="Arial" panose="020B0604020202020204" pitchFamily="34" charset="0"/>
                <a:cs typeface="Arial" panose="020B0604020202020204" pitchFamily="34" charset="0"/>
              </a:rPr>
              <a:t>Md. </a:t>
            </a:r>
            <a:r>
              <a:rPr lang="en-GB" sz="3000" b="1" dirty="0" err="1" smtClean="0">
                <a:ln w="10160">
                  <a:solidFill>
                    <a:schemeClr val="accent5"/>
                  </a:solidFill>
                  <a:prstDash val="solid"/>
                </a:ln>
                <a:solidFill>
                  <a:srgbClr val="FFFFFF"/>
                </a:solidFill>
                <a:effectLst>
                  <a:outerShdw blurRad="60007" dist="310007" dir="7680000" sy="30000" kx="1300200" algn="ctr" rotWithShape="0">
                    <a:prstClr val="black">
                      <a:alpha val="32000"/>
                    </a:prstClr>
                  </a:outerShdw>
                </a:effectLst>
                <a:latin typeface="Arial" panose="020B0604020202020204" pitchFamily="34" charset="0"/>
                <a:cs typeface="Arial" panose="020B0604020202020204" pitchFamily="34" charset="0"/>
              </a:rPr>
              <a:t>Nazmul</a:t>
            </a:r>
            <a:r>
              <a:rPr lang="en-GB" sz="3000" b="1" dirty="0" smtClean="0">
                <a:ln w="10160">
                  <a:solidFill>
                    <a:schemeClr val="accent5"/>
                  </a:solidFill>
                  <a:prstDash val="solid"/>
                </a:ln>
                <a:solidFill>
                  <a:srgbClr val="FFFFFF"/>
                </a:solidFill>
                <a:effectLst>
                  <a:outerShdw blurRad="60007" dist="310007" dir="7680000" sy="30000" kx="1300200" algn="ctr" rotWithShape="0">
                    <a:prstClr val="black">
                      <a:alpha val="32000"/>
                    </a:prstClr>
                  </a:outerShdw>
                </a:effectLst>
                <a:latin typeface="Arial" panose="020B0604020202020204" pitchFamily="34" charset="0"/>
                <a:cs typeface="Arial" panose="020B0604020202020204" pitchFamily="34" charset="0"/>
              </a:rPr>
              <a:t> Hasan(IT-17005)</a:t>
            </a:r>
            <a:endParaRPr lang="en-GB" sz="3000" b="1" dirty="0">
              <a:ln w="10160">
                <a:solidFill>
                  <a:schemeClr val="accent5"/>
                </a:solidFill>
                <a:prstDash val="solid"/>
              </a:ln>
              <a:solidFill>
                <a:srgbClr val="FFFFFF"/>
              </a:solidFill>
              <a:effectLst>
                <a:outerShdw blurRad="60007" dist="310007" dir="7680000" sy="30000" kx="1300200" algn="ctr" rotWithShape="0">
                  <a:prstClr val="black">
                    <a:alpha val="32000"/>
                  </a:prst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069614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1000"/>
                                        <p:tgtEl>
                                          <p:spTgt spid="5"/>
                                        </p:tgtEl>
                                      </p:cBhvr>
                                    </p:animEffect>
                                  </p:childTnLst>
                                </p:cTn>
                              </p:par>
                            </p:childTnLst>
                          </p:cTn>
                        </p:par>
                        <p:par>
                          <p:cTn id="8" fill="hold">
                            <p:stCondLst>
                              <p:cond delay="1000"/>
                            </p:stCondLst>
                            <p:childTnLst>
                              <p:par>
                                <p:cTn id="9" presetID="42"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2128"/>
          </a:xfrm>
        </p:spPr>
        <p:txBody>
          <a:bodyPr/>
          <a:lstStyle/>
          <a:p>
            <a:r>
              <a:rPr lang="en-GB" sz="4000" dirty="0" smtClean="0">
                <a:latin typeface="Arial" panose="020B0604020202020204" pitchFamily="34" charset="0"/>
                <a:cs typeface="Arial" panose="020B0604020202020204" pitchFamily="34" charset="0"/>
              </a:rPr>
              <a:t>5G opportunities:</a:t>
            </a:r>
            <a:endParaRPr lang="en-GB" sz="4000" dirty="0">
              <a:latin typeface="Arial" panose="020B0604020202020204" pitchFamily="34" charset="0"/>
              <a:cs typeface="Arial" panose="020B0604020202020204" pitchFamily="34" charset="0"/>
            </a:endParaRPr>
          </a:p>
        </p:txBody>
      </p:sp>
      <p:sp>
        <p:nvSpPr>
          <p:cNvPr id="4" name="Title 1"/>
          <p:cNvSpPr txBox="1">
            <a:spLocks/>
          </p:cNvSpPr>
          <p:nvPr/>
        </p:nvSpPr>
        <p:spPr>
          <a:xfrm>
            <a:off x="646111" y="1214846"/>
            <a:ext cx="11254152" cy="553865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lgn="just">
              <a:lnSpc>
                <a:spcPct val="150000"/>
              </a:lnSpc>
              <a:buFont typeface="Wingdings" panose="05000000000000000000" pitchFamily="2" charset="2"/>
              <a:buChar char="q"/>
            </a:pPr>
            <a:r>
              <a:rPr lang="en-GB" sz="3000" dirty="0">
                <a:solidFill>
                  <a:srgbClr val="92D050"/>
                </a:solidFill>
                <a:latin typeface="Arial" panose="020B0604020202020204" pitchFamily="34" charset="0"/>
                <a:cs typeface="Arial" panose="020B0604020202020204" pitchFamily="34" charset="0"/>
              </a:rPr>
              <a:t>5G in Networked </a:t>
            </a:r>
            <a:r>
              <a:rPr lang="en-GB" sz="3000" dirty="0" smtClean="0">
                <a:solidFill>
                  <a:srgbClr val="92D050"/>
                </a:solidFill>
                <a:latin typeface="Arial" panose="020B0604020202020204" pitchFamily="34" charset="0"/>
                <a:cs typeface="Arial" panose="020B0604020202020204" pitchFamily="34" charset="0"/>
              </a:rPr>
              <a:t>Driving:</a:t>
            </a:r>
            <a:endParaRPr lang="en-GB" sz="2500" dirty="0">
              <a:latin typeface="Arial" panose="020B0604020202020204" pitchFamily="34" charset="0"/>
              <a:cs typeface="Arial" panose="020B0604020202020204" pitchFamily="34" charset="0"/>
            </a:endParaRPr>
          </a:p>
          <a:p>
            <a:pPr algn="just">
              <a:lnSpc>
                <a:spcPct val="150000"/>
              </a:lnSpc>
            </a:pPr>
            <a:r>
              <a:rPr lang="en-GB" sz="2500" dirty="0">
                <a:latin typeface="Arial" panose="020B0604020202020204" pitchFamily="34" charset="0"/>
                <a:cs typeface="Arial" panose="020B0604020202020204" pitchFamily="34" charset="0"/>
              </a:rPr>
              <a:t>• Platooning</a:t>
            </a:r>
          </a:p>
          <a:p>
            <a:pPr algn="just">
              <a:lnSpc>
                <a:spcPct val="150000"/>
              </a:lnSpc>
            </a:pPr>
            <a:r>
              <a:rPr lang="en-GB" sz="2500" dirty="0">
                <a:latin typeface="Arial" panose="020B0604020202020204" pitchFamily="34" charset="0"/>
                <a:cs typeface="Arial" panose="020B0604020202020204" pitchFamily="34" charset="0"/>
              </a:rPr>
              <a:t>• Crossing traffic</a:t>
            </a:r>
          </a:p>
          <a:p>
            <a:pPr algn="just">
              <a:lnSpc>
                <a:spcPct val="150000"/>
              </a:lnSpc>
            </a:pPr>
            <a:r>
              <a:rPr lang="en-GB" sz="2500" dirty="0">
                <a:latin typeface="Arial" panose="020B0604020202020204" pitchFamily="34" charset="0"/>
                <a:cs typeface="Arial" panose="020B0604020202020204" pitchFamily="34" charset="0"/>
              </a:rPr>
              <a:t>• Collaborative driving</a:t>
            </a:r>
          </a:p>
          <a:p>
            <a:pPr algn="just">
              <a:lnSpc>
                <a:spcPct val="150000"/>
              </a:lnSpc>
            </a:pPr>
            <a:r>
              <a:rPr lang="en-GB" sz="2500" dirty="0">
                <a:latin typeface="Arial" panose="020B0604020202020204" pitchFamily="34" charset="0"/>
                <a:cs typeface="Arial" panose="020B0604020202020204" pitchFamily="34" charset="0"/>
              </a:rPr>
              <a:t>• Remote driving</a:t>
            </a:r>
          </a:p>
          <a:p>
            <a:pPr algn="just">
              <a:lnSpc>
                <a:spcPct val="150000"/>
              </a:lnSpc>
            </a:pPr>
            <a:r>
              <a:rPr lang="en-GB" sz="2500" dirty="0">
                <a:latin typeface="Arial" panose="020B0604020202020204" pitchFamily="34" charset="0"/>
                <a:cs typeface="Arial" panose="020B0604020202020204" pitchFamily="34" charset="0"/>
              </a:rPr>
              <a:t>• AR-based driver assistance</a:t>
            </a:r>
          </a:p>
          <a:p>
            <a:pPr algn="just">
              <a:lnSpc>
                <a:spcPct val="150000"/>
              </a:lnSpc>
            </a:pPr>
            <a:r>
              <a:rPr lang="en-GB" sz="2500" dirty="0">
                <a:latin typeface="Arial" panose="020B0604020202020204" pitchFamily="34" charset="0"/>
                <a:cs typeface="Arial" panose="020B0604020202020204" pitchFamily="34" charset="0"/>
              </a:rPr>
              <a:t>• Complete street perception</a:t>
            </a:r>
          </a:p>
          <a:p>
            <a:pPr algn="just">
              <a:lnSpc>
                <a:spcPct val="150000"/>
              </a:lnSpc>
            </a:pPr>
            <a:r>
              <a:rPr lang="en-GB" sz="2500" dirty="0">
                <a:latin typeface="Arial" panose="020B0604020202020204" pitchFamily="34" charset="0"/>
                <a:cs typeface="Arial" panose="020B0604020202020204" pitchFamily="34" charset="0"/>
              </a:rPr>
              <a:t>• Analysis of vehicle &amp; driver conditions</a:t>
            </a:r>
          </a:p>
        </p:txBody>
      </p:sp>
    </p:spTree>
    <p:extLst>
      <p:ext uri="{BB962C8B-B14F-4D97-AF65-F5344CB8AC3E}">
        <p14:creationId xmlns:p14="http://schemas.microsoft.com/office/powerpoint/2010/main" val="3813347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 calcmode="lin" valueType="num">
                                      <p:cBhvr additive="base">
                                        <p:cTn id="16"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 calcmode="lin" valueType="num">
                                      <p:cBhvr additive="base">
                                        <p:cTn id="21"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8" fill="hold" grpId="0" nodeType="after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 calcmode="lin" valueType="num">
                                      <p:cBhvr additive="base">
                                        <p:cTn id="26"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par>
                          <p:cTn id="33" fill="hold">
                            <p:stCondLst>
                              <p:cond delay="3000"/>
                            </p:stCondLst>
                            <p:childTnLst>
                              <p:par>
                                <p:cTn id="34" presetID="2" presetClass="entr" presetSubtype="8" fill="hold" grpId="0" nodeType="afterEffect">
                                  <p:stCondLst>
                                    <p:cond delay="0"/>
                                  </p:stCondLst>
                                  <p:childTnLst>
                                    <p:set>
                                      <p:cBhvr>
                                        <p:cTn id="35" dur="1" fill="hold">
                                          <p:stCondLst>
                                            <p:cond delay="0"/>
                                          </p:stCondLst>
                                        </p:cTn>
                                        <p:tgtEl>
                                          <p:spTgt spid="4">
                                            <p:txEl>
                                              <p:pRg st="5" end="5"/>
                                            </p:txEl>
                                          </p:spTgt>
                                        </p:tgtEl>
                                        <p:attrNameLst>
                                          <p:attrName>style.visibility</p:attrName>
                                        </p:attrNameLst>
                                      </p:cBhvr>
                                      <p:to>
                                        <p:strVal val="visible"/>
                                      </p:to>
                                    </p:set>
                                    <p:anim calcmode="lin" valueType="num">
                                      <p:cBhvr additive="base">
                                        <p:cTn id="36"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par>
                          <p:cTn id="38" fill="hold">
                            <p:stCondLst>
                              <p:cond delay="3500"/>
                            </p:stCondLst>
                            <p:childTnLst>
                              <p:par>
                                <p:cTn id="39" presetID="2" presetClass="entr" presetSubtype="8" fill="hold" grpId="0" nodeType="after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anim calcmode="lin" valueType="num">
                                      <p:cBhvr additive="base">
                                        <p:cTn id="41"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par>
                          <p:cTn id="43" fill="hold">
                            <p:stCondLst>
                              <p:cond delay="4000"/>
                            </p:stCondLst>
                            <p:childTnLst>
                              <p:par>
                                <p:cTn id="44" presetID="2" presetClass="entr" presetSubtype="8" fill="hold" grpId="0" nodeType="afterEffect">
                                  <p:stCondLst>
                                    <p:cond delay="0"/>
                                  </p:stCondLst>
                                  <p:childTnLst>
                                    <p:set>
                                      <p:cBhvr>
                                        <p:cTn id="45" dur="1" fill="hold">
                                          <p:stCondLst>
                                            <p:cond delay="0"/>
                                          </p:stCondLst>
                                        </p:cTn>
                                        <p:tgtEl>
                                          <p:spTgt spid="4">
                                            <p:txEl>
                                              <p:pRg st="7" end="7"/>
                                            </p:txEl>
                                          </p:spTgt>
                                        </p:tgtEl>
                                        <p:attrNameLst>
                                          <p:attrName>style.visibility</p:attrName>
                                        </p:attrNameLst>
                                      </p:cBhvr>
                                      <p:to>
                                        <p:strVal val="visible"/>
                                      </p:to>
                                    </p:set>
                                    <p:anim calcmode="lin" valueType="num">
                                      <p:cBhvr additive="base">
                                        <p:cTn id="46" dur="500" fill="hold"/>
                                        <p:tgtEl>
                                          <p:spTgt spid="4">
                                            <p:txEl>
                                              <p:pRg st="7" end="7"/>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4">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2128"/>
          </a:xfrm>
        </p:spPr>
        <p:txBody>
          <a:bodyPr/>
          <a:lstStyle/>
          <a:p>
            <a:r>
              <a:rPr lang="en-GB" sz="4000" dirty="0" smtClean="0">
                <a:latin typeface="Arial" panose="020B0604020202020204" pitchFamily="34" charset="0"/>
                <a:cs typeface="Arial" panose="020B0604020202020204" pitchFamily="34" charset="0"/>
              </a:rPr>
              <a:t>Example of Network driving </a:t>
            </a:r>
            <a:r>
              <a:rPr lang="en-GB" sz="4000" dirty="0" smtClean="0">
                <a:latin typeface="Arial" panose="020B0604020202020204" pitchFamily="34" charset="0"/>
                <a:cs typeface="Arial" panose="020B0604020202020204" pitchFamily="34" charset="0"/>
              </a:rPr>
              <a:t>:</a:t>
            </a:r>
            <a:endParaRPr lang="en-GB" sz="4000" dirty="0">
              <a:latin typeface="Arial" panose="020B0604020202020204" pitchFamily="34" charset="0"/>
              <a:cs typeface="Arial" panose="020B0604020202020204" pitchFamily="34" charset="0"/>
            </a:endParaRPr>
          </a:p>
        </p:txBody>
      </p:sp>
      <p:pic>
        <p:nvPicPr>
          <p:cNvPr id="4" name="Picture 3" descr="Driverless connected car graphic"/>
          <p:cNvPicPr/>
          <p:nvPr/>
        </p:nvPicPr>
        <p:blipFill>
          <a:blip r:embed="rId2">
            <a:extLst>
              <a:ext uri="{28A0092B-C50C-407E-A947-70E740481C1C}">
                <a14:useLocalDpi xmlns:a14="http://schemas.microsoft.com/office/drawing/2010/main" val="0"/>
              </a:ext>
            </a:extLst>
          </a:blip>
          <a:srcRect/>
          <a:stretch>
            <a:fillRect/>
          </a:stretch>
        </p:blipFill>
        <p:spPr bwMode="auto">
          <a:xfrm>
            <a:off x="757646" y="1123406"/>
            <a:ext cx="9522823" cy="5434148"/>
          </a:xfrm>
          <a:prstGeom prst="rect">
            <a:avLst/>
          </a:prstGeom>
          <a:noFill/>
          <a:ln>
            <a:noFill/>
          </a:ln>
        </p:spPr>
      </p:pic>
    </p:spTree>
    <p:extLst>
      <p:ext uri="{BB962C8B-B14F-4D97-AF65-F5344CB8AC3E}">
        <p14:creationId xmlns:p14="http://schemas.microsoft.com/office/powerpoint/2010/main" val="3201877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2128"/>
          </a:xfrm>
        </p:spPr>
        <p:txBody>
          <a:bodyPr/>
          <a:lstStyle/>
          <a:p>
            <a:r>
              <a:rPr lang="en-GB" sz="4000" dirty="0" smtClean="0">
                <a:latin typeface="Arial" panose="020B0604020202020204" pitchFamily="34" charset="0"/>
                <a:cs typeface="Arial" panose="020B0604020202020204" pitchFamily="34" charset="0"/>
              </a:rPr>
              <a:t>Machine Learning in Communications:</a:t>
            </a:r>
            <a:endParaRPr lang="en-GB" sz="4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760230" y="1123405"/>
            <a:ext cx="10382387" cy="5551714"/>
          </a:xfrm>
          <a:prstGeom prst="rect">
            <a:avLst/>
          </a:prstGeom>
        </p:spPr>
      </p:pic>
    </p:spTree>
    <p:extLst>
      <p:ext uri="{BB962C8B-B14F-4D97-AF65-F5344CB8AC3E}">
        <p14:creationId xmlns:p14="http://schemas.microsoft.com/office/powerpoint/2010/main" val="911320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16" presetClass="entr" presetSubtype="4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outHorizont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2128"/>
          </a:xfrm>
        </p:spPr>
        <p:txBody>
          <a:bodyPr/>
          <a:lstStyle/>
          <a:p>
            <a:r>
              <a:rPr lang="en-GB" sz="4000" dirty="0" smtClean="0">
                <a:latin typeface="Arial" panose="020B0604020202020204" pitchFamily="34" charset="0"/>
                <a:cs typeface="Arial" panose="020B0604020202020204" pitchFamily="34" charset="0"/>
              </a:rPr>
              <a:t>Potential Benefits of ML for 5G:</a:t>
            </a:r>
            <a:endParaRPr lang="en-GB" sz="4000" dirty="0">
              <a:latin typeface="Arial" panose="020B0604020202020204" pitchFamily="34" charset="0"/>
              <a:cs typeface="Arial" panose="020B0604020202020204" pitchFamily="34" charset="0"/>
            </a:endParaRPr>
          </a:p>
        </p:txBody>
      </p:sp>
      <p:sp>
        <p:nvSpPr>
          <p:cNvPr id="4" name="Title 1"/>
          <p:cNvSpPr txBox="1">
            <a:spLocks/>
          </p:cNvSpPr>
          <p:nvPr/>
        </p:nvSpPr>
        <p:spPr>
          <a:xfrm>
            <a:off x="1730328" y="4140926"/>
            <a:ext cx="11254152" cy="553865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lnSpc>
                <a:spcPct val="150000"/>
              </a:lnSpc>
            </a:pPr>
            <a:endParaRPr lang="en-GB" sz="2500" dirty="0">
              <a:latin typeface="Arial" panose="020B0604020202020204" pitchFamily="34" charset="0"/>
              <a:cs typeface="Arial" panose="020B0604020202020204" pitchFamily="34" charset="0"/>
            </a:endParaRPr>
          </a:p>
        </p:txBody>
      </p:sp>
      <p:sp>
        <p:nvSpPr>
          <p:cNvPr id="7" name="Rectangle 6"/>
          <p:cNvSpPr>
            <a:spLocks noChangeArrowheads="1"/>
          </p:cNvSpPr>
          <p:nvPr/>
        </p:nvSpPr>
        <p:spPr bwMode="auto">
          <a:xfrm>
            <a:off x="646111" y="1223261"/>
            <a:ext cx="10789172"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893763" algn="l"/>
                <a:tab pos="895350" algn="l"/>
              </a:tabLst>
              <a:defRPr>
                <a:solidFill>
                  <a:schemeClr val="tx1"/>
                </a:solidFill>
                <a:latin typeface="Arial" panose="020B0604020202020204" pitchFamily="34" charset="0"/>
              </a:defRPr>
            </a:lvl1pPr>
            <a:lvl2pPr eaLnBrk="0" fontAlgn="base" hangingPunct="0">
              <a:spcBef>
                <a:spcPct val="0"/>
              </a:spcBef>
              <a:spcAft>
                <a:spcPct val="0"/>
              </a:spcAft>
              <a:tabLst>
                <a:tab pos="893763" algn="l"/>
                <a:tab pos="895350" algn="l"/>
              </a:tabLst>
              <a:defRPr>
                <a:solidFill>
                  <a:schemeClr val="tx1"/>
                </a:solidFill>
                <a:latin typeface="Arial" panose="020B0604020202020204" pitchFamily="34" charset="0"/>
              </a:defRPr>
            </a:lvl2pPr>
            <a:lvl3pPr eaLnBrk="0" fontAlgn="base" hangingPunct="0">
              <a:spcBef>
                <a:spcPct val="0"/>
              </a:spcBef>
              <a:spcAft>
                <a:spcPct val="0"/>
              </a:spcAft>
              <a:tabLst>
                <a:tab pos="893763" algn="l"/>
                <a:tab pos="895350" algn="l"/>
              </a:tabLst>
              <a:defRPr>
                <a:solidFill>
                  <a:schemeClr val="tx1"/>
                </a:solidFill>
                <a:latin typeface="Arial" panose="020B0604020202020204" pitchFamily="34" charset="0"/>
              </a:defRPr>
            </a:lvl3pPr>
            <a:lvl4pPr eaLnBrk="0" fontAlgn="base" hangingPunct="0">
              <a:spcBef>
                <a:spcPct val="0"/>
              </a:spcBef>
              <a:spcAft>
                <a:spcPct val="0"/>
              </a:spcAft>
              <a:tabLst>
                <a:tab pos="893763" algn="l"/>
                <a:tab pos="895350" algn="l"/>
              </a:tabLst>
              <a:defRPr>
                <a:solidFill>
                  <a:schemeClr val="tx1"/>
                </a:solidFill>
                <a:latin typeface="Arial" panose="020B0604020202020204" pitchFamily="34" charset="0"/>
              </a:defRPr>
            </a:lvl4pPr>
            <a:lvl5pPr eaLnBrk="0" fontAlgn="base" hangingPunct="0">
              <a:spcBef>
                <a:spcPct val="0"/>
              </a:spcBef>
              <a:spcAft>
                <a:spcPct val="0"/>
              </a:spcAft>
              <a:tabLst>
                <a:tab pos="893763" algn="l"/>
                <a:tab pos="895350" algn="l"/>
              </a:tabLst>
              <a:defRPr>
                <a:solidFill>
                  <a:schemeClr val="tx1"/>
                </a:solidFill>
                <a:latin typeface="Arial" panose="020B0604020202020204" pitchFamily="34" charset="0"/>
              </a:defRPr>
            </a:lvl5pPr>
            <a:lvl6pPr eaLnBrk="0" fontAlgn="base" hangingPunct="0">
              <a:spcBef>
                <a:spcPct val="0"/>
              </a:spcBef>
              <a:spcAft>
                <a:spcPct val="0"/>
              </a:spcAft>
              <a:tabLst>
                <a:tab pos="893763" algn="l"/>
                <a:tab pos="895350" algn="l"/>
              </a:tabLst>
              <a:defRPr>
                <a:solidFill>
                  <a:schemeClr val="tx1"/>
                </a:solidFill>
                <a:latin typeface="Arial" panose="020B0604020202020204" pitchFamily="34" charset="0"/>
              </a:defRPr>
            </a:lvl6pPr>
            <a:lvl7pPr eaLnBrk="0" fontAlgn="base" hangingPunct="0">
              <a:spcBef>
                <a:spcPct val="0"/>
              </a:spcBef>
              <a:spcAft>
                <a:spcPct val="0"/>
              </a:spcAft>
              <a:tabLst>
                <a:tab pos="893763" algn="l"/>
                <a:tab pos="895350" algn="l"/>
              </a:tabLst>
              <a:defRPr>
                <a:solidFill>
                  <a:schemeClr val="tx1"/>
                </a:solidFill>
                <a:latin typeface="Arial" panose="020B0604020202020204" pitchFamily="34" charset="0"/>
              </a:defRPr>
            </a:lvl7pPr>
            <a:lvl8pPr eaLnBrk="0" fontAlgn="base" hangingPunct="0">
              <a:spcBef>
                <a:spcPct val="0"/>
              </a:spcBef>
              <a:spcAft>
                <a:spcPct val="0"/>
              </a:spcAft>
              <a:tabLst>
                <a:tab pos="893763" algn="l"/>
                <a:tab pos="895350" algn="l"/>
              </a:tabLst>
              <a:defRPr>
                <a:solidFill>
                  <a:schemeClr val="tx1"/>
                </a:solidFill>
                <a:latin typeface="Arial" panose="020B0604020202020204" pitchFamily="34" charset="0"/>
              </a:defRPr>
            </a:lvl8pPr>
            <a:lvl9pPr eaLnBrk="0" fontAlgn="base" hangingPunct="0">
              <a:spcBef>
                <a:spcPct val="0"/>
              </a:spcBef>
              <a:spcAft>
                <a:spcPct val="0"/>
              </a:spcAft>
              <a:tabLst>
                <a:tab pos="893763" algn="l"/>
                <a:tab pos="895350" algn="l"/>
              </a:tabLst>
              <a:defRPr>
                <a:solidFill>
                  <a:schemeClr val="tx1"/>
                </a:solidFill>
                <a:latin typeface="Arial" panose="020B0604020202020204" pitchFamily="34" charset="0"/>
              </a:defRPr>
            </a:lvl9pPr>
          </a:lstStyle>
          <a:p>
            <a:pPr marL="457200" lvl="0" indent="-457200" defTabSz="914400">
              <a:buFont typeface="Arial" panose="020B0604020202020204" pitchFamily="34" charset="0"/>
              <a:buChar char="•"/>
            </a:pPr>
            <a:r>
              <a:rPr lang="en-GB" altLang="en-US" sz="3000" dirty="0" smtClean="0">
                <a:solidFill>
                  <a:srgbClr val="92D050"/>
                </a:solidFill>
              </a:rPr>
              <a:t>To </a:t>
            </a:r>
            <a:r>
              <a:rPr lang="en-GB" altLang="en-US" sz="3000" dirty="0">
                <a:solidFill>
                  <a:srgbClr val="92D050"/>
                </a:solidFill>
              </a:rPr>
              <a:t>enable us to cope with a massively increased </a:t>
            </a:r>
            <a:r>
              <a:rPr lang="en-GB" altLang="en-US" sz="3000" dirty="0" smtClean="0">
                <a:solidFill>
                  <a:srgbClr val="92D050"/>
                </a:solidFill>
              </a:rPr>
              <a:t>complexity</a:t>
            </a:r>
          </a:p>
          <a:p>
            <a:pPr lvl="0" defTabSz="914400"/>
            <a:r>
              <a:rPr lang="en-GB" altLang="en-US" sz="3000" dirty="0" smtClean="0"/>
              <a:t>    - diminish </a:t>
            </a:r>
            <a:r>
              <a:rPr lang="en-GB" altLang="en-US" sz="3000" dirty="0"/>
              <a:t>mismatch between model and </a:t>
            </a:r>
            <a:r>
              <a:rPr lang="en-GB" altLang="en-US" sz="3000" dirty="0" smtClean="0"/>
              <a:t>reality</a:t>
            </a:r>
          </a:p>
          <a:p>
            <a:pPr lvl="0" defTabSz="914400"/>
            <a:endParaRPr lang="en-GB" altLang="en-US" sz="3000" dirty="0" smtClean="0"/>
          </a:p>
          <a:p>
            <a:pPr marL="457200" lvl="0" indent="-457200" defTabSz="914400">
              <a:buFont typeface="Arial" panose="020B0604020202020204" pitchFamily="34" charset="0"/>
              <a:buChar char="•"/>
            </a:pPr>
            <a:r>
              <a:rPr lang="en-GB" altLang="en-US" sz="3000" dirty="0" smtClean="0">
                <a:solidFill>
                  <a:srgbClr val="92D050"/>
                </a:solidFill>
              </a:rPr>
              <a:t>To reduce </a:t>
            </a:r>
            <a:r>
              <a:rPr lang="en-GB" altLang="en-US" sz="3000" dirty="0">
                <a:solidFill>
                  <a:srgbClr val="92D050"/>
                </a:solidFill>
              </a:rPr>
              <a:t>measurements and facilitate robust </a:t>
            </a:r>
            <a:r>
              <a:rPr lang="en-GB" altLang="en-US" sz="3000" dirty="0" smtClean="0">
                <a:solidFill>
                  <a:srgbClr val="92D050"/>
                </a:solidFill>
              </a:rPr>
              <a:t>decisions</a:t>
            </a:r>
          </a:p>
          <a:p>
            <a:pPr lvl="0" defTabSz="914400"/>
            <a:r>
              <a:rPr lang="en-GB" altLang="en-US" sz="3000" dirty="0"/>
              <a:t> </a:t>
            </a:r>
            <a:r>
              <a:rPr lang="en-GB" altLang="en-US" sz="3000" dirty="0" smtClean="0"/>
              <a:t>   - enabling </a:t>
            </a:r>
            <a:r>
              <a:rPr lang="en-GB" altLang="en-US" sz="3000" dirty="0"/>
              <a:t>massive connectivity, MIMO and </a:t>
            </a:r>
            <a:r>
              <a:rPr lang="en-GB" altLang="en-US" sz="3000" dirty="0" err="1" smtClean="0"/>
              <a:t>mmWave</a:t>
            </a:r>
            <a:endParaRPr lang="en-GB" altLang="en-US" sz="3000" dirty="0" smtClean="0"/>
          </a:p>
          <a:p>
            <a:pPr lvl="0" defTabSz="914400"/>
            <a:endParaRPr lang="en-GB" altLang="en-US" sz="3000" dirty="0" smtClean="0"/>
          </a:p>
          <a:p>
            <a:pPr marL="457200" lvl="0" indent="-457200" defTabSz="914400">
              <a:buFont typeface="Arial" panose="020B0604020202020204" pitchFamily="34" charset="0"/>
              <a:buChar char="•"/>
            </a:pPr>
            <a:r>
              <a:rPr lang="en-GB" altLang="en-US" sz="3000" dirty="0" smtClean="0">
                <a:solidFill>
                  <a:srgbClr val="92D050"/>
                </a:solidFill>
              </a:rPr>
              <a:t>To </a:t>
            </a:r>
            <a:r>
              <a:rPr lang="en-GB" altLang="en-US" sz="3000" dirty="0">
                <a:solidFill>
                  <a:srgbClr val="92D050"/>
                </a:solidFill>
              </a:rPr>
              <a:t>facilitate self-organizing networks </a:t>
            </a:r>
            <a:endParaRPr lang="en-GB" altLang="en-US" sz="3000" dirty="0" smtClean="0">
              <a:solidFill>
                <a:srgbClr val="92D050"/>
              </a:solidFill>
            </a:endParaRPr>
          </a:p>
          <a:p>
            <a:pPr lvl="0" defTabSz="914400"/>
            <a:r>
              <a:rPr lang="en-GB" altLang="en-US" sz="3000" dirty="0" smtClean="0"/>
              <a:t>    - cognitive </a:t>
            </a:r>
            <a:r>
              <a:rPr lang="en-GB" altLang="en-US" sz="3000" dirty="0"/>
              <a:t>network </a:t>
            </a:r>
            <a:r>
              <a:rPr lang="en-GB" altLang="en-US" sz="3000" dirty="0" smtClean="0"/>
              <a:t>management</a:t>
            </a:r>
          </a:p>
          <a:p>
            <a:pPr lvl="0" defTabSz="914400"/>
            <a:endParaRPr lang="en-GB" altLang="en-US" sz="3000" dirty="0" smtClean="0"/>
          </a:p>
          <a:p>
            <a:pPr marL="457200" lvl="0" indent="-457200" defTabSz="914400">
              <a:buFont typeface="Arial" panose="020B0604020202020204" pitchFamily="34" charset="0"/>
              <a:buChar char="•"/>
            </a:pPr>
            <a:r>
              <a:rPr lang="en-GB" altLang="en-US" sz="3000" dirty="0" smtClean="0">
                <a:solidFill>
                  <a:srgbClr val="92D050"/>
                </a:solidFill>
              </a:rPr>
              <a:t>To </a:t>
            </a:r>
            <a:r>
              <a:rPr lang="en-GB" altLang="en-US" sz="3000" dirty="0">
                <a:solidFill>
                  <a:srgbClr val="92D050"/>
                </a:solidFill>
              </a:rPr>
              <a:t>provide robust predictions </a:t>
            </a:r>
            <a:endParaRPr lang="en-GB" altLang="en-US" sz="3000" dirty="0" smtClean="0">
              <a:solidFill>
                <a:srgbClr val="92D050"/>
              </a:solidFill>
            </a:endParaRPr>
          </a:p>
          <a:p>
            <a:pPr lvl="0" defTabSz="914400"/>
            <a:r>
              <a:rPr lang="en-GB" altLang="en-US" sz="3000" dirty="0" smtClean="0"/>
              <a:t>    - </a:t>
            </a:r>
            <a:r>
              <a:rPr lang="en-GB" altLang="en-US" sz="3000" dirty="0" err="1" smtClean="0"/>
              <a:t>QoS</a:t>
            </a:r>
            <a:r>
              <a:rPr lang="en-GB" altLang="en-US" sz="3000" dirty="0" smtClean="0"/>
              <a:t> </a:t>
            </a:r>
            <a:r>
              <a:rPr lang="en-GB" altLang="en-US" sz="3000" dirty="0"/>
              <a:t>prediction, anticipatory networking</a:t>
            </a:r>
            <a:endParaRPr kumimoji="0" lang="en-US" altLang="en-US" sz="30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711957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barn(inVertical)">
                                      <p:cBhvr>
                                        <p:cTn id="11" dur="500"/>
                                        <p:tgtEl>
                                          <p:spTgt spid="7">
                                            <p:txEl>
                                              <p:pRg st="0" end="0"/>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barn(inVertical)">
                                      <p:cBhvr>
                                        <p:cTn id="15" dur="500"/>
                                        <p:tgtEl>
                                          <p:spTgt spid="7">
                                            <p:txEl>
                                              <p:pRg st="1" end="1"/>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barn(inVertical)">
                                      <p:cBhvr>
                                        <p:cTn id="19" dur="500"/>
                                        <p:tgtEl>
                                          <p:spTgt spid="7">
                                            <p:txEl>
                                              <p:pRg st="3" end="3"/>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barn(inVertical)">
                                      <p:cBhvr>
                                        <p:cTn id="23" dur="500"/>
                                        <p:tgtEl>
                                          <p:spTgt spid="7">
                                            <p:txEl>
                                              <p:pRg st="4" end="4"/>
                                            </p:txEl>
                                          </p:spTgt>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barn(inVertical)">
                                      <p:cBhvr>
                                        <p:cTn id="27" dur="500"/>
                                        <p:tgtEl>
                                          <p:spTgt spid="7">
                                            <p:txEl>
                                              <p:pRg st="6" end="6"/>
                                            </p:txEl>
                                          </p:spTgt>
                                        </p:tgtEl>
                                      </p:cBhvr>
                                    </p:animEffect>
                                  </p:childTnLst>
                                </p:cTn>
                              </p:par>
                            </p:childTnLst>
                          </p:cTn>
                        </p:par>
                        <p:par>
                          <p:cTn id="28" fill="hold">
                            <p:stCondLst>
                              <p:cond delay="3000"/>
                            </p:stCondLst>
                            <p:childTnLst>
                              <p:par>
                                <p:cTn id="29" presetID="16" presetClass="entr" presetSubtype="21" fill="hold" grpId="0" nodeType="after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animEffect transition="in" filter="barn(inVertical)">
                                      <p:cBhvr>
                                        <p:cTn id="31" dur="500"/>
                                        <p:tgtEl>
                                          <p:spTgt spid="7">
                                            <p:txEl>
                                              <p:pRg st="7" end="7"/>
                                            </p:txEl>
                                          </p:spTgt>
                                        </p:tgtEl>
                                      </p:cBhvr>
                                    </p:animEffect>
                                  </p:childTnLst>
                                </p:cTn>
                              </p:par>
                            </p:childTnLst>
                          </p:cTn>
                        </p:par>
                        <p:par>
                          <p:cTn id="32" fill="hold">
                            <p:stCondLst>
                              <p:cond delay="3500"/>
                            </p:stCondLst>
                            <p:childTnLst>
                              <p:par>
                                <p:cTn id="33" presetID="16" presetClass="entr" presetSubtype="21" fill="hold" grpId="0" nodeType="afterEffect">
                                  <p:stCondLst>
                                    <p:cond delay="0"/>
                                  </p:stCondLst>
                                  <p:childTnLst>
                                    <p:set>
                                      <p:cBhvr>
                                        <p:cTn id="34" dur="1" fill="hold">
                                          <p:stCondLst>
                                            <p:cond delay="0"/>
                                          </p:stCondLst>
                                        </p:cTn>
                                        <p:tgtEl>
                                          <p:spTgt spid="7">
                                            <p:txEl>
                                              <p:pRg st="9" end="9"/>
                                            </p:txEl>
                                          </p:spTgt>
                                        </p:tgtEl>
                                        <p:attrNameLst>
                                          <p:attrName>style.visibility</p:attrName>
                                        </p:attrNameLst>
                                      </p:cBhvr>
                                      <p:to>
                                        <p:strVal val="visible"/>
                                      </p:to>
                                    </p:set>
                                    <p:animEffect transition="in" filter="barn(inVertical)">
                                      <p:cBhvr>
                                        <p:cTn id="35" dur="500"/>
                                        <p:tgtEl>
                                          <p:spTgt spid="7">
                                            <p:txEl>
                                              <p:pRg st="9" end="9"/>
                                            </p:txEl>
                                          </p:spTgt>
                                        </p:tgtEl>
                                      </p:cBhvr>
                                    </p:animEffect>
                                  </p:childTnLst>
                                </p:cTn>
                              </p:par>
                            </p:childTnLst>
                          </p:cTn>
                        </p:par>
                        <p:par>
                          <p:cTn id="36" fill="hold">
                            <p:stCondLst>
                              <p:cond delay="4000"/>
                            </p:stCondLst>
                            <p:childTnLst>
                              <p:par>
                                <p:cTn id="37" presetID="16" presetClass="entr" presetSubtype="21" fill="hold" grpId="0" nodeType="afterEffect">
                                  <p:stCondLst>
                                    <p:cond delay="0"/>
                                  </p:stCondLst>
                                  <p:childTnLst>
                                    <p:set>
                                      <p:cBhvr>
                                        <p:cTn id="38" dur="1" fill="hold">
                                          <p:stCondLst>
                                            <p:cond delay="0"/>
                                          </p:stCondLst>
                                        </p:cTn>
                                        <p:tgtEl>
                                          <p:spTgt spid="7">
                                            <p:txEl>
                                              <p:pRg st="10" end="10"/>
                                            </p:txEl>
                                          </p:spTgt>
                                        </p:tgtEl>
                                        <p:attrNameLst>
                                          <p:attrName>style.visibility</p:attrName>
                                        </p:attrNameLst>
                                      </p:cBhvr>
                                      <p:to>
                                        <p:strVal val="visible"/>
                                      </p:to>
                                    </p:set>
                                    <p:animEffect transition="in" filter="barn(inVertical)">
                                      <p:cBhvr>
                                        <p:cTn id="39"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2128"/>
          </a:xfrm>
        </p:spPr>
        <p:txBody>
          <a:bodyPr/>
          <a:lstStyle/>
          <a:p>
            <a:r>
              <a:rPr lang="en-GB" sz="4000" dirty="0" smtClean="0">
                <a:latin typeface="Arial" panose="020B0604020202020204" pitchFamily="34" charset="0"/>
                <a:cs typeface="Arial" panose="020B0604020202020204" pitchFamily="34" charset="0"/>
              </a:rPr>
              <a:t>Demands on ML for 5G:</a:t>
            </a:r>
            <a:endParaRPr lang="en-GB" sz="4000" dirty="0">
              <a:latin typeface="Arial" panose="020B0604020202020204" pitchFamily="34" charset="0"/>
              <a:cs typeface="Arial" panose="020B0604020202020204" pitchFamily="34" charset="0"/>
            </a:endParaRPr>
          </a:p>
        </p:txBody>
      </p:sp>
      <p:sp>
        <p:nvSpPr>
          <p:cNvPr id="7" name="Rectangle 6"/>
          <p:cNvSpPr>
            <a:spLocks noChangeArrowheads="1"/>
          </p:cNvSpPr>
          <p:nvPr/>
        </p:nvSpPr>
        <p:spPr bwMode="auto">
          <a:xfrm>
            <a:off x="646111" y="3458969"/>
            <a:ext cx="184731" cy="699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893763" algn="l"/>
                <a:tab pos="895350" algn="l"/>
              </a:tabLst>
              <a:defRPr>
                <a:solidFill>
                  <a:schemeClr val="tx1"/>
                </a:solidFill>
                <a:latin typeface="Arial" panose="020B0604020202020204" pitchFamily="34" charset="0"/>
              </a:defRPr>
            </a:lvl1pPr>
            <a:lvl2pPr eaLnBrk="0" fontAlgn="base" hangingPunct="0">
              <a:spcBef>
                <a:spcPct val="0"/>
              </a:spcBef>
              <a:spcAft>
                <a:spcPct val="0"/>
              </a:spcAft>
              <a:tabLst>
                <a:tab pos="893763" algn="l"/>
                <a:tab pos="895350" algn="l"/>
              </a:tabLst>
              <a:defRPr>
                <a:solidFill>
                  <a:schemeClr val="tx1"/>
                </a:solidFill>
                <a:latin typeface="Arial" panose="020B0604020202020204" pitchFamily="34" charset="0"/>
              </a:defRPr>
            </a:lvl2pPr>
            <a:lvl3pPr eaLnBrk="0" fontAlgn="base" hangingPunct="0">
              <a:spcBef>
                <a:spcPct val="0"/>
              </a:spcBef>
              <a:spcAft>
                <a:spcPct val="0"/>
              </a:spcAft>
              <a:tabLst>
                <a:tab pos="893763" algn="l"/>
                <a:tab pos="895350" algn="l"/>
              </a:tabLst>
              <a:defRPr>
                <a:solidFill>
                  <a:schemeClr val="tx1"/>
                </a:solidFill>
                <a:latin typeface="Arial" panose="020B0604020202020204" pitchFamily="34" charset="0"/>
              </a:defRPr>
            </a:lvl3pPr>
            <a:lvl4pPr eaLnBrk="0" fontAlgn="base" hangingPunct="0">
              <a:spcBef>
                <a:spcPct val="0"/>
              </a:spcBef>
              <a:spcAft>
                <a:spcPct val="0"/>
              </a:spcAft>
              <a:tabLst>
                <a:tab pos="893763" algn="l"/>
                <a:tab pos="895350" algn="l"/>
              </a:tabLst>
              <a:defRPr>
                <a:solidFill>
                  <a:schemeClr val="tx1"/>
                </a:solidFill>
                <a:latin typeface="Arial" panose="020B0604020202020204" pitchFamily="34" charset="0"/>
              </a:defRPr>
            </a:lvl4pPr>
            <a:lvl5pPr eaLnBrk="0" fontAlgn="base" hangingPunct="0">
              <a:spcBef>
                <a:spcPct val="0"/>
              </a:spcBef>
              <a:spcAft>
                <a:spcPct val="0"/>
              </a:spcAft>
              <a:tabLst>
                <a:tab pos="893763" algn="l"/>
                <a:tab pos="895350" algn="l"/>
              </a:tabLst>
              <a:defRPr>
                <a:solidFill>
                  <a:schemeClr val="tx1"/>
                </a:solidFill>
                <a:latin typeface="Arial" panose="020B0604020202020204" pitchFamily="34" charset="0"/>
              </a:defRPr>
            </a:lvl5pPr>
            <a:lvl6pPr eaLnBrk="0" fontAlgn="base" hangingPunct="0">
              <a:spcBef>
                <a:spcPct val="0"/>
              </a:spcBef>
              <a:spcAft>
                <a:spcPct val="0"/>
              </a:spcAft>
              <a:tabLst>
                <a:tab pos="893763" algn="l"/>
                <a:tab pos="895350" algn="l"/>
              </a:tabLst>
              <a:defRPr>
                <a:solidFill>
                  <a:schemeClr val="tx1"/>
                </a:solidFill>
                <a:latin typeface="Arial" panose="020B0604020202020204" pitchFamily="34" charset="0"/>
              </a:defRPr>
            </a:lvl6pPr>
            <a:lvl7pPr eaLnBrk="0" fontAlgn="base" hangingPunct="0">
              <a:spcBef>
                <a:spcPct val="0"/>
              </a:spcBef>
              <a:spcAft>
                <a:spcPct val="0"/>
              </a:spcAft>
              <a:tabLst>
                <a:tab pos="893763" algn="l"/>
                <a:tab pos="895350" algn="l"/>
              </a:tabLst>
              <a:defRPr>
                <a:solidFill>
                  <a:schemeClr val="tx1"/>
                </a:solidFill>
                <a:latin typeface="Arial" panose="020B0604020202020204" pitchFamily="34" charset="0"/>
              </a:defRPr>
            </a:lvl7pPr>
            <a:lvl8pPr eaLnBrk="0" fontAlgn="base" hangingPunct="0">
              <a:spcBef>
                <a:spcPct val="0"/>
              </a:spcBef>
              <a:spcAft>
                <a:spcPct val="0"/>
              </a:spcAft>
              <a:tabLst>
                <a:tab pos="893763" algn="l"/>
                <a:tab pos="895350" algn="l"/>
              </a:tabLst>
              <a:defRPr>
                <a:solidFill>
                  <a:schemeClr val="tx1"/>
                </a:solidFill>
                <a:latin typeface="Arial" panose="020B0604020202020204" pitchFamily="34" charset="0"/>
              </a:defRPr>
            </a:lvl8pPr>
            <a:lvl9pPr eaLnBrk="0" fontAlgn="base" hangingPunct="0">
              <a:spcBef>
                <a:spcPct val="0"/>
              </a:spcBef>
              <a:spcAft>
                <a:spcPct val="0"/>
              </a:spcAft>
              <a:tabLst>
                <a:tab pos="893763" algn="l"/>
                <a:tab pos="895350" algn="l"/>
              </a:tabLst>
              <a:defRPr>
                <a:solidFill>
                  <a:schemeClr val="tx1"/>
                </a:solidFill>
                <a:latin typeface="Arial" panose="020B0604020202020204" pitchFamily="34" charset="0"/>
              </a:defRPr>
            </a:lvl9pPr>
          </a:lstStyle>
          <a:p>
            <a:pPr lvl="0" defTabSz="914400">
              <a:lnSpc>
                <a:spcPct val="150000"/>
              </a:lnSpc>
            </a:pPr>
            <a:endParaRPr kumimoji="0" lang="en-US" altLang="en-US" sz="3000" b="0" i="0" u="none" strike="noStrike" cap="none" normalizeH="0" baseline="0" dirty="0" smtClean="0">
              <a:ln>
                <a:noFill/>
              </a:ln>
              <a:solidFill>
                <a:schemeClr val="tx1"/>
              </a:solidFill>
              <a:effectLst/>
            </a:endParaRPr>
          </a:p>
        </p:txBody>
      </p:sp>
      <p:sp>
        <p:nvSpPr>
          <p:cNvPr id="10" name="TextBox 9"/>
          <p:cNvSpPr txBox="1"/>
          <p:nvPr/>
        </p:nvSpPr>
        <p:spPr>
          <a:xfrm>
            <a:off x="646110" y="1201784"/>
            <a:ext cx="10783889" cy="5262979"/>
          </a:xfrm>
          <a:prstGeom prst="rect">
            <a:avLst/>
          </a:prstGeom>
          <a:noFill/>
        </p:spPr>
        <p:txBody>
          <a:bodyPr wrap="square" rtlCol="0">
            <a:spAutoFit/>
          </a:bodyPr>
          <a:lstStyle/>
          <a:p>
            <a:pPr marL="457200" indent="-457200">
              <a:buFont typeface="Arial" panose="020B0604020202020204" pitchFamily="34" charset="0"/>
              <a:buChar char="•"/>
            </a:pPr>
            <a:r>
              <a:rPr lang="en-GB" sz="2800" dirty="0">
                <a:solidFill>
                  <a:srgbClr val="92D050"/>
                </a:solidFill>
                <a:latin typeface="Arial" panose="020B0604020202020204" pitchFamily="34" charset="0"/>
                <a:cs typeface="Arial" panose="020B0604020202020204" pitchFamily="34" charset="0"/>
              </a:rPr>
              <a:t>Robust online ML with good tracking capabilities</a:t>
            </a:r>
          </a:p>
          <a:p>
            <a:r>
              <a:rPr lang="en-GB" sz="2800" dirty="0" smtClean="0">
                <a:latin typeface="Arial" panose="020B0604020202020204" pitchFamily="34" charset="0"/>
                <a:cs typeface="Arial" panose="020B0604020202020204" pitchFamily="34" charset="0"/>
              </a:rPr>
              <a:t>  - ML </a:t>
            </a:r>
            <a:r>
              <a:rPr lang="en-GB" sz="2800" dirty="0">
                <a:latin typeface="Arial" panose="020B0604020202020204" pitchFamily="34" charset="0"/>
                <a:cs typeface="Arial" panose="020B0604020202020204" pitchFamily="34" charset="0"/>
              </a:rPr>
              <a:t>with small (uncertain) data sets </a:t>
            </a:r>
            <a:endParaRPr lang="en-GB" sz="2800" dirty="0" smtClean="0">
              <a:latin typeface="Arial" panose="020B060402020202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GB" sz="2800" dirty="0">
                <a:solidFill>
                  <a:srgbClr val="92D050"/>
                </a:solidFill>
                <a:latin typeface="Arial" panose="020B0604020202020204" pitchFamily="34" charset="0"/>
                <a:cs typeface="Arial" panose="020B0604020202020204" pitchFamily="34" charset="0"/>
              </a:rPr>
              <a:t> Exploit domain knowledge (e.g. models, </a:t>
            </a:r>
            <a:r>
              <a:rPr lang="en-GB" sz="2800" dirty="0" smtClean="0">
                <a:solidFill>
                  <a:srgbClr val="92D050"/>
                </a:solidFill>
                <a:latin typeface="Arial" panose="020B0604020202020204" pitchFamily="34" charset="0"/>
                <a:cs typeface="Arial" panose="020B0604020202020204" pitchFamily="34" charset="0"/>
              </a:rPr>
              <a:t>correlations)</a:t>
            </a:r>
            <a:endParaRPr lang="en-GB" sz="2800" dirty="0">
              <a:solidFill>
                <a:srgbClr val="92D050"/>
              </a:solidFill>
              <a:latin typeface="Arial" panose="020B0604020202020204" pitchFamily="34" charset="0"/>
              <a:cs typeface="Arial" panose="020B0604020202020204" pitchFamily="34" charset="0"/>
            </a:endParaRPr>
          </a:p>
          <a:p>
            <a:r>
              <a:rPr lang="en-GB" sz="2800" dirty="0" smtClean="0">
                <a:latin typeface="Arial" panose="020B0604020202020204" pitchFamily="34" charset="0"/>
                <a:cs typeface="Arial" panose="020B0604020202020204" pitchFamily="34" charset="0"/>
              </a:rPr>
              <a:t>   - Hybrid-driven </a:t>
            </a:r>
            <a:r>
              <a:rPr lang="en-GB" sz="2800" dirty="0">
                <a:latin typeface="Arial" panose="020B0604020202020204" pitchFamily="34" charset="0"/>
                <a:cs typeface="Arial" panose="020B0604020202020204" pitchFamily="34" charset="0"/>
              </a:rPr>
              <a:t>ML </a:t>
            </a:r>
            <a:r>
              <a:rPr lang="en-GB" sz="2800" dirty="0" smtClean="0">
                <a:latin typeface="Arial" panose="020B0604020202020204" pitchFamily="34" charset="0"/>
                <a:cs typeface="Arial" panose="020B0604020202020204" pitchFamily="34" charset="0"/>
              </a:rPr>
              <a:t>approaches </a:t>
            </a:r>
          </a:p>
          <a:p>
            <a:r>
              <a:rPr lang="en-GB" sz="2800" dirty="0" smtClean="0">
                <a:latin typeface="Arial" panose="020B0604020202020204" pitchFamily="34" charset="0"/>
                <a:cs typeface="Arial" panose="020B0604020202020204" pitchFamily="34" charset="0"/>
              </a:rPr>
              <a:t>   - Learn </a:t>
            </a:r>
            <a:r>
              <a:rPr lang="en-GB" sz="2800" dirty="0">
                <a:latin typeface="Arial" panose="020B0604020202020204" pitchFamily="34" charset="0"/>
                <a:cs typeface="Arial" panose="020B0604020202020204" pitchFamily="34" charset="0"/>
              </a:rPr>
              <a:t>features that change slowly over frequency, time</a:t>
            </a:r>
            <a:r>
              <a:rPr lang="en-GB" sz="2800" dirty="0" smtClean="0">
                <a:latin typeface="Arial" panose="020B0604020202020204" pitchFamily="34" charset="0"/>
                <a:cs typeface="Arial" panose="020B0604020202020204" pitchFamily="34" charset="0"/>
              </a:rPr>
              <a:t>...</a:t>
            </a:r>
          </a:p>
          <a:p>
            <a:endParaRPr lang="en-GB"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GB" sz="2800" dirty="0">
                <a:solidFill>
                  <a:srgbClr val="92D050"/>
                </a:solidFill>
                <a:latin typeface="Arial" panose="020B0604020202020204" pitchFamily="34" charset="0"/>
                <a:cs typeface="Arial" panose="020B0604020202020204" pitchFamily="34" charset="0"/>
              </a:rPr>
              <a:t> Distributed learning for efficient usage of scarce </a:t>
            </a:r>
            <a:r>
              <a:rPr lang="en-GB" sz="2800" dirty="0" smtClean="0">
                <a:solidFill>
                  <a:srgbClr val="92D050"/>
                </a:solidFill>
                <a:latin typeface="Arial" panose="020B0604020202020204" pitchFamily="34" charset="0"/>
                <a:cs typeface="Arial" panose="020B0604020202020204" pitchFamily="34" charset="0"/>
              </a:rPr>
              <a:t>resources</a:t>
            </a:r>
          </a:p>
          <a:p>
            <a:r>
              <a:rPr lang="en-GB" sz="2800" dirty="0" smtClean="0">
                <a:latin typeface="Arial" panose="020B0604020202020204" pitchFamily="34" charset="0"/>
                <a:cs typeface="Arial" panose="020B0604020202020204" pitchFamily="34" charset="0"/>
              </a:rPr>
              <a:t>   - </a:t>
            </a:r>
            <a:r>
              <a:rPr lang="en-GB" sz="2800" dirty="0">
                <a:latin typeface="Arial" panose="020B0604020202020204" pitchFamily="34" charset="0"/>
                <a:cs typeface="Arial" panose="020B0604020202020204" pitchFamily="34" charset="0"/>
              </a:rPr>
              <a:t>New functional architectures for Big Data </a:t>
            </a:r>
            <a:r>
              <a:rPr lang="en-GB" sz="2800" dirty="0" smtClean="0">
                <a:latin typeface="Arial" panose="020B0604020202020204" pitchFamily="34" charset="0"/>
                <a:cs typeface="Arial" panose="020B0604020202020204" pitchFamily="34" charset="0"/>
              </a:rPr>
              <a:t>analytics</a:t>
            </a:r>
          </a:p>
          <a:p>
            <a:endParaRPr lang="en-GB"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GB" sz="2800" dirty="0">
                <a:latin typeface="Arial" panose="020B0604020202020204" pitchFamily="34" charset="0"/>
                <a:cs typeface="Arial" panose="020B0604020202020204" pitchFamily="34" charset="0"/>
              </a:rPr>
              <a:t> </a:t>
            </a:r>
            <a:r>
              <a:rPr lang="en-GB" sz="2800" dirty="0">
                <a:solidFill>
                  <a:srgbClr val="92D050"/>
                </a:solidFill>
                <a:latin typeface="Arial" panose="020B0604020202020204" pitchFamily="34" charset="0"/>
                <a:cs typeface="Arial" panose="020B0604020202020204" pitchFamily="34" charset="0"/>
              </a:rPr>
              <a:t>Low-complexity, low-latency </a:t>
            </a:r>
            <a:r>
              <a:rPr lang="en-GB" sz="2800" dirty="0" smtClean="0">
                <a:solidFill>
                  <a:srgbClr val="92D050"/>
                </a:solidFill>
                <a:latin typeface="Arial" panose="020B0604020202020204" pitchFamily="34" charset="0"/>
                <a:cs typeface="Arial" panose="020B0604020202020204" pitchFamily="34" charset="0"/>
              </a:rPr>
              <a:t>implementation</a:t>
            </a:r>
            <a:endParaRPr lang="en-GB" sz="2800" dirty="0">
              <a:solidFill>
                <a:srgbClr val="92D050"/>
              </a:solidFill>
              <a:latin typeface="Arial" panose="020B0604020202020204" pitchFamily="34" charset="0"/>
              <a:cs typeface="Arial" panose="020B0604020202020204" pitchFamily="34" charset="0"/>
            </a:endParaRPr>
          </a:p>
          <a:p>
            <a:r>
              <a:rPr lang="en-GB" sz="2800" dirty="0" smtClean="0">
                <a:latin typeface="Arial" panose="020B0604020202020204" pitchFamily="34" charset="0"/>
                <a:cs typeface="Arial" panose="020B0604020202020204" pitchFamily="34" charset="0"/>
              </a:rPr>
              <a:t>   - New </a:t>
            </a:r>
            <a:r>
              <a:rPr lang="en-GB" sz="2800" dirty="0">
                <a:latin typeface="Arial" panose="020B0604020202020204" pitchFamily="34" charset="0"/>
                <a:cs typeface="Arial" panose="020B0604020202020204" pitchFamily="34" charset="0"/>
              </a:rPr>
              <a:t>algorithms, massive parallelization</a:t>
            </a:r>
          </a:p>
        </p:txBody>
      </p:sp>
    </p:spTree>
    <p:extLst>
      <p:ext uri="{BB962C8B-B14F-4D97-AF65-F5344CB8AC3E}">
        <p14:creationId xmlns:p14="http://schemas.microsoft.com/office/powerpoint/2010/main" val="2776489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2128"/>
          </a:xfrm>
        </p:spPr>
        <p:txBody>
          <a:bodyPr/>
          <a:lstStyle/>
          <a:p>
            <a:r>
              <a:rPr lang="en-GB" sz="4000" dirty="0">
                <a:latin typeface="Arial" panose="020B0604020202020204" pitchFamily="34" charset="0"/>
                <a:cs typeface="Arial" panose="020B0604020202020204" pitchFamily="34" charset="0"/>
              </a:rPr>
              <a:t>ML for reconstruction of capacity </a:t>
            </a:r>
            <a:r>
              <a:rPr lang="en-GB" sz="4000" dirty="0" smtClean="0">
                <a:latin typeface="Arial" panose="020B0604020202020204" pitchFamily="34" charset="0"/>
                <a:cs typeface="Arial" panose="020B0604020202020204" pitchFamily="34" charset="0"/>
              </a:rPr>
              <a:t>map:</a:t>
            </a:r>
            <a:endParaRPr lang="en-GB" sz="4000" dirty="0">
              <a:latin typeface="Arial" panose="020B0604020202020204" pitchFamily="34" charset="0"/>
              <a:cs typeface="Arial" panose="020B0604020202020204" pitchFamily="34" charset="0"/>
            </a:endParaRPr>
          </a:p>
        </p:txBody>
      </p:sp>
      <p:sp>
        <p:nvSpPr>
          <p:cNvPr id="7" name="Rectangle 6"/>
          <p:cNvSpPr>
            <a:spLocks noChangeArrowheads="1"/>
          </p:cNvSpPr>
          <p:nvPr/>
        </p:nvSpPr>
        <p:spPr bwMode="auto">
          <a:xfrm>
            <a:off x="646111" y="3458969"/>
            <a:ext cx="184731" cy="699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893763" algn="l"/>
                <a:tab pos="895350" algn="l"/>
              </a:tabLst>
              <a:defRPr>
                <a:solidFill>
                  <a:schemeClr val="tx1"/>
                </a:solidFill>
                <a:latin typeface="Arial" panose="020B0604020202020204" pitchFamily="34" charset="0"/>
              </a:defRPr>
            </a:lvl1pPr>
            <a:lvl2pPr eaLnBrk="0" fontAlgn="base" hangingPunct="0">
              <a:spcBef>
                <a:spcPct val="0"/>
              </a:spcBef>
              <a:spcAft>
                <a:spcPct val="0"/>
              </a:spcAft>
              <a:tabLst>
                <a:tab pos="893763" algn="l"/>
                <a:tab pos="895350" algn="l"/>
              </a:tabLst>
              <a:defRPr>
                <a:solidFill>
                  <a:schemeClr val="tx1"/>
                </a:solidFill>
                <a:latin typeface="Arial" panose="020B0604020202020204" pitchFamily="34" charset="0"/>
              </a:defRPr>
            </a:lvl2pPr>
            <a:lvl3pPr eaLnBrk="0" fontAlgn="base" hangingPunct="0">
              <a:spcBef>
                <a:spcPct val="0"/>
              </a:spcBef>
              <a:spcAft>
                <a:spcPct val="0"/>
              </a:spcAft>
              <a:tabLst>
                <a:tab pos="893763" algn="l"/>
                <a:tab pos="895350" algn="l"/>
              </a:tabLst>
              <a:defRPr>
                <a:solidFill>
                  <a:schemeClr val="tx1"/>
                </a:solidFill>
                <a:latin typeface="Arial" panose="020B0604020202020204" pitchFamily="34" charset="0"/>
              </a:defRPr>
            </a:lvl3pPr>
            <a:lvl4pPr eaLnBrk="0" fontAlgn="base" hangingPunct="0">
              <a:spcBef>
                <a:spcPct val="0"/>
              </a:spcBef>
              <a:spcAft>
                <a:spcPct val="0"/>
              </a:spcAft>
              <a:tabLst>
                <a:tab pos="893763" algn="l"/>
                <a:tab pos="895350" algn="l"/>
              </a:tabLst>
              <a:defRPr>
                <a:solidFill>
                  <a:schemeClr val="tx1"/>
                </a:solidFill>
                <a:latin typeface="Arial" panose="020B0604020202020204" pitchFamily="34" charset="0"/>
              </a:defRPr>
            </a:lvl4pPr>
            <a:lvl5pPr eaLnBrk="0" fontAlgn="base" hangingPunct="0">
              <a:spcBef>
                <a:spcPct val="0"/>
              </a:spcBef>
              <a:spcAft>
                <a:spcPct val="0"/>
              </a:spcAft>
              <a:tabLst>
                <a:tab pos="893763" algn="l"/>
                <a:tab pos="895350" algn="l"/>
              </a:tabLst>
              <a:defRPr>
                <a:solidFill>
                  <a:schemeClr val="tx1"/>
                </a:solidFill>
                <a:latin typeface="Arial" panose="020B0604020202020204" pitchFamily="34" charset="0"/>
              </a:defRPr>
            </a:lvl5pPr>
            <a:lvl6pPr eaLnBrk="0" fontAlgn="base" hangingPunct="0">
              <a:spcBef>
                <a:spcPct val="0"/>
              </a:spcBef>
              <a:spcAft>
                <a:spcPct val="0"/>
              </a:spcAft>
              <a:tabLst>
                <a:tab pos="893763" algn="l"/>
                <a:tab pos="895350" algn="l"/>
              </a:tabLst>
              <a:defRPr>
                <a:solidFill>
                  <a:schemeClr val="tx1"/>
                </a:solidFill>
                <a:latin typeface="Arial" panose="020B0604020202020204" pitchFamily="34" charset="0"/>
              </a:defRPr>
            </a:lvl6pPr>
            <a:lvl7pPr eaLnBrk="0" fontAlgn="base" hangingPunct="0">
              <a:spcBef>
                <a:spcPct val="0"/>
              </a:spcBef>
              <a:spcAft>
                <a:spcPct val="0"/>
              </a:spcAft>
              <a:tabLst>
                <a:tab pos="893763" algn="l"/>
                <a:tab pos="895350" algn="l"/>
              </a:tabLst>
              <a:defRPr>
                <a:solidFill>
                  <a:schemeClr val="tx1"/>
                </a:solidFill>
                <a:latin typeface="Arial" panose="020B0604020202020204" pitchFamily="34" charset="0"/>
              </a:defRPr>
            </a:lvl7pPr>
            <a:lvl8pPr eaLnBrk="0" fontAlgn="base" hangingPunct="0">
              <a:spcBef>
                <a:spcPct val="0"/>
              </a:spcBef>
              <a:spcAft>
                <a:spcPct val="0"/>
              </a:spcAft>
              <a:tabLst>
                <a:tab pos="893763" algn="l"/>
                <a:tab pos="895350" algn="l"/>
              </a:tabLst>
              <a:defRPr>
                <a:solidFill>
                  <a:schemeClr val="tx1"/>
                </a:solidFill>
                <a:latin typeface="Arial" panose="020B0604020202020204" pitchFamily="34" charset="0"/>
              </a:defRPr>
            </a:lvl8pPr>
            <a:lvl9pPr eaLnBrk="0" fontAlgn="base" hangingPunct="0">
              <a:spcBef>
                <a:spcPct val="0"/>
              </a:spcBef>
              <a:spcAft>
                <a:spcPct val="0"/>
              </a:spcAft>
              <a:tabLst>
                <a:tab pos="893763" algn="l"/>
                <a:tab pos="895350" algn="l"/>
              </a:tabLst>
              <a:defRPr>
                <a:solidFill>
                  <a:schemeClr val="tx1"/>
                </a:solidFill>
                <a:latin typeface="Arial" panose="020B0604020202020204" pitchFamily="34" charset="0"/>
              </a:defRPr>
            </a:lvl9pPr>
          </a:lstStyle>
          <a:p>
            <a:pPr lvl="0" defTabSz="914400">
              <a:lnSpc>
                <a:spcPct val="150000"/>
              </a:lnSpc>
            </a:pPr>
            <a:endParaRPr kumimoji="0" lang="en-US" altLang="en-US" sz="3000" b="0" i="0" u="none" strike="noStrike" cap="none" normalizeH="0" baseline="0" dirty="0" smtClean="0">
              <a:ln>
                <a:noFill/>
              </a:ln>
              <a:solidFill>
                <a:schemeClr val="tx1"/>
              </a:solidFill>
              <a:effectLst/>
            </a:endParaRPr>
          </a:p>
        </p:txBody>
      </p:sp>
      <p:sp>
        <p:nvSpPr>
          <p:cNvPr id="3" name="TextBox 2"/>
          <p:cNvSpPr txBox="1"/>
          <p:nvPr/>
        </p:nvSpPr>
        <p:spPr>
          <a:xfrm>
            <a:off x="646111" y="1214846"/>
            <a:ext cx="6316392" cy="400110"/>
          </a:xfrm>
          <a:prstGeom prst="rect">
            <a:avLst/>
          </a:prstGeom>
          <a:noFill/>
        </p:spPr>
        <p:txBody>
          <a:bodyPr wrap="square" rtlCol="0">
            <a:spAutoFit/>
          </a:bodyPr>
          <a:lstStyle/>
          <a:p>
            <a:pPr marL="342900" indent="-342900">
              <a:buFont typeface="Wingdings" panose="05000000000000000000" pitchFamily="2" charset="2"/>
              <a:buChar char="q"/>
            </a:pPr>
            <a:r>
              <a:rPr lang="en-GB" sz="2000" dirty="0" smtClean="0">
                <a:latin typeface="Arial" panose="020B0604020202020204" pitchFamily="34" charset="0"/>
                <a:cs typeface="Arial" panose="020B0604020202020204" pitchFamily="34" charset="0"/>
              </a:rPr>
              <a:t>Adaptive learning of long-term capacity maps.</a:t>
            </a:r>
            <a:endParaRPr lang="en-GB" sz="2000" dirty="0">
              <a:latin typeface="Arial" panose="020B0604020202020204" pitchFamily="34" charset="0"/>
              <a:cs typeface="Arial" panose="020B0604020202020204" pitchFamily="34" charset="0"/>
            </a:endParaRPr>
          </a:p>
        </p:txBody>
      </p:sp>
      <p:pic>
        <p:nvPicPr>
          <p:cNvPr id="6" name="image151.png"/>
          <p:cNvPicPr/>
          <p:nvPr/>
        </p:nvPicPr>
        <p:blipFill>
          <a:blip r:embed="rId2" cstate="print"/>
          <a:stretch>
            <a:fillRect/>
          </a:stretch>
        </p:blipFill>
        <p:spPr>
          <a:xfrm>
            <a:off x="738475" y="1726370"/>
            <a:ext cx="8993354" cy="4909561"/>
          </a:xfrm>
          <a:prstGeom prst="rect">
            <a:avLst/>
          </a:prstGeom>
        </p:spPr>
      </p:pic>
    </p:spTree>
    <p:extLst>
      <p:ext uri="{BB962C8B-B14F-4D97-AF65-F5344CB8AC3E}">
        <p14:creationId xmlns:p14="http://schemas.microsoft.com/office/powerpoint/2010/main" val="70587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2128"/>
          </a:xfrm>
        </p:spPr>
        <p:txBody>
          <a:bodyPr/>
          <a:lstStyle/>
          <a:p>
            <a:r>
              <a:rPr lang="en-GB" sz="4000" dirty="0" smtClean="0">
                <a:latin typeface="Arial" panose="020B0604020202020204" pitchFamily="34" charset="0"/>
                <a:cs typeface="Arial" panose="020B0604020202020204" pitchFamily="34" charset="0"/>
              </a:rPr>
              <a:t>Others application of ML for 5G:</a:t>
            </a:r>
            <a:endParaRPr lang="en-GB" sz="4000" dirty="0">
              <a:latin typeface="Arial" panose="020B0604020202020204" pitchFamily="34" charset="0"/>
              <a:cs typeface="Arial" panose="020B0604020202020204" pitchFamily="34" charset="0"/>
            </a:endParaRPr>
          </a:p>
        </p:txBody>
      </p:sp>
      <p:sp>
        <p:nvSpPr>
          <p:cNvPr id="7" name="Rectangle 6"/>
          <p:cNvSpPr>
            <a:spLocks noChangeArrowheads="1"/>
          </p:cNvSpPr>
          <p:nvPr/>
        </p:nvSpPr>
        <p:spPr bwMode="auto">
          <a:xfrm>
            <a:off x="646111" y="3458969"/>
            <a:ext cx="184731" cy="699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893763" algn="l"/>
                <a:tab pos="895350" algn="l"/>
              </a:tabLst>
              <a:defRPr>
                <a:solidFill>
                  <a:schemeClr val="tx1"/>
                </a:solidFill>
                <a:latin typeface="Arial" panose="020B0604020202020204" pitchFamily="34" charset="0"/>
              </a:defRPr>
            </a:lvl1pPr>
            <a:lvl2pPr eaLnBrk="0" fontAlgn="base" hangingPunct="0">
              <a:spcBef>
                <a:spcPct val="0"/>
              </a:spcBef>
              <a:spcAft>
                <a:spcPct val="0"/>
              </a:spcAft>
              <a:tabLst>
                <a:tab pos="893763" algn="l"/>
                <a:tab pos="895350" algn="l"/>
              </a:tabLst>
              <a:defRPr>
                <a:solidFill>
                  <a:schemeClr val="tx1"/>
                </a:solidFill>
                <a:latin typeface="Arial" panose="020B0604020202020204" pitchFamily="34" charset="0"/>
              </a:defRPr>
            </a:lvl2pPr>
            <a:lvl3pPr eaLnBrk="0" fontAlgn="base" hangingPunct="0">
              <a:spcBef>
                <a:spcPct val="0"/>
              </a:spcBef>
              <a:spcAft>
                <a:spcPct val="0"/>
              </a:spcAft>
              <a:tabLst>
                <a:tab pos="893763" algn="l"/>
                <a:tab pos="895350" algn="l"/>
              </a:tabLst>
              <a:defRPr>
                <a:solidFill>
                  <a:schemeClr val="tx1"/>
                </a:solidFill>
                <a:latin typeface="Arial" panose="020B0604020202020204" pitchFamily="34" charset="0"/>
              </a:defRPr>
            </a:lvl3pPr>
            <a:lvl4pPr eaLnBrk="0" fontAlgn="base" hangingPunct="0">
              <a:spcBef>
                <a:spcPct val="0"/>
              </a:spcBef>
              <a:spcAft>
                <a:spcPct val="0"/>
              </a:spcAft>
              <a:tabLst>
                <a:tab pos="893763" algn="l"/>
                <a:tab pos="895350" algn="l"/>
              </a:tabLst>
              <a:defRPr>
                <a:solidFill>
                  <a:schemeClr val="tx1"/>
                </a:solidFill>
                <a:latin typeface="Arial" panose="020B0604020202020204" pitchFamily="34" charset="0"/>
              </a:defRPr>
            </a:lvl4pPr>
            <a:lvl5pPr eaLnBrk="0" fontAlgn="base" hangingPunct="0">
              <a:spcBef>
                <a:spcPct val="0"/>
              </a:spcBef>
              <a:spcAft>
                <a:spcPct val="0"/>
              </a:spcAft>
              <a:tabLst>
                <a:tab pos="893763" algn="l"/>
                <a:tab pos="895350" algn="l"/>
              </a:tabLst>
              <a:defRPr>
                <a:solidFill>
                  <a:schemeClr val="tx1"/>
                </a:solidFill>
                <a:latin typeface="Arial" panose="020B0604020202020204" pitchFamily="34" charset="0"/>
              </a:defRPr>
            </a:lvl5pPr>
            <a:lvl6pPr eaLnBrk="0" fontAlgn="base" hangingPunct="0">
              <a:spcBef>
                <a:spcPct val="0"/>
              </a:spcBef>
              <a:spcAft>
                <a:spcPct val="0"/>
              </a:spcAft>
              <a:tabLst>
                <a:tab pos="893763" algn="l"/>
                <a:tab pos="895350" algn="l"/>
              </a:tabLst>
              <a:defRPr>
                <a:solidFill>
                  <a:schemeClr val="tx1"/>
                </a:solidFill>
                <a:latin typeface="Arial" panose="020B0604020202020204" pitchFamily="34" charset="0"/>
              </a:defRPr>
            </a:lvl6pPr>
            <a:lvl7pPr eaLnBrk="0" fontAlgn="base" hangingPunct="0">
              <a:spcBef>
                <a:spcPct val="0"/>
              </a:spcBef>
              <a:spcAft>
                <a:spcPct val="0"/>
              </a:spcAft>
              <a:tabLst>
                <a:tab pos="893763" algn="l"/>
                <a:tab pos="895350" algn="l"/>
              </a:tabLst>
              <a:defRPr>
                <a:solidFill>
                  <a:schemeClr val="tx1"/>
                </a:solidFill>
                <a:latin typeface="Arial" panose="020B0604020202020204" pitchFamily="34" charset="0"/>
              </a:defRPr>
            </a:lvl7pPr>
            <a:lvl8pPr eaLnBrk="0" fontAlgn="base" hangingPunct="0">
              <a:spcBef>
                <a:spcPct val="0"/>
              </a:spcBef>
              <a:spcAft>
                <a:spcPct val="0"/>
              </a:spcAft>
              <a:tabLst>
                <a:tab pos="893763" algn="l"/>
                <a:tab pos="895350" algn="l"/>
              </a:tabLst>
              <a:defRPr>
                <a:solidFill>
                  <a:schemeClr val="tx1"/>
                </a:solidFill>
                <a:latin typeface="Arial" panose="020B0604020202020204" pitchFamily="34" charset="0"/>
              </a:defRPr>
            </a:lvl8pPr>
            <a:lvl9pPr eaLnBrk="0" fontAlgn="base" hangingPunct="0">
              <a:spcBef>
                <a:spcPct val="0"/>
              </a:spcBef>
              <a:spcAft>
                <a:spcPct val="0"/>
              </a:spcAft>
              <a:tabLst>
                <a:tab pos="893763" algn="l"/>
                <a:tab pos="895350" algn="l"/>
              </a:tabLst>
              <a:defRPr>
                <a:solidFill>
                  <a:schemeClr val="tx1"/>
                </a:solidFill>
                <a:latin typeface="Arial" panose="020B0604020202020204" pitchFamily="34" charset="0"/>
              </a:defRPr>
            </a:lvl9pPr>
          </a:lstStyle>
          <a:p>
            <a:pPr lvl="0" defTabSz="914400">
              <a:lnSpc>
                <a:spcPct val="150000"/>
              </a:lnSpc>
            </a:pPr>
            <a:endParaRPr kumimoji="0" lang="en-US" altLang="en-US" sz="3000" b="0" i="0" u="none" strike="noStrike" cap="none" normalizeH="0" baseline="0" dirty="0" smtClean="0">
              <a:ln>
                <a:noFill/>
              </a:ln>
              <a:solidFill>
                <a:schemeClr val="tx1"/>
              </a:solidFill>
              <a:effectLst/>
            </a:endParaRPr>
          </a:p>
        </p:txBody>
      </p:sp>
      <p:pic>
        <p:nvPicPr>
          <p:cNvPr id="5" name="Picture 4"/>
          <p:cNvPicPr>
            <a:picLocks noChangeAspect="1"/>
          </p:cNvPicPr>
          <p:nvPr/>
        </p:nvPicPr>
        <p:blipFill>
          <a:blip r:embed="rId2"/>
          <a:stretch>
            <a:fillRect/>
          </a:stretch>
        </p:blipFill>
        <p:spPr>
          <a:xfrm>
            <a:off x="830841" y="1214846"/>
            <a:ext cx="10298713" cy="5525588"/>
          </a:xfrm>
          <a:prstGeom prst="rect">
            <a:avLst/>
          </a:prstGeom>
        </p:spPr>
      </p:pic>
    </p:spTree>
    <p:extLst>
      <p:ext uri="{BB962C8B-B14F-4D97-AF65-F5344CB8AC3E}">
        <p14:creationId xmlns:p14="http://schemas.microsoft.com/office/powerpoint/2010/main" val="2055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4" presetClass="entr" presetSubtype="32"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ox(out)">
                                      <p:cBhvr>
                                        <p:cTn id="11"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646111" y="3458969"/>
            <a:ext cx="184731" cy="699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893763" algn="l"/>
                <a:tab pos="895350" algn="l"/>
              </a:tabLst>
              <a:defRPr>
                <a:solidFill>
                  <a:schemeClr val="tx1"/>
                </a:solidFill>
                <a:latin typeface="Arial" panose="020B0604020202020204" pitchFamily="34" charset="0"/>
              </a:defRPr>
            </a:lvl1pPr>
            <a:lvl2pPr eaLnBrk="0" fontAlgn="base" hangingPunct="0">
              <a:spcBef>
                <a:spcPct val="0"/>
              </a:spcBef>
              <a:spcAft>
                <a:spcPct val="0"/>
              </a:spcAft>
              <a:tabLst>
                <a:tab pos="893763" algn="l"/>
                <a:tab pos="895350" algn="l"/>
              </a:tabLst>
              <a:defRPr>
                <a:solidFill>
                  <a:schemeClr val="tx1"/>
                </a:solidFill>
                <a:latin typeface="Arial" panose="020B0604020202020204" pitchFamily="34" charset="0"/>
              </a:defRPr>
            </a:lvl2pPr>
            <a:lvl3pPr eaLnBrk="0" fontAlgn="base" hangingPunct="0">
              <a:spcBef>
                <a:spcPct val="0"/>
              </a:spcBef>
              <a:spcAft>
                <a:spcPct val="0"/>
              </a:spcAft>
              <a:tabLst>
                <a:tab pos="893763" algn="l"/>
                <a:tab pos="895350" algn="l"/>
              </a:tabLst>
              <a:defRPr>
                <a:solidFill>
                  <a:schemeClr val="tx1"/>
                </a:solidFill>
                <a:latin typeface="Arial" panose="020B0604020202020204" pitchFamily="34" charset="0"/>
              </a:defRPr>
            </a:lvl3pPr>
            <a:lvl4pPr eaLnBrk="0" fontAlgn="base" hangingPunct="0">
              <a:spcBef>
                <a:spcPct val="0"/>
              </a:spcBef>
              <a:spcAft>
                <a:spcPct val="0"/>
              </a:spcAft>
              <a:tabLst>
                <a:tab pos="893763" algn="l"/>
                <a:tab pos="895350" algn="l"/>
              </a:tabLst>
              <a:defRPr>
                <a:solidFill>
                  <a:schemeClr val="tx1"/>
                </a:solidFill>
                <a:latin typeface="Arial" panose="020B0604020202020204" pitchFamily="34" charset="0"/>
              </a:defRPr>
            </a:lvl4pPr>
            <a:lvl5pPr eaLnBrk="0" fontAlgn="base" hangingPunct="0">
              <a:spcBef>
                <a:spcPct val="0"/>
              </a:spcBef>
              <a:spcAft>
                <a:spcPct val="0"/>
              </a:spcAft>
              <a:tabLst>
                <a:tab pos="893763" algn="l"/>
                <a:tab pos="895350" algn="l"/>
              </a:tabLst>
              <a:defRPr>
                <a:solidFill>
                  <a:schemeClr val="tx1"/>
                </a:solidFill>
                <a:latin typeface="Arial" panose="020B0604020202020204" pitchFamily="34" charset="0"/>
              </a:defRPr>
            </a:lvl5pPr>
            <a:lvl6pPr eaLnBrk="0" fontAlgn="base" hangingPunct="0">
              <a:spcBef>
                <a:spcPct val="0"/>
              </a:spcBef>
              <a:spcAft>
                <a:spcPct val="0"/>
              </a:spcAft>
              <a:tabLst>
                <a:tab pos="893763" algn="l"/>
                <a:tab pos="895350" algn="l"/>
              </a:tabLst>
              <a:defRPr>
                <a:solidFill>
                  <a:schemeClr val="tx1"/>
                </a:solidFill>
                <a:latin typeface="Arial" panose="020B0604020202020204" pitchFamily="34" charset="0"/>
              </a:defRPr>
            </a:lvl6pPr>
            <a:lvl7pPr eaLnBrk="0" fontAlgn="base" hangingPunct="0">
              <a:spcBef>
                <a:spcPct val="0"/>
              </a:spcBef>
              <a:spcAft>
                <a:spcPct val="0"/>
              </a:spcAft>
              <a:tabLst>
                <a:tab pos="893763" algn="l"/>
                <a:tab pos="895350" algn="l"/>
              </a:tabLst>
              <a:defRPr>
                <a:solidFill>
                  <a:schemeClr val="tx1"/>
                </a:solidFill>
                <a:latin typeface="Arial" panose="020B0604020202020204" pitchFamily="34" charset="0"/>
              </a:defRPr>
            </a:lvl7pPr>
            <a:lvl8pPr eaLnBrk="0" fontAlgn="base" hangingPunct="0">
              <a:spcBef>
                <a:spcPct val="0"/>
              </a:spcBef>
              <a:spcAft>
                <a:spcPct val="0"/>
              </a:spcAft>
              <a:tabLst>
                <a:tab pos="893763" algn="l"/>
                <a:tab pos="895350" algn="l"/>
              </a:tabLst>
              <a:defRPr>
                <a:solidFill>
                  <a:schemeClr val="tx1"/>
                </a:solidFill>
                <a:latin typeface="Arial" panose="020B0604020202020204" pitchFamily="34" charset="0"/>
              </a:defRPr>
            </a:lvl8pPr>
            <a:lvl9pPr eaLnBrk="0" fontAlgn="base" hangingPunct="0">
              <a:spcBef>
                <a:spcPct val="0"/>
              </a:spcBef>
              <a:spcAft>
                <a:spcPct val="0"/>
              </a:spcAft>
              <a:tabLst>
                <a:tab pos="893763" algn="l"/>
                <a:tab pos="895350" algn="l"/>
              </a:tabLst>
              <a:defRPr>
                <a:solidFill>
                  <a:schemeClr val="tx1"/>
                </a:solidFill>
                <a:latin typeface="Arial" panose="020B0604020202020204" pitchFamily="34" charset="0"/>
              </a:defRPr>
            </a:lvl9pPr>
          </a:lstStyle>
          <a:p>
            <a:pPr lvl="0" defTabSz="914400">
              <a:lnSpc>
                <a:spcPct val="150000"/>
              </a:lnSpc>
            </a:pPr>
            <a:endParaRPr kumimoji="0" lang="en-US" altLang="en-US" sz="3000" b="0" i="0" u="none" strike="noStrike" cap="none" normalizeH="0" baseline="0" dirty="0" smtClean="0">
              <a:ln>
                <a:noFill/>
              </a:ln>
              <a:solidFill>
                <a:schemeClr val="tx1"/>
              </a:solidFill>
              <a:effectLst/>
            </a:endParaRPr>
          </a:p>
        </p:txBody>
      </p:sp>
      <p:sp>
        <p:nvSpPr>
          <p:cNvPr id="4" name="TextBox 3"/>
          <p:cNvSpPr txBox="1"/>
          <p:nvPr/>
        </p:nvSpPr>
        <p:spPr>
          <a:xfrm>
            <a:off x="1619795" y="2054258"/>
            <a:ext cx="8503920" cy="1754326"/>
          </a:xfrm>
          <a:prstGeom prst="rect">
            <a:avLst/>
          </a:prstGeom>
          <a:noFill/>
        </p:spPr>
        <p:txBody>
          <a:bodyPr wrap="square" rtlCol="0">
            <a:spAutoFit/>
          </a:bodyPr>
          <a:lstStyle/>
          <a:p>
            <a:pPr algn="ctr"/>
            <a:r>
              <a:rPr lang="en-GB" sz="6000" b="1" dirty="0" smtClean="0">
                <a:ln w="22225">
                  <a:solidFill>
                    <a:schemeClr val="accent2"/>
                  </a:solidFill>
                  <a:prstDash val="solid"/>
                </a:ln>
                <a:solidFill>
                  <a:schemeClr val="accent2">
                    <a:lumMod val="40000"/>
                    <a:lumOff val="60000"/>
                  </a:schemeClr>
                </a:solidFill>
              </a:rPr>
              <a:t>Thank You</a:t>
            </a:r>
          </a:p>
          <a:p>
            <a:pPr algn="ctr"/>
            <a:r>
              <a:rPr lang="en-GB" sz="4800" dirty="0" smtClean="0">
                <a:ln w="0"/>
                <a:effectLst>
                  <a:outerShdw blurRad="38100" dist="19050" dir="2700000" algn="tl" rotWithShape="0">
                    <a:schemeClr val="dk1">
                      <a:alpha val="40000"/>
                    </a:schemeClr>
                  </a:outerShdw>
                </a:effectLst>
              </a:rPr>
              <a:t>For Your Attention</a:t>
            </a:r>
            <a:endParaRPr lang="en-GB" sz="48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07039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4"/>
                                        </p:tgtEl>
                                        <p:attrNameLst>
                                          <p:attrName>ppt_x</p:attrName>
                                          <p:attrName>ppt_y</p:attrName>
                                        </p:attrNameLst>
                                      </p:cBhvr>
                                    </p:animMotion>
                                    <p:animRot by="1500000">
                                      <p:cBhvr>
                                        <p:cTn id="7" dur="125" fill="hold">
                                          <p:stCondLst>
                                            <p:cond delay="0"/>
                                          </p:stCondLst>
                                        </p:cTn>
                                        <p:tgtEl>
                                          <p:spTgt spid="4"/>
                                        </p:tgtEl>
                                        <p:attrNameLst>
                                          <p:attrName>r</p:attrName>
                                        </p:attrNameLst>
                                      </p:cBhvr>
                                    </p:animRot>
                                    <p:animRot by="-1500000">
                                      <p:cBhvr>
                                        <p:cTn id="8" dur="125" fill="hold">
                                          <p:stCondLst>
                                            <p:cond delay="125"/>
                                          </p:stCondLst>
                                        </p:cTn>
                                        <p:tgtEl>
                                          <p:spTgt spid="4"/>
                                        </p:tgtEl>
                                        <p:attrNameLst>
                                          <p:attrName>r</p:attrName>
                                        </p:attrNameLst>
                                      </p:cBhvr>
                                    </p:animRot>
                                    <p:animRot by="-1500000">
                                      <p:cBhvr>
                                        <p:cTn id="9" dur="125" fill="hold">
                                          <p:stCondLst>
                                            <p:cond delay="250"/>
                                          </p:stCondLst>
                                        </p:cTn>
                                        <p:tgtEl>
                                          <p:spTgt spid="4"/>
                                        </p:tgtEl>
                                        <p:attrNameLst>
                                          <p:attrName>r</p:attrName>
                                        </p:attrNameLst>
                                      </p:cBhvr>
                                    </p:animRot>
                                    <p:animRot by="1500000">
                                      <p:cBhvr>
                                        <p:cTn id="10" dur="125" fill="hold">
                                          <p:stCondLst>
                                            <p:cond delay="375"/>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2128"/>
          </a:xfrm>
        </p:spPr>
        <p:txBody>
          <a:bodyPr/>
          <a:lstStyle/>
          <a:p>
            <a:r>
              <a:rPr lang="en-GB" sz="4000" b="1" dirty="0" smtClean="0">
                <a:ln w="22225">
                  <a:solidFill>
                    <a:schemeClr val="accent2"/>
                  </a:solidFill>
                  <a:prstDash val="solid"/>
                </a:ln>
                <a:solidFill>
                  <a:schemeClr val="accent2">
                    <a:lumMod val="40000"/>
                    <a:lumOff val="60000"/>
                  </a:schemeClr>
                </a:solidFill>
                <a:latin typeface="Arial Black" panose="020B0A04020102020204" pitchFamily="34" charset="0"/>
              </a:rPr>
              <a:t> Keynotes</a:t>
            </a:r>
            <a:r>
              <a:rPr lang="en-GB" sz="4000" b="1" dirty="0">
                <a:ln w="22225">
                  <a:solidFill>
                    <a:schemeClr val="accent2"/>
                  </a:solidFill>
                  <a:prstDash val="solid"/>
                </a:ln>
                <a:solidFill>
                  <a:schemeClr val="accent2">
                    <a:lumMod val="40000"/>
                    <a:lumOff val="60000"/>
                  </a:schemeClr>
                </a:solidFill>
                <a:latin typeface="Arial Black" panose="020B0A04020102020204" pitchFamily="34" charset="0"/>
              </a:rPr>
              <a:t>:</a:t>
            </a:r>
            <a:br>
              <a:rPr lang="en-GB" sz="4000" b="1" dirty="0">
                <a:ln w="22225">
                  <a:solidFill>
                    <a:schemeClr val="accent2"/>
                  </a:solidFill>
                  <a:prstDash val="solid"/>
                </a:ln>
                <a:solidFill>
                  <a:schemeClr val="accent2">
                    <a:lumMod val="40000"/>
                    <a:lumOff val="60000"/>
                  </a:schemeClr>
                </a:solidFill>
                <a:latin typeface="Arial Black" panose="020B0A04020102020204" pitchFamily="34" charset="0"/>
              </a:rPr>
            </a:br>
            <a:endParaRPr lang="en-GB" sz="4000" dirty="0">
              <a:latin typeface="Arial" panose="020B0604020202020204" pitchFamily="34" charset="0"/>
              <a:cs typeface="Arial" panose="020B0604020202020204" pitchFamily="34" charset="0"/>
            </a:endParaRPr>
          </a:p>
        </p:txBody>
      </p:sp>
      <p:sp>
        <p:nvSpPr>
          <p:cNvPr id="4" name="Title 1"/>
          <p:cNvSpPr txBox="1">
            <a:spLocks/>
          </p:cNvSpPr>
          <p:nvPr/>
        </p:nvSpPr>
        <p:spPr>
          <a:xfrm>
            <a:off x="646111" y="1523871"/>
            <a:ext cx="10953706" cy="389721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14350" indent="-514350">
              <a:buFont typeface="+mj-lt"/>
              <a:buAutoNum type="arabicPeriod"/>
            </a:pPr>
            <a:r>
              <a:rPr lang="en-GB" sz="30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Machine Learning : What ?</a:t>
            </a:r>
          </a:p>
          <a:p>
            <a:pPr marL="514350" indent="-514350">
              <a:buFont typeface="+mj-lt"/>
              <a:buAutoNum type="arabicPeriod"/>
            </a:pPr>
            <a:r>
              <a:rPr lang="en-GB" sz="30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Types and Process of Machine Learning</a:t>
            </a:r>
          </a:p>
          <a:p>
            <a:pPr marL="514350" indent="-514350">
              <a:buFont typeface="+mj-lt"/>
              <a:buAutoNum type="arabicPeriod"/>
            </a:pPr>
            <a:r>
              <a:rPr lang="en-GB" sz="30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What is 5G?</a:t>
            </a:r>
          </a:p>
          <a:p>
            <a:pPr marL="514350" indent="-514350">
              <a:buFont typeface="+mj-lt"/>
              <a:buAutoNum type="arabicPeriod"/>
            </a:pPr>
            <a:r>
              <a:rPr lang="en-GB" sz="30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5G opportunities</a:t>
            </a:r>
          </a:p>
          <a:p>
            <a:pPr marL="514350" indent="-514350">
              <a:buFont typeface="+mj-lt"/>
              <a:buAutoNum type="arabicPeriod"/>
            </a:pPr>
            <a:r>
              <a:rPr lang="en-GB" sz="30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5G for Industry 4.0</a:t>
            </a:r>
          </a:p>
          <a:p>
            <a:pPr marL="514350" indent="-514350">
              <a:buFont typeface="+mj-lt"/>
              <a:buAutoNum type="arabicPeriod"/>
            </a:pPr>
            <a:r>
              <a:rPr lang="en-GB" sz="30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Potential Benefits of ML for 5G</a:t>
            </a:r>
          </a:p>
          <a:p>
            <a:pPr marL="514350" indent="-514350">
              <a:buFont typeface="+mj-lt"/>
              <a:buAutoNum type="arabicPeriod"/>
            </a:pPr>
            <a:r>
              <a:rPr lang="en-GB" sz="30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Demands on ML for 5G</a:t>
            </a:r>
          </a:p>
          <a:p>
            <a:pPr marL="514350" indent="-514350">
              <a:buFont typeface="+mj-lt"/>
              <a:buAutoNum type="arabicPeriod"/>
            </a:pPr>
            <a:r>
              <a:rPr lang="en-GB" sz="30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ML for reconstruction of Capacity Maps</a:t>
            </a:r>
          </a:p>
          <a:p>
            <a:pPr marL="514350" indent="-514350">
              <a:buFont typeface="+mj-lt"/>
              <a:buAutoNum type="arabicPeriod"/>
            </a:pPr>
            <a:endParaRPr lang="en-GB" sz="30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a:p>
            <a:pPr marL="514350" indent="-514350">
              <a:buFont typeface="+mj-lt"/>
              <a:buAutoNum type="arabicPeriod"/>
            </a:pPr>
            <a:endParaRPr lang="en-GB" sz="3000"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651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left)">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wipe(left)">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wipe(left)">
                                      <p:cBhvr>
                                        <p:cTn id="27" dur="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wipe(left)">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wipe(left)">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wipe(left)">
                                      <p:cBhvr>
                                        <p:cTn id="42" dur="500"/>
                                        <p:tgtEl>
                                          <p:spTgt spid="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Effect transition="in" filter="wipe(left)">
                                      <p:cBhvr>
                                        <p:cTn id="4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2128"/>
          </a:xfrm>
        </p:spPr>
        <p:txBody>
          <a:bodyPr/>
          <a:lstStyle/>
          <a:p>
            <a:r>
              <a:rPr lang="en-GB" sz="4000" dirty="0" smtClean="0">
                <a:latin typeface="Arial" panose="020B0604020202020204" pitchFamily="34" charset="0"/>
                <a:cs typeface="Arial" panose="020B0604020202020204" pitchFamily="34" charset="0"/>
              </a:rPr>
              <a:t>Machine Learning: What?</a:t>
            </a:r>
            <a:endParaRPr lang="en-GB" sz="4000" dirty="0">
              <a:latin typeface="Arial" panose="020B0604020202020204" pitchFamily="34" charset="0"/>
              <a:cs typeface="Arial" panose="020B0604020202020204" pitchFamily="34" charset="0"/>
            </a:endParaRPr>
          </a:p>
        </p:txBody>
      </p:sp>
      <p:sp>
        <p:nvSpPr>
          <p:cNvPr id="4" name="Title 1"/>
          <p:cNvSpPr txBox="1">
            <a:spLocks/>
          </p:cNvSpPr>
          <p:nvPr/>
        </p:nvSpPr>
        <p:spPr>
          <a:xfrm>
            <a:off x="646111" y="1523871"/>
            <a:ext cx="10953706" cy="389721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lgn="just">
              <a:buFont typeface="Arial" panose="020B0604020202020204" pitchFamily="34" charset="0"/>
              <a:buChar char="•"/>
            </a:pPr>
            <a:r>
              <a:rPr lang="en-GB" sz="3000" dirty="0">
                <a:latin typeface="Arial" panose="020B0604020202020204" pitchFamily="34" charset="0"/>
                <a:cs typeface="Arial" panose="020B0604020202020204" pitchFamily="34" charset="0"/>
              </a:rPr>
              <a:t>A branch of Artificial Intelligence(AI</a:t>
            </a:r>
            <a:r>
              <a:rPr lang="en-GB" sz="3000" dirty="0" smtClean="0">
                <a:latin typeface="Arial" panose="020B0604020202020204" pitchFamily="34" charset="0"/>
                <a:cs typeface="Arial" panose="020B0604020202020204" pitchFamily="34" charset="0"/>
              </a:rPr>
              <a:t>)</a:t>
            </a:r>
          </a:p>
          <a:p>
            <a:pPr algn="just"/>
            <a:endParaRPr lang="en-GB" sz="30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r>
              <a:rPr lang="en-GB" sz="3000" dirty="0">
                <a:latin typeface="Arial" panose="020B0604020202020204" pitchFamily="34" charset="0"/>
                <a:cs typeface="Arial" panose="020B0604020202020204" pitchFamily="34" charset="0"/>
              </a:rPr>
              <a:t>Machine Learning(ML) is concerned with the design and development of algorithms and techniques that allow computers to “learn”. The major focus of ML research is to extract information from data </a:t>
            </a:r>
            <a:r>
              <a:rPr lang="en-GB" sz="3000" dirty="0" smtClean="0">
                <a:latin typeface="Arial" panose="020B0604020202020204" pitchFamily="34" charset="0"/>
                <a:cs typeface="Arial" panose="020B0604020202020204" pitchFamily="34" charset="0"/>
              </a:rPr>
              <a:t>automatically, </a:t>
            </a:r>
            <a:r>
              <a:rPr lang="en-GB" sz="3000" dirty="0">
                <a:latin typeface="Arial" panose="020B0604020202020204" pitchFamily="34" charset="0"/>
                <a:cs typeface="Arial" panose="020B0604020202020204" pitchFamily="34" charset="0"/>
              </a:rPr>
              <a:t>by computational and statistical methods. It is thus closely related to data mining and statistics.</a:t>
            </a:r>
          </a:p>
          <a:p>
            <a:pPr marL="457200" indent="-457200" algn="just">
              <a:buFont typeface="Arial" panose="020B0604020202020204" pitchFamily="34" charset="0"/>
              <a:buChar char="•"/>
            </a:pPr>
            <a:endParaRPr lang="en-GB"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1870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anim calcmode="lin" valueType="num">
                                      <p:cBhvr>
                                        <p:cTn id="1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5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anim calcmode="lin" valueType="num">
                                      <p:cBhvr>
                                        <p:cTn id="2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2" dur="5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2128"/>
          </a:xfrm>
        </p:spPr>
        <p:txBody>
          <a:bodyPr/>
          <a:lstStyle/>
          <a:p>
            <a:r>
              <a:rPr lang="en-GB" sz="4000" dirty="0" smtClean="0">
                <a:latin typeface="Arial" panose="020B0604020202020204" pitchFamily="34" charset="0"/>
                <a:cs typeface="Arial" panose="020B0604020202020204" pitchFamily="34" charset="0"/>
              </a:rPr>
              <a:t>Types of Machine Learning:</a:t>
            </a:r>
            <a:endParaRPr lang="en-GB" sz="4000" dirty="0">
              <a:latin typeface="Arial" panose="020B0604020202020204" pitchFamily="34" charset="0"/>
              <a:cs typeface="Arial" panose="020B0604020202020204" pitchFamily="34" charset="0"/>
            </a:endParaRPr>
          </a:p>
        </p:txBody>
      </p:sp>
      <p:sp>
        <p:nvSpPr>
          <p:cNvPr id="4" name="Title 1"/>
          <p:cNvSpPr txBox="1">
            <a:spLocks/>
          </p:cNvSpPr>
          <p:nvPr/>
        </p:nvSpPr>
        <p:spPr>
          <a:xfrm>
            <a:off x="646111" y="1523871"/>
            <a:ext cx="10953706" cy="389721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lvl="0" indent="-457200" algn="just">
              <a:buFont typeface="Arial" panose="020B0604020202020204" pitchFamily="34" charset="0"/>
              <a:buChar char="•"/>
            </a:pPr>
            <a:r>
              <a:rPr lang="en-GB" sz="3000" dirty="0">
                <a:solidFill>
                  <a:srgbClr val="92D050"/>
                </a:solidFill>
                <a:latin typeface="Arial" panose="020B0604020202020204" pitchFamily="34" charset="0"/>
                <a:cs typeface="Arial" panose="020B0604020202020204" pitchFamily="34" charset="0"/>
              </a:rPr>
              <a:t>Supervised(Inductive) Learning </a:t>
            </a:r>
          </a:p>
          <a:p>
            <a:pPr algn="just"/>
            <a:r>
              <a:rPr lang="en-GB" sz="3000" dirty="0" smtClean="0">
                <a:latin typeface="Arial" panose="020B0604020202020204" pitchFamily="34" charset="0"/>
                <a:cs typeface="Arial" panose="020B0604020202020204" pitchFamily="34" charset="0"/>
              </a:rPr>
              <a:t>   -</a:t>
            </a:r>
            <a:r>
              <a:rPr lang="en-GB" sz="3000" dirty="0">
                <a:latin typeface="Arial" panose="020B0604020202020204" pitchFamily="34" charset="0"/>
                <a:cs typeface="Arial" panose="020B0604020202020204" pitchFamily="34" charset="0"/>
              </a:rPr>
              <a:t>Given: training data + desired outputs(labels)</a:t>
            </a:r>
          </a:p>
          <a:p>
            <a:pPr marL="457200" lvl="0" indent="-457200" algn="just">
              <a:buFont typeface="Arial" panose="020B0604020202020204" pitchFamily="34" charset="0"/>
              <a:buChar char="•"/>
            </a:pPr>
            <a:r>
              <a:rPr lang="en-GB" sz="3000" dirty="0">
                <a:solidFill>
                  <a:srgbClr val="92D050"/>
                </a:solidFill>
                <a:latin typeface="Arial" panose="020B0604020202020204" pitchFamily="34" charset="0"/>
                <a:cs typeface="Arial" panose="020B0604020202020204" pitchFamily="34" charset="0"/>
              </a:rPr>
              <a:t>Unsupervised learning </a:t>
            </a:r>
          </a:p>
          <a:p>
            <a:pPr algn="just"/>
            <a:r>
              <a:rPr lang="en-GB" sz="3000" dirty="0" smtClean="0">
                <a:latin typeface="Arial" panose="020B0604020202020204" pitchFamily="34" charset="0"/>
                <a:cs typeface="Arial" panose="020B0604020202020204" pitchFamily="34" charset="0"/>
              </a:rPr>
              <a:t>   -</a:t>
            </a:r>
            <a:r>
              <a:rPr lang="en-GB" sz="3000" dirty="0">
                <a:latin typeface="Arial" panose="020B0604020202020204" pitchFamily="34" charset="0"/>
                <a:cs typeface="Arial" panose="020B0604020202020204" pitchFamily="34" charset="0"/>
              </a:rPr>
              <a:t>Given: training data(without desired outputs)</a:t>
            </a:r>
          </a:p>
          <a:p>
            <a:pPr marL="457200" lvl="0" indent="-457200" algn="just">
              <a:buFont typeface="Arial" panose="020B0604020202020204" pitchFamily="34" charset="0"/>
              <a:buChar char="•"/>
            </a:pPr>
            <a:r>
              <a:rPr lang="en-GB" sz="3000" dirty="0">
                <a:solidFill>
                  <a:srgbClr val="92D050"/>
                </a:solidFill>
                <a:latin typeface="Arial" panose="020B0604020202020204" pitchFamily="34" charset="0"/>
                <a:cs typeface="Arial" panose="020B0604020202020204" pitchFamily="34" charset="0"/>
              </a:rPr>
              <a:t>Semi-supervised learning</a:t>
            </a:r>
          </a:p>
          <a:p>
            <a:pPr algn="just"/>
            <a:r>
              <a:rPr lang="en-GB" sz="3000" dirty="0" smtClean="0">
                <a:latin typeface="Arial" panose="020B0604020202020204" pitchFamily="34" charset="0"/>
                <a:cs typeface="Arial" panose="020B0604020202020204" pitchFamily="34" charset="0"/>
              </a:rPr>
              <a:t>   -</a:t>
            </a:r>
            <a:r>
              <a:rPr lang="en-GB" sz="3000" dirty="0">
                <a:latin typeface="Arial" panose="020B0604020202020204" pitchFamily="34" charset="0"/>
                <a:cs typeface="Arial" panose="020B0604020202020204" pitchFamily="34" charset="0"/>
              </a:rPr>
              <a:t>Given: training data and a few desired outputs</a:t>
            </a:r>
          </a:p>
          <a:p>
            <a:pPr marL="457200" lvl="0" indent="-457200" algn="just">
              <a:buFont typeface="Arial" panose="020B0604020202020204" pitchFamily="34" charset="0"/>
              <a:buChar char="•"/>
            </a:pPr>
            <a:r>
              <a:rPr lang="en-GB" sz="3000" dirty="0">
                <a:solidFill>
                  <a:srgbClr val="92D050"/>
                </a:solidFill>
                <a:latin typeface="Arial" panose="020B0604020202020204" pitchFamily="34" charset="0"/>
                <a:cs typeface="Arial" panose="020B0604020202020204" pitchFamily="34" charset="0"/>
              </a:rPr>
              <a:t>Reinforcement learning</a:t>
            </a:r>
          </a:p>
          <a:p>
            <a:pPr algn="just"/>
            <a:r>
              <a:rPr lang="en-GB" sz="3000" dirty="0">
                <a:latin typeface="Arial" panose="020B0604020202020204" pitchFamily="34" charset="0"/>
                <a:cs typeface="Arial" panose="020B0604020202020204" pitchFamily="34" charset="0"/>
              </a:rPr>
              <a:t> </a:t>
            </a:r>
            <a:r>
              <a:rPr lang="en-GB" sz="3000" dirty="0" smtClean="0">
                <a:latin typeface="Arial" panose="020B0604020202020204" pitchFamily="34" charset="0"/>
                <a:cs typeface="Arial" panose="020B0604020202020204" pitchFamily="34" charset="0"/>
              </a:rPr>
              <a:t>  -</a:t>
            </a:r>
            <a:r>
              <a:rPr lang="en-GB" sz="3000" dirty="0">
                <a:latin typeface="Arial" panose="020B0604020202020204" pitchFamily="34" charset="0"/>
                <a:cs typeface="Arial" panose="020B0604020202020204" pitchFamily="34" charset="0"/>
              </a:rPr>
              <a:t>Rewards from sequence of actions</a:t>
            </a:r>
          </a:p>
          <a:p>
            <a:pPr marL="457200" indent="-457200" algn="just">
              <a:buFont typeface="Arial" panose="020B0604020202020204" pitchFamily="34" charset="0"/>
              <a:buChar char="•"/>
            </a:pPr>
            <a:endParaRPr lang="en-GB"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3604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2128"/>
          </a:xfrm>
        </p:spPr>
        <p:txBody>
          <a:bodyPr/>
          <a:lstStyle/>
          <a:p>
            <a:r>
              <a:rPr lang="en-GB" sz="4000" dirty="0" smtClean="0">
                <a:latin typeface="Arial" panose="020B0604020202020204" pitchFamily="34" charset="0"/>
                <a:cs typeface="Arial" panose="020B0604020202020204" pitchFamily="34" charset="0"/>
              </a:rPr>
              <a:t>Machine Learning: How?</a:t>
            </a:r>
            <a:endParaRPr lang="en-GB" sz="40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085" y="1423852"/>
            <a:ext cx="7622144" cy="5251016"/>
          </a:xfrm>
          <a:prstGeom prst="rect">
            <a:avLst/>
          </a:prstGeom>
        </p:spPr>
      </p:pic>
      <p:sp>
        <p:nvSpPr>
          <p:cNvPr id="7" name="TextBox 6"/>
          <p:cNvSpPr txBox="1"/>
          <p:nvPr/>
        </p:nvSpPr>
        <p:spPr>
          <a:xfrm>
            <a:off x="8360229" y="4949346"/>
            <a:ext cx="3831771" cy="1477328"/>
          </a:xfrm>
          <a:prstGeom prst="rect">
            <a:avLst/>
          </a:prstGeom>
          <a:noFill/>
        </p:spPr>
        <p:txBody>
          <a:bodyPr wrap="square" rtlCol="0">
            <a:spAutoFit/>
          </a:bodyPr>
          <a:lstStyle/>
          <a:p>
            <a:r>
              <a:rPr lang="en-GB" sz="1500" dirty="0" smtClean="0">
                <a:solidFill>
                  <a:srgbClr val="92D050"/>
                </a:solidFill>
                <a:latin typeface="Arial" panose="020B0604020202020204" pitchFamily="34" charset="0"/>
                <a:cs typeface="Arial" panose="020B0604020202020204" pitchFamily="34" charset="0"/>
              </a:rPr>
              <a:t>Google: </a:t>
            </a:r>
            <a:r>
              <a:rPr lang="en-GB" sz="1500" dirty="0">
                <a:latin typeface="Arial" panose="020B0604020202020204" pitchFamily="34" charset="0"/>
                <a:cs typeface="Arial" panose="020B0604020202020204" pitchFamily="34" charset="0"/>
              </a:rPr>
              <a:t>P</a:t>
            </a:r>
            <a:r>
              <a:rPr lang="en-GB" sz="1500" dirty="0" smtClean="0">
                <a:latin typeface="Arial" panose="020B0604020202020204" pitchFamily="34" charset="0"/>
                <a:cs typeface="Arial" panose="020B0604020202020204" pitchFamily="34" charset="0"/>
              </a:rPr>
              <a:t>rocesses </a:t>
            </a:r>
            <a:r>
              <a:rPr lang="en-GB" sz="1500" dirty="0">
                <a:latin typeface="Arial" panose="020B0604020202020204" pitchFamily="34" charset="0"/>
                <a:cs typeface="Arial" panose="020B0604020202020204" pitchFamily="34" charset="0"/>
              </a:rPr>
              <a:t>24 </a:t>
            </a:r>
            <a:r>
              <a:rPr lang="en-GB" sz="1500" dirty="0" err="1">
                <a:latin typeface="Arial" panose="020B0604020202020204" pitchFamily="34" charset="0"/>
                <a:cs typeface="Arial" panose="020B0604020202020204" pitchFamily="34" charset="0"/>
              </a:rPr>
              <a:t>peta</a:t>
            </a:r>
            <a:r>
              <a:rPr lang="en-GB" sz="1500" dirty="0">
                <a:latin typeface="Arial" panose="020B0604020202020204" pitchFamily="34" charset="0"/>
                <a:cs typeface="Arial" panose="020B0604020202020204" pitchFamily="34" charset="0"/>
              </a:rPr>
              <a:t> bytes of </a:t>
            </a:r>
            <a:r>
              <a:rPr lang="en-GB" sz="1500" dirty="0" smtClean="0">
                <a:latin typeface="Arial" panose="020B0604020202020204" pitchFamily="34" charset="0"/>
                <a:cs typeface="Arial" panose="020B0604020202020204" pitchFamily="34" charset="0"/>
              </a:rPr>
              <a:t>data per </a:t>
            </a:r>
            <a:r>
              <a:rPr lang="en-GB" sz="1500" dirty="0">
                <a:latin typeface="Arial" panose="020B0604020202020204" pitchFamily="34" charset="0"/>
                <a:cs typeface="Arial" panose="020B0604020202020204" pitchFamily="34" charset="0"/>
              </a:rPr>
              <a:t>day. </a:t>
            </a:r>
            <a:r>
              <a:rPr lang="en-GB" sz="1500" dirty="0">
                <a:solidFill>
                  <a:srgbClr val="92D050"/>
                </a:solidFill>
                <a:latin typeface="Arial" panose="020B0604020202020204" pitchFamily="34" charset="0"/>
                <a:cs typeface="Arial" panose="020B0604020202020204" pitchFamily="34" charset="0"/>
              </a:rPr>
              <a:t>Facebook: </a:t>
            </a:r>
            <a:r>
              <a:rPr lang="en-GB" sz="1500" dirty="0">
                <a:latin typeface="Arial" panose="020B0604020202020204" pitchFamily="34" charset="0"/>
                <a:cs typeface="Arial" panose="020B0604020202020204" pitchFamily="34" charset="0"/>
              </a:rPr>
              <a:t>10 million photos uploaded every hour. </a:t>
            </a:r>
            <a:r>
              <a:rPr lang="en-GB" sz="1500" dirty="0">
                <a:solidFill>
                  <a:srgbClr val="92D050"/>
                </a:solidFill>
                <a:latin typeface="Arial" panose="020B0604020202020204" pitchFamily="34" charset="0"/>
                <a:cs typeface="Arial" panose="020B0604020202020204" pitchFamily="34" charset="0"/>
              </a:rPr>
              <a:t>YouTube: </a:t>
            </a:r>
            <a:r>
              <a:rPr lang="en-GB" sz="1500" dirty="0">
                <a:latin typeface="Arial" panose="020B0604020202020204" pitchFamily="34" charset="0"/>
                <a:cs typeface="Arial" panose="020B0604020202020204" pitchFamily="34" charset="0"/>
              </a:rPr>
              <a:t>1 hour of video uploaded per second. </a:t>
            </a:r>
            <a:r>
              <a:rPr lang="en-GB" sz="1500" dirty="0" smtClean="0">
                <a:solidFill>
                  <a:srgbClr val="92D050"/>
                </a:solidFill>
                <a:latin typeface="Arial" panose="020B0604020202020204" pitchFamily="34" charset="0"/>
                <a:cs typeface="Arial" panose="020B0604020202020204" pitchFamily="34" charset="0"/>
              </a:rPr>
              <a:t>Twitter: </a:t>
            </a:r>
            <a:r>
              <a:rPr lang="en-GB" sz="1500" dirty="0">
                <a:latin typeface="Arial" panose="020B0604020202020204" pitchFamily="34" charset="0"/>
                <a:cs typeface="Arial" panose="020B0604020202020204" pitchFamily="34" charset="0"/>
              </a:rPr>
              <a:t>400 million tweets per </a:t>
            </a:r>
            <a:r>
              <a:rPr lang="en-GB" sz="1500" dirty="0" smtClean="0">
                <a:latin typeface="Arial" panose="020B0604020202020204" pitchFamily="34" charset="0"/>
                <a:cs typeface="Arial" panose="020B0604020202020204" pitchFamily="34" charset="0"/>
              </a:rPr>
              <a:t>day.</a:t>
            </a:r>
            <a:endParaRPr lang="en-GB" sz="1500" dirty="0">
              <a:latin typeface="Arial" panose="020B0604020202020204" pitchFamily="34" charset="0"/>
              <a:cs typeface="Arial" panose="020B0604020202020204" pitchFamily="34" charset="0"/>
            </a:endParaRPr>
          </a:p>
          <a:p>
            <a:endParaRPr lang="en-GB" sz="1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8049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31499"/>
          </a:xfrm>
        </p:spPr>
        <p:txBody>
          <a:bodyPr/>
          <a:lstStyle/>
          <a:p>
            <a:r>
              <a:rPr lang="en-GB" sz="3500" dirty="0" smtClean="0">
                <a:latin typeface="Arial" panose="020B0604020202020204" pitchFamily="34" charset="0"/>
                <a:cs typeface="Arial" panose="020B0604020202020204" pitchFamily="34" charset="0"/>
              </a:rPr>
              <a:t>What is 5G?</a:t>
            </a:r>
            <a:endParaRPr lang="en-GB" sz="3500" dirty="0">
              <a:latin typeface="Arial" panose="020B0604020202020204" pitchFamily="34" charset="0"/>
              <a:cs typeface="Arial" panose="020B0604020202020204" pitchFamily="34" charset="0"/>
            </a:endParaRPr>
          </a:p>
        </p:txBody>
      </p:sp>
      <p:sp>
        <p:nvSpPr>
          <p:cNvPr id="4" name="Title 1"/>
          <p:cNvSpPr txBox="1">
            <a:spLocks/>
          </p:cNvSpPr>
          <p:nvPr/>
        </p:nvSpPr>
        <p:spPr>
          <a:xfrm>
            <a:off x="646111" y="1088571"/>
            <a:ext cx="10953706" cy="1510938"/>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342900" indent="-342900" algn="just">
              <a:buFont typeface="Wingdings" panose="05000000000000000000" pitchFamily="2" charset="2"/>
              <a:buChar char="q"/>
            </a:pPr>
            <a:r>
              <a:rPr lang="en-GB" sz="2200" dirty="0">
                <a:latin typeface="Arial" panose="020B0604020202020204" pitchFamily="34" charset="0"/>
                <a:cs typeface="Arial" panose="020B0604020202020204" pitchFamily="34" charset="0"/>
              </a:rPr>
              <a:t>5G is the 5th generation mobile network. It is a new global wireless standard after 1G, 2G, 3G, and 4G networks. 5G enables a new kind of network that is designed to connect virtually everyone and everything together including machines, objects, and devices.</a:t>
            </a:r>
          </a:p>
          <a:p>
            <a:pPr algn="just"/>
            <a:r>
              <a:rPr lang="en-GB" sz="2200" dirty="0">
                <a:latin typeface="Arial" panose="020B0604020202020204" pitchFamily="34" charset="0"/>
                <a:cs typeface="Arial" panose="020B0604020202020204" pitchFamily="34" charset="0"/>
              </a:rPr>
              <a:t> </a:t>
            </a:r>
          </a:p>
          <a:p>
            <a:pPr algn="just"/>
            <a:endParaRPr lang="en-GB" sz="2200" dirty="0">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stretch>
            <a:fillRect/>
          </a:stretch>
        </p:blipFill>
        <p:spPr>
          <a:xfrm>
            <a:off x="3485877" y="2599509"/>
            <a:ext cx="8113939" cy="4167051"/>
          </a:xfrm>
          <a:prstGeom prst="rect">
            <a:avLst/>
          </a:prstGeom>
        </p:spPr>
      </p:pic>
      <p:sp>
        <p:nvSpPr>
          <p:cNvPr id="5" name="TextBox 4"/>
          <p:cNvSpPr txBox="1"/>
          <p:nvPr/>
        </p:nvSpPr>
        <p:spPr>
          <a:xfrm>
            <a:off x="646110" y="2599509"/>
            <a:ext cx="2636790" cy="430887"/>
          </a:xfrm>
          <a:prstGeom prst="rect">
            <a:avLst/>
          </a:prstGeom>
          <a:noFill/>
        </p:spPr>
        <p:txBody>
          <a:bodyPr wrap="square" rtlCol="0">
            <a:spAutoFit/>
          </a:bodyPr>
          <a:lstStyle/>
          <a:p>
            <a:pPr marL="285750" indent="-285750">
              <a:buFont typeface="Wingdings" panose="05000000000000000000" pitchFamily="2" charset="2"/>
              <a:buChar char="q"/>
            </a:pPr>
            <a:r>
              <a:rPr lang="en-GB" sz="2200" dirty="0" smtClean="0">
                <a:latin typeface="Arial" panose="020B0604020202020204" pitchFamily="34" charset="0"/>
                <a:cs typeface="Arial" panose="020B0604020202020204" pitchFamily="34" charset="0"/>
              </a:rPr>
              <a:t>Evolution of 5G:</a:t>
            </a:r>
            <a:endParaRPr lang="en-GB"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176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par>
                                <p:cTn id="18" presetID="2" presetClass="entr" presetSubtype="2" fill="hold" nodeType="with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additive="base">
                                        <p:cTn id="20" dur="750" fill="hold"/>
                                        <p:tgtEl>
                                          <p:spTgt spid="3"/>
                                        </p:tgtEl>
                                        <p:attrNameLst>
                                          <p:attrName>ppt_x</p:attrName>
                                        </p:attrNameLst>
                                      </p:cBhvr>
                                      <p:tavLst>
                                        <p:tav tm="0">
                                          <p:val>
                                            <p:strVal val="1+#ppt_w/2"/>
                                          </p:val>
                                        </p:tav>
                                        <p:tav tm="100000">
                                          <p:val>
                                            <p:strVal val="#ppt_x"/>
                                          </p:val>
                                        </p:tav>
                                      </p:tavLst>
                                    </p:anim>
                                    <p:anim calcmode="lin" valueType="num">
                                      <p:cBhvr additive="base">
                                        <p:cTn id="21" dur="75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2128"/>
          </a:xfrm>
        </p:spPr>
        <p:txBody>
          <a:bodyPr/>
          <a:lstStyle/>
          <a:p>
            <a:r>
              <a:rPr lang="en-GB" sz="4000" dirty="0" smtClean="0">
                <a:latin typeface="Arial" panose="020B0604020202020204" pitchFamily="34" charset="0"/>
                <a:cs typeface="Arial" panose="020B0604020202020204" pitchFamily="34" charset="0"/>
              </a:rPr>
              <a:t>When to Think about 5G:</a:t>
            </a:r>
            <a:endParaRPr lang="en-GB" sz="4000" dirty="0">
              <a:latin typeface="Arial" panose="020B0604020202020204" pitchFamily="34" charset="0"/>
              <a:cs typeface="Arial" panose="020B0604020202020204" pitchFamily="34" charset="0"/>
            </a:endParaRPr>
          </a:p>
        </p:txBody>
      </p:sp>
      <p:sp>
        <p:nvSpPr>
          <p:cNvPr id="4" name="Title 1"/>
          <p:cNvSpPr txBox="1">
            <a:spLocks/>
          </p:cNvSpPr>
          <p:nvPr/>
        </p:nvSpPr>
        <p:spPr>
          <a:xfrm>
            <a:off x="646111" y="1523871"/>
            <a:ext cx="11254152" cy="5059809"/>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lgn="just">
              <a:buFont typeface="Wingdings" panose="05000000000000000000" pitchFamily="2" charset="2"/>
              <a:buChar char="Ø"/>
            </a:pPr>
            <a:r>
              <a:rPr lang="en-GB" sz="3000" dirty="0">
                <a:latin typeface="Arial" panose="020B0604020202020204" pitchFamily="34" charset="0"/>
                <a:cs typeface="Arial" panose="020B0604020202020204" pitchFamily="34" charset="0"/>
              </a:rPr>
              <a:t>The world is going </a:t>
            </a:r>
            <a:r>
              <a:rPr lang="en-GB" sz="3000" dirty="0" smtClean="0">
                <a:latin typeface="Arial" panose="020B0604020202020204" pitchFamily="34" charset="0"/>
                <a:cs typeface="Arial" panose="020B0604020202020204" pitchFamily="34" charset="0"/>
              </a:rPr>
              <a:t>faster </a:t>
            </a:r>
            <a:r>
              <a:rPr lang="en-GB" sz="3000" dirty="0">
                <a:latin typeface="Arial" panose="020B0604020202020204" pitchFamily="34" charset="0"/>
                <a:cs typeface="Arial" panose="020B0604020202020204" pitchFamily="34" charset="0"/>
              </a:rPr>
              <a:t>and we're consuming more data every year, particularly as the popularity of video and music streaming increases. Existing spectrum bands are becoming congested, leading to breakdowns in service, particularly when lots of people in the same area are trying to access online mobile services at the same time.</a:t>
            </a:r>
          </a:p>
          <a:p>
            <a:pPr algn="just"/>
            <a:endParaRPr lang="en-GB" sz="3000" dirty="0">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Ø"/>
            </a:pPr>
            <a:r>
              <a:rPr lang="en-GB" sz="3000" dirty="0">
                <a:latin typeface="Arial" panose="020B0604020202020204" pitchFamily="34" charset="0"/>
                <a:cs typeface="Arial" panose="020B0604020202020204" pitchFamily="34" charset="0"/>
              </a:rPr>
              <a:t>5G is much better at handling thousands of devices simultaneously, from mobiles to equipment sensors, video cameras to smart street lights.</a:t>
            </a:r>
          </a:p>
          <a:p>
            <a:pPr marL="457200" indent="-457200" algn="just">
              <a:buFont typeface="Wingdings" panose="05000000000000000000" pitchFamily="2" charset="2"/>
              <a:buChar char="Ø"/>
            </a:pPr>
            <a:endParaRPr lang="en-GB" sz="3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016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barn(inVertical)">
                                      <p:cBhvr>
                                        <p:cTn id="14" dur="5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Effect transition="in" filter="barn(inVertical)">
                                      <p:cBhvr>
                                        <p:cTn id="19"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2128"/>
          </a:xfrm>
        </p:spPr>
        <p:txBody>
          <a:bodyPr/>
          <a:lstStyle/>
          <a:p>
            <a:r>
              <a:rPr lang="en-GB" sz="4000" dirty="0" smtClean="0">
                <a:latin typeface="Arial" panose="020B0604020202020204" pitchFamily="34" charset="0"/>
                <a:cs typeface="Arial" panose="020B0604020202020204" pitchFamily="34" charset="0"/>
              </a:rPr>
              <a:t>What </a:t>
            </a:r>
            <a:r>
              <a:rPr lang="en-GB" sz="4000" dirty="0">
                <a:latin typeface="Arial" panose="020B0604020202020204" pitchFamily="34" charset="0"/>
                <a:cs typeface="Arial" panose="020B0604020202020204" pitchFamily="34" charset="0"/>
              </a:rPr>
              <a:t>5G will bring to </a:t>
            </a:r>
            <a:r>
              <a:rPr lang="en-GB" sz="4000" dirty="0" smtClean="0">
                <a:latin typeface="Arial" panose="020B0604020202020204" pitchFamily="34" charset="0"/>
                <a:cs typeface="Arial" panose="020B0604020202020204" pitchFamily="34" charset="0"/>
              </a:rPr>
              <a:t>us:</a:t>
            </a:r>
            <a:endParaRPr lang="en-GB" sz="4000" dirty="0">
              <a:latin typeface="Arial" panose="020B0604020202020204" pitchFamily="34" charset="0"/>
              <a:cs typeface="Arial" panose="020B0604020202020204" pitchFamily="34" charset="0"/>
            </a:endParaRPr>
          </a:p>
        </p:txBody>
      </p:sp>
      <p:pic>
        <p:nvPicPr>
          <p:cNvPr id="5" name="Picture 4" descr="5G features"/>
          <p:cNvPicPr/>
          <p:nvPr/>
        </p:nvPicPr>
        <p:blipFill>
          <a:blip r:embed="rId2">
            <a:extLst>
              <a:ext uri="{28A0092B-C50C-407E-A947-70E740481C1C}">
                <a14:useLocalDpi xmlns:a14="http://schemas.microsoft.com/office/drawing/2010/main" val="0"/>
              </a:ext>
            </a:extLst>
          </a:blip>
          <a:srcRect/>
          <a:stretch>
            <a:fillRect/>
          </a:stretch>
        </p:blipFill>
        <p:spPr bwMode="auto">
          <a:xfrm>
            <a:off x="800554" y="1214845"/>
            <a:ext cx="10329000" cy="5551715"/>
          </a:xfrm>
          <a:prstGeom prst="rect">
            <a:avLst/>
          </a:prstGeom>
          <a:noFill/>
          <a:ln>
            <a:noFill/>
          </a:ln>
        </p:spPr>
      </p:pic>
    </p:spTree>
    <p:extLst>
      <p:ext uri="{BB962C8B-B14F-4D97-AF65-F5344CB8AC3E}">
        <p14:creationId xmlns:p14="http://schemas.microsoft.com/office/powerpoint/2010/main" val="3465345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2128"/>
          </a:xfrm>
        </p:spPr>
        <p:txBody>
          <a:bodyPr/>
          <a:lstStyle/>
          <a:p>
            <a:r>
              <a:rPr lang="en-GB" sz="4000" dirty="0" smtClean="0">
                <a:latin typeface="Arial" panose="020B0604020202020204" pitchFamily="34" charset="0"/>
                <a:cs typeface="Arial" panose="020B0604020202020204" pitchFamily="34" charset="0"/>
              </a:rPr>
              <a:t>5G opportunities:</a:t>
            </a:r>
            <a:endParaRPr lang="en-GB" sz="4000" dirty="0">
              <a:latin typeface="Arial" panose="020B0604020202020204" pitchFamily="34" charset="0"/>
              <a:cs typeface="Arial" panose="020B0604020202020204" pitchFamily="34" charset="0"/>
            </a:endParaRPr>
          </a:p>
        </p:txBody>
      </p:sp>
      <p:sp>
        <p:nvSpPr>
          <p:cNvPr id="4" name="Title 1"/>
          <p:cNvSpPr txBox="1">
            <a:spLocks/>
          </p:cNvSpPr>
          <p:nvPr/>
        </p:nvSpPr>
        <p:spPr>
          <a:xfrm>
            <a:off x="646111" y="1214846"/>
            <a:ext cx="11254152" cy="5538651"/>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lgn="just">
              <a:lnSpc>
                <a:spcPct val="150000"/>
              </a:lnSpc>
              <a:buFont typeface="Wingdings" panose="05000000000000000000" pitchFamily="2" charset="2"/>
              <a:buChar char="q"/>
            </a:pPr>
            <a:r>
              <a:rPr lang="en-GB" sz="3000" dirty="0">
                <a:solidFill>
                  <a:srgbClr val="92D050"/>
                </a:solidFill>
                <a:latin typeface="Arial" panose="020B0604020202020204" pitchFamily="34" charset="0"/>
                <a:cs typeface="Arial" panose="020B0604020202020204" pitchFamily="34" charset="0"/>
              </a:rPr>
              <a:t>5G for Industry </a:t>
            </a:r>
            <a:r>
              <a:rPr lang="en-GB" sz="3000" dirty="0" smtClean="0">
                <a:solidFill>
                  <a:srgbClr val="92D050"/>
                </a:solidFill>
                <a:latin typeface="Arial" panose="020B0604020202020204" pitchFamily="34" charset="0"/>
                <a:cs typeface="Arial" panose="020B0604020202020204" pitchFamily="34" charset="0"/>
              </a:rPr>
              <a:t>4.0:</a:t>
            </a:r>
            <a:endParaRPr lang="en-GB" sz="3000" dirty="0">
              <a:solidFill>
                <a:srgbClr val="92D050"/>
              </a:solidFill>
              <a:latin typeface="Arial" panose="020B0604020202020204" pitchFamily="34" charset="0"/>
              <a:cs typeface="Arial" panose="020B0604020202020204" pitchFamily="34" charset="0"/>
            </a:endParaRPr>
          </a:p>
          <a:p>
            <a:pPr algn="just">
              <a:lnSpc>
                <a:spcPct val="150000"/>
              </a:lnSpc>
            </a:pPr>
            <a:r>
              <a:rPr lang="en-GB" sz="3000" dirty="0">
                <a:latin typeface="Arial" panose="020B0604020202020204" pitchFamily="34" charset="0"/>
                <a:cs typeface="Arial" panose="020B0604020202020204" pitchFamily="34" charset="0"/>
              </a:rPr>
              <a:t>• </a:t>
            </a:r>
            <a:r>
              <a:rPr lang="en-GB" sz="2500" dirty="0">
                <a:latin typeface="Arial" panose="020B0604020202020204" pitchFamily="34" charset="0"/>
                <a:cs typeface="Arial" panose="020B0604020202020204" pitchFamily="34" charset="0"/>
              </a:rPr>
              <a:t>Reliable remote </a:t>
            </a:r>
            <a:r>
              <a:rPr lang="en-GB" sz="2500" dirty="0" smtClean="0">
                <a:latin typeface="Arial" panose="020B0604020202020204" pitchFamily="34" charset="0"/>
                <a:cs typeface="Arial" panose="020B0604020202020204" pitchFamily="34" charset="0"/>
              </a:rPr>
              <a:t>machine operation</a:t>
            </a:r>
            <a:endParaRPr lang="en-GB" sz="2500" dirty="0">
              <a:latin typeface="Arial" panose="020B0604020202020204" pitchFamily="34" charset="0"/>
              <a:cs typeface="Arial" panose="020B0604020202020204" pitchFamily="34" charset="0"/>
            </a:endParaRPr>
          </a:p>
          <a:p>
            <a:pPr algn="just">
              <a:lnSpc>
                <a:spcPct val="150000"/>
              </a:lnSpc>
            </a:pPr>
            <a:r>
              <a:rPr lang="en-GB" sz="2500" dirty="0">
                <a:latin typeface="Arial" panose="020B0604020202020204" pitchFamily="34" charset="0"/>
                <a:cs typeface="Arial" panose="020B0604020202020204" pitchFamily="34" charset="0"/>
              </a:rPr>
              <a:t>• Predictive maintenance</a:t>
            </a:r>
          </a:p>
          <a:p>
            <a:pPr algn="just">
              <a:lnSpc>
                <a:spcPct val="150000"/>
              </a:lnSpc>
            </a:pPr>
            <a:r>
              <a:rPr lang="en-GB" sz="2500" dirty="0">
                <a:latin typeface="Arial" panose="020B0604020202020204" pitchFamily="34" charset="0"/>
                <a:cs typeface="Arial" panose="020B0604020202020204" pitchFamily="34" charset="0"/>
              </a:rPr>
              <a:t>• High precision positioning</a:t>
            </a:r>
          </a:p>
          <a:p>
            <a:pPr algn="just">
              <a:lnSpc>
                <a:spcPct val="150000"/>
              </a:lnSpc>
            </a:pPr>
            <a:r>
              <a:rPr lang="en-GB" sz="2500" dirty="0">
                <a:latin typeface="Arial" panose="020B0604020202020204" pitchFamily="34" charset="0"/>
                <a:cs typeface="Arial" panose="020B0604020202020204" pitchFamily="34" charset="0"/>
              </a:rPr>
              <a:t>• Industrial edge cloud</a:t>
            </a:r>
          </a:p>
          <a:p>
            <a:pPr algn="just">
              <a:lnSpc>
                <a:spcPct val="150000"/>
              </a:lnSpc>
            </a:pPr>
            <a:r>
              <a:rPr lang="en-GB" sz="2500" dirty="0">
                <a:latin typeface="Arial" panose="020B0604020202020204" pitchFamily="34" charset="0"/>
                <a:cs typeface="Arial" panose="020B0604020202020204" pitchFamily="34" charset="0"/>
              </a:rPr>
              <a:t>• Truck-to-X Communication</a:t>
            </a:r>
          </a:p>
          <a:p>
            <a:pPr algn="just">
              <a:lnSpc>
                <a:spcPct val="150000"/>
              </a:lnSpc>
            </a:pPr>
            <a:r>
              <a:rPr lang="en-GB" sz="2500" dirty="0">
                <a:latin typeface="Arial" panose="020B0604020202020204" pitchFamily="34" charset="0"/>
                <a:cs typeface="Arial" panose="020B0604020202020204" pitchFamily="34" charset="0"/>
              </a:rPr>
              <a:t>• Augmented worker/workspace</a:t>
            </a:r>
          </a:p>
          <a:p>
            <a:pPr algn="just">
              <a:lnSpc>
                <a:spcPct val="150000"/>
              </a:lnSpc>
            </a:pPr>
            <a:r>
              <a:rPr lang="en-GB" sz="2500" dirty="0">
                <a:latin typeface="Arial" panose="020B0604020202020204" pitchFamily="34" charset="0"/>
                <a:cs typeface="Arial" panose="020B0604020202020204" pitchFamily="34" charset="0"/>
              </a:rPr>
              <a:t>• Machine and process monitoring</a:t>
            </a:r>
          </a:p>
          <a:p>
            <a:pPr algn="just">
              <a:lnSpc>
                <a:spcPct val="150000"/>
              </a:lnSpc>
            </a:pPr>
            <a:r>
              <a:rPr lang="en-GB" sz="2500" dirty="0">
                <a:latin typeface="Arial" panose="020B0604020202020204" pitchFamily="34" charset="0"/>
                <a:cs typeface="Arial" panose="020B0604020202020204" pitchFamily="34" charset="0"/>
              </a:rPr>
              <a:t>• Secure remote access</a:t>
            </a:r>
          </a:p>
        </p:txBody>
      </p:sp>
    </p:spTree>
    <p:extLst>
      <p:ext uri="{BB962C8B-B14F-4D97-AF65-F5344CB8AC3E}">
        <p14:creationId xmlns:p14="http://schemas.microsoft.com/office/powerpoint/2010/main" val="1248262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 calcmode="lin" valueType="num">
                                      <p:cBhvr additive="base">
                                        <p:cTn id="1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4">
                                            <p:txEl>
                                              <p:pRg st="1" end="1"/>
                                            </p:txEl>
                                          </p:spTgt>
                                        </p:tgtEl>
                                        <p:attrNameLst>
                                          <p:attrName>style.visibility</p:attrName>
                                        </p:attrNameLst>
                                      </p:cBhvr>
                                      <p:to>
                                        <p:strVal val="visible"/>
                                      </p:to>
                                    </p:set>
                                    <p:anim calcmode="lin" valueType="num">
                                      <p:cBhvr additive="base">
                                        <p:cTn id="16"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4" fill="hold" grpId="0" nodeType="after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 calcmode="lin" valueType="num">
                                      <p:cBhvr additive="base">
                                        <p:cTn id="2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par>
                          <p:cTn id="23" fill="hold">
                            <p:stCondLst>
                              <p:cond delay="2000"/>
                            </p:stCondLst>
                            <p:childTnLst>
                              <p:par>
                                <p:cTn id="24" presetID="2" presetClass="entr" presetSubtype="4" fill="hold" grpId="0" nodeType="afterEffect">
                                  <p:stCondLst>
                                    <p:cond delay="0"/>
                                  </p:stCondLst>
                                  <p:childTnLst>
                                    <p:set>
                                      <p:cBhvr>
                                        <p:cTn id="25" dur="1" fill="hold">
                                          <p:stCondLst>
                                            <p:cond delay="0"/>
                                          </p:stCondLst>
                                        </p:cTn>
                                        <p:tgtEl>
                                          <p:spTgt spid="4">
                                            <p:txEl>
                                              <p:pRg st="3" end="3"/>
                                            </p:txEl>
                                          </p:spTgt>
                                        </p:tgtEl>
                                        <p:attrNameLst>
                                          <p:attrName>style.visibility</p:attrName>
                                        </p:attrNameLst>
                                      </p:cBhvr>
                                      <p:to>
                                        <p:strVal val="visible"/>
                                      </p:to>
                                    </p:set>
                                    <p:anim calcmode="lin" valueType="num">
                                      <p:cBhvr additive="base">
                                        <p:cTn id="26"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2" presetClass="entr" presetSubtype="4" fill="hold" grpId="0" nodeType="after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par>
                          <p:cTn id="33" fill="hold">
                            <p:stCondLst>
                              <p:cond delay="3000"/>
                            </p:stCondLst>
                            <p:childTnLst>
                              <p:par>
                                <p:cTn id="34" presetID="2" presetClass="entr" presetSubtype="4" fill="hold" grpId="0" nodeType="afterEffect">
                                  <p:stCondLst>
                                    <p:cond delay="0"/>
                                  </p:stCondLst>
                                  <p:childTnLst>
                                    <p:set>
                                      <p:cBhvr>
                                        <p:cTn id="35" dur="1" fill="hold">
                                          <p:stCondLst>
                                            <p:cond delay="0"/>
                                          </p:stCondLst>
                                        </p:cTn>
                                        <p:tgtEl>
                                          <p:spTgt spid="4">
                                            <p:txEl>
                                              <p:pRg st="5" end="5"/>
                                            </p:txEl>
                                          </p:spTgt>
                                        </p:tgtEl>
                                        <p:attrNameLst>
                                          <p:attrName>style.visibility</p:attrName>
                                        </p:attrNameLst>
                                      </p:cBhvr>
                                      <p:to>
                                        <p:strVal val="visible"/>
                                      </p:to>
                                    </p:set>
                                    <p:anim calcmode="lin" valueType="num">
                                      <p:cBhvr additive="base">
                                        <p:cTn id="36"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par>
                          <p:cTn id="38" fill="hold">
                            <p:stCondLst>
                              <p:cond delay="3500"/>
                            </p:stCondLst>
                            <p:childTnLst>
                              <p:par>
                                <p:cTn id="39" presetID="2" presetClass="entr" presetSubtype="4" fill="hold" grpId="0" nodeType="after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anim calcmode="lin" valueType="num">
                                      <p:cBhvr additive="base">
                                        <p:cTn id="4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par>
                          <p:cTn id="43" fill="hold">
                            <p:stCondLst>
                              <p:cond delay="4000"/>
                            </p:stCondLst>
                            <p:childTnLst>
                              <p:par>
                                <p:cTn id="44" presetID="2" presetClass="entr" presetSubtype="4" fill="hold" grpId="0" nodeType="afterEffect">
                                  <p:stCondLst>
                                    <p:cond delay="0"/>
                                  </p:stCondLst>
                                  <p:childTnLst>
                                    <p:set>
                                      <p:cBhvr>
                                        <p:cTn id="45" dur="1" fill="hold">
                                          <p:stCondLst>
                                            <p:cond delay="0"/>
                                          </p:stCondLst>
                                        </p:cTn>
                                        <p:tgtEl>
                                          <p:spTgt spid="4">
                                            <p:txEl>
                                              <p:pRg st="7" end="7"/>
                                            </p:txEl>
                                          </p:spTgt>
                                        </p:tgtEl>
                                        <p:attrNameLst>
                                          <p:attrName>style.visibility</p:attrName>
                                        </p:attrNameLst>
                                      </p:cBhvr>
                                      <p:to>
                                        <p:strVal val="visible"/>
                                      </p:to>
                                    </p:set>
                                    <p:anim calcmode="lin" valueType="num">
                                      <p:cBhvr additive="base">
                                        <p:cTn id="46"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par>
                          <p:cTn id="48" fill="hold">
                            <p:stCondLst>
                              <p:cond delay="4500"/>
                            </p:stCondLst>
                            <p:childTnLst>
                              <p:par>
                                <p:cTn id="49" presetID="2" presetClass="entr" presetSubtype="4" fill="hold" grpId="0" nodeType="afterEffect">
                                  <p:stCondLst>
                                    <p:cond delay="0"/>
                                  </p:stCondLst>
                                  <p:childTnLst>
                                    <p:set>
                                      <p:cBhvr>
                                        <p:cTn id="50" dur="1" fill="hold">
                                          <p:stCondLst>
                                            <p:cond delay="0"/>
                                          </p:stCondLst>
                                        </p:cTn>
                                        <p:tgtEl>
                                          <p:spTgt spid="4">
                                            <p:txEl>
                                              <p:pRg st="8" end="8"/>
                                            </p:txEl>
                                          </p:spTgt>
                                        </p:tgtEl>
                                        <p:attrNameLst>
                                          <p:attrName>style.visibility</p:attrName>
                                        </p:attrNameLst>
                                      </p:cBhvr>
                                      <p:to>
                                        <p:strVal val="visible"/>
                                      </p:to>
                                    </p:set>
                                    <p:anim calcmode="lin" valueType="num">
                                      <p:cBhvr additive="base">
                                        <p:cTn id="51"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620</TotalTime>
  <Words>625</Words>
  <Application>Microsoft Office PowerPoint</Application>
  <PresentationFormat>Widescreen</PresentationFormat>
  <Paragraphs>88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Black</vt:lpstr>
      <vt:lpstr>Century Gothic</vt:lpstr>
      <vt:lpstr>Wingdings</vt:lpstr>
      <vt:lpstr>Wingdings 3</vt:lpstr>
      <vt:lpstr>Ion</vt:lpstr>
      <vt:lpstr>PowerPoint Presentation</vt:lpstr>
      <vt:lpstr> Keynotes: </vt:lpstr>
      <vt:lpstr>Machine Learning: What?</vt:lpstr>
      <vt:lpstr>Types of Machine Learning:</vt:lpstr>
      <vt:lpstr>Machine Learning: How?</vt:lpstr>
      <vt:lpstr>What is 5G?</vt:lpstr>
      <vt:lpstr>When to Think about 5G:</vt:lpstr>
      <vt:lpstr>What 5G will bring to us:</vt:lpstr>
      <vt:lpstr>5G opportunities:</vt:lpstr>
      <vt:lpstr>5G opportunities:</vt:lpstr>
      <vt:lpstr>Example of Network driving :</vt:lpstr>
      <vt:lpstr>Machine Learning in Communications:</vt:lpstr>
      <vt:lpstr>Potential Benefits of ML for 5G:</vt:lpstr>
      <vt:lpstr>Demands on ML for 5G:</vt:lpstr>
      <vt:lpstr>ML for reconstruction of capacity map:</vt:lpstr>
      <vt:lpstr>Others application of ML for 5G: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Faruk Hosen</dc:creator>
  <cp:lastModifiedBy>Md Faruk Hosen</cp:lastModifiedBy>
  <cp:revision>41</cp:revision>
  <dcterms:created xsi:type="dcterms:W3CDTF">2020-10-25T03:39:24Z</dcterms:created>
  <dcterms:modified xsi:type="dcterms:W3CDTF">2020-10-27T17:44:29Z</dcterms:modified>
</cp:coreProperties>
</file>