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iXWuAg0WrSEt3jZShhqe0CV7Tz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e1851c74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e1851c74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e1851c74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e1851c74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e1851c74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e1851c74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b29aca3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b29aca3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b29aca3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b29aca3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e1851c74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7e1851c74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e1851c74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7e1851c74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7e1851c74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7e1851c74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7e1851c74e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7e1851c74e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b29aca3c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b29aca3c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b29aca3c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7b29aca3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e1851c74e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e1851c74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b29aca3c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b29aca3c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e1851c74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e1851c74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7b29aca3c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7b29aca3c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7b29aca3c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7b29aca3c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827164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827164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82716449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82716449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82716449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82716449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882716449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882716449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882716449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882716449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82716449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82716449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82716449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82716449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882716449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882716449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8b116688b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8b116688b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39"/>
          <p:cNvGrpSpPr/>
          <p:nvPr/>
        </p:nvGrpSpPr>
        <p:grpSpPr>
          <a:xfrm>
            <a:off x="6098378" y="5"/>
            <a:ext cx="3045625" cy="2030570"/>
            <a:chOff x="6098378" y="5"/>
            <a:chExt cx="3045625" cy="2030570"/>
          </a:xfrm>
        </p:grpSpPr>
        <p:sp>
          <p:nvSpPr>
            <p:cNvPr id="11" name="Google Shape;11;p3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9"/>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39"/>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3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0"/>
          <p:cNvGrpSpPr/>
          <p:nvPr/>
        </p:nvGrpSpPr>
        <p:grpSpPr>
          <a:xfrm>
            <a:off x="0" y="3903669"/>
            <a:ext cx="9144000" cy="1239925"/>
            <a:chOff x="0" y="3903669"/>
            <a:chExt cx="9144000" cy="1239925"/>
          </a:xfrm>
        </p:grpSpPr>
        <p:sp>
          <p:nvSpPr>
            <p:cNvPr id="21" name="Google Shape;21;p4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0"/>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0"/>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0"/>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4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4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1"/>
          <p:cNvGrpSpPr/>
          <p:nvPr/>
        </p:nvGrpSpPr>
        <p:grpSpPr>
          <a:xfrm>
            <a:off x="6098378" y="5"/>
            <a:ext cx="3045625" cy="2030570"/>
            <a:chOff x="6098378" y="5"/>
            <a:chExt cx="3045625" cy="2030570"/>
          </a:xfrm>
        </p:grpSpPr>
        <p:sp>
          <p:nvSpPr>
            <p:cNvPr id="31" name="Google Shape;31;p4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1"/>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2"/>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2" name="Shape 42"/>
        <p:cNvGrpSpPr/>
        <p:nvPr/>
      </p:nvGrpSpPr>
      <p:grpSpPr>
        <a:xfrm>
          <a:off x="0" y="0"/>
          <a:ext cx="0" cy="0"/>
          <a:chOff x="0" y="0"/>
          <a:chExt cx="0" cy="0"/>
        </a:xfrm>
      </p:grpSpPr>
      <p:grpSp>
        <p:nvGrpSpPr>
          <p:cNvPr id="43" name="Google Shape;43;p43"/>
          <p:cNvGrpSpPr/>
          <p:nvPr/>
        </p:nvGrpSpPr>
        <p:grpSpPr>
          <a:xfrm>
            <a:off x="6098378" y="5"/>
            <a:ext cx="3045625" cy="2030570"/>
            <a:chOff x="6098378" y="5"/>
            <a:chExt cx="3045625" cy="2030570"/>
          </a:xfrm>
        </p:grpSpPr>
        <p:sp>
          <p:nvSpPr>
            <p:cNvPr id="44" name="Google Shape;44;p43"/>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43"/>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0" name="Google Shape;50;p4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4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4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grpSp>
        <p:nvGrpSpPr>
          <p:cNvPr id="55" name="Google Shape;55;p45"/>
          <p:cNvGrpSpPr/>
          <p:nvPr/>
        </p:nvGrpSpPr>
        <p:grpSpPr>
          <a:xfrm>
            <a:off x="6098378" y="5"/>
            <a:ext cx="3045625" cy="2030570"/>
            <a:chOff x="6098378" y="5"/>
            <a:chExt cx="3045625" cy="2030570"/>
          </a:xfrm>
        </p:grpSpPr>
        <p:sp>
          <p:nvSpPr>
            <p:cNvPr id="56" name="Google Shape;56;p4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62" name="Google Shape;62;p4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63" name="Google Shape;63;p4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4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3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en.wikipedia.org/wiki/Gradient_boosting" TargetMode="External"/><Relationship Id="rId4" Type="http://schemas.openxmlformats.org/officeDocument/2006/relationships/image" Target="../media/image20.png"/><Relationship Id="rId5"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8.png"/><Relationship Id="rId5" Type="http://schemas.openxmlformats.org/officeDocument/2006/relationships/image" Target="../media/image34.png"/><Relationship Id="rId6" Type="http://schemas.openxmlformats.org/officeDocument/2006/relationships/image" Target="../media/image41.png"/><Relationship Id="rId7" Type="http://schemas.openxmlformats.org/officeDocument/2006/relationships/image" Target="../media/image39.png"/><Relationship Id="rId8"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TELECOM - CUSTOMER CHURN</a:t>
            </a:r>
            <a:endParaRPr/>
          </a:p>
        </p:txBody>
      </p:sp>
      <p:sp>
        <p:nvSpPr>
          <p:cNvPr id="71" name="Google Shape;71;p1"/>
          <p:cNvSpPr txBox="1"/>
          <p:nvPr>
            <p:ph idx="1" type="subTitle"/>
          </p:nvPr>
        </p:nvSpPr>
        <p:spPr>
          <a:xfrm>
            <a:off x="598100" y="2715960"/>
            <a:ext cx="8222100" cy="1688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100"/>
              <a:buNone/>
            </a:pPr>
            <a:r>
              <a:rPr lang="en-US"/>
              <a:t>PROJECT 162 - GROUP 6</a:t>
            </a:r>
            <a:endParaRPr/>
          </a:p>
          <a:p>
            <a:pPr indent="0" lvl="0" marL="0" rtl="0" algn="ctr">
              <a:lnSpc>
                <a:spcPct val="150000"/>
              </a:lnSpc>
              <a:spcBef>
                <a:spcPts val="0"/>
              </a:spcBef>
              <a:spcAft>
                <a:spcPts val="0"/>
              </a:spcAft>
              <a:buNone/>
            </a:pPr>
            <a:r>
              <a:rPr lang="en-US"/>
              <a:t>Mentor -  Bapuram Pallavi</a:t>
            </a:r>
            <a:endParaRPr/>
          </a:p>
          <a:p>
            <a:pPr indent="0" lvl="0" marL="0" rtl="0" algn="ctr">
              <a:lnSpc>
                <a:spcPct val="100000"/>
              </a:lnSpc>
              <a:spcBef>
                <a:spcPts val="0"/>
              </a:spcBef>
              <a:spcAft>
                <a:spcPts val="0"/>
              </a:spcAft>
              <a:buSzPts val="2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Exploratory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Statistical Summary:</a:t>
            </a:r>
            <a:endParaRPr/>
          </a:p>
        </p:txBody>
      </p:sp>
      <p:pic>
        <p:nvPicPr>
          <p:cNvPr id="131" name="Google Shape;131;p11"/>
          <p:cNvPicPr preferRelativeResize="0"/>
          <p:nvPr/>
        </p:nvPicPr>
        <p:blipFill rotWithShape="1">
          <a:blip r:embed="rId3">
            <a:alphaModFix/>
          </a:blip>
          <a:srcRect b="0" l="0" r="0" t="0"/>
          <a:stretch/>
        </p:blipFill>
        <p:spPr>
          <a:xfrm>
            <a:off x="646771" y="1229875"/>
            <a:ext cx="5917580"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Null Values:</a:t>
            </a:r>
            <a:endParaRPr/>
          </a:p>
        </p:txBody>
      </p:sp>
      <p:sp>
        <p:nvSpPr>
          <p:cNvPr id="137" name="Google Shape;137;p1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oto Sans Symbols"/>
              <a:buChar char="▪"/>
            </a:pPr>
            <a:r>
              <a:rPr lang="en-US"/>
              <a:t>There is 3333 observation in </a:t>
            </a:r>
            <a:endParaRPr/>
          </a:p>
          <a:p>
            <a:pPr indent="0" lvl="0" marL="114300" rtl="0" algn="l">
              <a:lnSpc>
                <a:spcPct val="115000"/>
              </a:lnSpc>
              <a:spcBef>
                <a:spcPts val="0"/>
              </a:spcBef>
              <a:spcAft>
                <a:spcPts val="0"/>
              </a:spcAft>
              <a:buSzPts val="1800"/>
              <a:buNone/>
            </a:pPr>
            <a:r>
              <a:rPr lang="en-US"/>
              <a:t>Dataset</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Font typeface="Noto Sans Symbols"/>
              <a:buChar char="▪"/>
            </a:pPr>
            <a:r>
              <a:rPr lang="en-US"/>
              <a:t>There is 30 columns in dataset.</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Font typeface="Noto Sans Symbols"/>
              <a:buChar char="▪"/>
            </a:pPr>
            <a:r>
              <a:rPr lang="en-US"/>
              <a:t>There is no null values in dataset</a:t>
            </a:r>
            <a:endParaRPr/>
          </a:p>
          <a:p>
            <a:pPr indent="0" lvl="0" marL="114300" rtl="0" algn="l">
              <a:lnSpc>
                <a:spcPct val="115000"/>
              </a:lnSpc>
              <a:spcBef>
                <a:spcPts val="0"/>
              </a:spcBef>
              <a:spcAft>
                <a:spcPts val="0"/>
              </a:spcAft>
              <a:buSzPts val="1800"/>
              <a:buNone/>
            </a:pPr>
            <a:r>
              <a:t/>
            </a:r>
            <a:endParaRPr/>
          </a:p>
        </p:txBody>
      </p:sp>
      <p:pic>
        <p:nvPicPr>
          <p:cNvPr id="138" name="Google Shape;138;p12"/>
          <p:cNvPicPr preferRelativeResize="0"/>
          <p:nvPr/>
        </p:nvPicPr>
        <p:blipFill rotWithShape="1">
          <a:blip r:embed="rId3">
            <a:alphaModFix/>
          </a:blip>
          <a:srcRect b="0" l="0" r="0" t="0"/>
          <a:stretch/>
        </p:blipFill>
        <p:spPr>
          <a:xfrm>
            <a:off x="4705814" y="1229875"/>
            <a:ext cx="3806283" cy="268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3"/>
          <p:cNvPicPr preferRelativeResize="0"/>
          <p:nvPr/>
        </p:nvPicPr>
        <p:blipFill rotWithShape="1">
          <a:blip r:embed="rId3">
            <a:alphaModFix/>
          </a:blip>
          <a:srcRect b="0" l="0" r="0" t="0"/>
          <a:stretch/>
        </p:blipFill>
        <p:spPr>
          <a:xfrm>
            <a:off x="223625" y="173925"/>
            <a:ext cx="5913800" cy="4730200"/>
          </a:xfrm>
          <a:prstGeom prst="rect">
            <a:avLst/>
          </a:prstGeom>
          <a:noFill/>
          <a:ln>
            <a:noFill/>
          </a:ln>
        </p:spPr>
      </p:pic>
      <p:sp>
        <p:nvSpPr>
          <p:cNvPr id="144" name="Google Shape;144;p13"/>
          <p:cNvSpPr txBox="1"/>
          <p:nvPr/>
        </p:nvSpPr>
        <p:spPr>
          <a:xfrm>
            <a:off x="6336200" y="1369175"/>
            <a:ext cx="2683500" cy="2339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FFF2CC"/>
              </a:buClr>
              <a:buSzPts val="2000"/>
              <a:buFont typeface="Roboto"/>
              <a:buAutoNum type="arabicPeriod"/>
            </a:pPr>
            <a:r>
              <a:rPr b="0" i="0" lang="en-US" sz="2000" u="none" cap="none" strike="noStrike">
                <a:solidFill>
                  <a:srgbClr val="FFF2CC"/>
                </a:solidFill>
                <a:latin typeface="Roboto"/>
                <a:ea typeface="Roboto"/>
                <a:cs typeface="Roboto"/>
                <a:sym typeface="Roboto"/>
              </a:rPr>
              <a:t>Boxplot is created to display summary of the set of datavalues.</a:t>
            </a:r>
            <a:endParaRPr b="0" i="0" sz="2000" u="none" cap="none" strike="noStrike">
              <a:solidFill>
                <a:srgbClr val="FFF2CC"/>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2CC"/>
              </a:solidFill>
              <a:latin typeface="Roboto"/>
              <a:ea typeface="Roboto"/>
              <a:cs typeface="Roboto"/>
              <a:sym typeface="Roboto"/>
            </a:endParaRPr>
          </a:p>
          <a:p>
            <a:pPr indent="-355600" lvl="0" marL="457200" marR="0" rtl="0" algn="l">
              <a:lnSpc>
                <a:spcPct val="100000"/>
              </a:lnSpc>
              <a:spcBef>
                <a:spcPts val="0"/>
              </a:spcBef>
              <a:spcAft>
                <a:spcPts val="0"/>
              </a:spcAft>
              <a:buClr>
                <a:srgbClr val="FFF2CC"/>
              </a:buClr>
              <a:buSzPts val="2000"/>
              <a:buFont typeface="Roboto"/>
              <a:buAutoNum type="arabicPeriod"/>
            </a:pPr>
            <a:r>
              <a:rPr b="0" i="0" lang="en-US" sz="2000" u="none" cap="none" strike="noStrike">
                <a:solidFill>
                  <a:srgbClr val="FFF2CC"/>
                </a:solidFill>
                <a:latin typeface="Roboto"/>
                <a:ea typeface="Roboto"/>
                <a:cs typeface="Roboto"/>
                <a:sym typeface="Roboto"/>
              </a:rPr>
              <a:t>Boxplot helps to define outliers.</a:t>
            </a:r>
            <a:endParaRPr b="0" i="0" sz="2000" u="none" cap="none" strike="noStrike">
              <a:solidFill>
                <a:srgbClr val="FFF2CC"/>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5565925" y="604725"/>
            <a:ext cx="3266700" cy="4047000"/>
          </a:xfrm>
          <a:prstGeom prst="rect">
            <a:avLst/>
          </a:prstGeom>
          <a:noFill/>
          <a:ln>
            <a:noFill/>
          </a:ln>
        </p:spPr>
        <p:txBody>
          <a:bodyPr anchorCtr="0" anchor="ctr" bIns="91425" lIns="91425" spcFirstLastPara="1" rIns="91425" wrap="square" tIns="91425">
            <a:noAutofit/>
          </a:bodyPr>
          <a:lstStyle/>
          <a:p>
            <a:pPr indent="-349250" lvl="0" marL="457200" rtl="0" algn="l">
              <a:lnSpc>
                <a:spcPct val="100000"/>
              </a:lnSpc>
              <a:spcBef>
                <a:spcPts val="0"/>
              </a:spcBef>
              <a:spcAft>
                <a:spcPts val="0"/>
              </a:spcAft>
              <a:buSzPts val="1900"/>
              <a:buAutoNum type="arabicPeriod"/>
            </a:pPr>
            <a:r>
              <a:rPr lang="en-US" sz="2000"/>
              <a:t>Count Plot shows the observation in each categorical bin using bar graph.</a:t>
            </a:r>
            <a:endParaRPr sz="1200">
              <a:solidFill>
                <a:srgbClr val="202124"/>
              </a:solidFill>
              <a:highlight>
                <a:srgbClr val="FFFFFF"/>
              </a:highlight>
            </a:endParaRPr>
          </a:p>
          <a:p>
            <a:pPr indent="0" lvl="0" marL="457200" rtl="0" algn="l">
              <a:lnSpc>
                <a:spcPct val="100000"/>
              </a:lnSpc>
              <a:spcBef>
                <a:spcPts val="0"/>
              </a:spcBef>
              <a:spcAft>
                <a:spcPts val="0"/>
              </a:spcAft>
              <a:buSzPts val="4200"/>
              <a:buNone/>
            </a:pPr>
            <a:r>
              <a:t/>
            </a:r>
            <a:endParaRPr sz="1300">
              <a:solidFill>
                <a:srgbClr val="202124"/>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AutoNum type="arabicPeriod"/>
            </a:pPr>
            <a:r>
              <a:rPr lang="en-US" sz="2000"/>
              <a:t>Account_length has been grouped in bins of 52 weeks.</a:t>
            </a:r>
            <a:endParaRPr sz="2000"/>
          </a:p>
          <a:p>
            <a:pPr indent="0" lvl="0" marL="0" rtl="0" algn="l">
              <a:lnSpc>
                <a:spcPct val="100000"/>
              </a:lnSpc>
              <a:spcBef>
                <a:spcPts val="0"/>
              </a:spcBef>
              <a:spcAft>
                <a:spcPts val="0"/>
              </a:spcAft>
              <a:buSzPts val="4200"/>
              <a:buNone/>
            </a:pPr>
            <a:r>
              <a:t/>
            </a:r>
            <a:endParaRPr sz="2000"/>
          </a:p>
          <a:p>
            <a:pPr indent="-355600" lvl="0" marL="457200" rtl="0" algn="l">
              <a:lnSpc>
                <a:spcPct val="100000"/>
              </a:lnSpc>
              <a:spcBef>
                <a:spcPts val="0"/>
              </a:spcBef>
              <a:spcAft>
                <a:spcPts val="0"/>
              </a:spcAft>
              <a:buSzPts val="2000"/>
              <a:buAutoNum type="arabicPeriod"/>
            </a:pPr>
            <a:r>
              <a:rPr lang="en-US" sz="2000"/>
              <a:t>Group 2 and Group 3 has more number of churns.</a:t>
            </a:r>
            <a:endParaRPr sz="2000"/>
          </a:p>
        </p:txBody>
      </p:sp>
      <p:pic>
        <p:nvPicPr>
          <p:cNvPr id="150" name="Google Shape;150;p14"/>
          <p:cNvPicPr preferRelativeResize="0"/>
          <p:nvPr/>
        </p:nvPicPr>
        <p:blipFill rotWithShape="1">
          <a:blip r:embed="rId3">
            <a:alphaModFix/>
          </a:blip>
          <a:srcRect b="0" l="0" r="0" t="0"/>
          <a:stretch/>
        </p:blipFill>
        <p:spPr>
          <a:xfrm>
            <a:off x="360300" y="548312"/>
            <a:ext cx="4795625" cy="404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Correlation between variables:</a:t>
            </a:r>
            <a:endParaRPr/>
          </a:p>
        </p:txBody>
      </p:sp>
      <p:pic>
        <p:nvPicPr>
          <p:cNvPr id="156" name="Google Shape;156;p15"/>
          <p:cNvPicPr preferRelativeResize="0"/>
          <p:nvPr/>
        </p:nvPicPr>
        <p:blipFill rotWithShape="1">
          <a:blip r:embed="rId3">
            <a:alphaModFix/>
          </a:blip>
          <a:srcRect b="0" l="0" r="0" t="0"/>
          <a:stretch/>
        </p:blipFill>
        <p:spPr>
          <a:xfrm>
            <a:off x="617305" y="1017800"/>
            <a:ext cx="7277760" cy="289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6"/>
          <p:cNvPicPr preferRelativeResize="0"/>
          <p:nvPr/>
        </p:nvPicPr>
        <p:blipFill rotWithShape="1">
          <a:blip r:embed="rId3">
            <a:alphaModFix/>
          </a:blip>
          <a:srcRect b="0" l="0" r="0" t="0"/>
          <a:stretch/>
        </p:blipFill>
        <p:spPr>
          <a:xfrm>
            <a:off x="285750" y="145425"/>
            <a:ext cx="4696249" cy="4845675"/>
          </a:xfrm>
          <a:prstGeom prst="rect">
            <a:avLst/>
          </a:prstGeom>
          <a:noFill/>
          <a:ln>
            <a:noFill/>
          </a:ln>
        </p:spPr>
      </p:pic>
      <p:sp>
        <p:nvSpPr>
          <p:cNvPr id="162" name="Google Shape;162;p16"/>
          <p:cNvSpPr txBox="1"/>
          <p:nvPr/>
        </p:nvSpPr>
        <p:spPr>
          <a:xfrm>
            <a:off x="5404425" y="628763"/>
            <a:ext cx="3491100" cy="3879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FFF2CC"/>
              </a:buClr>
              <a:buSzPts val="2000"/>
              <a:buFont typeface="Roboto"/>
              <a:buAutoNum type="arabicPeriod"/>
            </a:pPr>
            <a:r>
              <a:rPr b="0" i="0" lang="en-US" sz="2000" u="none" cap="none" strike="noStrike">
                <a:solidFill>
                  <a:srgbClr val="FFF2CC"/>
                </a:solidFill>
                <a:latin typeface="Roboto"/>
                <a:ea typeface="Roboto"/>
                <a:cs typeface="Roboto"/>
                <a:sym typeface="Roboto"/>
              </a:rPr>
              <a:t>A heatmap contains values representing various shades of the same colour for each value to be plotted.</a:t>
            </a:r>
            <a:endParaRPr b="0" i="0" sz="2000" u="none" cap="none" strike="noStrike">
              <a:solidFill>
                <a:srgbClr val="FFF2CC"/>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2CC"/>
              </a:solidFill>
              <a:latin typeface="Roboto"/>
              <a:ea typeface="Roboto"/>
              <a:cs typeface="Roboto"/>
              <a:sym typeface="Roboto"/>
            </a:endParaRPr>
          </a:p>
          <a:p>
            <a:pPr indent="-355600" lvl="0" marL="457200" marR="0" rtl="0" algn="l">
              <a:lnSpc>
                <a:spcPct val="100000"/>
              </a:lnSpc>
              <a:spcBef>
                <a:spcPts val="0"/>
              </a:spcBef>
              <a:spcAft>
                <a:spcPts val="0"/>
              </a:spcAft>
              <a:buClr>
                <a:srgbClr val="FFF2CC"/>
              </a:buClr>
              <a:buSzPts val="2000"/>
              <a:buFont typeface="Roboto"/>
              <a:buAutoNum type="arabicPeriod"/>
            </a:pPr>
            <a:r>
              <a:rPr b="0" i="0" lang="en-US" sz="2000" u="none" cap="none" strike="noStrike">
                <a:solidFill>
                  <a:srgbClr val="FFF2CC"/>
                </a:solidFill>
                <a:latin typeface="Roboto"/>
                <a:ea typeface="Roboto"/>
                <a:cs typeface="Roboto"/>
                <a:sym typeface="Roboto"/>
              </a:rPr>
              <a:t>Heatmap shows the correlation between data.</a:t>
            </a:r>
            <a:endParaRPr b="0" i="0" sz="2000" u="none" cap="none" strike="noStrike">
              <a:solidFill>
                <a:srgbClr val="FFF2CC"/>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2CC"/>
              </a:solidFill>
              <a:latin typeface="Roboto"/>
              <a:ea typeface="Roboto"/>
              <a:cs typeface="Roboto"/>
              <a:sym typeface="Roboto"/>
            </a:endParaRPr>
          </a:p>
          <a:p>
            <a:pPr indent="-355600" lvl="0" marL="457200" marR="0" rtl="0" algn="l">
              <a:lnSpc>
                <a:spcPct val="100000"/>
              </a:lnSpc>
              <a:spcBef>
                <a:spcPts val="0"/>
              </a:spcBef>
              <a:spcAft>
                <a:spcPts val="0"/>
              </a:spcAft>
              <a:buClr>
                <a:srgbClr val="FFF2CC"/>
              </a:buClr>
              <a:buSzPts val="2000"/>
              <a:buFont typeface="Roboto"/>
              <a:buAutoNum type="arabicPeriod"/>
            </a:pPr>
            <a:r>
              <a:rPr b="0" i="0" lang="en-US" sz="2000" u="none" cap="none" strike="noStrike">
                <a:solidFill>
                  <a:srgbClr val="FFF2CC"/>
                </a:solidFill>
                <a:latin typeface="Roboto"/>
                <a:ea typeface="Roboto"/>
                <a:cs typeface="Roboto"/>
                <a:sym typeface="Roboto"/>
              </a:rPr>
              <a:t>Charge and minutes has more correlation.</a:t>
            </a:r>
            <a:endParaRPr b="0" i="0" sz="2000" u="none" cap="none" strike="noStrike">
              <a:solidFill>
                <a:srgbClr val="FFF2CC"/>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5652875" y="323025"/>
            <a:ext cx="3167400" cy="4497600"/>
          </a:xfrm>
          <a:prstGeom prst="rect">
            <a:avLst/>
          </a:prstGeom>
          <a:noFill/>
          <a:ln>
            <a:noFill/>
          </a:ln>
        </p:spPr>
        <p:txBody>
          <a:bodyPr anchorCtr="0" anchor="ctr" bIns="91425" lIns="91425" spcFirstLastPara="1" rIns="91425" wrap="square" tIns="91425">
            <a:noAutofit/>
          </a:bodyPr>
          <a:lstStyle/>
          <a:p>
            <a:pPr indent="-355600" lvl="0" marL="457200" rtl="0" algn="l">
              <a:lnSpc>
                <a:spcPct val="100000"/>
              </a:lnSpc>
              <a:spcBef>
                <a:spcPts val="0"/>
              </a:spcBef>
              <a:spcAft>
                <a:spcPts val="0"/>
              </a:spcAft>
              <a:buSzPts val="2000"/>
              <a:buAutoNum type="arabicPeriod"/>
            </a:pPr>
            <a:r>
              <a:rPr lang="en-US" sz="2000"/>
              <a:t>Histogram allows you to see the frequency distribution of a data set.</a:t>
            </a:r>
            <a:endParaRPr sz="2000"/>
          </a:p>
          <a:p>
            <a:pPr indent="-228600" lvl="0" marL="457200" rtl="0" algn="l">
              <a:lnSpc>
                <a:spcPct val="100000"/>
              </a:lnSpc>
              <a:spcBef>
                <a:spcPts val="0"/>
              </a:spcBef>
              <a:spcAft>
                <a:spcPts val="0"/>
              </a:spcAft>
              <a:buSzPts val="2000"/>
              <a:buNone/>
            </a:pPr>
            <a:r>
              <a:t/>
            </a:r>
            <a:endParaRPr sz="2000"/>
          </a:p>
        </p:txBody>
      </p:sp>
      <p:pic>
        <p:nvPicPr>
          <p:cNvPr id="168" name="Google Shape;168;p17"/>
          <p:cNvPicPr preferRelativeResize="0"/>
          <p:nvPr/>
        </p:nvPicPr>
        <p:blipFill rotWithShape="1">
          <a:blip r:embed="rId3">
            <a:alphaModFix/>
          </a:blip>
          <a:srcRect b="0" l="0" r="0" t="0"/>
          <a:stretch/>
        </p:blipFill>
        <p:spPr>
          <a:xfrm>
            <a:off x="152400" y="323025"/>
            <a:ext cx="4879275" cy="4668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5839225" y="1827900"/>
            <a:ext cx="2943900" cy="148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sz="2000"/>
              <a:t>This plot shows customers without voicemail plans are churning.</a:t>
            </a:r>
            <a:endParaRPr/>
          </a:p>
        </p:txBody>
      </p:sp>
      <p:pic>
        <p:nvPicPr>
          <p:cNvPr id="174" name="Google Shape;174;p18"/>
          <p:cNvPicPr preferRelativeResize="0"/>
          <p:nvPr/>
        </p:nvPicPr>
        <p:blipFill rotWithShape="1">
          <a:blip r:embed="rId3">
            <a:alphaModFix/>
          </a:blip>
          <a:srcRect b="0" l="0" r="0" t="0"/>
          <a:stretch/>
        </p:blipFill>
        <p:spPr>
          <a:xfrm>
            <a:off x="152400" y="434825"/>
            <a:ext cx="5252000" cy="455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3">
            <a:alphaModFix/>
          </a:blip>
          <a:srcRect b="0" l="0" r="0" t="0"/>
          <a:stretch/>
        </p:blipFill>
        <p:spPr>
          <a:xfrm>
            <a:off x="304800" y="152397"/>
            <a:ext cx="2494871" cy="1847553"/>
          </a:xfrm>
          <a:prstGeom prst="rect">
            <a:avLst/>
          </a:prstGeom>
          <a:noFill/>
          <a:ln>
            <a:noFill/>
          </a:ln>
        </p:spPr>
      </p:pic>
      <p:pic>
        <p:nvPicPr>
          <p:cNvPr id="180" name="Google Shape;180;p19"/>
          <p:cNvPicPr preferRelativeResize="0"/>
          <p:nvPr/>
        </p:nvPicPr>
        <p:blipFill rotWithShape="1">
          <a:blip r:embed="rId4">
            <a:alphaModFix/>
          </a:blip>
          <a:srcRect b="0" l="0" r="0" t="0"/>
          <a:stretch/>
        </p:blipFill>
        <p:spPr>
          <a:xfrm>
            <a:off x="328400" y="2500525"/>
            <a:ext cx="2494875" cy="1918775"/>
          </a:xfrm>
          <a:prstGeom prst="rect">
            <a:avLst/>
          </a:prstGeom>
          <a:noFill/>
          <a:ln>
            <a:noFill/>
          </a:ln>
        </p:spPr>
      </p:pic>
      <p:pic>
        <p:nvPicPr>
          <p:cNvPr id="181" name="Google Shape;181;p19"/>
          <p:cNvPicPr preferRelativeResize="0"/>
          <p:nvPr/>
        </p:nvPicPr>
        <p:blipFill rotWithShape="1">
          <a:blip r:embed="rId5">
            <a:alphaModFix/>
          </a:blip>
          <a:srcRect b="0" l="0" r="0" t="0"/>
          <a:stretch/>
        </p:blipFill>
        <p:spPr>
          <a:xfrm>
            <a:off x="3128525" y="152400"/>
            <a:ext cx="2494876" cy="1847550"/>
          </a:xfrm>
          <a:prstGeom prst="rect">
            <a:avLst/>
          </a:prstGeom>
          <a:noFill/>
          <a:ln>
            <a:noFill/>
          </a:ln>
        </p:spPr>
      </p:pic>
      <p:pic>
        <p:nvPicPr>
          <p:cNvPr id="182" name="Google Shape;182;p19"/>
          <p:cNvPicPr preferRelativeResize="0"/>
          <p:nvPr/>
        </p:nvPicPr>
        <p:blipFill rotWithShape="1">
          <a:blip r:embed="rId6">
            <a:alphaModFix/>
          </a:blip>
          <a:srcRect b="0" l="0" r="0" t="0"/>
          <a:stretch/>
        </p:blipFill>
        <p:spPr>
          <a:xfrm>
            <a:off x="3270800" y="2500525"/>
            <a:ext cx="2352600" cy="1918775"/>
          </a:xfrm>
          <a:prstGeom prst="rect">
            <a:avLst/>
          </a:prstGeom>
          <a:noFill/>
          <a:ln>
            <a:noFill/>
          </a:ln>
        </p:spPr>
      </p:pic>
      <p:pic>
        <p:nvPicPr>
          <p:cNvPr id="183" name="Google Shape;183;p19"/>
          <p:cNvPicPr preferRelativeResize="0"/>
          <p:nvPr/>
        </p:nvPicPr>
        <p:blipFill rotWithShape="1">
          <a:blip r:embed="rId7">
            <a:alphaModFix/>
          </a:blip>
          <a:srcRect b="0" l="0" r="0" t="0"/>
          <a:stretch/>
        </p:blipFill>
        <p:spPr>
          <a:xfrm>
            <a:off x="5775800" y="152400"/>
            <a:ext cx="2494875" cy="1918775"/>
          </a:xfrm>
          <a:prstGeom prst="rect">
            <a:avLst/>
          </a:prstGeom>
          <a:noFill/>
          <a:ln>
            <a:noFill/>
          </a:ln>
        </p:spPr>
      </p:pic>
      <p:sp>
        <p:nvSpPr>
          <p:cNvPr id="184" name="Google Shape;184;p19"/>
          <p:cNvSpPr txBox="1"/>
          <p:nvPr/>
        </p:nvSpPr>
        <p:spPr>
          <a:xfrm>
            <a:off x="5775800" y="2188200"/>
            <a:ext cx="3368400" cy="2955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FFF2CC"/>
              </a:buClr>
              <a:buSzPts val="2000"/>
              <a:buFont typeface="Roboto"/>
              <a:buChar char="●"/>
            </a:pPr>
            <a:r>
              <a:rPr b="0" i="0" lang="en-US" sz="2000" u="none" cap="none" strike="noStrike">
                <a:solidFill>
                  <a:srgbClr val="FFF2CC"/>
                </a:solidFill>
                <a:latin typeface="Roboto"/>
                <a:ea typeface="Roboto"/>
                <a:cs typeface="Roboto"/>
                <a:sym typeface="Roboto"/>
              </a:rPr>
              <a:t>Scatter plots are the graphs that present the relationship between two variables in a data-set.</a:t>
            </a:r>
            <a:endParaRPr b="0" i="0" sz="2000" u="none" cap="none" strike="noStrike">
              <a:solidFill>
                <a:srgbClr val="FFF2CC"/>
              </a:solidFill>
              <a:latin typeface="Roboto"/>
              <a:ea typeface="Roboto"/>
              <a:cs typeface="Roboto"/>
              <a:sym typeface="Roboto"/>
            </a:endParaRPr>
          </a:p>
          <a:p>
            <a:pPr indent="-355600" lvl="0" marL="457200" marR="0" rtl="0" algn="l">
              <a:lnSpc>
                <a:spcPct val="100000"/>
              </a:lnSpc>
              <a:spcBef>
                <a:spcPts val="0"/>
              </a:spcBef>
              <a:spcAft>
                <a:spcPts val="0"/>
              </a:spcAft>
              <a:buClr>
                <a:srgbClr val="FFF2CC"/>
              </a:buClr>
              <a:buSzPts val="2000"/>
              <a:buFont typeface="Roboto"/>
              <a:buChar char="●"/>
            </a:pPr>
            <a:r>
              <a:rPr b="0" i="0" lang="en-US" sz="2000" u="none" cap="none" strike="noStrike">
                <a:solidFill>
                  <a:srgbClr val="FFF2CC"/>
                </a:solidFill>
                <a:latin typeface="Roboto"/>
                <a:ea typeface="Roboto"/>
                <a:cs typeface="Roboto"/>
                <a:sym typeface="Roboto"/>
              </a:rPr>
              <a:t>Slide shows some scatter plots of total charge vs different minutes and charges.</a:t>
            </a:r>
            <a:endParaRPr b="0" i="0" sz="2000" u="none" cap="none" strike="noStrike">
              <a:solidFill>
                <a:srgbClr val="FFF2CC"/>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OUR TEAM</a:t>
            </a:r>
            <a:endParaRPr/>
          </a:p>
        </p:txBody>
      </p:sp>
      <p:sp>
        <p:nvSpPr>
          <p:cNvPr id="77" name="Google Shape;77;p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US" sz="2000"/>
              <a:t>Vijaykumar Rewate</a:t>
            </a:r>
            <a:endParaRPr sz="2000"/>
          </a:p>
          <a:p>
            <a:pPr indent="-355600" lvl="0" marL="457200" rtl="0" algn="l">
              <a:lnSpc>
                <a:spcPct val="115000"/>
              </a:lnSpc>
              <a:spcBef>
                <a:spcPts val="0"/>
              </a:spcBef>
              <a:spcAft>
                <a:spcPts val="0"/>
              </a:spcAft>
              <a:buSzPts val="2000"/>
              <a:buChar char="●"/>
            </a:pPr>
            <a:r>
              <a:rPr lang="en-US" sz="2000"/>
              <a:t>Akash Marthandrao Dhond</a:t>
            </a:r>
            <a:endParaRPr sz="2000"/>
          </a:p>
          <a:p>
            <a:pPr indent="-355600" lvl="0" marL="457200" rtl="0" algn="l">
              <a:lnSpc>
                <a:spcPct val="115000"/>
              </a:lnSpc>
              <a:spcBef>
                <a:spcPts val="0"/>
              </a:spcBef>
              <a:spcAft>
                <a:spcPts val="0"/>
              </a:spcAft>
              <a:buSzPts val="2000"/>
              <a:buChar char="●"/>
            </a:pPr>
            <a:r>
              <a:rPr lang="en-US" sz="2000"/>
              <a:t>Sriprakash L</a:t>
            </a:r>
            <a:endParaRPr sz="2000"/>
          </a:p>
          <a:p>
            <a:pPr indent="-355600" lvl="0" marL="457200" rtl="0" algn="l">
              <a:lnSpc>
                <a:spcPct val="115000"/>
              </a:lnSpc>
              <a:spcBef>
                <a:spcPts val="0"/>
              </a:spcBef>
              <a:spcAft>
                <a:spcPts val="0"/>
              </a:spcAft>
              <a:buSzPts val="2000"/>
              <a:buChar char="●"/>
            </a:pPr>
            <a:r>
              <a:rPr lang="en-US" sz="2000"/>
              <a:t>Rajshri Narsing Ekbote</a:t>
            </a:r>
            <a:endParaRPr sz="2000"/>
          </a:p>
          <a:p>
            <a:pPr indent="-355600" lvl="0" marL="457200" rtl="0" algn="l">
              <a:lnSpc>
                <a:spcPct val="115000"/>
              </a:lnSpc>
              <a:spcBef>
                <a:spcPts val="0"/>
              </a:spcBef>
              <a:spcAft>
                <a:spcPts val="0"/>
              </a:spcAft>
              <a:buSzPts val="2000"/>
              <a:buChar char="●"/>
            </a:pPr>
            <a:r>
              <a:rPr lang="en-US" sz="2000"/>
              <a:t>Emmanuel Clement Anthony</a:t>
            </a:r>
            <a:endParaRPr sz="2000"/>
          </a:p>
          <a:p>
            <a:pPr indent="-355600" lvl="0" marL="457200" rtl="0" algn="l">
              <a:lnSpc>
                <a:spcPct val="115000"/>
              </a:lnSpc>
              <a:spcBef>
                <a:spcPts val="0"/>
              </a:spcBef>
              <a:spcAft>
                <a:spcPts val="0"/>
              </a:spcAft>
              <a:buSzPts val="2000"/>
              <a:buChar char="●"/>
            </a:pPr>
            <a:r>
              <a:rPr lang="en-US" sz="2000"/>
              <a:t>Nakil Srushti Prashant</a:t>
            </a:r>
            <a:endParaRPr sz="2000"/>
          </a:p>
          <a:p>
            <a:pPr indent="-355600" lvl="0" marL="457200" rtl="0" algn="l">
              <a:lnSpc>
                <a:spcPct val="115000"/>
              </a:lnSpc>
              <a:spcBef>
                <a:spcPts val="0"/>
              </a:spcBef>
              <a:spcAft>
                <a:spcPts val="0"/>
              </a:spcAft>
              <a:buSzPts val="2000"/>
              <a:buChar char="●"/>
            </a:pPr>
            <a:r>
              <a:rPr lang="en-US" sz="2000"/>
              <a:t>Krishnaraj K</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solidFill>
                  <a:srgbClr val="FFFFFF"/>
                </a:solidFill>
              </a:rPr>
              <a:t>Feature Engineering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7e1851c74e_2_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Handling the Imbalanced Data Set-</a:t>
            </a:r>
            <a:endParaRPr/>
          </a:p>
        </p:txBody>
      </p:sp>
      <p:sp>
        <p:nvSpPr>
          <p:cNvPr id="195" name="Google Shape;195;g17e1851c74e_2_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US"/>
              <a:t>LogisticRegression </a:t>
            </a:r>
            <a:r>
              <a:rPr lang="en-US"/>
              <a:t>Classifier</a:t>
            </a:r>
            <a:r>
              <a:rPr lang="en-US"/>
              <a:t> :</a:t>
            </a:r>
            <a:endParaRPr/>
          </a:p>
          <a:p>
            <a:pPr indent="0" lvl="0" marL="114300" rtl="0" algn="l">
              <a:lnSpc>
                <a:spcPct val="115000"/>
              </a:lnSpc>
              <a:spcBef>
                <a:spcPts val="0"/>
              </a:spcBef>
              <a:spcAft>
                <a:spcPts val="0"/>
              </a:spcAft>
              <a:buNone/>
            </a:pPr>
            <a:r>
              <a:rPr lang="en-US" sz="1300"/>
              <a:t>Logistic regression is an example of supervised learning . It used to calculate or predict the probability of binary(yes/no) event occurring.</a:t>
            </a:r>
            <a:endParaRPr sz="1300"/>
          </a:p>
          <a:p>
            <a:pPr indent="0" lvl="0" marL="114300" rtl="0" algn="l">
              <a:lnSpc>
                <a:spcPct val="115000"/>
              </a:lnSpc>
              <a:spcBef>
                <a:spcPts val="0"/>
              </a:spcBef>
              <a:spcAft>
                <a:spcPts val="0"/>
              </a:spcAft>
              <a:buNone/>
            </a:pPr>
            <a:r>
              <a:t/>
            </a:r>
            <a:endParaRPr sz="1300"/>
          </a:p>
          <a:p>
            <a:pPr indent="-342900" lvl="0" marL="457200" rtl="0" algn="l">
              <a:spcBef>
                <a:spcPts val="0"/>
              </a:spcBef>
              <a:spcAft>
                <a:spcPts val="0"/>
              </a:spcAft>
              <a:buSzPts val="1800"/>
              <a:buAutoNum type="arabicParenR"/>
            </a:pPr>
            <a:r>
              <a:rPr lang="en-US"/>
              <a:t>GaussianNB Classifier :</a:t>
            </a:r>
            <a:endParaRPr/>
          </a:p>
          <a:p>
            <a:pPr indent="0" lvl="0" marL="114300" rtl="0" algn="l">
              <a:lnSpc>
                <a:spcPct val="115000"/>
              </a:lnSpc>
              <a:spcBef>
                <a:spcPts val="0"/>
              </a:spcBef>
              <a:spcAft>
                <a:spcPts val="0"/>
              </a:spcAft>
              <a:buNone/>
            </a:pPr>
            <a:r>
              <a:rPr lang="en-US" sz="1300"/>
              <a:t>Naïve Bayes classifers are a collection of classification algorithms based on bayes’ theorem . It is not a single algorithm but a family of algorithm where all of then share a common principle</a:t>
            </a:r>
            <a:endParaRPr sz="1300"/>
          </a:p>
          <a:p>
            <a:pPr indent="0" lvl="0" marL="114300" rtl="0" algn="l">
              <a:lnSpc>
                <a:spcPct val="115000"/>
              </a:lnSpc>
              <a:spcBef>
                <a:spcPts val="0"/>
              </a:spcBef>
              <a:spcAft>
                <a:spcPts val="0"/>
              </a:spcAft>
              <a:buNone/>
            </a:pPr>
            <a:r>
              <a:rPr lang="en-US" sz="1300"/>
              <a:t>Naïve bayes often used in sentiment analysis ,spam filtering , recommendation system.</a:t>
            </a:r>
            <a:endParaRPr sz="1300"/>
          </a:p>
          <a:p>
            <a:pPr indent="0" lvl="0" marL="114300" rtl="0" algn="l">
              <a:lnSpc>
                <a:spcPct val="115000"/>
              </a:lnSpc>
              <a:spcBef>
                <a:spcPts val="0"/>
              </a:spcBef>
              <a:spcAft>
                <a:spcPts val="0"/>
              </a:spcAft>
              <a:buNone/>
            </a:pPr>
            <a:r>
              <a:t/>
            </a:r>
            <a:endParaRPr sz="1300"/>
          </a:p>
          <a:p>
            <a:pPr indent="0" lvl="0" marL="0" rtl="0" algn="l">
              <a:spcBef>
                <a:spcPts val="0"/>
              </a:spcBef>
              <a:spcAft>
                <a:spcPts val="0"/>
              </a:spcAft>
              <a:buNone/>
            </a:pPr>
            <a:r>
              <a:rPr lang="en-US"/>
              <a:t>3)KNN Classifier:</a:t>
            </a:r>
            <a:endParaRPr/>
          </a:p>
          <a:p>
            <a:pPr indent="0" lvl="0" marL="0" rtl="0" algn="l">
              <a:spcBef>
                <a:spcPts val="0"/>
              </a:spcBef>
              <a:spcAft>
                <a:spcPts val="0"/>
              </a:spcAft>
              <a:buNone/>
            </a:pPr>
            <a:r>
              <a:rPr lang="en-US" sz="1200">
                <a:solidFill>
                  <a:srgbClr val="000000"/>
                </a:solidFill>
                <a:highlight>
                  <a:srgbClr val="FFFFFF"/>
                </a:highlight>
              </a:rPr>
              <a:t>K-NN algorithm assumes the similarity between the new case/data and available cases and put the new case into the category that is most similar to the available categories.</a:t>
            </a:r>
            <a:endParaRPr sz="1200">
              <a:solidFill>
                <a:srgbClr val="000000"/>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7e1851c74e_2_12"/>
          <p:cNvSpPr txBox="1"/>
          <p:nvPr>
            <p:ph idx="1" type="body"/>
          </p:nvPr>
        </p:nvSpPr>
        <p:spPr>
          <a:xfrm>
            <a:off x="311700" y="508125"/>
            <a:ext cx="8520600" cy="40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4) DecisionTree Classifier:</a:t>
            </a:r>
            <a:endParaRPr/>
          </a:p>
          <a:p>
            <a:pPr indent="0" lvl="0" marL="114300" rtl="0" algn="l">
              <a:lnSpc>
                <a:spcPct val="115000"/>
              </a:lnSpc>
              <a:spcBef>
                <a:spcPts val="0"/>
              </a:spcBef>
              <a:spcAft>
                <a:spcPts val="0"/>
              </a:spcAft>
              <a:buNone/>
            </a:pPr>
            <a:r>
              <a:rPr lang="en-US" sz="1300"/>
              <a:t>The main benefits of using a decision tree is its simplicity as the decision-making process is easy to visualise and understand .</a:t>
            </a:r>
            <a:endParaRPr sz="1300"/>
          </a:p>
          <a:p>
            <a:pPr indent="0" lvl="0" marL="114300" rtl="0" algn="l">
              <a:lnSpc>
                <a:spcPct val="115000"/>
              </a:lnSpc>
              <a:spcBef>
                <a:spcPts val="0"/>
              </a:spcBef>
              <a:spcAft>
                <a:spcPts val="0"/>
              </a:spcAft>
              <a:buNone/>
            </a:pPr>
            <a:r>
              <a:rPr lang="en-US" sz="1300"/>
              <a:t>Decision tree help you to evaluate your options </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US"/>
              <a:t>5)Random forest Classifier:</a:t>
            </a:r>
            <a:endParaRPr/>
          </a:p>
          <a:p>
            <a:pPr indent="0" lvl="0" marL="114300" rtl="0" algn="l">
              <a:lnSpc>
                <a:spcPct val="115000"/>
              </a:lnSpc>
              <a:spcBef>
                <a:spcPts val="0"/>
              </a:spcBef>
              <a:spcAft>
                <a:spcPts val="0"/>
              </a:spcAft>
              <a:buNone/>
            </a:pPr>
            <a:r>
              <a:rPr lang="en-US" sz="1300"/>
              <a:t>Random forest is a supervised learning algorithm is used in classification and regression problems, it builds trees on different samples and takes their majority vote for classification and average in case of regression.</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US"/>
              <a:t>6)LinearSVC:</a:t>
            </a:r>
            <a:endParaRPr/>
          </a:p>
          <a:p>
            <a:pPr indent="0" lvl="0" marL="0" rtl="0" algn="l">
              <a:spcBef>
                <a:spcPts val="0"/>
              </a:spcBef>
              <a:spcAft>
                <a:spcPts val="0"/>
              </a:spcAft>
              <a:buNone/>
            </a:pPr>
            <a:r>
              <a:rPr lang="en-US" sz="1150">
                <a:solidFill>
                  <a:srgbClr val="000000"/>
                </a:solidFill>
              </a:rPr>
              <a:t>The objective of a Linear SVC (Support Vector Classifier) is to fit to the data you provide, returning a "best fit" hyperplane that divides, or categorizes, your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7e1851c74e_2_20"/>
          <p:cNvSpPr txBox="1"/>
          <p:nvPr>
            <p:ph idx="1" type="body"/>
          </p:nvPr>
        </p:nvSpPr>
        <p:spPr>
          <a:xfrm>
            <a:off x="311700" y="300725"/>
            <a:ext cx="8520600" cy="34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7) </a:t>
            </a:r>
            <a:r>
              <a:rPr lang="en-US"/>
              <a:t>XGBoost Classifier:</a:t>
            </a:r>
            <a:endParaRPr/>
          </a:p>
          <a:p>
            <a:pPr indent="0" lvl="0" marL="114300" rtl="0" algn="l">
              <a:lnSpc>
                <a:spcPct val="115000"/>
              </a:lnSpc>
              <a:spcBef>
                <a:spcPts val="0"/>
              </a:spcBef>
              <a:spcAft>
                <a:spcPts val="0"/>
              </a:spcAft>
              <a:buNone/>
            </a:pPr>
            <a:r>
              <a:rPr lang="en-US" sz="1300"/>
              <a:t>XGBoost stands for Extreme Gradient Boosting, is a scalable, distributed gradient –boosted decision tree.</a:t>
            </a:r>
            <a:endParaRPr sz="1300"/>
          </a:p>
          <a:p>
            <a:pPr indent="0" lvl="0" marL="114300" rtl="0" algn="l">
              <a:lnSpc>
                <a:spcPct val="115000"/>
              </a:lnSpc>
              <a:spcBef>
                <a:spcPts val="0"/>
              </a:spcBef>
              <a:spcAft>
                <a:spcPts val="0"/>
              </a:spcAft>
              <a:buNone/>
            </a:pPr>
            <a:r>
              <a:rPr lang="en-US" sz="1300"/>
              <a:t>It provides parallel tree boosting .It uses more accurate approximations to find the best tree model.</a:t>
            </a:r>
            <a:endParaRPr sz="13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460950" y="119725"/>
            <a:ext cx="8222100" cy="71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sz="2800">
                <a:solidFill>
                  <a:srgbClr val="FFFFFF"/>
                </a:solidFill>
              </a:rPr>
              <a:t>Handling the Imbalanced Data Set–</a:t>
            </a:r>
            <a:endParaRPr/>
          </a:p>
        </p:txBody>
      </p:sp>
      <p:sp>
        <p:nvSpPr>
          <p:cNvPr id="211" name="Google Shape;211;p21"/>
          <p:cNvSpPr txBox="1"/>
          <p:nvPr/>
        </p:nvSpPr>
        <p:spPr>
          <a:xfrm>
            <a:off x="632100" y="1078275"/>
            <a:ext cx="72999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a:solidFill>
                  <a:schemeClr val="lt1"/>
                </a:solidFill>
              </a:rPr>
              <a:t>Performance of Various Imbalanced Data Handling Technique with Different Classifiers</a:t>
            </a:r>
            <a:endParaRPr>
              <a:solidFill>
                <a:schemeClr val="lt1"/>
              </a:solidFill>
            </a:endParaRPr>
          </a:p>
        </p:txBody>
      </p:sp>
      <p:pic>
        <p:nvPicPr>
          <p:cNvPr id="212" name="Google Shape;212;p21"/>
          <p:cNvPicPr preferRelativeResize="0"/>
          <p:nvPr/>
        </p:nvPicPr>
        <p:blipFill>
          <a:blip r:embed="rId3">
            <a:alphaModFix/>
          </a:blip>
          <a:stretch>
            <a:fillRect/>
          </a:stretch>
        </p:blipFill>
        <p:spPr>
          <a:xfrm>
            <a:off x="1019975" y="1478475"/>
            <a:ext cx="6340153" cy="336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nvSpPr>
        <p:spPr>
          <a:xfrm>
            <a:off x="483375" y="347025"/>
            <a:ext cx="7882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a:solidFill>
                  <a:schemeClr val="lt1"/>
                </a:solidFill>
              </a:rPr>
              <a:t>Performance of Various Imbalanced Data Handling Technique with Different Classifiers</a:t>
            </a:r>
            <a:endParaRPr>
              <a:solidFill>
                <a:schemeClr val="lt1"/>
              </a:solidFill>
            </a:endParaRPr>
          </a:p>
        </p:txBody>
      </p:sp>
      <p:pic>
        <p:nvPicPr>
          <p:cNvPr id="218" name="Google Shape;218;p22"/>
          <p:cNvPicPr preferRelativeResize="0"/>
          <p:nvPr/>
        </p:nvPicPr>
        <p:blipFill>
          <a:blip r:embed="rId3">
            <a:alphaModFix/>
          </a:blip>
          <a:stretch>
            <a:fillRect/>
          </a:stretch>
        </p:blipFill>
        <p:spPr>
          <a:xfrm>
            <a:off x="913305" y="1024177"/>
            <a:ext cx="6445099" cy="3095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3"/>
          <p:cNvPicPr preferRelativeResize="0"/>
          <p:nvPr/>
        </p:nvPicPr>
        <p:blipFill>
          <a:blip r:embed="rId3">
            <a:alphaModFix/>
          </a:blip>
          <a:stretch>
            <a:fillRect/>
          </a:stretch>
        </p:blipFill>
        <p:spPr>
          <a:xfrm>
            <a:off x="970100" y="505000"/>
            <a:ext cx="6193599" cy="2581100"/>
          </a:xfrm>
          <a:prstGeom prst="rect">
            <a:avLst/>
          </a:prstGeom>
          <a:noFill/>
          <a:ln>
            <a:noFill/>
          </a:ln>
        </p:spPr>
      </p:pic>
      <p:pic>
        <p:nvPicPr>
          <p:cNvPr id="224" name="Google Shape;224;p23"/>
          <p:cNvPicPr preferRelativeResize="0"/>
          <p:nvPr/>
        </p:nvPicPr>
        <p:blipFill>
          <a:blip r:embed="rId4">
            <a:alphaModFix/>
          </a:blip>
          <a:stretch>
            <a:fillRect/>
          </a:stretch>
        </p:blipFill>
        <p:spPr>
          <a:xfrm>
            <a:off x="1094050" y="3928900"/>
            <a:ext cx="6193599" cy="678175"/>
          </a:xfrm>
          <a:prstGeom prst="rect">
            <a:avLst/>
          </a:prstGeom>
          <a:noFill/>
          <a:ln>
            <a:noFill/>
          </a:ln>
        </p:spPr>
      </p:pic>
      <p:pic>
        <p:nvPicPr>
          <p:cNvPr id="225" name="Google Shape;225;p23"/>
          <p:cNvPicPr preferRelativeResize="0"/>
          <p:nvPr/>
        </p:nvPicPr>
        <p:blipFill>
          <a:blip r:embed="rId5">
            <a:alphaModFix/>
          </a:blip>
          <a:stretch>
            <a:fillRect/>
          </a:stretch>
        </p:blipFill>
        <p:spPr>
          <a:xfrm>
            <a:off x="4455525" y="4607075"/>
            <a:ext cx="2832126" cy="348825"/>
          </a:xfrm>
          <a:prstGeom prst="rect">
            <a:avLst/>
          </a:prstGeom>
          <a:noFill/>
          <a:ln>
            <a:noFill/>
          </a:ln>
        </p:spPr>
      </p:pic>
      <p:sp>
        <p:nvSpPr>
          <p:cNvPr id="226" name="Google Shape;226;p23"/>
          <p:cNvSpPr txBox="1"/>
          <p:nvPr/>
        </p:nvSpPr>
        <p:spPr>
          <a:xfrm>
            <a:off x="1177425" y="3364425"/>
            <a:ext cx="706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FFFFFF"/>
                </a:solidFill>
              </a:rPr>
              <a:t> Selected ADAYSN resample technique to handle imbalance dataset</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548525" y="371822"/>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3200">
                <a:solidFill>
                  <a:srgbClr val="FFFFFF"/>
                </a:solidFill>
              </a:rPr>
              <a:t>Model Evaluation</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SzPts val="4200"/>
              <a:buNone/>
            </a:pPr>
            <a:r>
              <a:t/>
            </a:r>
            <a:endParaRPr/>
          </a:p>
        </p:txBody>
      </p:sp>
      <p:sp>
        <p:nvSpPr>
          <p:cNvPr id="232" name="Google Shape;232;p24"/>
          <p:cNvSpPr txBox="1"/>
          <p:nvPr/>
        </p:nvSpPr>
        <p:spPr>
          <a:xfrm>
            <a:off x="548525" y="805600"/>
            <a:ext cx="3000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v </a:t>
            </a:r>
            <a:r>
              <a:rPr lang="en-US">
                <a:solidFill>
                  <a:srgbClr val="FFFFFF"/>
                </a:solidFill>
              </a:rPr>
              <a:t>Confusion Matrix</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Precision</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Recall</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Accuracy</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F1 Score</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AUC</a:t>
            </a:r>
            <a:endParaRPr>
              <a:solidFill>
                <a:srgbClr val="FFFFFF"/>
              </a:solidFill>
            </a:endParaRPr>
          </a:p>
          <a:p>
            <a:pPr indent="0" lvl="0" marL="0" rtl="0" algn="l">
              <a:lnSpc>
                <a:spcPct val="115000"/>
              </a:lnSpc>
              <a:spcBef>
                <a:spcPts val="0"/>
              </a:spcBef>
              <a:spcAft>
                <a:spcPts val="0"/>
              </a:spcAft>
              <a:buNone/>
            </a:pPr>
            <a:r>
              <a:rPr lang="en-US"/>
              <a:t>v </a:t>
            </a:r>
            <a:r>
              <a:rPr lang="en-US">
                <a:solidFill>
                  <a:srgbClr val="FFFFFF"/>
                </a:solidFill>
              </a:rPr>
              <a:t>ROC</a:t>
            </a:r>
            <a:endParaRPr>
              <a:solidFill>
                <a:srgbClr val="FFFFFF"/>
              </a:solidFill>
            </a:endParaRPr>
          </a:p>
        </p:txBody>
      </p:sp>
      <p:sp>
        <p:nvSpPr>
          <p:cNvPr id="233" name="Google Shape;233;p24"/>
          <p:cNvSpPr txBox="1"/>
          <p:nvPr/>
        </p:nvSpPr>
        <p:spPr>
          <a:xfrm>
            <a:off x="548525" y="269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q </a:t>
            </a:r>
            <a:r>
              <a:rPr lang="en-US">
                <a:solidFill>
                  <a:srgbClr val="FFFFFF"/>
                </a:solidFill>
              </a:rPr>
              <a:t>CONFUSION MATRIX </a:t>
            </a:r>
            <a:endParaRPr>
              <a:solidFill>
                <a:srgbClr val="FFFFFF"/>
              </a:solidFill>
            </a:endParaRPr>
          </a:p>
        </p:txBody>
      </p:sp>
      <p:sp>
        <p:nvSpPr>
          <p:cNvPr id="234" name="Google Shape;234;p24"/>
          <p:cNvSpPr txBox="1"/>
          <p:nvPr/>
        </p:nvSpPr>
        <p:spPr>
          <a:xfrm>
            <a:off x="630750" y="3092800"/>
            <a:ext cx="7882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FFFFFF"/>
                </a:solidFill>
              </a:rPr>
              <a:t>A Confusion matrix is an N x N matrix used for evaluating the performance of a classification model, where N is the number of target classes. The matrix compares the actual target values with those predicted by the machine learning model. </a:t>
            </a:r>
            <a:endParaRPr>
              <a:solidFill>
                <a:srgbClr val="FFFFFF"/>
              </a:solidFill>
            </a:endParaRPr>
          </a:p>
        </p:txBody>
      </p:sp>
      <p:pic>
        <p:nvPicPr>
          <p:cNvPr id="235" name="Google Shape;235;p24"/>
          <p:cNvPicPr preferRelativeResize="0"/>
          <p:nvPr/>
        </p:nvPicPr>
        <p:blipFill>
          <a:blip r:embed="rId3">
            <a:alphaModFix/>
          </a:blip>
          <a:stretch>
            <a:fillRect/>
          </a:stretch>
        </p:blipFill>
        <p:spPr>
          <a:xfrm>
            <a:off x="5540100" y="3792550"/>
            <a:ext cx="1994050" cy="1214625"/>
          </a:xfrm>
          <a:prstGeom prst="rect">
            <a:avLst/>
          </a:prstGeom>
          <a:noFill/>
          <a:ln>
            <a:noFill/>
          </a:ln>
        </p:spPr>
      </p:pic>
      <p:sp>
        <p:nvSpPr>
          <p:cNvPr id="236" name="Google Shape;236;p24"/>
          <p:cNvSpPr txBox="1"/>
          <p:nvPr/>
        </p:nvSpPr>
        <p:spPr>
          <a:xfrm>
            <a:off x="1487275" y="3988600"/>
            <a:ext cx="3000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FFFFFF"/>
                </a:solidFill>
              </a:rPr>
              <a:t>T P - True Positive</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T N -</a:t>
            </a:r>
            <a:r>
              <a:rPr lang="en-US">
                <a:solidFill>
                  <a:srgbClr val="FFFFFF"/>
                </a:solidFill>
              </a:rPr>
              <a:t> </a:t>
            </a:r>
            <a:r>
              <a:rPr b="1" lang="en-US">
                <a:solidFill>
                  <a:srgbClr val="FFFFFF"/>
                </a:solidFill>
              </a:rPr>
              <a:t>True Negative</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F P -</a:t>
            </a:r>
            <a:r>
              <a:rPr lang="en-US">
                <a:solidFill>
                  <a:srgbClr val="FFFFFF"/>
                </a:solidFill>
              </a:rPr>
              <a:t> </a:t>
            </a:r>
            <a:r>
              <a:rPr b="1" lang="en-US">
                <a:solidFill>
                  <a:srgbClr val="FFFFFF"/>
                </a:solidFill>
              </a:rPr>
              <a:t>False Positive</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F N -</a:t>
            </a:r>
            <a:r>
              <a:rPr lang="en-US">
                <a:solidFill>
                  <a:srgbClr val="FFFFFF"/>
                </a:solidFill>
              </a:rPr>
              <a:t> </a:t>
            </a:r>
            <a:r>
              <a:rPr b="1" lang="en-US">
                <a:solidFill>
                  <a:srgbClr val="FFFFFF"/>
                </a:solidFill>
              </a:rPr>
              <a:t>False Negative</a:t>
            </a:r>
            <a:endParaRPr b="1">
              <a:solidFill>
                <a:srgbClr val="FFFFFF"/>
              </a:solidFill>
            </a:endParaRPr>
          </a:p>
          <a:p>
            <a:pPr indent="0" lvl="0" marL="0" rtl="0" algn="l">
              <a:lnSpc>
                <a:spcPct val="115000"/>
              </a:lnSpc>
              <a:spcBef>
                <a:spcPts val="0"/>
              </a:spcBef>
              <a:spcAft>
                <a:spcPts val="0"/>
              </a:spcAft>
              <a:buNone/>
            </a:pPr>
            <a:r>
              <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7b29aca3c2_0_36"/>
          <p:cNvSpPr txBox="1"/>
          <p:nvPr>
            <p:ph type="title"/>
          </p:nvPr>
        </p:nvSpPr>
        <p:spPr>
          <a:xfrm>
            <a:off x="399800" y="561322"/>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300">
                <a:solidFill>
                  <a:srgbClr val="FFFFFF"/>
                </a:solidFill>
                <a:latin typeface="Arial"/>
                <a:ea typeface="Arial"/>
                <a:cs typeface="Arial"/>
                <a:sym typeface="Arial"/>
              </a:rPr>
              <a:t>Precision tells us how many of the correctly predicted cases actually turned out to be positive.</a:t>
            </a:r>
            <a:endParaRPr sz="13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242" name="Google Shape;242;g17b29aca3c2_0_36"/>
          <p:cNvSpPr txBox="1"/>
          <p:nvPr/>
        </p:nvSpPr>
        <p:spPr>
          <a:xfrm>
            <a:off x="334650" y="1611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q </a:t>
            </a:r>
            <a:r>
              <a:rPr b="1" lang="en-US">
                <a:solidFill>
                  <a:srgbClr val="FFFFFF"/>
                </a:solidFill>
              </a:rPr>
              <a:t>Precision </a:t>
            </a:r>
            <a:endParaRPr b="1">
              <a:solidFill>
                <a:srgbClr val="FFFFFF"/>
              </a:solidFill>
            </a:endParaRPr>
          </a:p>
        </p:txBody>
      </p:sp>
      <p:sp>
        <p:nvSpPr>
          <p:cNvPr id="243" name="Google Shape;243;g17b29aca3c2_0_36"/>
          <p:cNvSpPr txBox="1"/>
          <p:nvPr/>
        </p:nvSpPr>
        <p:spPr>
          <a:xfrm>
            <a:off x="334650" y="780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FFFF"/>
                </a:solidFill>
              </a:rPr>
              <a:t>  </a:t>
            </a:r>
            <a:r>
              <a:rPr b="1" lang="en-US">
                <a:solidFill>
                  <a:srgbClr val="FFFFFF"/>
                </a:solidFill>
              </a:rPr>
              <a:t>Recall</a:t>
            </a:r>
            <a:endParaRPr/>
          </a:p>
        </p:txBody>
      </p:sp>
      <p:sp>
        <p:nvSpPr>
          <p:cNvPr id="244" name="Google Shape;244;g17b29aca3c2_0_36"/>
          <p:cNvSpPr txBox="1"/>
          <p:nvPr/>
        </p:nvSpPr>
        <p:spPr>
          <a:xfrm>
            <a:off x="334650" y="1078275"/>
            <a:ext cx="6940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rgbClr val="FFFFFF"/>
                </a:solidFill>
              </a:rPr>
              <a:t> </a:t>
            </a:r>
            <a:r>
              <a:rPr lang="en-US" sz="1300">
                <a:solidFill>
                  <a:srgbClr val="FFFFFF"/>
                </a:solidFill>
              </a:rPr>
              <a:t>Recall tells us how many of the actual positive cases we were able to predict correctly with  our model.</a:t>
            </a:r>
            <a:endParaRPr sz="1300">
              <a:solidFill>
                <a:srgbClr val="FFFFFF"/>
              </a:solidFill>
            </a:endParaRPr>
          </a:p>
        </p:txBody>
      </p:sp>
      <p:sp>
        <p:nvSpPr>
          <p:cNvPr id="245" name="Google Shape;245;g17b29aca3c2_0_36"/>
          <p:cNvSpPr txBox="1"/>
          <p:nvPr/>
        </p:nvSpPr>
        <p:spPr>
          <a:xfrm>
            <a:off x="334650" y="1636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q </a:t>
            </a:r>
            <a:r>
              <a:rPr b="1" lang="en-US">
                <a:solidFill>
                  <a:srgbClr val="FFFFFF"/>
                </a:solidFill>
              </a:rPr>
              <a:t>F1 Score </a:t>
            </a:r>
            <a:endParaRPr b="1">
              <a:solidFill>
                <a:srgbClr val="FFFFFF"/>
              </a:solidFill>
            </a:endParaRPr>
          </a:p>
        </p:txBody>
      </p:sp>
      <p:sp>
        <p:nvSpPr>
          <p:cNvPr id="246" name="Google Shape;246;g17b29aca3c2_0_36"/>
          <p:cNvSpPr txBox="1"/>
          <p:nvPr/>
        </p:nvSpPr>
        <p:spPr>
          <a:xfrm>
            <a:off x="570150" y="2001075"/>
            <a:ext cx="6593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FFFFFF"/>
                </a:solidFill>
              </a:rPr>
              <a:t>F1-score is a harmonic mean of Precision and Recall, and so it gives a combined idea about these two metrics. It is maximum when Precision is equal to Recall.</a:t>
            </a:r>
            <a:endParaRPr>
              <a:solidFill>
                <a:srgbClr val="FFFFFF"/>
              </a:solidFill>
            </a:endParaRPr>
          </a:p>
        </p:txBody>
      </p:sp>
      <p:sp>
        <p:nvSpPr>
          <p:cNvPr id="247" name="Google Shape;247;g17b29aca3c2_0_36"/>
          <p:cNvSpPr txBox="1"/>
          <p:nvPr/>
        </p:nvSpPr>
        <p:spPr>
          <a:xfrm>
            <a:off x="399800" y="2684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FFFF"/>
                </a:solidFill>
              </a:rPr>
              <a:t> </a:t>
            </a:r>
            <a:r>
              <a:rPr b="1" lang="en-US">
                <a:solidFill>
                  <a:srgbClr val="FFFFFF"/>
                </a:solidFill>
              </a:rPr>
              <a:t>ROC</a:t>
            </a:r>
            <a:endParaRPr/>
          </a:p>
        </p:txBody>
      </p:sp>
      <p:sp>
        <p:nvSpPr>
          <p:cNvPr id="248" name="Google Shape;248;g17b29aca3c2_0_36"/>
          <p:cNvSpPr txBox="1"/>
          <p:nvPr/>
        </p:nvSpPr>
        <p:spPr>
          <a:xfrm>
            <a:off x="570150" y="2956875"/>
            <a:ext cx="60978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FFFFFF"/>
                </a:solidFill>
              </a:rPr>
              <a:t>The Receiver Operator Characteristic (ROC) curve is an evaluation metric for binary classification problems. It is a probability curve that plots the TPR against FPR at various threshold values and essentially separates the ‘signal’ from the ‘noise’.</a:t>
            </a:r>
            <a:endParaRPr>
              <a:solidFill>
                <a:srgbClr val="FFFFFF"/>
              </a:solidFill>
            </a:endParaRPr>
          </a:p>
        </p:txBody>
      </p:sp>
      <p:sp>
        <p:nvSpPr>
          <p:cNvPr id="249" name="Google Shape;249;g17b29aca3c2_0_36"/>
          <p:cNvSpPr txBox="1"/>
          <p:nvPr/>
        </p:nvSpPr>
        <p:spPr>
          <a:xfrm>
            <a:off x="399800" y="41590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q</a:t>
            </a:r>
            <a:r>
              <a:rPr b="1" lang="en-US">
                <a:solidFill>
                  <a:srgbClr val="FFFFFF"/>
                </a:solidFill>
              </a:rPr>
              <a:t>AUC </a:t>
            </a:r>
            <a:endParaRPr b="1">
              <a:solidFill>
                <a:srgbClr val="FFFFFF"/>
              </a:solidFill>
            </a:endParaRPr>
          </a:p>
        </p:txBody>
      </p:sp>
      <p:sp>
        <p:nvSpPr>
          <p:cNvPr id="250" name="Google Shape;250;g17b29aca3c2_0_36"/>
          <p:cNvSpPr txBox="1"/>
          <p:nvPr/>
        </p:nvSpPr>
        <p:spPr>
          <a:xfrm>
            <a:off x="706125" y="4408275"/>
            <a:ext cx="6940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FFFFFF"/>
                </a:solidFill>
              </a:rPr>
              <a:t>The Area Under the Curve (AUC) is the measure of the ability of a classifier to distinguish between classes.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7b29aca3c2_0_40"/>
          <p:cNvSpPr txBox="1"/>
          <p:nvPr>
            <p:ph type="title"/>
          </p:nvPr>
        </p:nvSpPr>
        <p:spPr>
          <a:xfrm>
            <a:off x="858375" y="4419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Model Building</a:t>
            </a:r>
            <a:endParaRPr/>
          </a:p>
        </p:txBody>
      </p:sp>
      <p:sp>
        <p:nvSpPr>
          <p:cNvPr id="256" name="Google Shape;256;g17b29aca3c2_0_40"/>
          <p:cNvSpPr txBox="1"/>
          <p:nvPr/>
        </p:nvSpPr>
        <p:spPr>
          <a:xfrm>
            <a:off x="858375" y="1425300"/>
            <a:ext cx="30000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v</a:t>
            </a:r>
            <a:r>
              <a:rPr lang="en-US">
                <a:solidFill>
                  <a:srgbClr val="FFFFFF"/>
                </a:solidFill>
              </a:rPr>
              <a:t>RandomForestClassifier</a:t>
            </a:r>
            <a:endParaRPr>
              <a:solidFill>
                <a:srgbClr val="FFFFFF"/>
              </a:solidFill>
            </a:endParaRPr>
          </a:p>
          <a:p>
            <a:pPr indent="0" lvl="0" marL="0" rtl="0" algn="l">
              <a:lnSpc>
                <a:spcPct val="115000"/>
              </a:lnSpc>
              <a:spcBef>
                <a:spcPts val="0"/>
              </a:spcBef>
              <a:spcAft>
                <a:spcPts val="0"/>
              </a:spcAft>
              <a:buNone/>
            </a:pPr>
            <a:r>
              <a:rPr lang="en-US"/>
              <a:t>v</a:t>
            </a:r>
            <a:r>
              <a:rPr lang="en-US">
                <a:solidFill>
                  <a:srgbClr val="FFFFFF"/>
                </a:solidFill>
              </a:rPr>
              <a:t>DecisionTreeClassifier</a:t>
            </a:r>
            <a:endParaRPr>
              <a:solidFill>
                <a:srgbClr val="FFFFFF"/>
              </a:solidFill>
            </a:endParaRPr>
          </a:p>
          <a:p>
            <a:pPr indent="0" lvl="0" marL="0" rtl="0" algn="l">
              <a:lnSpc>
                <a:spcPct val="115000"/>
              </a:lnSpc>
              <a:spcBef>
                <a:spcPts val="0"/>
              </a:spcBef>
              <a:spcAft>
                <a:spcPts val="0"/>
              </a:spcAft>
              <a:buNone/>
            </a:pPr>
            <a:r>
              <a:rPr lang="en-US"/>
              <a:t>v</a:t>
            </a:r>
            <a:r>
              <a:rPr lang="en-US">
                <a:solidFill>
                  <a:srgbClr val="FFFFFF"/>
                </a:solidFill>
              </a:rPr>
              <a:t>ExtraTreesClassifier</a:t>
            </a:r>
            <a:endParaRPr>
              <a:solidFill>
                <a:srgbClr val="FFFFFF"/>
              </a:solidFill>
            </a:endParaRPr>
          </a:p>
          <a:p>
            <a:pPr indent="0" lvl="0" marL="0" rtl="0" algn="l">
              <a:lnSpc>
                <a:spcPct val="115000"/>
              </a:lnSpc>
              <a:spcBef>
                <a:spcPts val="0"/>
              </a:spcBef>
              <a:spcAft>
                <a:spcPts val="0"/>
              </a:spcAft>
              <a:buNone/>
            </a:pPr>
            <a:r>
              <a:rPr lang="en-US"/>
              <a:t>v</a:t>
            </a:r>
            <a:r>
              <a:rPr lang="en-US">
                <a:solidFill>
                  <a:srgbClr val="FFFFFF"/>
                </a:solidFill>
              </a:rPr>
              <a:t>XGBClassifier</a:t>
            </a:r>
            <a:endParaRPr>
              <a:solidFill>
                <a:srgbClr val="FFFFFF"/>
              </a:solidFill>
            </a:endParaRPr>
          </a:p>
          <a:p>
            <a:pPr indent="0" lvl="0" marL="0" rtl="0" algn="l">
              <a:lnSpc>
                <a:spcPct val="115000"/>
              </a:lnSpc>
              <a:spcBef>
                <a:spcPts val="0"/>
              </a:spcBef>
              <a:spcAft>
                <a:spcPts val="0"/>
              </a:spcAft>
              <a:buNone/>
            </a:pPr>
            <a:r>
              <a:rPr lang="en-US"/>
              <a:t>v</a:t>
            </a:r>
            <a:r>
              <a:rPr lang="en-US">
                <a:solidFill>
                  <a:srgbClr val="FFFFFF"/>
                </a:solidFill>
              </a:rPr>
              <a:t>LGBMClassifier</a:t>
            </a:r>
            <a:endParaRPr>
              <a:solidFill>
                <a:srgbClr val="FFFFFF"/>
              </a:solidFill>
            </a:endParaRPr>
          </a:p>
          <a:p>
            <a:pPr indent="0" lvl="0" marL="0" rtl="0" algn="l">
              <a:lnSpc>
                <a:spcPct val="115000"/>
              </a:lnSpc>
              <a:spcBef>
                <a:spcPts val="0"/>
              </a:spcBef>
              <a:spcAft>
                <a:spcPts val="0"/>
              </a:spcAft>
              <a:buNone/>
            </a:pPr>
            <a:r>
              <a:rPr lang="en-US"/>
              <a:t>v</a:t>
            </a:r>
            <a:r>
              <a:rPr lang="en-US">
                <a:solidFill>
                  <a:srgbClr val="FFFFFF"/>
                </a:solidFill>
              </a:rPr>
              <a:t>BaggingClassifier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CONTENTS:</a:t>
            </a:r>
            <a:endParaRPr b="1"/>
          </a:p>
        </p:txBody>
      </p:sp>
      <p:sp>
        <p:nvSpPr>
          <p:cNvPr id="83" name="Google Shape;83;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oto Sans Symbols"/>
              <a:buChar char="▪"/>
            </a:pPr>
            <a:r>
              <a:rPr lang="en-US"/>
              <a:t>Introduction</a:t>
            </a:r>
            <a:endParaRPr/>
          </a:p>
          <a:p>
            <a:pPr indent="-342900" lvl="0" marL="457200" rtl="0" algn="l">
              <a:lnSpc>
                <a:spcPct val="115000"/>
              </a:lnSpc>
              <a:spcBef>
                <a:spcPts val="0"/>
              </a:spcBef>
              <a:spcAft>
                <a:spcPts val="0"/>
              </a:spcAft>
              <a:buSzPts val="1800"/>
              <a:buFont typeface="Noto Sans Symbols"/>
              <a:buChar char="▪"/>
            </a:pPr>
            <a:r>
              <a:rPr lang="en-US"/>
              <a:t>Objective</a:t>
            </a:r>
            <a:endParaRPr/>
          </a:p>
          <a:p>
            <a:pPr indent="-342900" lvl="0" marL="457200" rtl="0" algn="l">
              <a:lnSpc>
                <a:spcPct val="115000"/>
              </a:lnSpc>
              <a:spcBef>
                <a:spcPts val="0"/>
              </a:spcBef>
              <a:spcAft>
                <a:spcPts val="0"/>
              </a:spcAft>
              <a:buSzPts val="1800"/>
              <a:buFont typeface="Noto Sans Symbols"/>
              <a:buChar char="▪"/>
            </a:pPr>
            <a:r>
              <a:rPr lang="en-US"/>
              <a:t>Data Collection</a:t>
            </a:r>
            <a:endParaRPr/>
          </a:p>
          <a:p>
            <a:pPr indent="-342900" lvl="0" marL="457200" rtl="0" algn="l">
              <a:lnSpc>
                <a:spcPct val="115000"/>
              </a:lnSpc>
              <a:spcBef>
                <a:spcPts val="0"/>
              </a:spcBef>
              <a:spcAft>
                <a:spcPts val="0"/>
              </a:spcAft>
              <a:buSzPts val="1800"/>
              <a:buFont typeface="Noto Sans Symbols"/>
              <a:buChar char="▪"/>
            </a:pPr>
            <a:r>
              <a:rPr lang="en-US"/>
              <a:t>Exploratory Data Analysis</a:t>
            </a:r>
            <a:endParaRPr/>
          </a:p>
          <a:p>
            <a:pPr indent="-342900" lvl="0" marL="457200" rtl="0" algn="l">
              <a:lnSpc>
                <a:spcPct val="115000"/>
              </a:lnSpc>
              <a:spcBef>
                <a:spcPts val="0"/>
              </a:spcBef>
              <a:spcAft>
                <a:spcPts val="0"/>
              </a:spcAft>
              <a:buSzPts val="1800"/>
              <a:buFont typeface="Noto Sans Symbols"/>
              <a:buChar char="▪"/>
            </a:pPr>
            <a:r>
              <a:rPr lang="en-US"/>
              <a:t>Feature Engineering </a:t>
            </a:r>
            <a:endParaRPr/>
          </a:p>
          <a:p>
            <a:pPr indent="-342900" lvl="0" marL="457200" rtl="0" algn="l">
              <a:lnSpc>
                <a:spcPct val="115000"/>
              </a:lnSpc>
              <a:spcBef>
                <a:spcPts val="0"/>
              </a:spcBef>
              <a:spcAft>
                <a:spcPts val="0"/>
              </a:spcAft>
              <a:buSzPts val="1800"/>
              <a:buFont typeface="Noto Sans Symbols"/>
              <a:buChar char="▪"/>
            </a:pPr>
            <a:r>
              <a:rPr lang="en-US"/>
              <a:t>Feature Selection</a:t>
            </a:r>
            <a:endParaRPr/>
          </a:p>
          <a:p>
            <a:pPr indent="-342900" lvl="0" marL="457200" rtl="0" algn="l">
              <a:lnSpc>
                <a:spcPct val="115000"/>
              </a:lnSpc>
              <a:spcBef>
                <a:spcPts val="0"/>
              </a:spcBef>
              <a:spcAft>
                <a:spcPts val="0"/>
              </a:spcAft>
              <a:buSzPts val="1800"/>
              <a:buFont typeface="Noto Sans Symbols"/>
              <a:buChar char="▪"/>
            </a:pPr>
            <a:r>
              <a:rPr lang="en-US"/>
              <a:t>Model Building</a:t>
            </a:r>
            <a:endParaRPr/>
          </a:p>
          <a:p>
            <a:pPr indent="-342900" lvl="0" marL="457200" rtl="0" algn="l">
              <a:lnSpc>
                <a:spcPct val="115000"/>
              </a:lnSpc>
              <a:spcBef>
                <a:spcPts val="0"/>
              </a:spcBef>
              <a:spcAft>
                <a:spcPts val="0"/>
              </a:spcAft>
              <a:buSzPts val="1800"/>
              <a:buFont typeface="Noto Sans Symbols"/>
              <a:buChar char="▪"/>
            </a:pPr>
            <a:r>
              <a:rPr lang="en-US"/>
              <a:t>Hyper  Parameter Tunning</a:t>
            </a:r>
            <a:endParaRPr/>
          </a:p>
          <a:p>
            <a:pPr indent="-342900" lvl="0" marL="457200" rtl="0" algn="l">
              <a:lnSpc>
                <a:spcPct val="115000"/>
              </a:lnSpc>
              <a:spcBef>
                <a:spcPts val="0"/>
              </a:spcBef>
              <a:spcAft>
                <a:spcPts val="0"/>
              </a:spcAft>
              <a:buSzPts val="1800"/>
              <a:buFont typeface="Noto Sans Symbols"/>
              <a:buChar char="▪"/>
            </a:pPr>
            <a:r>
              <a:rPr lang="en-US"/>
              <a:t>Deployment</a:t>
            </a:r>
            <a:endParaRPr/>
          </a:p>
          <a:p>
            <a:pPr indent="-228600" lvl="0" marL="457200" rtl="0" algn="l">
              <a:lnSpc>
                <a:spcPct val="115000"/>
              </a:lnSpc>
              <a:spcBef>
                <a:spcPts val="0"/>
              </a:spcBef>
              <a:spcAft>
                <a:spcPts val="0"/>
              </a:spcAft>
              <a:buSzPts val="1800"/>
              <a:buFont typeface="Noto Sans Symbols"/>
              <a:buNone/>
            </a:pPr>
            <a:r>
              <a:t/>
            </a:r>
            <a:endParaRPr/>
          </a:p>
          <a:p>
            <a:pPr indent="-228600" lvl="0" marL="457200" rtl="0" algn="l">
              <a:lnSpc>
                <a:spcPct val="115000"/>
              </a:lnSpc>
              <a:spcBef>
                <a:spcPts val="0"/>
              </a:spcBef>
              <a:spcAft>
                <a:spcPts val="0"/>
              </a:spcAft>
              <a:buSzPts val="1800"/>
              <a:buFont typeface="Noto Sans Symbols"/>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7e1851c74e_2_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AdaBoost Classifier</a:t>
            </a:r>
            <a:endParaRPr/>
          </a:p>
        </p:txBody>
      </p:sp>
      <p:sp>
        <p:nvSpPr>
          <p:cNvPr id="262" name="Google Shape;262;g17e1851c74e_2_27"/>
          <p:cNvSpPr txBox="1"/>
          <p:nvPr>
            <p:ph idx="1" type="body"/>
          </p:nvPr>
        </p:nvSpPr>
        <p:spPr>
          <a:xfrm>
            <a:off x="311700" y="1229875"/>
            <a:ext cx="8520600" cy="26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212529"/>
                </a:solidFill>
                <a:highlight>
                  <a:srgbClr val="FFFFFF"/>
                </a:highlight>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sz="1400">
              <a:solidFill>
                <a:srgbClr val="212529"/>
              </a:solidFill>
              <a:highlight>
                <a:srgbClr val="FFFFFF"/>
              </a:highlight>
            </a:endParaRPr>
          </a:p>
          <a:p>
            <a:pPr indent="0" lvl="0" marL="0" rtl="0" algn="l">
              <a:spcBef>
                <a:spcPts val="0"/>
              </a:spcBef>
              <a:spcAft>
                <a:spcPts val="0"/>
              </a:spcAft>
              <a:buNone/>
            </a:pPr>
            <a:r>
              <a:t/>
            </a:r>
            <a:endParaRPr sz="1400">
              <a:solidFill>
                <a:srgbClr val="212529"/>
              </a:solidFill>
              <a:highlight>
                <a:srgbClr val="FFFFFF"/>
              </a:highlight>
            </a:endParaRPr>
          </a:p>
          <a:p>
            <a:pPr indent="0" lvl="0" marL="0" rtl="0" algn="l">
              <a:spcBef>
                <a:spcPts val="0"/>
              </a:spcBef>
              <a:spcAft>
                <a:spcPts val="0"/>
              </a:spcAft>
              <a:buNone/>
            </a:pPr>
            <a:r>
              <a:t/>
            </a:r>
            <a:endParaRPr sz="1400">
              <a:solidFill>
                <a:srgbClr val="212529"/>
              </a:solidFill>
              <a:highlight>
                <a:srgbClr val="FFFFFF"/>
              </a:highlight>
            </a:endParaRPr>
          </a:p>
        </p:txBody>
      </p:sp>
      <p:pic>
        <p:nvPicPr>
          <p:cNvPr id="263" name="Google Shape;263;g17e1851c74e_2_27"/>
          <p:cNvPicPr preferRelativeResize="0"/>
          <p:nvPr/>
        </p:nvPicPr>
        <p:blipFill>
          <a:blip r:embed="rId3">
            <a:alphaModFix/>
          </a:blip>
          <a:stretch>
            <a:fillRect/>
          </a:stretch>
        </p:blipFill>
        <p:spPr>
          <a:xfrm>
            <a:off x="311700" y="2465684"/>
            <a:ext cx="2016525" cy="1556616"/>
          </a:xfrm>
          <a:prstGeom prst="rect">
            <a:avLst/>
          </a:prstGeom>
          <a:noFill/>
          <a:ln>
            <a:noFill/>
          </a:ln>
        </p:spPr>
      </p:pic>
      <p:pic>
        <p:nvPicPr>
          <p:cNvPr id="264" name="Google Shape;264;g17e1851c74e_2_27"/>
          <p:cNvPicPr preferRelativeResize="0"/>
          <p:nvPr/>
        </p:nvPicPr>
        <p:blipFill>
          <a:blip r:embed="rId4">
            <a:alphaModFix/>
          </a:blip>
          <a:stretch>
            <a:fillRect/>
          </a:stretch>
        </p:blipFill>
        <p:spPr>
          <a:xfrm>
            <a:off x="2951150" y="2416100"/>
            <a:ext cx="2814550" cy="1503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7e1851c74e_2_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Bagging Classifier:</a:t>
            </a:r>
            <a:endParaRPr/>
          </a:p>
        </p:txBody>
      </p:sp>
      <p:sp>
        <p:nvSpPr>
          <p:cNvPr id="270" name="Google Shape;270;g17e1851c74e_2_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12529"/>
                </a:solidFill>
                <a:highlight>
                  <a:srgbClr val="FFFFFF"/>
                </a:highlight>
              </a:rPr>
              <a:t>A Bagging classifier is an ensemble meta-estimator that fits base classifiers each on random subsets of the original dataset and then aggregate their individual predictions (either by voting or by averaging) to form a final prediction. </a:t>
            </a:r>
            <a:endParaRPr sz="1200">
              <a:solidFill>
                <a:srgbClr val="212529"/>
              </a:solidFill>
              <a:highlight>
                <a:srgbClr val="FFFFFF"/>
              </a:highlight>
            </a:endParaRPr>
          </a:p>
          <a:p>
            <a:pPr indent="0" lvl="0" marL="0" rtl="0" algn="l">
              <a:spcBef>
                <a:spcPts val="0"/>
              </a:spcBef>
              <a:spcAft>
                <a:spcPts val="0"/>
              </a:spcAft>
              <a:buNone/>
            </a:pPr>
            <a:r>
              <a:t/>
            </a:r>
            <a:endParaRPr sz="1200">
              <a:solidFill>
                <a:srgbClr val="212529"/>
              </a:solidFill>
              <a:highlight>
                <a:srgbClr val="FFFFFF"/>
              </a:highlight>
            </a:endParaRPr>
          </a:p>
          <a:p>
            <a:pPr indent="0" lvl="0" marL="0" rtl="0" algn="l">
              <a:spcBef>
                <a:spcPts val="0"/>
              </a:spcBef>
              <a:spcAft>
                <a:spcPts val="0"/>
              </a:spcAft>
              <a:buNone/>
            </a:pPr>
            <a:r>
              <a:rPr lang="en-US" sz="1200">
                <a:solidFill>
                  <a:srgbClr val="212529"/>
                </a:solidFill>
                <a:highlight>
                  <a:srgbClr val="FFFFFF"/>
                </a:highlight>
              </a:rPr>
              <a:t>Such a meta-estimator can typically be used as a way to reduce the variance of a black-box estimator (e.g., a decision tree).</a:t>
            </a:r>
            <a:endParaRPr sz="1200">
              <a:solidFill>
                <a:srgbClr val="212529"/>
              </a:solidFill>
              <a:highlight>
                <a:srgbClr val="FFFFFF"/>
              </a:highlight>
            </a:endParaRPr>
          </a:p>
          <a:p>
            <a:pPr indent="0" lvl="0" marL="0" rtl="0" algn="l">
              <a:spcBef>
                <a:spcPts val="0"/>
              </a:spcBef>
              <a:spcAft>
                <a:spcPts val="0"/>
              </a:spcAft>
              <a:buNone/>
            </a:pPr>
            <a:r>
              <a:t/>
            </a:r>
            <a:endParaRPr sz="1200">
              <a:solidFill>
                <a:srgbClr val="212529"/>
              </a:solidFill>
              <a:highlight>
                <a:srgbClr val="FFFFFF"/>
              </a:highlight>
            </a:endParaRPr>
          </a:p>
        </p:txBody>
      </p:sp>
      <p:pic>
        <p:nvPicPr>
          <p:cNvPr id="271" name="Google Shape;271;g17e1851c74e_2_35"/>
          <p:cNvPicPr preferRelativeResize="0"/>
          <p:nvPr/>
        </p:nvPicPr>
        <p:blipFill>
          <a:blip r:embed="rId3">
            <a:alphaModFix/>
          </a:blip>
          <a:stretch>
            <a:fillRect/>
          </a:stretch>
        </p:blipFill>
        <p:spPr>
          <a:xfrm>
            <a:off x="677200" y="2684323"/>
            <a:ext cx="1788699" cy="1503875"/>
          </a:xfrm>
          <a:prstGeom prst="rect">
            <a:avLst/>
          </a:prstGeom>
          <a:noFill/>
          <a:ln>
            <a:noFill/>
          </a:ln>
        </p:spPr>
      </p:pic>
      <p:pic>
        <p:nvPicPr>
          <p:cNvPr id="272" name="Google Shape;272;g17e1851c74e_2_35"/>
          <p:cNvPicPr preferRelativeResize="0"/>
          <p:nvPr/>
        </p:nvPicPr>
        <p:blipFill>
          <a:blip r:embed="rId4">
            <a:alphaModFix/>
          </a:blip>
          <a:stretch>
            <a:fillRect/>
          </a:stretch>
        </p:blipFill>
        <p:spPr>
          <a:xfrm>
            <a:off x="3505725" y="2489200"/>
            <a:ext cx="2944400" cy="1595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7e1851c74e_2_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Extra Tree Classifier:</a:t>
            </a:r>
            <a:endParaRPr/>
          </a:p>
          <a:p>
            <a:pPr indent="0" lvl="0" marL="0" rtl="0" algn="l">
              <a:spcBef>
                <a:spcPts val="0"/>
              </a:spcBef>
              <a:spcAft>
                <a:spcPts val="0"/>
              </a:spcAft>
              <a:buNone/>
            </a:pPr>
            <a:r>
              <a:t/>
            </a:r>
            <a:endParaRPr/>
          </a:p>
        </p:txBody>
      </p:sp>
      <p:sp>
        <p:nvSpPr>
          <p:cNvPr id="278" name="Google Shape;278;g17e1851c74e_2_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12529"/>
                </a:solidFill>
                <a:highlight>
                  <a:srgbClr val="FFFFFF"/>
                </a:highlight>
              </a:rPr>
              <a:t>This class implements a meta estimator that fits a number of randomized decision trees (a.k.a. extra-trees) on various sub-samples of the dataset and uses averaging to improve the predictive accuracy and control over-fitting.</a:t>
            </a:r>
            <a:endParaRPr/>
          </a:p>
        </p:txBody>
      </p:sp>
      <p:pic>
        <p:nvPicPr>
          <p:cNvPr id="279" name="Google Shape;279;g17e1851c74e_2_44"/>
          <p:cNvPicPr preferRelativeResize="0"/>
          <p:nvPr/>
        </p:nvPicPr>
        <p:blipFill>
          <a:blip r:embed="rId3">
            <a:alphaModFix/>
          </a:blip>
          <a:stretch>
            <a:fillRect/>
          </a:stretch>
        </p:blipFill>
        <p:spPr>
          <a:xfrm>
            <a:off x="494600" y="2571742"/>
            <a:ext cx="1788700" cy="1411833"/>
          </a:xfrm>
          <a:prstGeom prst="rect">
            <a:avLst/>
          </a:prstGeom>
          <a:noFill/>
          <a:ln>
            <a:noFill/>
          </a:ln>
        </p:spPr>
      </p:pic>
      <p:pic>
        <p:nvPicPr>
          <p:cNvPr id="280" name="Google Shape;280;g17e1851c74e_2_44"/>
          <p:cNvPicPr preferRelativeResize="0"/>
          <p:nvPr/>
        </p:nvPicPr>
        <p:blipFill>
          <a:blip r:embed="rId4">
            <a:alphaModFix/>
          </a:blip>
          <a:stretch>
            <a:fillRect/>
          </a:stretch>
        </p:blipFill>
        <p:spPr>
          <a:xfrm>
            <a:off x="3340325" y="2614875"/>
            <a:ext cx="2881650" cy="1411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7e1851c74e_2_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Gradient Boosting Classifier:</a:t>
            </a:r>
            <a:endParaRPr/>
          </a:p>
        </p:txBody>
      </p:sp>
      <p:sp>
        <p:nvSpPr>
          <p:cNvPr id="286" name="Google Shape;286;g17e1851c74e_2_5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latin typeface="Arial"/>
                <a:ea typeface="Arial"/>
                <a:cs typeface="Arial"/>
                <a:sym typeface="Arial"/>
              </a:rPr>
              <a:t>G</a:t>
            </a:r>
            <a:r>
              <a:rPr lang="en-US" sz="1350">
                <a:solidFill>
                  <a:srgbClr val="212529"/>
                </a:solidFill>
                <a:uFill>
                  <a:noFill/>
                </a:uFill>
                <a:latin typeface="Arial"/>
                <a:ea typeface="Arial"/>
                <a:cs typeface="Arial"/>
                <a:sym typeface="Arial"/>
                <a:hlinkClick r:id="rId3">
                  <a:extLst>
                    <a:ext uri="{A12FA001-AC4F-418D-AE19-62706E023703}">
                      <ahyp:hlinkClr val="tx"/>
                    </a:ext>
                  </a:extLst>
                </a:hlinkClick>
              </a:rPr>
              <a:t>radient boosting classifiers</a:t>
            </a:r>
            <a:r>
              <a:rPr lang="en-US" sz="1350">
                <a:solidFill>
                  <a:srgbClr val="212529"/>
                </a:solidFill>
                <a:latin typeface="Arial"/>
                <a:ea typeface="Arial"/>
                <a:cs typeface="Arial"/>
                <a:sym typeface="Arial"/>
              </a:rPr>
              <a:t> </a:t>
            </a:r>
            <a:r>
              <a:rPr lang="en-US" sz="1350">
                <a:solidFill>
                  <a:srgbClr val="555555"/>
                </a:solidFill>
                <a:latin typeface="Arial"/>
                <a:ea typeface="Arial"/>
                <a:cs typeface="Arial"/>
                <a:sym typeface="Arial"/>
              </a:rPr>
              <a:t>are a group of machine learning algorithms that combine many weak learning models together to create a strong predictive model. Decision trees are usually used when doing gradient boosting</a:t>
            </a:r>
            <a:endParaRPr/>
          </a:p>
        </p:txBody>
      </p:sp>
      <p:pic>
        <p:nvPicPr>
          <p:cNvPr id="287" name="Google Shape;287;g17e1851c74e_2_55"/>
          <p:cNvPicPr preferRelativeResize="0"/>
          <p:nvPr/>
        </p:nvPicPr>
        <p:blipFill>
          <a:blip r:embed="rId4">
            <a:alphaModFix/>
          </a:blip>
          <a:stretch>
            <a:fillRect/>
          </a:stretch>
        </p:blipFill>
        <p:spPr>
          <a:xfrm>
            <a:off x="729939" y="2948249"/>
            <a:ext cx="1766175" cy="1411802"/>
          </a:xfrm>
          <a:prstGeom prst="rect">
            <a:avLst/>
          </a:prstGeom>
          <a:noFill/>
          <a:ln>
            <a:noFill/>
          </a:ln>
        </p:spPr>
      </p:pic>
      <p:pic>
        <p:nvPicPr>
          <p:cNvPr id="288" name="Google Shape;288;g17e1851c74e_2_55"/>
          <p:cNvPicPr preferRelativeResize="0"/>
          <p:nvPr/>
        </p:nvPicPr>
        <p:blipFill>
          <a:blip r:embed="rId5">
            <a:alphaModFix/>
          </a:blip>
          <a:stretch>
            <a:fillRect/>
          </a:stretch>
        </p:blipFill>
        <p:spPr>
          <a:xfrm>
            <a:off x="3610554" y="2948250"/>
            <a:ext cx="2590675" cy="1503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7b29aca3c2_0_101"/>
          <p:cNvSpPr txBox="1"/>
          <p:nvPr>
            <p:ph type="title"/>
          </p:nvPr>
        </p:nvSpPr>
        <p:spPr>
          <a:xfrm>
            <a:off x="684850" y="491572"/>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3600">
                <a:solidFill>
                  <a:srgbClr val="FFFFFF"/>
                </a:solidFill>
                <a:latin typeface="Arial"/>
                <a:ea typeface="Arial"/>
                <a:cs typeface="Arial"/>
                <a:sym typeface="Arial"/>
              </a:rPr>
              <a:t>Model Performance</a:t>
            </a:r>
            <a:endParaRPr sz="36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294" name="Google Shape;294;g17b29aca3c2_0_101"/>
          <p:cNvPicPr preferRelativeResize="0"/>
          <p:nvPr/>
        </p:nvPicPr>
        <p:blipFill>
          <a:blip r:embed="rId3">
            <a:alphaModFix/>
          </a:blip>
          <a:stretch>
            <a:fillRect/>
          </a:stretch>
        </p:blipFill>
        <p:spPr>
          <a:xfrm>
            <a:off x="858850" y="1011797"/>
            <a:ext cx="5971510" cy="350832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7b29aca3c2_0_105"/>
          <p:cNvSpPr txBox="1"/>
          <p:nvPr>
            <p:ph type="title"/>
          </p:nvPr>
        </p:nvSpPr>
        <p:spPr>
          <a:xfrm>
            <a:off x="460950" y="1732947"/>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v</a:t>
            </a:r>
            <a:r>
              <a:rPr b="1" lang="en-US" sz="1400">
                <a:solidFill>
                  <a:srgbClr val="FFFFFF"/>
                </a:solidFill>
                <a:latin typeface="Arial"/>
                <a:ea typeface="Arial"/>
                <a:cs typeface="Arial"/>
                <a:sym typeface="Arial"/>
              </a:rPr>
              <a:t>Easy Ensemble classifier</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v</a:t>
            </a:r>
            <a:r>
              <a:rPr b="1" lang="en-US" sz="1400">
                <a:solidFill>
                  <a:srgbClr val="FFFFFF"/>
                </a:solidFill>
                <a:latin typeface="Arial"/>
                <a:ea typeface="Arial"/>
                <a:cs typeface="Arial"/>
                <a:sym typeface="Arial"/>
              </a:rPr>
              <a:t>Balanced Bagging Classifier</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v</a:t>
            </a:r>
            <a:r>
              <a:rPr b="1" lang="en-US" sz="1400">
                <a:solidFill>
                  <a:srgbClr val="FFFFFF"/>
                </a:solidFill>
                <a:latin typeface="Arial"/>
                <a:ea typeface="Arial"/>
                <a:cs typeface="Arial"/>
                <a:sym typeface="Arial"/>
              </a:rPr>
              <a:t>RUSBoost</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300" name="Google Shape;300;g17b29aca3c2_0_105"/>
          <p:cNvSpPr txBox="1"/>
          <p:nvPr/>
        </p:nvSpPr>
        <p:spPr>
          <a:xfrm>
            <a:off x="347050" y="384200"/>
            <a:ext cx="640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FFFFFF"/>
                </a:solidFill>
                <a:latin typeface="Roboto"/>
                <a:ea typeface="Roboto"/>
                <a:cs typeface="Roboto"/>
                <a:sym typeface="Roboto"/>
              </a:rPr>
              <a:t>  Ensemble classifier which have samplers internally</a:t>
            </a:r>
            <a:endParaRPr b="1" sz="2000">
              <a:solidFill>
                <a:srgbClr val="FFFFFF"/>
              </a:solidFill>
              <a:latin typeface="Roboto"/>
              <a:ea typeface="Roboto"/>
              <a:cs typeface="Roboto"/>
              <a:sym typeface="Roboto"/>
            </a:endParaRPr>
          </a:p>
        </p:txBody>
      </p:sp>
      <p:pic>
        <p:nvPicPr>
          <p:cNvPr id="301" name="Google Shape;301;g17b29aca3c2_0_105"/>
          <p:cNvPicPr preferRelativeResize="0"/>
          <p:nvPr/>
        </p:nvPicPr>
        <p:blipFill>
          <a:blip r:embed="rId3">
            <a:alphaModFix/>
          </a:blip>
          <a:stretch>
            <a:fillRect/>
          </a:stretch>
        </p:blipFill>
        <p:spPr>
          <a:xfrm>
            <a:off x="598100" y="2746922"/>
            <a:ext cx="2781525" cy="1847553"/>
          </a:xfrm>
          <a:prstGeom prst="rect">
            <a:avLst/>
          </a:prstGeom>
          <a:noFill/>
          <a:ln>
            <a:noFill/>
          </a:ln>
        </p:spPr>
      </p:pic>
      <p:pic>
        <p:nvPicPr>
          <p:cNvPr id="302" name="Google Shape;302;g17b29aca3c2_0_105"/>
          <p:cNvPicPr preferRelativeResize="0"/>
          <p:nvPr/>
        </p:nvPicPr>
        <p:blipFill>
          <a:blip r:embed="rId4">
            <a:alphaModFix/>
          </a:blip>
          <a:stretch>
            <a:fillRect/>
          </a:stretch>
        </p:blipFill>
        <p:spPr>
          <a:xfrm>
            <a:off x="3718175" y="3238425"/>
            <a:ext cx="4965175" cy="1356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7e1851c74e_2_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 Require Scaling:</a:t>
            </a:r>
            <a:endParaRPr/>
          </a:p>
        </p:txBody>
      </p:sp>
      <p:sp>
        <p:nvSpPr>
          <p:cNvPr id="308" name="Google Shape;308;g17e1851c74e_2_6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Logistic Regression</a:t>
            </a:r>
            <a:endParaRPr sz="1400">
              <a:solidFill>
                <a:srgbClr val="202124"/>
              </a:solidFill>
              <a:latin typeface="Arial"/>
              <a:ea typeface="Arial"/>
              <a:cs typeface="Arial"/>
              <a:sym typeface="Arial"/>
            </a:endParaRPr>
          </a:p>
          <a:p>
            <a:pPr indent="0" lvl="0" marL="45720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Logistic RegressionCV</a:t>
            </a:r>
            <a:endParaRPr sz="1400">
              <a:solidFill>
                <a:srgbClr val="202124"/>
              </a:solidFill>
              <a:latin typeface="Arial"/>
              <a:ea typeface="Arial"/>
              <a:cs typeface="Arial"/>
              <a:sym typeface="Arial"/>
            </a:endParaRPr>
          </a:p>
          <a:p>
            <a:pPr indent="0" lvl="0" marL="45720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PassiveAggressiveClassifier</a:t>
            </a:r>
            <a:endParaRPr sz="1400">
              <a:solidFill>
                <a:srgbClr val="202124"/>
              </a:solidFill>
              <a:latin typeface="Arial"/>
              <a:ea typeface="Arial"/>
              <a:cs typeface="Arial"/>
              <a:sym typeface="Arial"/>
            </a:endParaRPr>
          </a:p>
          <a:p>
            <a:pPr indent="0" lvl="0" marL="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RidgeClassifierCV</a:t>
            </a:r>
            <a:endParaRPr sz="1400">
              <a:solidFill>
                <a:srgbClr val="202124"/>
              </a:solidFill>
              <a:latin typeface="Arial"/>
              <a:ea typeface="Arial"/>
              <a:cs typeface="Arial"/>
              <a:sym typeface="Arial"/>
            </a:endParaRPr>
          </a:p>
          <a:p>
            <a:pPr indent="0" lvl="0" marL="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SGDClassifier</a:t>
            </a:r>
            <a:endParaRPr sz="1400">
              <a:solidFill>
                <a:srgbClr val="202124"/>
              </a:solidFill>
              <a:latin typeface="Arial"/>
              <a:ea typeface="Arial"/>
              <a:cs typeface="Arial"/>
              <a:sym typeface="Arial"/>
            </a:endParaRPr>
          </a:p>
          <a:p>
            <a:pPr indent="0" lvl="0" marL="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Perceptron</a:t>
            </a:r>
            <a:endParaRPr sz="1400">
              <a:solidFill>
                <a:srgbClr val="202124"/>
              </a:solidFill>
              <a:latin typeface="Arial"/>
              <a:ea typeface="Arial"/>
              <a:cs typeface="Arial"/>
              <a:sym typeface="Arial"/>
            </a:endParaRPr>
          </a:p>
          <a:p>
            <a:pPr indent="0" lvl="0" marL="0" rtl="0" algn="l">
              <a:spcBef>
                <a:spcPts val="0"/>
              </a:spcBef>
              <a:spcAft>
                <a:spcPts val="0"/>
              </a:spcAft>
              <a:buNone/>
            </a:pPr>
            <a:r>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GaussianProcessClassifier</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US" sz="1400">
                <a:solidFill>
                  <a:srgbClr val="202124"/>
                </a:solidFill>
                <a:latin typeface="Arial"/>
                <a:ea typeface="Arial"/>
                <a:cs typeface="Arial"/>
                <a:sym typeface="Arial"/>
              </a:rPr>
              <a:t>SVC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7b29aca3c2_0_127"/>
          <p:cNvSpPr txBox="1"/>
          <p:nvPr/>
        </p:nvSpPr>
        <p:spPr>
          <a:xfrm>
            <a:off x="210700" y="334625"/>
            <a:ext cx="687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FFFF"/>
                </a:solidFill>
                <a:latin typeface="Roboto"/>
                <a:ea typeface="Roboto"/>
                <a:cs typeface="Roboto"/>
                <a:sym typeface="Roboto"/>
              </a:rPr>
              <a:t>After Using MinMax scaling technique, the performance increased.</a:t>
            </a:r>
            <a:endParaRPr/>
          </a:p>
        </p:txBody>
      </p:sp>
      <p:pic>
        <p:nvPicPr>
          <p:cNvPr id="314" name="Google Shape;314;g17b29aca3c2_0_127"/>
          <p:cNvPicPr preferRelativeResize="0"/>
          <p:nvPr/>
        </p:nvPicPr>
        <p:blipFill>
          <a:blip r:embed="rId3">
            <a:alphaModFix/>
          </a:blip>
          <a:stretch>
            <a:fillRect/>
          </a:stretch>
        </p:blipFill>
        <p:spPr>
          <a:xfrm>
            <a:off x="1251800" y="1346425"/>
            <a:ext cx="6159801" cy="3375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7e1851c74e_2_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Hyper Parameter Tuning:</a:t>
            </a:r>
            <a:endParaRPr/>
          </a:p>
        </p:txBody>
      </p:sp>
      <p:sp>
        <p:nvSpPr>
          <p:cNvPr id="320" name="Google Shape;320;g17e1851c74e_2_6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202124"/>
                </a:solidFill>
                <a:latin typeface="Arial"/>
                <a:ea typeface="Arial"/>
                <a:cs typeface="Arial"/>
                <a:sym typeface="Arial"/>
              </a:rPr>
              <a:t>Hyperparameter tuning using GridSearchCV, RandomSearchCV</a:t>
            </a:r>
            <a:endParaRPr>
              <a:solidFill>
                <a:srgbClr val="202124"/>
              </a:solidFill>
              <a:latin typeface="Arial"/>
              <a:ea typeface="Arial"/>
              <a:cs typeface="Arial"/>
              <a:sym typeface="Arial"/>
            </a:endParaRPr>
          </a:p>
          <a:p>
            <a:pPr indent="-342900" lvl="0" marL="457200" rtl="0" algn="l">
              <a:lnSpc>
                <a:spcPct val="115000"/>
              </a:lnSpc>
              <a:spcBef>
                <a:spcPts val="0"/>
              </a:spcBef>
              <a:spcAft>
                <a:spcPts val="0"/>
              </a:spcAft>
              <a:buClr>
                <a:srgbClr val="202124"/>
              </a:buClr>
              <a:buSzPts val="1800"/>
              <a:buFont typeface="Arial"/>
              <a:buChar char="●"/>
            </a:pPr>
            <a:r>
              <a:rPr lang="en-US" sz="1300"/>
              <a:t>GridSearchCV –</a:t>
            </a:r>
            <a:endParaRPr sz="1300"/>
          </a:p>
          <a:p>
            <a:pPr indent="0" lvl="0" marL="457200" rtl="0" algn="l">
              <a:lnSpc>
                <a:spcPct val="115000"/>
              </a:lnSpc>
              <a:spcBef>
                <a:spcPts val="0"/>
              </a:spcBef>
              <a:spcAft>
                <a:spcPts val="0"/>
              </a:spcAft>
              <a:buNone/>
            </a:pPr>
            <a:r>
              <a:rPr lang="en-US" sz="1300"/>
              <a:t>Gridsearchcv is the process of performing hyperparameter tunning in order to determine the optimal values for a given model.</a:t>
            </a:r>
            <a:endParaRPr sz="1300"/>
          </a:p>
          <a:p>
            <a:pPr indent="0" lvl="0" marL="457200" rtl="0" algn="l">
              <a:lnSpc>
                <a:spcPct val="115000"/>
              </a:lnSpc>
              <a:spcBef>
                <a:spcPts val="0"/>
              </a:spcBef>
              <a:spcAft>
                <a:spcPts val="0"/>
              </a:spcAft>
              <a:buNone/>
            </a:pPr>
            <a:r>
              <a:rPr lang="en-US" sz="1300"/>
              <a:t>GridSearchCV is a function that comes In scikit-learn model selection package .</a:t>
            </a:r>
            <a:endParaRPr sz="1300"/>
          </a:p>
          <a:p>
            <a:pPr indent="0" lvl="0" marL="457200" rtl="0" algn="l">
              <a:lnSpc>
                <a:spcPct val="115000"/>
              </a:lnSpc>
              <a:spcBef>
                <a:spcPts val="0"/>
              </a:spcBef>
              <a:spcAft>
                <a:spcPts val="0"/>
              </a:spcAft>
              <a:buNone/>
            </a:pPr>
            <a:r>
              <a:rPr lang="en-US" sz="1300"/>
              <a:t>GridSearchCV tries all combination of the values and evaluated the model for each combination using the cross validation method.</a:t>
            </a:r>
            <a:endParaRPr sz="1300"/>
          </a:p>
          <a:p>
            <a:pPr indent="-342900" lvl="0" marL="457200" rtl="0" algn="l">
              <a:lnSpc>
                <a:spcPct val="115000"/>
              </a:lnSpc>
              <a:spcBef>
                <a:spcPts val="0"/>
              </a:spcBef>
              <a:spcAft>
                <a:spcPts val="0"/>
              </a:spcAft>
              <a:buClr>
                <a:srgbClr val="202124"/>
              </a:buClr>
              <a:buSzPts val="1800"/>
              <a:buFont typeface="Arial"/>
              <a:buChar char="●"/>
            </a:pPr>
            <a:r>
              <a:rPr lang="en-US" sz="1300"/>
              <a:t>RandomSearchCV-</a:t>
            </a:r>
            <a:endParaRPr sz="1300"/>
          </a:p>
          <a:p>
            <a:pPr indent="0" lvl="0" marL="457200" rtl="0" algn="l">
              <a:lnSpc>
                <a:spcPct val="115000"/>
              </a:lnSpc>
              <a:spcBef>
                <a:spcPts val="0"/>
              </a:spcBef>
              <a:spcAft>
                <a:spcPts val="0"/>
              </a:spcAft>
              <a:buNone/>
            </a:pPr>
            <a:r>
              <a:rPr lang="en-US" sz="1300"/>
              <a:t>RandomSearchCV set up a grid of hyperparameter values and select random combination to train model and score. The  number of search iterations is set based on time/ resources</a:t>
            </a:r>
            <a:endParaRPr sz="1300"/>
          </a:p>
          <a:p>
            <a:pPr indent="0" lvl="0" marL="457200" rtl="0" algn="l">
              <a:spcBef>
                <a:spcPts val="0"/>
              </a:spcBef>
              <a:spcAft>
                <a:spcPts val="0"/>
              </a:spcAft>
              <a:buNone/>
            </a:pPr>
            <a:r>
              <a:t/>
            </a:r>
            <a:endParaRPr>
              <a:solidFill>
                <a:srgbClr val="202124"/>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7b29aca3c2_0_131"/>
          <p:cNvSpPr txBox="1"/>
          <p:nvPr/>
        </p:nvSpPr>
        <p:spPr>
          <a:xfrm>
            <a:off x="210700" y="-74350"/>
            <a:ext cx="613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solidFill>
                  <a:srgbClr val="FFFFFF"/>
                </a:solidFill>
                <a:latin typeface="Roboto"/>
                <a:ea typeface="Roboto"/>
                <a:cs typeface="Roboto"/>
                <a:sym typeface="Roboto"/>
              </a:rPr>
              <a:t>Hyper Parameter Tuning</a:t>
            </a:r>
            <a:endParaRPr/>
          </a:p>
        </p:txBody>
      </p:sp>
      <p:sp>
        <p:nvSpPr>
          <p:cNvPr id="326" name="Google Shape;326;g17b29aca3c2_0_131"/>
          <p:cNvSpPr txBox="1"/>
          <p:nvPr/>
        </p:nvSpPr>
        <p:spPr>
          <a:xfrm>
            <a:off x="210700" y="879975"/>
            <a:ext cx="6965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rgbClr val="202124"/>
              </a:solidFill>
            </a:endParaRPr>
          </a:p>
          <a:p>
            <a:pPr indent="0" lvl="0" marL="0" rtl="0" algn="l">
              <a:lnSpc>
                <a:spcPct val="115000"/>
              </a:lnSpc>
              <a:spcBef>
                <a:spcPts val="0"/>
              </a:spcBef>
              <a:spcAft>
                <a:spcPts val="0"/>
              </a:spcAft>
              <a:buNone/>
            </a:pPr>
            <a:r>
              <a:rPr lang="en-US" sz="1800">
                <a:solidFill>
                  <a:srgbClr val="FFFFFF"/>
                </a:solidFill>
              </a:rPr>
              <a:t>We have selected: Random Forest Classifier, Extra Tree Classifier,XGB Classifier.</a:t>
            </a:r>
            <a:endParaRPr sz="1800">
              <a:solidFill>
                <a:srgbClr val="FFFFFF"/>
              </a:solidFill>
            </a:endParaRPr>
          </a:p>
          <a:p>
            <a:pPr indent="0" lvl="0" marL="0" rtl="0" algn="l">
              <a:lnSpc>
                <a:spcPct val="115000"/>
              </a:lnSpc>
              <a:spcBef>
                <a:spcPts val="0"/>
              </a:spcBef>
              <a:spcAft>
                <a:spcPts val="0"/>
              </a:spcAft>
              <a:buNone/>
            </a:pPr>
            <a:r>
              <a:rPr lang="en-US" sz="1800">
                <a:solidFill>
                  <a:srgbClr val="FFFFFF"/>
                </a:solidFill>
              </a:rPr>
              <a:t> and performed hyper parameter tuning</a:t>
            </a:r>
            <a:endParaRPr sz="1800">
              <a:solidFill>
                <a:srgbClr val="FFFFFF"/>
              </a:solidFill>
            </a:endParaRPr>
          </a:p>
        </p:txBody>
      </p:sp>
      <p:pic>
        <p:nvPicPr>
          <p:cNvPr id="327" name="Google Shape;327;g17b29aca3c2_0_131"/>
          <p:cNvPicPr preferRelativeResize="0"/>
          <p:nvPr/>
        </p:nvPicPr>
        <p:blipFill>
          <a:blip r:embed="rId3">
            <a:alphaModFix/>
          </a:blip>
          <a:stretch>
            <a:fillRect/>
          </a:stretch>
        </p:blipFill>
        <p:spPr>
          <a:xfrm>
            <a:off x="152400" y="3143547"/>
            <a:ext cx="3774286" cy="1847553"/>
          </a:xfrm>
          <a:prstGeom prst="rect">
            <a:avLst/>
          </a:prstGeom>
          <a:noFill/>
          <a:ln>
            <a:noFill/>
          </a:ln>
        </p:spPr>
      </p:pic>
      <p:sp>
        <p:nvSpPr>
          <p:cNvPr id="328" name="Google Shape;328;g17b29aca3c2_0_131"/>
          <p:cNvSpPr txBox="1"/>
          <p:nvPr/>
        </p:nvSpPr>
        <p:spPr>
          <a:xfrm>
            <a:off x="304063" y="26275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FFFFFF"/>
                </a:solidFill>
              </a:rPr>
              <a:t>Grid Parameters</a:t>
            </a:r>
            <a:endParaRPr b="1"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INTRODUCTION:</a:t>
            </a:r>
            <a:endParaRPr/>
          </a:p>
        </p:txBody>
      </p:sp>
      <p:sp>
        <p:nvSpPr>
          <p:cNvPr id="89" name="Google Shape;89;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oto Sans Symbols"/>
              <a:buChar char="▪"/>
            </a:pPr>
            <a:r>
              <a:rPr lang="en-US" sz="1300"/>
              <a:t>The global telecommunications market is continually transforming on account of the ongoing innovation and developments taking place consistently and at a first pace. So for the growth of telecommunication market the loyalty of the customer is key factor.</a:t>
            </a:r>
            <a:endParaRPr/>
          </a:p>
          <a:p>
            <a:pPr indent="-228600" lvl="0" marL="457200" rtl="0" algn="l">
              <a:lnSpc>
                <a:spcPct val="115000"/>
              </a:lnSpc>
              <a:spcBef>
                <a:spcPts val="0"/>
              </a:spcBef>
              <a:spcAft>
                <a:spcPts val="0"/>
              </a:spcAft>
              <a:buSzPts val="1800"/>
              <a:buFont typeface="Noto Sans Symbols"/>
              <a:buNone/>
            </a:pPr>
            <a:r>
              <a:t/>
            </a:r>
            <a:endParaRPr sz="1300"/>
          </a:p>
          <a:p>
            <a:pPr indent="-342900" lvl="0" marL="457200" rtl="0" algn="l">
              <a:lnSpc>
                <a:spcPct val="115000"/>
              </a:lnSpc>
              <a:spcBef>
                <a:spcPts val="0"/>
              </a:spcBef>
              <a:spcAft>
                <a:spcPts val="0"/>
              </a:spcAft>
              <a:buSzPts val="1800"/>
              <a:buFont typeface="Noto Sans Symbols"/>
              <a:buChar char="▪"/>
            </a:pPr>
            <a:r>
              <a:rPr lang="en-US" sz="1300"/>
              <a:t>In media transmission worldview, Churn is characterized to be the movements of clients leaving the organization and disposing of the administrations offered by it because of disappointment of the administration as well as because of better offering from their system suppliers inside the reasonable sticker price of the client. So holding of the client is exceptionally troublesome.</a:t>
            </a:r>
            <a:endParaRPr/>
          </a:p>
          <a:p>
            <a:pPr indent="-228600" lvl="0" marL="457200" rtl="0" algn="l">
              <a:lnSpc>
                <a:spcPct val="115000"/>
              </a:lnSpc>
              <a:spcBef>
                <a:spcPts val="0"/>
              </a:spcBef>
              <a:spcAft>
                <a:spcPts val="0"/>
              </a:spcAft>
              <a:buSzPts val="1800"/>
              <a:buFont typeface="Noto Sans Symbols"/>
              <a:buNone/>
            </a:pPr>
            <a:r>
              <a:t/>
            </a:r>
            <a:endParaRPr sz="1300"/>
          </a:p>
          <a:p>
            <a:pPr indent="-342900" lvl="0" marL="457200" rtl="0" algn="l">
              <a:lnSpc>
                <a:spcPct val="115000"/>
              </a:lnSpc>
              <a:spcBef>
                <a:spcPts val="0"/>
              </a:spcBef>
              <a:spcAft>
                <a:spcPts val="0"/>
              </a:spcAft>
              <a:buSzPts val="1800"/>
              <a:buFont typeface="Noto Sans Symbols"/>
              <a:buChar char="▪"/>
            </a:pPr>
            <a:r>
              <a:rPr lang="en-US" sz="1300"/>
              <a:t>Hence it is gradually important for telecommunication companies to proactively identify factors that tendency to unsubscribe to take preventive measures to retain customers.</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g17b29aca3c2_0_150"/>
          <p:cNvPicPr preferRelativeResize="0"/>
          <p:nvPr/>
        </p:nvPicPr>
        <p:blipFill>
          <a:blip r:embed="rId3">
            <a:alphaModFix/>
          </a:blip>
          <a:stretch>
            <a:fillRect/>
          </a:stretch>
        </p:blipFill>
        <p:spPr>
          <a:xfrm>
            <a:off x="214350" y="565597"/>
            <a:ext cx="2235755" cy="1847553"/>
          </a:xfrm>
          <a:prstGeom prst="rect">
            <a:avLst/>
          </a:prstGeom>
          <a:noFill/>
          <a:ln>
            <a:noFill/>
          </a:ln>
        </p:spPr>
      </p:pic>
      <p:pic>
        <p:nvPicPr>
          <p:cNvPr id="334" name="Google Shape;334;g17b29aca3c2_0_150"/>
          <p:cNvPicPr preferRelativeResize="0"/>
          <p:nvPr/>
        </p:nvPicPr>
        <p:blipFill>
          <a:blip r:embed="rId4">
            <a:alphaModFix/>
          </a:blip>
          <a:stretch>
            <a:fillRect/>
          </a:stretch>
        </p:blipFill>
        <p:spPr>
          <a:xfrm>
            <a:off x="2648400" y="582765"/>
            <a:ext cx="1923600" cy="1778285"/>
          </a:xfrm>
          <a:prstGeom prst="rect">
            <a:avLst/>
          </a:prstGeom>
          <a:noFill/>
          <a:ln>
            <a:noFill/>
          </a:ln>
        </p:spPr>
      </p:pic>
      <p:pic>
        <p:nvPicPr>
          <p:cNvPr id="335" name="Google Shape;335;g17b29aca3c2_0_150"/>
          <p:cNvPicPr preferRelativeResize="0"/>
          <p:nvPr/>
        </p:nvPicPr>
        <p:blipFill>
          <a:blip r:embed="rId5">
            <a:alphaModFix/>
          </a:blip>
          <a:stretch>
            <a:fillRect/>
          </a:stretch>
        </p:blipFill>
        <p:spPr>
          <a:xfrm>
            <a:off x="5048825" y="681675"/>
            <a:ext cx="1856525" cy="1679375"/>
          </a:xfrm>
          <a:prstGeom prst="rect">
            <a:avLst/>
          </a:prstGeom>
          <a:noFill/>
          <a:ln>
            <a:noFill/>
          </a:ln>
        </p:spPr>
      </p:pic>
      <p:pic>
        <p:nvPicPr>
          <p:cNvPr id="336" name="Google Shape;336;g17b29aca3c2_0_150"/>
          <p:cNvPicPr preferRelativeResize="0"/>
          <p:nvPr/>
        </p:nvPicPr>
        <p:blipFill>
          <a:blip r:embed="rId6">
            <a:alphaModFix/>
          </a:blip>
          <a:stretch>
            <a:fillRect/>
          </a:stretch>
        </p:blipFill>
        <p:spPr>
          <a:xfrm>
            <a:off x="7085425" y="681675"/>
            <a:ext cx="1856525" cy="1607000"/>
          </a:xfrm>
          <a:prstGeom prst="rect">
            <a:avLst/>
          </a:prstGeom>
          <a:noFill/>
          <a:ln>
            <a:noFill/>
          </a:ln>
        </p:spPr>
      </p:pic>
      <p:pic>
        <p:nvPicPr>
          <p:cNvPr id="337" name="Google Shape;337;g17b29aca3c2_0_150"/>
          <p:cNvPicPr preferRelativeResize="0"/>
          <p:nvPr/>
        </p:nvPicPr>
        <p:blipFill>
          <a:blip r:embed="rId7">
            <a:alphaModFix/>
          </a:blip>
          <a:stretch>
            <a:fillRect/>
          </a:stretch>
        </p:blipFill>
        <p:spPr>
          <a:xfrm>
            <a:off x="152400" y="3143547"/>
            <a:ext cx="2328528" cy="1847553"/>
          </a:xfrm>
          <a:prstGeom prst="rect">
            <a:avLst/>
          </a:prstGeom>
          <a:noFill/>
          <a:ln>
            <a:noFill/>
          </a:ln>
        </p:spPr>
      </p:pic>
      <p:pic>
        <p:nvPicPr>
          <p:cNvPr id="338" name="Google Shape;338;g17b29aca3c2_0_150"/>
          <p:cNvPicPr preferRelativeResize="0"/>
          <p:nvPr/>
        </p:nvPicPr>
        <p:blipFill>
          <a:blip r:embed="rId8">
            <a:alphaModFix/>
          </a:blip>
          <a:stretch>
            <a:fillRect/>
          </a:stretch>
        </p:blipFill>
        <p:spPr>
          <a:xfrm>
            <a:off x="2633328" y="3143547"/>
            <a:ext cx="2122396" cy="1847553"/>
          </a:xfrm>
          <a:prstGeom prst="rect">
            <a:avLst/>
          </a:prstGeom>
          <a:noFill/>
          <a:ln>
            <a:noFill/>
          </a:ln>
        </p:spPr>
      </p:pic>
      <p:sp>
        <p:nvSpPr>
          <p:cNvPr id="339" name="Google Shape;339;g17b29aca3c2_0_150"/>
          <p:cNvSpPr txBox="1"/>
          <p:nvPr/>
        </p:nvSpPr>
        <p:spPr>
          <a:xfrm>
            <a:off x="334625" y="991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FFFFFF"/>
                </a:solidFill>
              </a:rPr>
              <a:t>Random Forest Classifier</a:t>
            </a:r>
            <a:endParaRPr b="1">
              <a:solidFill>
                <a:srgbClr val="FFFFFF"/>
              </a:solidFill>
            </a:endParaRPr>
          </a:p>
        </p:txBody>
      </p:sp>
      <p:sp>
        <p:nvSpPr>
          <p:cNvPr id="340" name="Google Shape;340;g17b29aca3c2_0_150"/>
          <p:cNvSpPr txBox="1"/>
          <p:nvPr/>
        </p:nvSpPr>
        <p:spPr>
          <a:xfrm>
            <a:off x="5564900" y="2814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FFFFFF"/>
                </a:solidFill>
              </a:rPr>
              <a:t> Extra Tree Classifier</a:t>
            </a:r>
            <a:endParaRPr b="1">
              <a:solidFill>
                <a:srgbClr val="FFFFFF"/>
              </a:solidFill>
            </a:endParaRPr>
          </a:p>
        </p:txBody>
      </p:sp>
      <p:sp>
        <p:nvSpPr>
          <p:cNvPr id="341" name="Google Shape;341;g17b29aca3c2_0_150"/>
          <p:cNvSpPr txBox="1"/>
          <p:nvPr/>
        </p:nvSpPr>
        <p:spPr>
          <a:xfrm>
            <a:off x="334625" y="25909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FFFFFF"/>
                </a:solidFill>
              </a:rPr>
              <a:t>XGB Classifier</a:t>
            </a:r>
            <a:endParaRPr b="1">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Deployment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882716449d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Deployment using Flask</a:t>
            </a:r>
            <a:endParaRPr/>
          </a:p>
        </p:txBody>
      </p:sp>
      <p:sp>
        <p:nvSpPr>
          <p:cNvPr id="352" name="Google Shape;352;g1882716449d_0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1400"/>
              </a:spcBef>
              <a:spcAft>
                <a:spcPts val="0"/>
              </a:spcAft>
              <a:buSzPts val="1700"/>
              <a:buChar char="●"/>
            </a:pPr>
            <a:r>
              <a:rPr lang="en-US" sz="1700">
                <a:solidFill>
                  <a:srgbClr val="404040"/>
                </a:solidFill>
                <a:highlight>
                  <a:srgbClr val="FFFFFF"/>
                </a:highlight>
              </a:rPr>
              <a:t>Flask is a web framework, it’s a Python module that lets you develop web applications easily. </a:t>
            </a:r>
            <a:endParaRPr sz="1700">
              <a:solidFill>
                <a:srgbClr val="404040"/>
              </a:solidFill>
              <a:highlight>
                <a:srgbClr val="FFFFFF"/>
              </a:highlight>
            </a:endParaRPr>
          </a:p>
          <a:p>
            <a:pPr indent="-336550" lvl="0" marL="457200" rtl="0" algn="l">
              <a:spcBef>
                <a:spcPts val="0"/>
              </a:spcBef>
              <a:spcAft>
                <a:spcPts val="0"/>
              </a:spcAft>
              <a:buSzPts val="1700"/>
              <a:buChar char="●"/>
            </a:pPr>
            <a:r>
              <a:rPr lang="en-US" sz="1700">
                <a:solidFill>
                  <a:srgbClr val="404040"/>
                </a:solidFill>
                <a:highlight>
                  <a:srgbClr val="FFFFFF"/>
                </a:highlight>
              </a:rPr>
              <a:t>It has a small and easy-to-extend core: it’s a microframework that doesn’t include an ORM (Object Relational Manager) or such features.</a:t>
            </a:r>
            <a:endParaRPr sz="1700">
              <a:solidFill>
                <a:srgbClr val="404040"/>
              </a:solidFill>
              <a:highlight>
                <a:srgbClr val="FFFFFF"/>
              </a:highlight>
            </a:endParaRPr>
          </a:p>
          <a:p>
            <a:pPr indent="-336550" lvl="0" marL="457200" rtl="0" algn="l">
              <a:spcBef>
                <a:spcPts val="0"/>
              </a:spcBef>
              <a:spcAft>
                <a:spcPts val="0"/>
              </a:spcAft>
              <a:buSzPts val="1700"/>
              <a:buChar char="●"/>
            </a:pPr>
            <a:r>
              <a:rPr lang="en-US" sz="1700">
                <a:solidFill>
                  <a:srgbClr val="404040"/>
                </a:solidFill>
                <a:highlight>
                  <a:srgbClr val="FFFFFF"/>
                </a:highlight>
              </a:rPr>
              <a:t>It does have many cool features like url routing, template engine. It is a WSGI web app framework.</a:t>
            </a:r>
            <a:endParaRPr sz="1700">
              <a:solidFill>
                <a:srgbClr val="404040"/>
              </a:solidFill>
              <a:highlight>
                <a:srgbClr val="FFFFFF"/>
              </a:highlight>
            </a:endParaRPr>
          </a:p>
          <a:p>
            <a:pPr indent="-336550" lvl="0" marL="457200" rtl="0" algn="l">
              <a:spcBef>
                <a:spcPts val="0"/>
              </a:spcBef>
              <a:spcAft>
                <a:spcPts val="0"/>
              </a:spcAft>
              <a:buClr>
                <a:srgbClr val="404040"/>
              </a:buClr>
              <a:buSzPts val="1700"/>
              <a:buChar char="●"/>
            </a:pPr>
            <a:r>
              <a:rPr lang="en-US" sz="1700">
                <a:solidFill>
                  <a:srgbClr val="404040"/>
                </a:solidFill>
                <a:highlight>
                  <a:srgbClr val="FFFFFF"/>
                </a:highlight>
              </a:rPr>
              <a:t>It was developed by Armin Ronacher, who led a team of international Python enthusiasts called Poo</a:t>
            </a:r>
            <a:r>
              <a:rPr lang="en-US" sz="1700">
                <a:solidFill>
                  <a:srgbClr val="404040"/>
                </a:solidFill>
                <a:highlight>
                  <a:srgbClr val="FFFFFF"/>
                </a:highlight>
              </a:rPr>
              <a:t>cco.</a:t>
            </a:r>
            <a:endParaRPr sz="1700">
              <a:solidFill>
                <a:srgbClr val="404040"/>
              </a:solidFill>
              <a:highlight>
                <a:srgbClr val="FFFFFF"/>
              </a:highlight>
            </a:endParaRPr>
          </a:p>
          <a:p>
            <a:pPr indent="-336550" lvl="0" marL="457200" rtl="0" algn="l">
              <a:spcBef>
                <a:spcPts val="0"/>
              </a:spcBef>
              <a:spcAft>
                <a:spcPts val="0"/>
              </a:spcAft>
              <a:buClr>
                <a:srgbClr val="404040"/>
              </a:buClr>
              <a:buSzPts val="1700"/>
              <a:buChar char="●"/>
            </a:pPr>
            <a:r>
              <a:rPr lang="en-US" sz="1700">
                <a:solidFill>
                  <a:srgbClr val="404040"/>
                </a:solidFill>
                <a:highlight>
                  <a:srgbClr val="FFFFFF"/>
                </a:highlight>
              </a:rPr>
              <a:t>Flask is based on the Werkzeg WSGI toolkit and the Jinja2 template engine.Both are Pocco projects.</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882716449d_2_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Steps </a:t>
            </a:r>
            <a:r>
              <a:rPr lang="en-US"/>
              <a:t>required to Deploy Model </a:t>
            </a:r>
            <a:endParaRPr/>
          </a:p>
          <a:p>
            <a:pPr indent="0" lvl="0" marL="0" rtl="0" algn="l">
              <a:spcBef>
                <a:spcPts val="0"/>
              </a:spcBef>
              <a:spcAft>
                <a:spcPts val="0"/>
              </a:spcAft>
              <a:buNone/>
            </a:pPr>
            <a:r>
              <a:t/>
            </a:r>
            <a:endParaRPr/>
          </a:p>
        </p:txBody>
      </p:sp>
      <p:sp>
        <p:nvSpPr>
          <p:cNvPr id="358" name="Google Shape;358;g1882716449d_2_9"/>
          <p:cNvSpPr txBox="1"/>
          <p:nvPr>
            <p:ph idx="1" type="body"/>
          </p:nvPr>
        </p:nvSpPr>
        <p:spPr>
          <a:xfrm>
            <a:off x="376000" y="12405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t>Step 1</a:t>
            </a:r>
            <a:r>
              <a:rPr b="1" lang="en-US" sz="2000"/>
              <a:t>:</a:t>
            </a:r>
            <a:endParaRPr b="1" sz="2000"/>
          </a:p>
          <a:p>
            <a:pPr indent="-361950" lvl="0" marL="457200" rtl="0" algn="l">
              <a:spcBef>
                <a:spcPts val="0"/>
              </a:spcBef>
              <a:spcAft>
                <a:spcPts val="0"/>
              </a:spcAft>
              <a:buSzPts val="2100"/>
              <a:buChar char="➔"/>
            </a:pPr>
            <a:r>
              <a:rPr lang="en-US" sz="2100"/>
              <a:t>Create a “pickle” of the model (i.e. file with an </a:t>
            </a:r>
            <a:r>
              <a:rPr lang="en-US" sz="2100"/>
              <a:t>extension</a:t>
            </a:r>
            <a:r>
              <a:rPr lang="en-US" sz="2100"/>
              <a:t> as .pkl)</a:t>
            </a:r>
            <a:endParaRPr sz="2100"/>
          </a:p>
          <a:p>
            <a:pPr indent="0" lvl="0" marL="457200" rtl="0" algn="l">
              <a:spcBef>
                <a:spcPts val="0"/>
              </a:spcBef>
              <a:spcAft>
                <a:spcPts val="0"/>
              </a:spcAft>
              <a:buNone/>
            </a:pPr>
            <a:r>
              <a:t/>
            </a:r>
            <a:endParaRPr sz="2100"/>
          </a:p>
          <a:p>
            <a:pPr indent="-361950" lvl="0" marL="914400" rtl="0" algn="l">
              <a:spcBef>
                <a:spcPts val="0"/>
              </a:spcBef>
              <a:spcAft>
                <a:spcPts val="0"/>
              </a:spcAft>
              <a:buSzPts val="2100"/>
              <a:buChar char="❖"/>
            </a:pPr>
            <a:r>
              <a:rPr lang="en-US" sz="2100"/>
              <a:t>“Pickling” is the process whereby a python object hierarchy is converted in to a byte stream.  </a:t>
            </a:r>
            <a:endParaRPr sz="2100"/>
          </a:p>
          <a:p>
            <a:pPr indent="0" lvl="0" marL="457200" rtl="0" algn="l">
              <a:spcBef>
                <a:spcPts val="0"/>
              </a:spcBef>
              <a:spcAft>
                <a:spcPts val="0"/>
              </a:spcAft>
              <a:buNone/>
            </a:pPr>
            <a:r>
              <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882716449d_2_14"/>
          <p:cNvSpPr txBox="1"/>
          <p:nvPr>
            <p:ph idx="1" type="body"/>
          </p:nvPr>
        </p:nvSpPr>
        <p:spPr>
          <a:xfrm>
            <a:off x="311700" y="321475"/>
            <a:ext cx="8520600" cy="42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t>Step 2</a:t>
            </a:r>
            <a:r>
              <a:rPr lang="en-US" sz="2000"/>
              <a:t>:</a:t>
            </a:r>
            <a:endParaRPr sz="2000"/>
          </a:p>
          <a:p>
            <a:pPr indent="0" lvl="0" marL="0" rtl="0" algn="l">
              <a:spcBef>
                <a:spcPts val="0"/>
              </a:spcBef>
              <a:spcAft>
                <a:spcPts val="0"/>
              </a:spcAft>
              <a:buNone/>
            </a:pPr>
            <a:r>
              <a:t/>
            </a:r>
            <a:endParaRPr sz="2000"/>
          </a:p>
          <a:p>
            <a:pPr indent="-361950" lvl="0" marL="457200" rtl="0" algn="l">
              <a:spcBef>
                <a:spcPts val="0"/>
              </a:spcBef>
              <a:spcAft>
                <a:spcPts val="0"/>
              </a:spcAft>
              <a:buSzPts val="2100"/>
              <a:buChar char="➔"/>
            </a:pPr>
            <a:r>
              <a:rPr lang="en-US" sz="2100"/>
              <a:t>Create an HTML page/file with or without CSS which would be the Index page.</a:t>
            </a:r>
            <a:endParaRPr sz="2100"/>
          </a:p>
          <a:p>
            <a:pPr indent="-361950" lvl="0" marL="914400" rtl="0" algn="l">
              <a:spcBef>
                <a:spcPts val="0"/>
              </a:spcBef>
              <a:spcAft>
                <a:spcPts val="0"/>
              </a:spcAft>
              <a:buSzPts val="2100"/>
              <a:buChar char="❖"/>
            </a:pPr>
            <a:r>
              <a:rPr lang="en-US" sz="2100"/>
              <a:t>One page could be created both to receive the user inputs and display the results or seperate page could be created to receive input and then to display result.</a:t>
            </a:r>
            <a:endParaRPr sz="2100"/>
          </a:p>
          <a:p>
            <a:pPr indent="-361950" lvl="0" marL="914400" rtl="0" algn="l">
              <a:spcBef>
                <a:spcPts val="0"/>
              </a:spcBef>
              <a:spcAft>
                <a:spcPts val="0"/>
              </a:spcAft>
              <a:buSzPts val="2100"/>
              <a:buChar char="❖"/>
            </a:pPr>
            <a:r>
              <a:rPr lang="en-US" sz="2100"/>
              <a:t>These files should have an extension as “.html” and these files should be stored in the folder “templates”.</a:t>
            </a:r>
            <a:endParaRPr sz="2100"/>
          </a:p>
          <a:p>
            <a:pPr indent="0" lvl="0" marL="1371600" rtl="0" algn="l">
              <a:spcBef>
                <a:spcPts val="0"/>
              </a:spcBef>
              <a:spcAft>
                <a:spcPts val="0"/>
              </a:spcAft>
              <a:buNone/>
            </a:pPr>
            <a:r>
              <a:rPr lang="en-US" sz="2100"/>
              <a:t> </a:t>
            </a:r>
            <a:endParaRPr sz="2100"/>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882716449d_2_19"/>
          <p:cNvSpPr txBox="1"/>
          <p:nvPr>
            <p:ph idx="1" type="body"/>
          </p:nvPr>
        </p:nvSpPr>
        <p:spPr>
          <a:xfrm>
            <a:off x="311700" y="289325"/>
            <a:ext cx="8520600" cy="42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t>Step 3</a:t>
            </a:r>
            <a:r>
              <a:rPr lang="en-US" sz="2000"/>
              <a:t>:</a:t>
            </a:r>
            <a:endParaRPr sz="20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US" sz="2100"/>
              <a:t>Create an file with </a:t>
            </a:r>
            <a:r>
              <a:rPr lang="en-US" sz="2100"/>
              <a:t>extension “.py” using python editor like jupyter notebook.  </a:t>
            </a:r>
            <a:endParaRPr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882716449d_2_24"/>
          <p:cNvSpPr txBox="1"/>
          <p:nvPr>
            <p:ph type="title"/>
          </p:nvPr>
        </p:nvSpPr>
        <p:spPr>
          <a:xfrm>
            <a:off x="598100" y="1913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Screenshot</a:t>
            </a:r>
            <a:r>
              <a:rPr lang="en-US" sz="3000"/>
              <a:t> of html </a:t>
            </a:r>
            <a:r>
              <a:rPr lang="en-US" sz="3000"/>
              <a:t>page.</a:t>
            </a:r>
            <a:endParaRPr sz="3000"/>
          </a:p>
        </p:txBody>
      </p:sp>
      <p:pic>
        <p:nvPicPr>
          <p:cNvPr id="374" name="Google Shape;374;g1882716449d_2_24"/>
          <p:cNvPicPr preferRelativeResize="0"/>
          <p:nvPr/>
        </p:nvPicPr>
        <p:blipFill>
          <a:blip r:embed="rId3">
            <a:alphaModFix/>
          </a:blip>
          <a:stretch>
            <a:fillRect/>
          </a:stretch>
        </p:blipFill>
        <p:spPr>
          <a:xfrm>
            <a:off x="321475" y="1030175"/>
            <a:ext cx="8498725" cy="3808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1882716449d_2_29"/>
          <p:cNvPicPr preferRelativeResize="0"/>
          <p:nvPr/>
        </p:nvPicPr>
        <p:blipFill>
          <a:blip r:embed="rId3">
            <a:alphaModFix/>
          </a:blip>
          <a:stretch>
            <a:fillRect/>
          </a:stretch>
        </p:blipFill>
        <p:spPr>
          <a:xfrm>
            <a:off x="152400" y="366725"/>
            <a:ext cx="8839200" cy="431196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882716449d_2_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385" name="Google Shape;385;g1882716449d_2_34"/>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Final model - Random Forest Classifier.</a:t>
            </a:r>
            <a:endParaRPr/>
          </a:p>
          <a:p>
            <a:pPr indent="-342900" lvl="0" marL="457200" rtl="0" algn="l">
              <a:spcBef>
                <a:spcPts val="0"/>
              </a:spcBef>
              <a:spcAft>
                <a:spcPts val="0"/>
              </a:spcAft>
              <a:buSzPts val="1800"/>
              <a:buChar char="❏"/>
            </a:pPr>
            <a:r>
              <a:rPr lang="en-US"/>
              <a:t>Performance of the model obtained :</a:t>
            </a:r>
            <a:endParaRPr/>
          </a:p>
          <a:p>
            <a:pPr indent="-342900" lvl="0" marL="914400" rtl="0" algn="l">
              <a:spcBef>
                <a:spcPts val="0"/>
              </a:spcBef>
              <a:spcAft>
                <a:spcPts val="0"/>
              </a:spcAft>
              <a:buSzPts val="1800"/>
              <a:buChar char="➔"/>
            </a:pPr>
            <a:r>
              <a:rPr lang="en-US"/>
              <a:t>Test Accuracy - 0.940917 (94.09%)</a:t>
            </a:r>
            <a:endParaRPr/>
          </a:p>
          <a:p>
            <a:pPr indent="-342900" lvl="0" marL="914400" rtl="0" algn="l">
              <a:spcBef>
                <a:spcPts val="0"/>
              </a:spcBef>
              <a:spcAft>
                <a:spcPts val="0"/>
              </a:spcAft>
              <a:buSzPts val="1800"/>
              <a:buChar char="➔"/>
            </a:pPr>
            <a:r>
              <a:rPr lang="en-US"/>
              <a:t>Recall - 0.921986</a:t>
            </a:r>
            <a:endParaRPr/>
          </a:p>
          <a:p>
            <a:pPr indent="-342900" lvl="0" marL="914400" rtl="0" algn="l">
              <a:spcBef>
                <a:spcPts val="0"/>
              </a:spcBef>
              <a:spcAft>
                <a:spcPts val="0"/>
              </a:spcAft>
              <a:buSzPts val="1800"/>
              <a:buChar char="➔"/>
            </a:pPr>
            <a:r>
              <a:rPr lang="en-US"/>
              <a:t>precision - 0.957643</a:t>
            </a:r>
            <a:endParaRPr/>
          </a:p>
          <a:p>
            <a:pPr indent="-342900" lvl="0" marL="914400" rtl="0" algn="l">
              <a:spcBef>
                <a:spcPts val="0"/>
              </a:spcBef>
              <a:spcAft>
                <a:spcPts val="0"/>
              </a:spcAft>
              <a:buSzPts val="1800"/>
              <a:buChar char="➔"/>
            </a:pPr>
            <a:r>
              <a:rPr lang="en-US"/>
              <a:t>f1 - 0.939476</a:t>
            </a:r>
            <a:endParaRPr/>
          </a:p>
          <a:p>
            <a:pPr indent="-342900" lvl="0" marL="914400" rtl="0" algn="l">
              <a:spcBef>
                <a:spcPts val="0"/>
              </a:spcBef>
              <a:spcAft>
                <a:spcPts val="0"/>
              </a:spcAft>
              <a:buSzPts val="1800"/>
              <a:buChar char="➔"/>
            </a:pPr>
            <a:r>
              <a:rPr lang="en-US"/>
              <a:t>roc - 0.940817</a:t>
            </a:r>
            <a:endParaRPr/>
          </a:p>
          <a:p>
            <a:pPr indent="-342900" lvl="0" marL="457200" rtl="0" algn="l">
              <a:spcBef>
                <a:spcPts val="0"/>
              </a:spcBef>
              <a:spcAft>
                <a:spcPts val="0"/>
              </a:spcAft>
              <a:buSzPts val="1800"/>
              <a:buChar char="❏"/>
            </a:pPr>
            <a:r>
              <a:rPr lang="en-US"/>
              <a:t>Challenges faced during the project:</a:t>
            </a:r>
            <a:endParaRPr/>
          </a:p>
          <a:p>
            <a:pPr indent="-342900" lvl="0" marL="914400" rtl="0" algn="l">
              <a:spcBef>
                <a:spcPts val="0"/>
              </a:spcBef>
              <a:spcAft>
                <a:spcPts val="0"/>
              </a:spcAft>
              <a:buSzPts val="1800"/>
              <a:buChar char="➔"/>
            </a:pPr>
            <a:r>
              <a:rPr lang="en-US"/>
              <a:t>Time management</a:t>
            </a:r>
            <a:endParaRPr/>
          </a:p>
          <a:p>
            <a:pPr indent="-342900" lvl="0" marL="914400" rtl="0" algn="l">
              <a:spcBef>
                <a:spcPts val="0"/>
              </a:spcBef>
              <a:spcAft>
                <a:spcPts val="0"/>
              </a:spcAft>
              <a:buSzPts val="1800"/>
              <a:buChar char="➔"/>
            </a:pPr>
            <a:r>
              <a:rPr lang="en-US"/>
              <a:t>Availability of team members</a:t>
            </a:r>
            <a:endParaRPr/>
          </a:p>
          <a:p>
            <a:pPr indent="-342900" lvl="0" marL="914400" rtl="0" algn="l">
              <a:spcBef>
                <a:spcPts val="0"/>
              </a:spcBef>
              <a:spcAft>
                <a:spcPts val="0"/>
              </a:spcAft>
              <a:buSzPts val="1800"/>
              <a:buChar char="➔"/>
            </a:pPr>
            <a:r>
              <a:rPr lang="en-US"/>
              <a:t>Choosing correct algorithm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882716449d_2_39"/>
          <p:cNvSpPr txBox="1"/>
          <p:nvPr>
            <p:ph idx="1" type="body"/>
          </p:nvPr>
        </p:nvSpPr>
        <p:spPr>
          <a:xfrm>
            <a:off x="311700" y="396475"/>
            <a:ext cx="8520600" cy="417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How we overcame these </a:t>
            </a:r>
            <a:r>
              <a:rPr lang="en-US"/>
              <a:t>challenges:</a:t>
            </a:r>
            <a:endParaRPr/>
          </a:p>
          <a:p>
            <a:pPr indent="-342900" lvl="0" marL="914400" rtl="0" algn="l">
              <a:spcBef>
                <a:spcPts val="0"/>
              </a:spcBef>
              <a:spcAft>
                <a:spcPts val="0"/>
              </a:spcAft>
              <a:buSzPts val="1800"/>
              <a:buChar char="➔"/>
            </a:pPr>
            <a:r>
              <a:rPr lang="en-US"/>
              <a:t>Discussed and fixed a timeslot suitable for everyone.</a:t>
            </a:r>
            <a:endParaRPr/>
          </a:p>
          <a:p>
            <a:pPr indent="-342900" lvl="0" marL="914400" rtl="0" algn="l">
              <a:spcBef>
                <a:spcPts val="0"/>
              </a:spcBef>
              <a:spcAft>
                <a:spcPts val="0"/>
              </a:spcAft>
              <a:buSzPts val="1800"/>
              <a:buChar char="➔"/>
            </a:pPr>
            <a:r>
              <a:rPr lang="en-US"/>
              <a:t>divided tasks between the members</a:t>
            </a:r>
            <a:endParaRPr/>
          </a:p>
          <a:p>
            <a:pPr indent="-342900" lvl="0" marL="914400" rtl="0" algn="l">
              <a:spcBef>
                <a:spcPts val="0"/>
              </a:spcBef>
              <a:spcAft>
                <a:spcPts val="0"/>
              </a:spcAft>
              <a:buSzPts val="1800"/>
              <a:buChar char="➔"/>
            </a:pPr>
            <a:r>
              <a:rPr lang="en-US"/>
              <a:t>Created models for each algorithms and evaluated them based on the performance parameters obtained and selected Random Forest Algorithm as it gave the best performance required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OBJECTIVE</a:t>
            </a:r>
            <a:endParaRPr/>
          </a:p>
        </p:txBody>
      </p:sp>
      <p:sp>
        <p:nvSpPr>
          <p:cNvPr id="95" name="Google Shape;95;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US" sz="2000">
                <a:solidFill>
                  <a:srgbClr val="000000"/>
                </a:solidFill>
              </a:rPr>
              <a:t>Customer churn is a big problem for telecommunications companies. Indeed, their annual churn rates are usually higher than 10%. For that reason, they develop strategies to keep as many clients as possible.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US" sz="2000">
                <a:solidFill>
                  <a:srgbClr val="000000"/>
                </a:solidFill>
              </a:rPr>
              <a:t>This is a classification project since the variable to be predicted is binary (churn or loyal customer).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US" sz="2000">
                <a:solidFill>
                  <a:srgbClr val="000000"/>
                </a:solidFill>
              </a:rPr>
              <a:t>The goal here is to model churn probability, conditioned on the customer features.</a:t>
            </a:r>
            <a:endParaRPr sz="2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8b116688b4_3_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5700"/>
              <a:t>Thankyou</a:t>
            </a:r>
            <a:endParaRPr sz="5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Data Collection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Libraries :</a:t>
            </a:r>
            <a:endParaRPr/>
          </a:p>
        </p:txBody>
      </p:sp>
      <p:sp>
        <p:nvSpPr>
          <p:cNvPr id="106" name="Google Shape;106;p7"/>
          <p:cNvSpPr txBox="1"/>
          <p:nvPr>
            <p:ph idx="1" type="body"/>
          </p:nvPr>
        </p:nvSpPr>
        <p:spPr>
          <a:xfrm>
            <a:off x="311699" y="1229875"/>
            <a:ext cx="8683617"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oto Sans Symbols"/>
              <a:buChar char="▪"/>
            </a:pPr>
            <a:r>
              <a:rPr b="1" lang="en-US" sz="1300"/>
              <a:t>Matplotlib</a:t>
            </a:r>
            <a:r>
              <a:rPr lang="en-US" sz="1300"/>
              <a:t> is a python </a:t>
            </a:r>
            <a:r>
              <a:rPr b="1" lang="en-US" sz="1300"/>
              <a:t>Pandas</a:t>
            </a:r>
            <a:r>
              <a:rPr lang="en-US" sz="1300"/>
              <a:t> is open score python library that </a:t>
            </a:r>
            <a:endParaRPr/>
          </a:p>
          <a:p>
            <a:pPr indent="0" lvl="0" marL="114300" rtl="0" algn="l">
              <a:lnSpc>
                <a:spcPct val="115000"/>
              </a:lnSpc>
              <a:spcBef>
                <a:spcPts val="0"/>
              </a:spcBef>
              <a:spcAft>
                <a:spcPts val="0"/>
              </a:spcAft>
              <a:buSzPts val="1800"/>
              <a:buNone/>
            </a:pPr>
            <a:r>
              <a:rPr lang="en-US" sz="1300"/>
              <a:t>      provides high-performance ,easy-to-use </a:t>
            </a:r>
            <a:endParaRPr/>
          </a:p>
          <a:p>
            <a:pPr indent="0" lvl="0" marL="114300" rtl="0" algn="l">
              <a:lnSpc>
                <a:spcPct val="115000"/>
              </a:lnSpc>
              <a:spcBef>
                <a:spcPts val="0"/>
              </a:spcBef>
              <a:spcAft>
                <a:spcPts val="0"/>
              </a:spcAft>
              <a:buSzPts val="1800"/>
              <a:buNone/>
            </a:pPr>
            <a:r>
              <a:rPr lang="en-US" sz="1300"/>
              <a:t>      structures and data analysis tools also </a:t>
            </a:r>
            <a:endParaRPr/>
          </a:p>
          <a:p>
            <a:pPr indent="0" lvl="0" marL="114300" rtl="0" algn="l">
              <a:lnSpc>
                <a:spcPct val="115000"/>
              </a:lnSpc>
              <a:spcBef>
                <a:spcPts val="0"/>
              </a:spcBef>
              <a:spcAft>
                <a:spcPts val="0"/>
              </a:spcAft>
              <a:buSzPts val="1800"/>
              <a:buNone/>
            </a:pPr>
            <a:r>
              <a:rPr lang="en-US" sz="1300"/>
              <a:t>      provides several methods for reading </a:t>
            </a:r>
            <a:endParaRPr/>
          </a:p>
          <a:p>
            <a:pPr indent="0" lvl="0" marL="114300" rtl="0" algn="l">
              <a:lnSpc>
                <a:spcPct val="115000"/>
              </a:lnSpc>
              <a:spcBef>
                <a:spcPts val="0"/>
              </a:spcBef>
              <a:spcAft>
                <a:spcPts val="0"/>
              </a:spcAft>
              <a:buSzPts val="1800"/>
              <a:buNone/>
            </a:pPr>
            <a:r>
              <a:rPr lang="en-US" sz="1300"/>
              <a:t>      data in different formats.</a:t>
            </a:r>
            <a:endParaRPr/>
          </a:p>
          <a:p>
            <a:pPr indent="-342900" lvl="0" marL="457200" rtl="0" algn="l">
              <a:lnSpc>
                <a:spcPct val="115000"/>
              </a:lnSpc>
              <a:spcBef>
                <a:spcPts val="0"/>
              </a:spcBef>
              <a:spcAft>
                <a:spcPts val="0"/>
              </a:spcAft>
              <a:buSzPts val="1800"/>
              <a:buFont typeface="Noto Sans Symbols"/>
              <a:buChar char="▪"/>
            </a:pPr>
            <a:r>
              <a:rPr b="1" lang="en-US" sz="1300"/>
              <a:t>Numpy</a:t>
            </a:r>
            <a:r>
              <a:rPr lang="en-US" sz="1300"/>
              <a:t> provides a high-performance multidimensional</a:t>
            </a:r>
            <a:endParaRPr/>
          </a:p>
          <a:p>
            <a:pPr indent="0" lvl="0" marL="114300" rtl="0" algn="l">
              <a:lnSpc>
                <a:spcPct val="115000"/>
              </a:lnSpc>
              <a:spcBef>
                <a:spcPts val="0"/>
              </a:spcBef>
              <a:spcAft>
                <a:spcPts val="0"/>
              </a:spcAft>
              <a:buSzPts val="1800"/>
              <a:buNone/>
            </a:pPr>
            <a:r>
              <a:rPr lang="en-US" sz="1300"/>
              <a:t>        array and basic tools to compute with and manipulate these arrays.</a:t>
            </a:r>
            <a:endParaRPr/>
          </a:p>
          <a:p>
            <a:pPr indent="-342900" lvl="0" marL="457200" rtl="0" algn="l">
              <a:lnSpc>
                <a:spcPct val="115000"/>
              </a:lnSpc>
              <a:spcBef>
                <a:spcPts val="0"/>
              </a:spcBef>
              <a:spcAft>
                <a:spcPts val="0"/>
              </a:spcAft>
              <a:buSzPts val="1800"/>
              <a:buFont typeface="Noto Sans Symbols"/>
              <a:buChar char="▪"/>
            </a:pPr>
            <a:r>
              <a:rPr b="1" lang="en-US" sz="1300"/>
              <a:t>Seaborn</a:t>
            </a:r>
            <a:r>
              <a:rPr lang="en-US" sz="1300"/>
              <a:t> provides high-level commands to create a variety of plot types useful for statistical data</a:t>
            </a:r>
            <a:endParaRPr/>
          </a:p>
          <a:p>
            <a:pPr indent="0" lvl="0" marL="114300" rtl="0" algn="l">
              <a:lnSpc>
                <a:spcPct val="115000"/>
              </a:lnSpc>
              <a:spcBef>
                <a:spcPts val="0"/>
              </a:spcBef>
              <a:spcAft>
                <a:spcPts val="0"/>
              </a:spcAft>
              <a:buSzPts val="1800"/>
              <a:buNone/>
            </a:pPr>
            <a:r>
              <a:rPr lang="en-US" sz="1300"/>
              <a:t>        exploration, and even some statistical model fitting.</a:t>
            </a:r>
            <a:endParaRPr/>
          </a:p>
          <a:p>
            <a:pPr indent="-342900" lvl="0" marL="457200" rtl="0" algn="l">
              <a:lnSpc>
                <a:spcPct val="115000"/>
              </a:lnSpc>
              <a:spcBef>
                <a:spcPts val="0"/>
              </a:spcBef>
              <a:spcAft>
                <a:spcPts val="0"/>
              </a:spcAft>
              <a:buSzPts val="1800"/>
              <a:buFont typeface="Noto Sans Symbols"/>
              <a:buChar char="▪"/>
            </a:pPr>
            <a:r>
              <a:rPr lang="en-US" sz="1300"/>
              <a:t>library used to create 2D graphs and plots by using python scripts.</a:t>
            </a:r>
            <a:endParaRPr/>
          </a:p>
          <a:p>
            <a:pPr indent="0" lvl="0" marL="114300" rtl="0" algn="l">
              <a:lnSpc>
                <a:spcPct val="115000"/>
              </a:lnSpc>
              <a:spcBef>
                <a:spcPts val="0"/>
              </a:spcBef>
              <a:spcAft>
                <a:spcPts val="0"/>
              </a:spcAft>
              <a:buSzPts val="1800"/>
              <a:buNone/>
            </a:pPr>
            <a:r>
              <a:t/>
            </a:r>
            <a:endParaRPr sz="1300"/>
          </a:p>
        </p:txBody>
      </p:sp>
      <p:pic>
        <p:nvPicPr>
          <p:cNvPr id="107" name="Google Shape;107;p7"/>
          <p:cNvPicPr preferRelativeResize="0"/>
          <p:nvPr/>
        </p:nvPicPr>
        <p:blipFill rotWithShape="1">
          <a:blip r:embed="rId3">
            <a:alphaModFix/>
          </a:blip>
          <a:srcRect b="0" l="0" r="0" t="0"/>
          <a:stretch/>
        </p:blipFill>
        <p:spPr>
          <a:xfrm>
            <a:off x="5405159" y="1229875"/>
            <a:ext cx="3427141" cy="1356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Overview of dataset:</a:t>
            </a:r>
            <a:endParaRPr/>
          </a:p>
        </p:txBody>
      </p:sp>
      <p:pic>
        <p:nvPicPr>
          <p:cNvPr id="113" name="Google Shape;113;p8"/>
          <p:cNvPicPr preferRelativeResize="0"/>
          <p:nvPr/>
        </p:nvPicPr>
        <p:blipFill rotWithShape="1">
          <a:blip r:embed="rId3">
            <a:alphaModFix/>
          </a:blip>
          <a:srcRect b="0" l="0" r="0" t="0"/>
          <a:stretch/>
        </p:blipFill>
        <p:spPr>
          <a:xfrm>
            <a:off x="557560" y="1366020"/>
            <a:ext cx="7835591" cy="2150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Variable Description:</a:t>
            </a:r>
            <a:endParaRPr/>
          </a:p>
        </p:txBody>
      </p:sp>
      <p:sp>
        <p:nvSpPr>
          <p:cNvPr id="119" name="Google Shape;119;p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oto Sans Symbols"/>
              <a:buChar char="▪"/>
            </a:pPr>
            <a:r>
              <a:rPr lang="en-US" sz="1300"/>
              <a:t>Voice_mail_plan- </a:t>
            </a:r>
            <a:endParaRPr/>
          </a:p>
          <a:p>
            <a:pPr indent="0" lvl="0" marL="114300" rtl="0" algn="l">
              <a:lnSpc>
                <a:spcPct val="115000"/>
              </a:lnSpc>
              <a:spcBef>
                <a:spcPts val="0"/>
              </a:spcBef>
              <a:spcAft>
                <a:spcPts val="0"/>
              </a:spcAft>
              <a:buSzPts val="1800"/>
              <a:buNone/>
            </a:pPr>
            <a:r>
              <a:rPr lang="en-US" sz="1300"/>
              <a:t>Data informs whether customer </a:t>
            </a:r>
            <a:endParaRPr/>
          </a:p>
          <a:p>
            <a:pPr indent="0" lvl="0" marL="114300" rtl="0" algn="l">
              <a:lnSpc>
                <a:spcPct val="115000"/>
              </a:lnSpc>
              <a:spcBef>
                <a:spcPts val="0"/>
              </a:spcBef>
              <a:spcAft>
                <a:spcPts val="0"/>
              </a:spcAft>
              <a:buSzPts val="1800"/>
              <a:buNone/>
            </a:pPr>
            <a:r>
              <a:rPr lang="en-US" sz="1300"/>
              <a:t>Has voice mail plan or not</a:t>
            </a:r>
            <a:endParaRPr/>
          </a:p>
          <a:p>
            <a:pPr indent="-342900" lvl="0" marL="457200" rtl="0" algn="l">
              <a:lnSpc>
                <a:spcPct val="115000"/>
              </a:lnSpc>
              <a:spcBef>
                <a:spcPts val="0"/>
              </a:spcBef>
              <a:spcAft>
                <a:spcPts val="0"/>
              </a:spcAft>
              <a:buSzPts val="1800"/>
              <a:buFont typeface="Noto Sans Symbols"/>
              <a:buChar char="▪"/>
            </a:pPr>
            <a:r>
              <a:rPr lang="en-US" sz="1300"/>
              <a:t>Day_mins  -</a:t>
            </a:r>
            <a:endParaRPr/>
          </a:p>
          <a:p>
            <a:pPr indent="0" lvl="0" marL="114300" rtl="0" algn="l">
              <a:lnSpc>
                <a:spcPct val="115000"/>
              </a:lnSpc>
              <a:spcBef>
                <a:spcPts val="0"/>
              </a:spcBef>
              <a:spcAft>
                <a:spcPts val="0"/>
              </a:spcAft>
              <a:buSzPts val="1800"/>
              <a:buNone/>
            </a:pPr>
            <a:r>
              <a:rPr lang="en-US" sz="1300"/>
              <a:t>Call minutes during daytime for a customer.</a:t>
            </a:r>
            <a:endParaRPr/>
          </a:p>
          <a:p>
            <a:pPr indent="0" lvl="0" marL="114300" rtl="0" algn="l">
              <a:lnSpc>
                <a:spcPct val="115000"/>
              </a:lnSpc>
              <a:spcBef>
                <a:spcPts val="0"/>
              </a:spcBef>
              <a:spcAft>
                <a:spcPts val="0"/>
              </a:spcAft>
              <a:buSzPts val="1800"/>
              <a:buNone/>
            </a:pPr>
            <a:r>
              <a:t/>
            </a:r>
            <a:endParaRPr sz="1300"/>
          </a:p>
          <a:p>
            <a:pPr indent="-342900" lvl="0" marL="457200" rtl="0" algn="l">
              <a:lnSpc>
                <a:spcPct val="115000"/>
              </a:lnSpc>
              <a:spcBef>
                <a:spcPts val="0"/>
              </a:spcBef>
              <a:spcAft>
                <a:spcPts val="0"/>
              </a:spcAft>
              <a:buSzPts val="1800"/>
              <a:buFont typeface="Noto Sans Symbols"/>
              <a:buChar char="▪"/>
            </a:pPr>
            <a:r>
              <a:rPr lang="en-US" sz="1300"/>
              <a:t>Churn  –</a:t>
            </a:r>
            <a:endParaRPr/>
          </a:p>
          <a:p>
            <a:pPr indent="0" lvl="0" marL="114300" rtl="0" algn="l">
              <a:lnSpc>
                <a:spcPct val="115000"/>
              </a:lnSpc>
              <a:spcBef>
                <a:spcPts val="0"/>
              </a:spcBef>
              <a:spcAft>
                <a:spcPts val="0"/>
              </a:spcAft>
              <a:buSzPts val="1800"/>
              <a:buNone/>
            </a:pPr>
            <a:r>
              <a:rPr lang="en-US" sz="1300"/>
              <a:t>It shows whether customer has continued or cancelled the subscription .”0 ” indicates continuation</a:t>
            </a:r>
            <a:endParaRPr/>
          </a:p>
          <a:p>
            <a:pPr indent="0" lvl="0" marL="114300" rtl="0" algn="l">
              <a:lnSpc>
                <a:spcPct val="115000"/>
              </a:lnSpc>
              <a:spcBef>
                <a:spcPts val="0"/>
              </a:spcBef>
              <a:spcAft>
                <a:spcPts val="0"/>
              </a:spcAft>
              <a:buSzPts val="1800"/>
              <a:buNone/>
            </a:pPr>
            <a:r>
              <a:rPr lang="en-US" sz="1300"/>
              <a:t>Of subscription and “1” indicates cancelling of subscription</a:t>
            </a:r>
            <a:endParaRPr/>
          </a:p>
          <a:p>
            <a:pPr indent="0" lvl="0" marL="114300" rtl="0" algn="l">
              <a:lnSpc>
                <a:spcPct val="115000"/>
              </a:lnSpc>
              <a:spcBef>
                <a:spcPts val="0"/>
              </a:spcBef>
              <a:spcAft>
                <a:spcPts val="0"/>
              </a:spcAft>
              <a:buSzPts val="1800"/>
              <a:buNone/>
            </a:pPr>
            <a:r>
              <a:t/>
            </a:r>
            <a:endParaRPr sz="1300"/>
          </a:p>
        </p:txBody>
      </p:sp>
      <p:pic>
        <p:nvPicPr>
          <p:cNvPr id="120" name="Google Shape;120;p9"/>
          <p:cNvPicPr preferRelativeResize="0"/>
          <p:nvPr/>
        </p:nvPicPr>
        <p:blipFill rotWithShape="1">
          <a:blip r:embed="rId3">
            <a:alphaModFix/>
          </a:blip>
          <a:srcRect b="0" l="0" r="0" t="0"/>
          <a:stretch/>
        </p:blipFill>
        <p:spPr>
          <a:xfrm>
            <a:off x="4192859" y="1587699"/>
            <a:ext cx="4511272" cy="11354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Srushti</dc:creator>
</cp:coreProperties>
</file>