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4"/>
  </p:sldMasterIdLst>
  <p:sldIdLst>
    <p:sldId id="256" r:id="rId5"/>
    <p:sldId id="261" r:id="rId6"/>
    <p:sldId id="267" r:id="rId7"/>
    <p:sldId id="260" r:id="rId8"/>
    <p:sldId id="262" r:id="rId9"/>
    <p:sldId id="259" r:id="rId10"/>
    <p:sldId id="263" r:id="rId11"/>
    <p:sldId id="264" r:id="rId12"/>
    <p:sldId id="266" r:id="rId13"/>
    <p:sldId id="268" r:id="rId14"/>
    <p:sldId id="270" r:id="rId15"/>
    <p:sldId id="271" r:id="rId16"/>
    <p:sldId id="273" r:id="rId17"/>
    <p:sldId id="272" r:id="rId18"/>
    <p:sldId id="274" r:id="rId19"/>
    <p:sldId id="277" r:id="rId20"/>
    <p:sldId id="276" r:id="rId21"/>
    <p:sldId id="275" r:id="rId22"/>
    <p:sldId id="279" r:id="rId23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8A304-EF47-576E-31D2-0CA67676B47D}" v="502" dt="2020-08-08T20:06:04.636"/>
    <p1510:client id="{C1B9287C-21D1-70B2-AAD6-1216CCF4DFB4}" v="2024" dt="2020-08-08T14:14:08.440"/>
    <p1510:client id="{DA6AC802-3E46-AC51-78C2-220E65406939}" v="4" dt="2020-08-08T20:05:29.183"/>
    <p1510:client id="{F179D720-E102-2A14-EC8A-226E5EF46F29}" v="94" dt="2020-08-08T20:23:03.318"/>
    <p1510:client id="{F65836D2-464D-2B10-8043-C598CA0CEC8D}" v="243" dt="2020-08-07T23:33:43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9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0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3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7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2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0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1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5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5.sv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6EF9598-CEDE-4C95-9CF6-B1E1B7F44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4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F4FB-5C33-44A8-A112-8C920672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4561" y="3330329"/>
            <a:ext cx="6672838" cy="1414311"/>
          </a:xfrm>
        </p:spPr>
        <p:txBody>
          <a:bodyPr>
            <a:normAutofit/>
          </a:bodyPr>
          <a:lstStyle/>
          <a:p>
            <a:r>
              <a:rPr lang="en-US" dirty="0"/>
              <a:t>Life expectancy</a:t>
            </a:r>
            <a:endParaRPr lang="en-G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CE8FC5-9BA1-4DDE-81DA-9C88E63D7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3279" y="5052576"/>
            <a:ext cx="7061026" cy="56313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GH" sz="1800" b="1">
                <a:solidFill>
                  <a:schemeClr val="bg1"/>
                </a:solidFill>
                <a:latin typeface="Century Gothic"/>
                <a:ea typeface="+mn-lt"/>
                <a:cs typeface="Calibri"/>
              </a:rPr>
              <a:t>FACTORS AFFECTING LIFE EXPECTANCY ACROSS THE WORLD</a:t>
            </a:r>
            <a:endParaRPr lang="en-US" sz="1800">
              <a:solidFill>
                <a:schemeClr val="bg1"/>
              </a:solidFill>
              <a:latin typeface="Century Gothic"/>
              <a:ea typeface="+mn-lt"/>
              <a:cs typeface="+mn-lt"/>
            </a:endParaRPr>
          </a:p>
        </p:txBody>
      </p:sp>
      <p:pic>
        <p:nvPicPr>
          <p:cNvPr id="5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FD2414-5E99-40DD-B40F-640DD868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81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96" y="6021986"/>
            <a:ext cx="2438401" cy="12211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DD0D3D7-81D7-41FE-A94A-6D2B5BA1FB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65" y="1614562"/>
            <a:ext cx="11916869" cy="401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EEFD704-6FA8-49E4-923F-6BB2D34C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0963"/>
            <a:ext cx="11988800" cy="11062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immunization factors and Life Expectancy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14CBF-26F8-474D-97C0-55976A2F5252}"/>
              </a:ext>
            </a:extLst>
          </p:cNvPr>
          <p:cNvSpPr txBox="1"/>
          <p:nvPr/>
        </p:nvSpPr>
        <p:spPr>
          <a:xfrm>
            <a:off x="3759199" y="5739618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13FF2-08CF-45D8-8DCF-CCDC08FA7A44}"/>
              </a:ext>
            </a:extLst>
          </p:cNvPr>
          <p:cNvSpPr txBox="1"/>
          <p:nvPr/>
        </p:nvSpPr>
        <p:spPr>
          <a:xfrm>
            <a:off x="3875314" y="5739618"/>
            <a:ext cx="210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Negative</a:t>
            </a:r>
            <a:endParaRPr lang="en-GH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01E87-A561-4AA8-BBFD-AA6CF4907501}"/>
              </a:ext>
            </a:extLst>
          </p:cNvPr>
          <p:cNvSpPr txBox="1"/>
          <p:nvPr/>
        </p:nvSpPr>
        <p:spPr>
          <a:xfrm>
            <a:off x="769257" y="5739617"/>
            <a:ext cx="222068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0F5A3-1BF2-4982-8C3D-B770D6F490F7}"/>
              </a:ext>
            </a:extLst>
          </p:cNvPr>
          <p:cNvSpPr txBox="1"/>
          <p:nvPr/>
        </p:nvSpPr>
        <p:spPr>
          <a:xfrm>
            <a:off x="6618515" y="573961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ED325-AA59-43A5-B111-95F0833712AD}"/>
              </a:ext>
            </a:extLst>
          </p:cNvPr>
          <p:cNvSpPr txBox="1"/>
          <p:nvPr/>
        </p:nvSpPr>
        <p:spPr>
          <a:xfrm>
            <a:off x="9405258" y="568468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49895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AC8C-B8F8-4C9C-95F8-91497380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47" y="46137"/>
            <a:ext cx="11262105" cy="928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economic factors and life expectancy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F18C56D-3CC0-4709-B829-F8B7834031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3" y="1538450"/>
            <a:ext cx="11966452" cy="383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1F41A-03B8-4BC9-8B43-1EF00B2E7E07}"/>
              </a:ext>
            </a:extLst>
          </p:cNvPr>
          <p:cNvSpPr txBox="1"/>
          <p:nvPr/>
        </p:nvSpPr>
        <p:spPr>
          <a:xfrm>
            <a:off x="957943" y="562462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1D129-5173-484D-A148-6B0757014E58}"/>
              </a:ext>
            </a:extLst>
          </p:cNvPr>
          <p:cNvSpPr txBox="1"/>
          <p:nvPr/>
        </p:nvSpPr>
        <p:spPr>
          <a:xfrm>
            <a:off x="3875313" y="5650922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FE7C-EE5C-492E-B694-07DB4638FEA1}"/>
              </a:ext>
            </a:extLst>
          </p:cNvPr>
          <p:cNvSpPr txBox="1"/>
          <p:nvPr/>
        </p:nvSpPr>
        <p:spPr>
          <a:xfrm>
            <a:off x="7020670" y="5650922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14D9E-6D8D-43D9-9542-B27F1C1C0090}"/>
              </a:ext>
            </a:extLst>
          </p:cNvPr>
          <p:cNvSpPr txBox="1"/>
          <p:nvPr/>
        </p:nvSpPr>
        <p:spPr>
          <a:xfrm>
            <a:off x="9731830" y="562462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1704845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AC8C-B8F8-4C9C-95F8-91497380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47" y="46137"/>
            <a:ext cx="11262105" cy="10133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mortality factors and life expectation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1F41A-03B8-4BC9-8B43-1EF00B2E7E07}"/>
              </a:ext>
            </a:extLst>
          </p:cNvPr>
          <p:cNvSpPr txBox="1"/>
          <p:nvPr/>
        </p:nvSpPr>
        <p:spPr>
          <a:xfrm>
            <a:off x="1710565" y="5560835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Negative</a:t>
            </a:r>
            <a:endParaRPr lang="en-GH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1D129-5173-484D-A148-6B0757014E58}"/>
              </a:ext>
            </a:extLst>
          </p:cNvPr>
          <p:cNvSpPr txBox="1"/>
          <p:nvPr/>
        </p:nvSpPr>
        <p:spPr>
          <a:xfrm>
            <a:off x="5675979" y="562462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Negative</a:t>
            </a:r>
            <a:endParaRPr lang="en-G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FE7C-EE5C-492E-B694-07DB4638FEA1}"/>
              </a:ext>
            </a:extLst>
          </p:cNvPr>
          <p:cNvSpPr txBox="1"/>
          <p:nvPr/>
        </p:nvSpPr>
        <p:spPr>
          <a:xfrm>
            <a:off x="9710053" y="5624624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Negative</a:t>
            </a:r>
            <a:endParaRPr lang="en-GH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F155DFA-797D-4516-AF70-A92F0215C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1684960"/>
            <a:ext cx="11988798" cy="38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7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F1D129-5173-484D-A148-6B0757014E58}"/>
              </a:ext>
            </a:extLst>
          </p:cNvPr>
          <p:cNvSpPr txBox="1"/>
          <p:nvPr/>
        </p:nvSpPr>
        <p:spPr>
          <a:xfrm>
            <a:off x="3875313" y="5650922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FE7C-EE5C-492E-B694-07DB4638FEA1}"/>
              </a:ext>
            </a:extLst>
          </p:cNvPr>
          <p:cNvSpPr txBox="1"/>
          <p:nvPr/>
        </p:nvSpPr>
        <p:spPr>
          <a:xfrm>
            <a:off x="7630278" y="5650922"/>
            <a:ext cx="195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25BA04-6575-4876-A954-28BCC9A2BEC3}"/>
              </a:ext>
            </a:extLst>
          </p:cNvPr>
          <p:cNvSpPr txBox="1">
            <a:spLocks/>
          </p:cNvSpPr>
          <p:nvPr/>
        </p:nvSpPr>
        <p:spPr>
          <a:xfrm>
            <a:off x="740229" y="161471"/>
            <a:ext cx="11262105" cy="9289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Relationship between social factors and life expectancy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75FAD03-0A75-4979-A226-64A6C07A2A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03" y="1437374"/>
            <a:ext cx="7983565" cy="421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75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923D3E3-7EBC-47B8-8AD7-5C7BF59A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775" y="107426"/>
            <a:ext cx="10018713" cy="11408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 between health factors and life expectancy</a:t>
            </a:r>
            <a:endParaRPr lang="en-GH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F03AB6F-CA13-4D82-9F36-AFCD98ED9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1654630"/>
            <a:ext cx="12191979" cy="37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1D209F-948E-430C-9092-B325F280F486}"/>
              </a:ext>
            </a:extLst>
          </p:cNvPr>
          <p:cNvSpPr txBox="1"/>
          <p:nvPr/>
        </p:nvSpPr>
        <p:spPr>
          <a:xfrm>
            <a:off x="856343" y="5624624"/>
            <a:ext cx="235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Positive</a:t>
            </a:r>
            <a:endParaRPr lang="en-GH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5ADA92-E0C0-45E5-A35D-B95476388513}"/>
              </a:ext>
            </a:extLst>
          </p:cNvPr>
          <p:cNvSpPr txBox="1"/>
          <p:nvPr/>
        </p:nvSpPr>
        <p:spPr>
          <a:xfrm>
            <a:off x="3885571" y="5592940"/>
            <a:ext cx="235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Negative</a:t>
            </a:r>
            <a:endParaRPr lang="en-GH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16055-4670-48F2-8B9F-3B705A7AC96C}"/>
              </a:ext>
            </a:extLst>
          </p:cNvPr>
          <p:cNvSpPr txBox="1"/>
          <p:nvPr/>
        </p:nvSpPr>
        <p:spPr>
          <a:xfrm>
            <a:off x="6763657" y="5567476"/>
            <a:ext cx="221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Negative</a:t>
            </a:r>
            <a:endParaRPr lang="en-GH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A8712D-5442-4F61-8261-DC7BD96AE3EE}"/>
              </a:ext>
            </a:extLst>
          </p:cNvPr>
          <p:cNvSpPr txBox="1"/>
          <p:nvPr/>
        </p:nvSpPr>
        <p:spPr>
          <a:xfrm>
            <a:off x="9792885" y="5589522"/>
            <a:ext cx="221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Negative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1472165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CE08C-E7AA-4D2A-9A00-F4DFF73038A7}"/>
              </a:ext>
            </a:extLst>
          </p:cNvPr>
          <p:cNvSpPr txBox="1"/>
          <p:nvPr/>
        </p:nvSpPr>
        <p:spPr>
          <a:xfrm>
            <a:off x="4271719" y="756002"/>
            <a:ext cx="7789790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Life expectancy among countries assumed an upward trend over the years from 2000 to 2015. </a:t>
            </a:r>
            <a:endParaRPr lang="en-US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Immunization against diseases such as such as Polio, Measles, Diphtheria and Hepatitis B leads to increase in Life Expectancy. </a:t>
            </a:r>
            <a:endParaRPr lang="en-US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Economic factors such as GDP of a country, percentage of expenditure on health, income from resources and total expenditure individually accounts for higher life expectancy. </a:t>
            </a:r>
            <a:endParaRPr lang="en-US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H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E968D7-2412-4536-853B-F5C8BB59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2" y="2224178"/>
            <a:ext cx="3879582" cy="1752599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1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CE08C-E7AA-4D2A-9A00-F4DFF73038A7}"/>
              </a:ext>
            </a:extLst>
          </p:cNvPr>
          <p:cNvSpPr txBox="1"/>
          <p:nvPr/>
        </p:nvSpPr>
        <p:spPr>
          <a:xfrm>
            <a:off x="4271719" y="756002"/>
            <a:ext cx="7789790" cy="48936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sz="240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Our findings revealed that mortalities such as adult mortality, infant mortality and under-five mortality negatively impacts Life expectancy. 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In addition, we explored the relationship between life expectancy and some social factors such as schooling. We found that these social factors are positively related to Life expectancy. </a:t>
            </a:r>
            <a:endParaRPr lang="en-US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>
                <a:ea typeface="+mn-lt"/>
                <a:cs typeface="+mn-lt"/>
              </a:rPr>
              <a:t>Finally, the analysis reveals that life expectancy is negatively impacted by other health issues such as HIV/AIDS and thinness while BMI directly affects Life expectancy. 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H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E968D7-2412-4536-853B-F5C8BB59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2" y="2224178"/>
            <a:ext cx="3879582" cy="1752599"/>
          </a:xfrm>
        </p:spPr>
        <p:txBody>
          <a:bodyPr>
            <a:normAutofit/>
          </a:bodyPr>
          <a:lstStyle/>
          <a:p>
            <a:r>
              <a:rPr lang="en-US" sz="3600"/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CE08C-E7AA-4D2A-9A00-F4DFF73038A7}"/>
              </a:ext>
            </a:extLst>
          </p:cNvPr>
          <p:cNvSpPr txBox="1"/>
          <p:nvPr/>
        </p:nvSpPr>
        <p:spPr>
          <a:xfrm>
            <a:off x="4343605" y="1101058"/>
            <a:ext cx="7717904" cy="4339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Governments should ensure immunization against diseases such as polio, diphtheria, measles, and hepatitis 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Government should implement economic policies that will lead to reduced inflation and interest rates that boost economic growth.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H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E968D7-2412-4536-853B-F5C8BB59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62" y="2224178"/>
            <a:ext cx="3879582" cy="1752599"/>
          </a:xfrm>
        </p:spPr>
        <p:txBody>
          <a:bodyPr>
            <a:normAutofit/>
          </a:bodyPr>
          <a:lstStyle/>
          <a:p>
            <a:r>
              <a:rPr lang="en-US" sz="360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0548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CE08C-E7AA-4D2A-9A00-F4DFF73038A7}"/>
              </a:ext>
            </a:extLst>
          </p:cNvPr>
          <p:cNvSpPr txBox="1"/>
          <p:nvPr/>
        </p:nvSpPr>
        <p:spPr>
          <a:xfrm>
            <a:off x="4372359" y="1388605"/>
            <a:ext cx="7717904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The government should implement interventions that ensures that education, especially basic education, is made accessible to all of its citizens.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/>
              <a:t>Governments should invest  in its health care systems to ensure that its people get access to quality health care to reduce mortality rates.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H" sz="240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E968D7-2412-4536-853B-F5C8BB59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71" y="2353574"/>
            <a:ext cx="3793318" cy="1752599"/>
          </a:xfrm>
        </p:spPr>
        <p:txBody>
          <a:bodyPr>
            <a:normAutofit/>
          </a:bodyPr>
          <a:lstStyle/>
          <a:p>
            <a:r>
              <a:rPr lang="en-US" sz="360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4326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C2A2366C-96BE-4587-BABC-529047265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557" y="3336063"/>
            <a:ext cx="7055369" cy="22861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4F4FB-5C33-44A8-A112-8C920672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391" y="2625838"/>
            <a:ext cx="6672838" cy="1414311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pic>
        <p:nvPicPr>
          <p:cNvPr id="5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FD2414-5E99-40DD-B40F-640DD868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4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AC8C-B8F8-4C9C-95F8-91497380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Century Gothic"/>
              </a:rPr>
              <a:t>BY</a:t>
            </a:r>
            <a:endParaRPr lang="en-US" sz="5400" b="1" dirty="0">
              <a:latin typeface="Century Gothic"/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15F5-C6A0-4B60-AAB5-8C162BDE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/>
              <a:t>EMMANUEL AKPE</a:t>
            </a:r>
            <a:endParaRPr lang="en-US" sz="4000" b="1" dirty="0"/>
          </a:p>
        </p:txBody>
      </p: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1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AC8C-B8F8-4C9C-95F8-91497380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Introduction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15F5-C6A0-4B60-AAB5-8C162BDE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Life expectancy is a statistical measure of the average time an individual is expected to live, based on the year of its birth, its current age and other demographic factors.</a:t>
            </a:r>
            <a:endParaRPr lang="en-US" sz="2000"/>
          </a:p>
          <a:p>
            <a:endParaRPr lang="en-US" sz="2000">
              <a:ea typeface="+mn-lt"/>
              <a:cs typeface="+mn-lt"/>
            </a:endParaRPr>
          </a:p>
          <a:p>
            <a:r>
              <a:rPr lang="en-US" sz="2000" dirty="0" err="1">
                <a:ea typeface="+mn-lt"/>
                <a:cs typeface="+mn-lt"/>
              </a:rPr>
              <a:t>Accoding</a:t>
            </a:r>
            <a:r>
              <a:rPr lang="en-US" sz="2000" dirty="0">
                <a:ea typeface="+mn-lt"/>
                <a:cs typeface="+mn-lt"/>
              </a:rPr>
              <a:t> to WHO, the global average life </a:t>
            </a:r>
            <a:r>
              <a:rPr lang="en-US" sz="2000" dirty="0" err="1">
                <a:ea typeface="+mn-lt"/>
                <a:cs typeface="+mn-lt"/>
              </a:rPr>
              <a:t>expentancy</a:t>
            </a:r>
            <a:r>
              <a:rPr lang="en-US" sz="2000" dirty="0">
                <a:ea typeface="+mn-lt"/>
                <a:cs typeface="+mn-lt"/>
              </a:rPr>
              <a:t> as of 2020 is 72.0 years</a:t>
            </a:r>
            <a:endParaRPr lang="en-US" sz="2000"/>
          </a:p>
          <a:p>
            <a:endParaRPr lang="en-US" sz="2000" dirty="0"/>
          </a:p>
        </p:txBody>
      </p: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AC8C-B8F8-4C9C-95F8-91497380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3" y="764372"/>
            <a:ext cx="3849424" cy="5216013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overview</a:t>
            </a:r>
            <a:br>
              <a:rPr lang="en-US"/>
            </a:br>
            <a:r>
              <a:rPr lang="en-US"/>
              <a:t>(Life Expectancy, 2000 – 2015)</a:t>
            </a:r>
            <a:br>
              <a:rPr lang="en-US"/>
            </a:br>
            <a:endParaRPr lang="en-US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915F5-C6A0-4B60-AAB5-8C162BDE7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476825"/>
            <a:ext cx="7086600" cy="5503560"/>
          </a:xfrm>
        </p:spPr>
        <p:txBody>
          <a:bodyPr anchor="ctr">
            <a:noAutofit/>
          </a:bodyPr>
          <a:lstStyle/>
          <a:p>
            <a:r>
              <a:rPr lang="en-GB" dirty="0">
                <a:ea typeface="+mn-lt"/>
                <a:cs typeface="+mn-lt"/>
              </a:rPr>
              <a:t>The Life Expectancy dataset is a collection of various factors that contributes to Life expectancy.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Dataset consists of 22 Columns and 2938 rows comprising 20 predicting variables and 2937 observations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The dataset captures data from 193 countries around the world from the year </a:t>
            </a:r>
            <a:r>
              <a:rPr lang="en-US" dirty="0">
                <a:ea typeface="+mn-lt"/>
                <a:cs typeface="+mn-lt"/>
              </a:rPr>
              <a:t>2000 to 2015.</a:t>
            </a:r>
            <a:endParaRPr lang="en-GB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Predicting variables are divided into the following categories for easy inferencing: </a:t>
            </a:r>
            <a:endParaRPr lang="en-US" dirty="0"/>
          </a:p>
          <a:p>
            <a:pPr lvl="1"/>
            <a:r>
              <a:rPr lang="en-US" sz="2400">
                <a:ea typeface="+mn-lt"/>
                <a:cs typeface="+mn-lt"/>
              </a:rPr>
              <a:t>Immunization related factors</a:t>
            </a:r>
          </a:p>
          <a:p>
            <a:pPr lvl="1"/>
            <a:r>
              <a:rPr lang="en-US" sz="2400">
                <a:ea typeface="+mn-lt"/>
                <a:cs typeface="+mn-lt"/>
              </a:rPr>
              <a:t>Mortality factors </a:t>
            </a:r>
          </a:p>
          <a:p>
            <a:pPr lvl="1"/>
            <a:r>
              <a:rPr lang="en-US" sz="2400">
                <a:ea typeface="+mn-lt"/>
                <a:cs typeface="+mn-lt"/>
              </a:rPr>
              <a:t>Health factors</a:t>
            </a:r>
          </a:p>
          <a:p>
            <a:pPr lvl="1"/>
            <a:r>
              <a:rPr lang="en-US" sz="2400">
                <a:ea typeface="+mn-lt"/>
                <a:cs typeface="+mn-lt"/>
              </a:rPr>
              <a:t>Economic factors and Social factors</a:t>
            </a:r>
          </a:p>
        </p:txBody>
      </p: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1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AD6AD-39F2-48DF-BFF0-00C33B6B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/>
              <a:t>Objectives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A19B-D660-4615-8503-1DD964E1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478" y="146146"/>
            <a:ext cx="7690448" cy="62224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Identify the overall trend of life expectancy over the period</a:t>
            </a: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Determine how immunization against diseases such as polio, diphtheria, measles and hepatitis B affect life expectancy</a:t>
            </a:r>
            <a:endParaRPr lang="en-US">
              <a:solidFill>
                <a:srgbClr val="000000"/>
              </a:solidFill>
            </a:endParaRP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Identify how economic factors such as GDP, income and total expenditure of citizens impact life expectancy</a:t>
            </a: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To know the relationship between mortality factors (such as adult mortality, infant mortality, and under five mortality) and life expectancy </a:t>
            </a: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To ascertain how health conditions such as HIV/AIDS and BMI affect life expectancy among countries</a:t>
            </a:r>
          </a:p>
          <a:p>
            <a:pPr algn="just"/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To determine how social factors such as alcohol consumption and schooling affect life expectancy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DE5F20-92A2-4E60-90FD-3F3CE5C6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5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8AE3F-BE6C-413A-9D27-6A36375C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6" descr="Database">
            <a:extLst>
              <a:ext uri="{FF2B5EF4-FFF2-40B4-BE49-F238E27FC236}">
                <a16:creationId xmlns:a16="http://schemas.microsoft.com/office/drawing/2014/main" id="{24689032-60FF-4159-873C-FD95236F6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6467" y="530021"/>
            <a:ext cx="799382" cy="770628"/>
          </a:xfrm>
        </p:spPr>
      </p:pic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A3AE01-FA91-4867-8BA4-28A5EEBF8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4A438F-5015-4309-8BFD-5BC6653A44A1}"/>
              </a:ext>
            </a:extLst>
          </p:cNvPr>
          <p:cNvSpPr txBox="1"/>
          <p:nvPr/>
        </p:nvSpPr>
        <p:spPr>
          <a:xfrm>
            <a:off x="5529533" y="583720"/>
            <a:ext cx="3347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Data extraction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242131-9AFC-4150-8F36-1B2842723BCC}"/>
              </a:ext>
            </a:extLst>
          </p:cNvPr>
          <p:cNvGrpSpPr/>
          <p:nvPr/>
        </p:nvGrpSpPr>
        <p:grpSpPr>
          <a:xfrm>
            <a:off x="4402346" y="1534063"/>
            <a:ext cx="4474234" cy="871268"/>
            <a:chOff x="4402346" y="1534063"/>
            <a:chExt cx="4474234" cy="871268"/>
          </a:xfrm>
        </p:grpSpPr>
        <p:pic>
          <p:nvPicPr>
            <p:cNvPr id="9" name="Graphic 10" descr="Presentation with pie chart">
              <a:extLst>
                <a:ext uri="{FF2B5EF4-FFF2-40B4-BE49-F238E27FC236}">
                  <a16:creationId xmlns:a16="http://schemas.microsoft.com/office/drawing/2014/main" id="{A5326F63-8F8A-4273-8282-3F344141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02346" y="1534063"/>
              <a:ext cx="914402" cy="8712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2E8300-4F39-4E49-B034-0BEF9F128A46}"/>
                </a:ext>
              </a:extLst>
            </p:cNvPr>
            <p:cNvSpPr txBox="1"/>
            <p:nvPr/>
          </p:nvSpPr>
          <p:spPr>
            <a:xfrm>
              <a:off x="5529531" y="1604513"/>
              <a:ext cx="334704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/>
                <a:t>Data cleaning</a:t>
              </a:r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684263-A882-4537-A2F6-5607415D0260}"/>
              </a:ext>
            </a:extLst>
          </p:cNvPr>
          <p:cNvGrpSpPr/>
          <p:nvPr/>
        </p:nvGrpSpPr>
        <p:grpSpPr>
          <a:xfrm>
            <a:off x="4502988" y="2799271"/>
            <a:ext cx="4402347" cy="785004"/>
            <a:chOff x="4531743" y="3230592"/>
            <a:chExt cx="4402347" cy="7850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D6D1DC-C8CD-42E5-8E80-AD51E39BC54E}"/>
                </a:ext>
              </a:extLst>
            </p:cNvPr>
            <p:cNvSpPr txBox="1"/>
            <p:nvPr/>
          </p:nvSpPr>
          <p:spPr>
            <a:xfrm>
              <a:off x="5587041" y="3301042"/>
              <a:ext cx="334704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/>
                <a:t>Data exploration</a:t>
              </a:r>
              <a:endParaRPr lang="en-US"/>
            </a:p>
          </p:txBody>
        </p:sp>
        <p:pic>
          <p:nvPicPr>
            <p:cNvPr id="20" name="Graphic 20" descr="Research">
              <a:extLst>
                <a:ext uri="{FF2B5EF4-FFF2-40B4-BE49-F238E27FC236}">
                  <a16:creationId xmlns:a16="http://schemas.microsoft.com/office/drawing/2014/main" id="{2F08E4ED-CE8A-4A65-94C4-FC8144B2F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31743" y="3230592"/>
              <a:ext cx="799382" cy="785004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0CC6659-41CE-4A7C-B7DD-834C43368D1F}"/>
              </a:ext>
            </a:extLst>
          </p:cNvPr>
          <p:cNvGrpSpPr/>
          <p:nvPr/>
        </p:nvGrpSpPr>
        <p:grpSpPr>
          <a:xfrm>
            <a:off x="4416724" y="3906328"/>
            <a:ext cx="5264988" cy="856890"/>
            <a:chOff x="4416724" y="3906328"/>
            <a:chExt cx="5264988" cy="85689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0CB963-5FB6-4CFE-9650-83335BCFF0FA}"/>
                </a:ext>
              </a:extLst>
            </p:cNvPr>
            <p:cNvSpPr txBox="1"/>
            <p:nvPr/>
          </p:nvSpPr>
          <p:spPr>
            <a:xfrm>
              <a:off x="5572663" y="4005532"/>
              <a:ext cx="4109049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/>
                <a:t>Data visualisation</a:t>
              </a:r>
              <a:endParaRPr lang="en-US"/>
            </a:p>
          </p:txBody>
        </p:sp>
        <p:pic>
          <p:nvPicPr>
            <p:cNvPr id="27" name="Graphic 27" descr="Statistics">
              <a:extLst>
                <a:ext uri="{FF2B5EF4-FFF2-40B4-BE49-F238E27FC236}">
                  <a16:creationId xmlns:a16="http://schemas.microsoft.com/office/drawing/2014/main" id="{897848CC-5340-4425-80C0-C8F23A2E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16724" y="3906328"/>
              <a:ext cx="871268" cy="85689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59292D-E068-44C7-8253-82B46DE0B383}"/>
              </a:ext>
            </a:extLst>
          </p:cNvPr>
          <p:cNvGrpSpPr/>
          <p:nvPr/>
        </p:nvGrpSpPr>
        <p:grpSpPr>
          <a:xfrm>
            <a:off x="4546120" y="5056516"/>
            <a:ext cx="6530194" cy="698740"/>
            <a:chOff x="4546120" y="5056516"/>
            <a:chExt cx="6530194" cy="69874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F47059-A044-4978-86D8-333FF5F716CD}"/>
                </a:ext>
              </a:extLst>
            </p:cNvPr>
            <p:cNvSpPr txBox="1"/>
            <p:nvPr/>
          </p:nvSpPr>
          <p:spPr>
            <a:xfrm>
              <a:off x="5529530" y="5098211"/>
              <a:ext cx="5546784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3600" dirty="0"/>
                <a:t>Inference and Conclusion</a:t>
              </a:r>
              <a:endParaRPr lang="en-US" dirty="0"/>
            </a:p>
          </p:txBody>
        </p:sp>
        <p:pic>
          <p:nvPicPr>
            <p:cNvPr id="29" name="Graphic 29" descr="Document">
              <a:extLst>
                <a:ext uri="{FF2B5EF4-FFF2-40B4-BE49-F238E27FC236}">
                  <a16:creationId xmlns:a16="http://schemas.microsoft.com/office/drawing/2014/main" id="{F5E524E5-E3D2-4B64-A10C-92198C0C2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46120" y="5056516"/>
              <a:ext cx="698740" cy="69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725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AC8C-B8F8-4C9C-95F8-91497380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Distribution of Developed and Developing Countries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8CF562-3A20-4EBF-AFC2-AC8571DC9D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906" y="764372"/>
            <a:ext cx="7288236" cy="46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8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AC8C-B8F8-4C9C-95F8-91497380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Correlation between the key indicators and Life expectancy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7F52E2-3969-4769-A023-08E8EEB2AD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212" y="541862"/>
            <a:ext cx="7151523" cy="567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8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2AC8C-B8F8-4C9C-95F8-91497380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764372"/>
            <a:ext cx="3596039" cy="52160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Global Trend of Life Expectancy from 2000 - 2015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712ADC-1689-43E4-A0A3-CA6CAAAD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098" y="5624624"/>
            <a:ext cx="2743200" cy="161848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320EA79-5882-4B8C-B889-2021BF286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98" y="759734"/>
            <a:ext cx="7093084" cy="48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4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D44B5472367041BE8E4A1BCDB63AB2" ma:contentTypeVersion="10" ma:contentTypeDescription="Create a new document." ma:contentTypeScope="" ma:versionID="c4e1ac1bbc01cfdf77df6deac26d53aa">
  <xsd:schema xmlns:xsd="http://www.w3.org/2001/XMLSchema" xmlns:xs="http://www.w3.org/2001/XMLSchema" xmlns:p="http://schemas.microsoft.com/office/2006/metadata/properties" xmlns:ns3="bdc23ca8-edc3-4b5a-8dc2-10d86d392993" xmlns:ns4="225c5ddc-182f-4ff4-a934-9beb4a7e8ac0" targetNamespace="http://schemas.microsoft.com/office/2006/metadata/properties" ma:root="true" ma:fieldsID="a259690f3c26a2776adf560d06e3356c" ns3:_="" ns4:_="">
    <xsd:import namespace="bdc23ca8-edc3-4b5a-8dc2-10d86d392993"/>
    <xsd:import namespace="225c5ddc-182f-4ff4-a934-9beb4a7e8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23ca8-edc3-4b5a-8dc2-10d86d3929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c5ddc-182f-4ff4-a934-9beb4a7e8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2926B-8527-4FBB-8DED-62274232A8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E64CFF-3BC2-414D-9511-614D77A62DBB}">
  <ds:schemaRefs>
    <ds:schemaRef ds:uri="225c5ddc-182f-4ff4-a934-9beb4a7e8ac0"/>
    <ds:schemaRef ds:uri="bdc23ca8-edc3-4b5a-8dc2-10d86d3929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F4858D7-35E9-4F36-BA6C-5A9024FD6A44}">
  <ds:schemaRefs>
    <ds:schemaRef ds:uri="225c5ddc-182f-4ff4-a934-9beb4a7e8ac0"/>
    <ds:schemaRef ds:uri="bdc23ca8-edc3-4b5a-8dc2-10d86d39299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570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Corbel</vt:lpstr>
      <vt:lpstr>Parallax</vt:lpstr>
      <vt:lpstr>Life expectancy</vt:lpstr>
      <vt:lpstr>BY</vt:lpstr>
      <vt:lpstr>Introduction</vt:lpstr>
      <vt:lpstr>Data overview (Life Expectancy, 2000 – 2015) </vt:lpstr>
      <vt:lpstr>Objectives</vt:lpstr>
      <vt:lpstr>Approach</vt:lpstr>
      <vt:lpstr>Distribution of Developed and Developing Countries</vt:lpstr>
      <vt:lpstr>Correlation between the key indicators and Life expectancy</vt:lpstr>
      <vt:lpstr>Global Trend of Life Expectancy from 2000 - 2015</vt:lpstr>
      <vt:lpstr>Relationship between immunization factors and Life Expectancy</vt:lpstr>
      <vt:lpstr>Relationship between economic factors and life expectancy</vt:lpstr>
      <vt:lpstr>Relationship between mortality factors and life expectation</vt:lpstr>
      <vt:lpstr>PowerPoint Presentation</vt:lpstr>
      <vt:lpstr>Relationship between health factors and life expectancy</vt:lpstr>
      <vt:lpstr>Conclusion</vt:lpstr>
      <vt:lpstr>Conclusion</vt:lpstr>
      <vt:lpstr>Recommendations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Agyekum</dc:creator>
  <cp:lastModifiedBy>emmanuel akpe</cp:lastModifiedBy>
  <cp:revision>6</cp:revision>
  <dcterms:created xsi:type="dcterms:W3CDTF">2020-08-07T19:14:34Z</dcterms:created>
  <dcterms:modified xsi:type="dcterms:W3CDTF">2020-08-09T10:09:42Z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0x010100B3D44B5472367041BE8E4A1BCDB63AB2</vt:lpwstr>
  </property>
</Properties>
</file>