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57" r:id="rId4"/>
    <p:sldId id="264" r:id="rId5"/>
    <p:sldId id="258" r:id="rId6"/>
    <p:sldId id="263" r:id="rId7"/>
    <p:sldId id="260" r:id="rId8"/>
    <p:sldId id="259" r:id="rId9"/>
    <p:sldId id="266" r:id="rId10"/>
    <p:sldId id="268" r:id="rId11"/>
  </p:sldIdLst>
  <p:sldSz cx="9144000" cy="6858000" type="screen4x3"/>
  <p:notesSz cx="6858000" cy="9144000"/>
  <p:defaultTextStyle>
    <a:defPPr>
      <a:defRPr lang="fr-FR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  <a:srgbClr val="FCD5B5"/>
    <a:srgbClr val="800000"/>
    <a:srgbClr val="8A008A"/>
    <a:srgbClr val="660066"/>
    <a:srgbClr val="C800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82" d="100"/>
          <a:sy n="82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6316-034C-416A-AE06-6FE0DCD4C173}" type="datetimeFigureOut">
              <a:rPr lang="fr-FR" smtClean="0"/>
              <a:pPr/>
              <a:t>23/08/2014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9034-9F99-42F6-BA56-79A09BAF726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9C80D-C92A-476A-9551-402BB76F7DC1}" type="datetimeFigureOut">
              <a:rPr lang="fr-FR" smtClean="0"/>
              <a:t>23/08/2014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2944-C851-4D20-BB1E-02FE36BCF6C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23/08/2014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23/08/2014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23/08/2014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23/08/2014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23/08/2014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23/08/2014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23/08/2014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1143000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23/08/2014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23/08/2014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23/08/2014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23/08/2014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51E0-5E2A-4791-A4C4-EF44FFADB4E1}" type="datetimeFigureOut">
              <a:rPr lang="fr-FR" smtClean="0"/>
              <a:pPr/>
              <a:t>23/08/2014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271067095836_2013-10-29.gif"/>
          <p:cNvPicPr>
            <a:picLocks noChangeAspect="1"/>
          </p:cNvPicPr>
          <p:nvPr/>
        </p:nvPicPr>
        <p:blipFill>
          <a:blip r:embed="rId2" cstate="print">
            <a:lum bright="-20000" contrast="20000"/>
          </a:blip>
          <a:srcRect l="8263" r="9838"/>
          <a:stretch>
            <a:fillRect/>
          </a:stretch>
        </p:blipFill>
        <p:spPr>
          <a:xfrm>
            <a:off x="4767673" y="1519509"/>
            <a:ext cx="4134890" cy="2629571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 rot="20420560">
            <a:off x="1157679" y="3091295"/>
            <a:ext cx="5151743" cy="20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fr-FR" dirty="0"/>
          </a:p>
        </p:txBody>
      </p:sp>
      <p:pic>
        <p:nvPicPr>
          <p:cNvPr id="1028" name="Picture 4" descr="http://www.coffretsdechantiers.com/boutique/images_produits/cbe-z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10749" t="14286" r="10428" b="14282"/>
          <a:stretch>
            <a:fillRect/>
          </a:stretch>
        </p:blipFill>
        <p:spPr bwMode="auto">
          <a:xfrm>
            <a:off x="1043608" y="4797153"/>
            <a:ext cx="1476000" cy="2012727"/>
          </a:xfrm>
          <a:prstGeom prst="rect">
            <a:avLst/>
          </a:prstGeom>
          <a:noFill/>
        </p:spPr>
      </p:pic>
      <p:pic>
        <p:nvPicPr>
          <p:cNvPr id="1026" name="Picture 2" descr="http://www.lelotenaction.org/medias/images/linky-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200" t="9441" r="31961" b="6560"/>
          <a:stretch>
            <a:fillRect/>
          </a:stretch>
        </p:blipFill>
        <p:spPr bwMode="auto">
          <a:xfrm>
            <a:off x="1" y="3356992"/>
            <a:ext cx="1468963" cy="2160240"/>
          </a:xfrm>
          <a:prstGeom prst="rect">
            <a:avLst/>
          </a:prstGeom>
          <a:noFill/>
        </p:spPr>
      </p:pic>
      <p:grpSp>
        <p:nvGrpSpPr>
          <p:cNvPr id="15" name="Groupe 14"/>
          <p:cNvGrpSpPr/>
          <p:nvPr/>
        </p:nvGrpSpPr>
        <p:grpSpPr>
          <a:xfrm>
            <a:off x="2578934" y="3141168"/>
            <a:ext cx="2209091" cy="1800000"/>
            <a:chOff x="2578933" y="2565104"/>
            <a:chExt cx="2209091" cy="1800000"/>
          </a:xfrm>
        </p:grpSpPr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FF00"/>
                </a:clrFrom>
                <a:clrTo>
                  <a:srgbClr val="00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8933" y="2565104"/>
              <a:ext cx="2209091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 descr="http://wiki.openelec.tv/images/b/be/Raspberry-Pi-logo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97234" y="2657126"/>
              <a:ext cx="1270427" cy="1131914"/>
            </a:xfrm>
            <a:prstGeom prst="rect">
              <a:avLst/>
            </a:prstGeom>
            <a:noFill/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2500"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ILLUSTRATION DU PROJET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à coins arrondis 84"/>
          <p:cNvSpPr/>
          <p:nvPr/>
        </p:nvSpPr>
        <p:spPr>
          <a:xfrm>
            <a:off x="1907704" y="1772816"/>
            <a:ext cx="5400600" cy="4788040"/>
          </a:xfrm>
          <a:prstGeom prst="roundRect">
            <a:avLst>
              <a:gd name="adj" fmla="val 864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r>
              <a:rPr lang="fr-FR" b="1" dirty="0" smtClean="0"/>
              <a:t>CONDITIONNEMENT</a:t>
            </a:r>
            <a:endParaRPr lang="fr-FR" b="1" dirty="0"/>
          </a:p>
        </p:txBody>
      </p:sp>
      <p:sp>
        <p:nvSpPr>
          <p:cNvPr id="83" name="Rectangle à coins arrondis 82"/>
          <p:cNvSpPr/>
          <p:nvPr/>
        </p:nvSpPr>
        <p:spPr>
          <a:xfrm>
            <a:off x="122362" y="3284984"/>
            <a:ext cx="1641326" cy="3275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COMPTEUR ERDF</a:t>
            </a:r>
            <a:endParaRPr lang="fr-FR" b="1" dirty="0"/>
          </a:p>
        </p:txBody>
      </p:sp>
      <p:cxnSp>
        <p:nvCxnSpPr>
          <p:cNvPr id="81" name="Connecteur droit 80"/>
          <p:cNvCxnSpPr/>
          <p:nvPr/>
        </p:nvCxnSpPr>
        <p:spPr>
          <a:xfrm>
            <a:off x="5610034" y="3212976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29"/>
          <p:cNvSpPr txBox="1">
            <a:spLocks/>
          </p:cNvSpPr>
          <p:nvPr/>
        </p:nvSpPr>
        <p:spPr>
          <a:xfrm>
            <a:off x="457200" y="229682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SCHEMA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DEMODULATION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2034" y="3429000"/>
            <a:ext cx="216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6319202" y="4413297"/>
            <a:ext cx="792088" cy="1440160"/>
            <a:chOff x="3779912" y="2564904"/>
            <a:chExt cx="792088" cy="128776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779912" y="3140968"/>
              <a:ext cx="792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79912" y="3284984"/>
              <a:ext cx="792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4175956" y="3284984"/>
              <a:ext cx="0" cy="567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4175956" y="2564904"/>
              <a:ext cx="0" cy="567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>
            <a:off x="3557818" y="4271187"/>
            <a:ext cx="1809405" cy="1728192"/>
            <a:chOff x="2637310" y="2924944"/>
            <a:chExt cx="1809405" cy="1728192"/>
          </a:xfrm>
        </p:grpSpPr>
        <p:sp>
          <p:nvSpPr>
            <p:cNvPr id="13" name="Rectangle 12"/>
            <p:cNvSpPr/>
            <p:nvPr/>
          </p:nvSpPr>
          <p:spPr>
            <a:xfrm>
              <a:off x="2709318" y="2924944"/>
              <a:ext cx="1646658" cy="1728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2771800" y="3573016"/>
              <a:ext cx="360000" cy="432048"/>
              <a:chOff x="2843808" y="3573016"/>
              <a:chExt cx="360000" cy="432048"/>
            </a:xfrm>
          </p:grpSpPr>
          <p:sp>
            <p:nvSpPr>
              <p:cNvPr id="14" name="Triangle isocèle 13"/>
              <p:cNvSpPr/>
              <p:nvPr/>
            </p:nvSpPr>
            <p:spPr>
              <a:xfrm>
                <a:off x="2843808" y="3573016"/>
                <a:ext cx="360000" cy="43204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Connecteur droit 15"/>
              <p:cNvCxnSpPr/>
              <p:nvPr/>
            </p:nvCxnSpPr>
            <p:spPr>
              <a:xfrm>
                <a:off x="2843808" y="3573016"/>
                <a:ext cx="36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17"/>
            <p:cNvGrpSpPr/>
            <p:nvPr/>
          </p:nvGrpSpPr>
          <p:grpSpPr>
            <a:xfrm flipV="1">
              <a:off x="3246715" y="3573016"/>
              <a:ext cx="366350" cy="432048"/>
              <a:chOff x="2843808" y="3573016"/>
              <a:chExt cx="366350" cy="432048"/>
            </a:xfrm>
          </p:grpSpPr>
          <p:sp>
            <p:nvSpPr>
              <p:cNvPr id="19" name="Triangle isocèle 18"/>
              <p:cNvSpPr/>
              <p:nvPr/>
            </p:nvSpPr>
            <p:spPr>
              <a:xfrm>
                <a:off x="2850158" y="3573016"/>
                <a:ext cx="360000" cy="43204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>
                <a:off x="2843808" y="3573016"/>
                <a:ext cx="36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>
              <a:off x="2939631" y="4221088"/>
              <a:ext cx="50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2939631" y="3356992"/>
              <a:ext cx="50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2951800" y="3356992"/>
              <a:ext cx="0" cy="864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3433065" y="3356992"/>
              <a:ext cx="0" cy="864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37945" y="3082148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3203848" y="3068960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2637310" y="4496464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3203848" y="4221088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707904" y="3601594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3707904" y="3745610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4067944" y="3519012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4194715" y="3082104"/>
              <a:ext cx="252000" cy="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 flipV="1">
              <a:off x="4194715" y="4496420"/>
              <a:ext cx="252000" cy="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H="1">
              <a:off x="4208723" y="3068960"/>
              <a:ext cx="0" cy="50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209290" y="4005064"/>
              <a:ext cx="0" cy="503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>
              <a:off x="4067944" y="3565873"/>
              <a:ext cx="144016" cy="1163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 flipV="1">
              <a:off x="4067944" y="3897007"/>
              <a:ext cx="144016" cy="115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60"/>
          <p:cNvCxnSpPr/>
          <p:nvPr/>
        </p:nvCxnSpPr>
        <p:spPr>
          <a:xfrm>
            <a:off x="1645922" y="4434449"/>
            <a:ext cx="20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1223120" y="4437112"/>
            <a:ext cx="432048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440" y="4434449"/>
            <a:ext cx="7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41140" y="4437112"/>
            <a:ext cx="0" cy="140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28440" y="5844252"/>
            <a:ext cx="313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/>
          <p:cNvGrpSpPr/>
          <p:nvPr/>
        </p:nvGrpSpPr>
        <p:grpSpPr>
          <a:xfrm>
            <a:off x="179512" y="4725144"/>
            <a:ext cx="720080" cy="850047"/>
            <a:chOff x="539552" y="4221088"/>
            <a:chExt cx="720080" cy="850047"/>
          </a:xfrm>
        </p:grpSpPr>
        <p:sp>
          <p:nvSpPr>
            <p:cNvPr id="58" name="Ellipse 57"/>
            <p:cNvSpPr/>
            <p:nvPr/>
          </p:nvSpPr>
          <p:spPr>
            <a:xfrm>
              <a:off x="539552" y="4221088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>
                <a:spcBef>
                  <a:spcPts val="600"/>
                </a:spcBef>
              </a:pPr>
              <a:endParaRPr lang="fr-FR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4172" y="4240138"/>
              <a:ext cx="4908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fr-FR" sz="4800" b="1" dirty="0" smtClean="0"/>
                <a:t>~</a:t>
              </a:r>
              <a:endParaRPr lang="fr-FR" sz="4800" b="1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493293" y="4326437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>
            <a:off x="950963" y="4581128"/>
            <a:ext cx="0" cy="12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939849" y="4585891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148344" y="4430762"/>
            <a:ext cx="25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5141994" y="5845522"/>
            <a:ext cx="25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796136" y="429309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à coins arrondis 83"/>
          <p:cNvSpPr/>
          <p:nvPr/>
        </p:nvSpPr>
        <p:spPr>
          <a:xfrm>
            <a:off x="7461845" y="3284984"/>
            <a:ext cx="1620000" cy="3275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ACQUISITION - STOCKAGE</a:t>
            </a:r>
            <a:endParaRPr lang="fr-FR" b="1" dirty="0"/>
          </a:p>
        </p:txBody>
      </p:sp>
      <p:grpSp>
        <p:nvGrpSpPr>
          <p:cNvPr id="90" name="Groupe 89"/>
          <p:cNvGrpSpPr/>
          <p:nvPr/>
        </p:nvGrpSpPr>
        <p:grpSpPr>
          <a:xfrm>
            <a:off x="5272990" y="2675012"/>
            <a:ext cx="678391" cy="532398"/>
            <a:chOff x="5292080" y="1384434"/>
            <a:chExt cx="678391" cy="532398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5523275" y="1700808"/>
              <a:ext cx="216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631275" y="1700808"/>
              <a:ext cx="0" cy="21602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5292080" y="1384434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chemeClr val="accent2"/>
                  </a:solidFill>
                </a:rPr>
                <a:t>P3V3</a:t>
              </a:r>
              <a:endParaRPr lang="fr-FR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5220032" y="5848697"/>
            <a:ext cx="792088" cy="754939"/>
            <a:chOff x="6372200" y="1449925"/>
            <a:chExt cx="792088" cy="754939"/>
          </a:xfrm>
        </p:grpSpPr>
        <p:cxnSp>
          <p:nvCxnSpPr>
            <p:cNvPr id="108" name="Connecteur droit 107"/>
            <p:cNvCxnSpPr/>
            <p:nvPr/>
          </p:nvCxnSpPr>
          <p:spPr>
            <a:xfrm>
              <a:off x="6372200" y="1700808"/>
              <a:ext cx="79208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>
              <a:off x="6480244" y="1772816"/>
              <a:ext cx="5760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6588244" y="1844824"/>
              <a:ext cx="3600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6768244" y="1449925"/>
              <a:ext cx="0" cy="24117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/>
            <p:cNvSpPr txBox="1"/>
            <p:nvPr/>
          </p:nvSpPr>
          <p:spPr>
            <a:xfrm>
              <a:off x="6453094" y="183553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chemeClr val="tx2"/>
                  </a:solidFill>
                </a:rPr>
                <a:t>GND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6444168" y="1873399"/>
            <a:ext cx="792088" cy="1907067"/>
            <a:chOff x="6732240" y="1412776"/>
            <a:chExt cx="792088" cy="1907067"/>
          </a:xfrm>
        </p:grpSpPr>
        <p:grpSp>
          <p:nvGrpSpPr>
            <p:cNvPr id="98" name="Groupe 97"/>
            <p:cNvGrpSpPr/>
            <p:nvPr/>
          </p:nvGrpSpPr>
          <p:grpSpPr>
            <a:xfrm>
              <a:off x="6732240" y="1916832"/>
              <a:ext cx="792088" cy="711696"/>
              <a:chOff x="6732240" y="1340768"/>
              <a:chExt cx="792088" cy="711696"/>
            </a:xfrm>
          </p:grpSpPr>
          <p:cxnSp>
            <p:nvCxnSpPr>
              <p:cNvPr id="92" name="Connecteur droit 91"/>
              <p:cNvCxnSpPr/>
              <p:nvPr/>
            </p:nvCxnSpPr>
            <p:spPr>
              <a:xfrm>
                <a:off x="6732240" y="1628800"/>
                <a:ext cx="7920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>
                <a:off x="6732240" y="1772816"/>
                <a:ext cx="7920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7128284" y="1340768"/>
                <a:ext cx="0" cy="2796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7128284" y="1772816"/>
                <a:ext cx="0" cy="2796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05"/>
            <p:cNvGrpSpPr/>
            <p:nvPr/>
          </p:nvGrpSpPr>
          <p:grpSpPr>
            <a:xfrm>
              <a:off x="6732240" y="2564904"/>
              <a:ext cx="792088" cy="754939"/>
              <a:chOff x="6372200" y="1449925"/>
              <a:chExt cx="792088" cy="754939"/>
            </a:xfrm>
          </p:grpSpPr>
          <p:cxnSp>
            <p:nvCxnSpPr>
              <p:cNvPr id="99" name="Connecteur droit 98"/>
              <p:cNvCxnSpPr/>
              <p:nvPr/>
            </p:nvCxnSpPr>
            <p:spPr>
              <a:xfrm>
                <a:off x="6372200" y="1700808"/>
                <a:ext cx="792088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>
                <a:off x="6480244" y="1772816"/>
                <a:ext cx="5760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>
                <a:off x="6588244" y="1844824"/>
                <a:ext cx="3600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V="1">
                <a:off x="6768244" y="1449925"/>
                <a:ext cx="0" cy="241176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103"/>
              <p:cNvSpPr txBox="1"/>
              <p:nvPr/>
            </p:nvSpPr>
            <p:spPr>
              <a:xfrm>
                <a:off x="6453094" y="183553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tx2"/>
                    </a:solidFill>
                  </a:rPr>
                  <a:t>GND</a:t>
                </a:r>
                <a:endParaRPr lang="fr-FR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13" name="Groupe 112"/>
            <p:cNvGrpSpPr/>
            <p:nvPr/>
          </p:nvGrpSpPr>
          <p:grpSpPr>
            <a:xfrm>
              <a:off x="6789089" y="1412776"/>
              <a:ext cx="678391" cy="532398"/>
              <a:chOff x="5292080" y="1384434"/>
              <a:chExt cx="678391" cy="532398"/>
            </a:xfrm>
          </p:grpSpPr>
          <p:cxnSp>
            <p:nvCxnSpPr>
              <p:cNvPr id="114" name="Connecteur droit 113"/>
              <p:cNvCxnSpPr/>
              <p:nvPr/>
            </p:nvCxnSpPr>
            <p:spPr>
              <a:xfrm>
                <a:off x="5523275" y="1700808"/>
                <a:ext cx="21600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>
                <a:off x="5631275" y="1700808"/>
                <a:ext cx="0" cy="216024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ZoneTexte 115"/>
              <p:cNvSpPr txBox="1"/>
              <p:nvPr/>
            </p:nvSpPr>
            <p:spPr>
              <a:xfrm>
                <a:off x="5292080" y="1384434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accent2"/>
                    </a:solidFill>
                  </a:rPr>
                  <a:t>P3V3</a:t>
                </a:r>
                <a:endParaRPr lang="fr-FR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19" name="ZoneTexte 118"/>
          <p:cNvSpPr txBox="1"/>
          <p:nvPr/>
        </p:nvSpPr>
        <p:spPr>
          <a:xfrm>
            <a:off x="2673573" y="393305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R1</a:t>
            </a:r>
            <a:endParaRPr lang="fr-FR" b="1" dirty="0"/>
          </a:p>
        </p:txBody>
      </p:sp>
      <p:sp>
        <p:nvSpPr>
          <p:cNvPr id="120" name="Rectangle 119"/>
          <p:cNvSpPr/>
          <p:nvPr/>
        </p:nvSpPr>
        <p:spPr>
          <a:xfrm>
            <a:off x="2493293" y="573325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3441535" y="4437112"/>
            <a:ext cx="0" cy="140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333535" y="4741859"/>
            <a:ext cx="216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2627784" y="60212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R3</a:t>
            </a:r>
            <a:endParaRPr lang="fr-FR" b="1" dirty="0"/>
          </a:p>
        </p:txBody>
      </p:sp>
      <p:sp>
        <p:nvSpPr>
          <p:cNvPr id="124" name="ZoneTexte 123"/>
          <p:cNvSpPr txBox="1"/>
          <p:nvPr/>
        </p:nvSpPr>
        <p:spPr>
          <a:xfrm>
            <a:off x="2843808" y="49411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R2</a:t>
            </a:r>
            <a:endParaRPr lang="fr-FR" b="1" dirty="0"/>
          </a:p>
        </p:txBody>
      </p:sp>
      <p:sp>
        <p:nvSpPr>
          <p:cNvPr id="125" name="ZoneTexte 124"/>
          <p:cNvSpPr txBox="1"/>
          <p:nvPr/>
        </p:nvSpPr>
        <p:spPr>
          <a:xfrm>
            <a:off x="3707904" y="385175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Q</a:t>
            </a:r>
            <a:r>
              <a:rPr lang="fr-FR" b="1" dirty="0" smtClean="0"/>
              <a:t>1</a:t>
            </a:r>
            <a:endParaRPr lang="fr-FR" b="1" dirty="0"/>
          </a:p>
        </p:txBody>
      </p:sp>
      <p:sp>
        <p:nvSpPr>
          <p:cNvPr id="126" name="ZoneTexte 125"/>
          <p:cNvSpPr txBox="1"/>
          <p:nvPr/>
        </p:nvSpPr>
        <p:spPr>
          <a:xfrm>
            <a:off x="5004048" y="364502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R4</a:t>
            </a:r>
            <a:endParaRPr lang="fr-FR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5946222" y="38610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R5</a:t>
            </a:r>
            <a:endParaRPr lang="fr-FR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6175226" y="53012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C2</a:t>
            </a:r>
            <a:endParaRPr lang="fr-FR" b="1" dirty="0"/>
          </a:p>
        </p:txBody>
      </p:sp>
      <p:sp>
        <p:nvSpPr>
          <p:cNvPr id="129" name="ZoneTexte 128"/>
          <p:cNvSpPr txBox="1"/>
          <p:nvPr/>
        </p:nvSpPr>
        <p:spPr>
          <a:xfrm>
            <a:off x="6372200" y="22334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C1</a:t>
            </a:r>
            <a:endParaRPr lang="fr-FR" b="1" dirty="0"/>
          </a:p>
        </p:txBody>
      </p:sp>
      <p:sp>
        <p:nvSpPr>
          <p:cNvPr id="132" name="ZoneTexte 131"/>
          <p:cNvSpPr txBox="1"/>
          <p:nvPr/>
        </p:nvSpPr>
        <p:spPr>
          <a:xfrm>
            <a:off x="1993184" y="5507940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Ve-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907704" y="4139788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Ve+</a:t>
            </a:r>
            <a:endParaRPr lang="fr-FR" dirty="0"/>
          </a:p>
        </p:txBody>
      </p:sp>
      <p:sp>
        <p:nvSpPr>
          <p:cNvPr id="134" name="ZoneTexte 133"/>
          <p:cNvSpPr txBox="1"/>
          <p:nvPr/>
        </p:nvSpPr>
        <p:spPr>
          <a:xfrm>
            <a:off x="6895306" y="4096355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>
          <a:xfrm flipV="1">
            <a:off x="2331368" y="4653136"/>
            <a:ext cx="2052000" cy="6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2411760" y="4697424"/>
            <a:ext cx="2052000" cy="61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coffretsdechantiers.com/boutique/images_produits/cbe-z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10749" t="14286" r="10428" b="14282"/>
          <a:stretch>
            <a:fillRect/>
          </a:stretch>
        </p:blipFill>
        <p:spPr bwMode="auto">
          <a:xfrm>
            <a:off x="1043608" y="4797153"/>
            <a:ext cx="1476000" cy="2012727"/>
          </a:xfrm>
          <a:prstGeom prst="rect">
            <a:avLst/>
          </a:prstGeom>
          <a:noFill/>
        </p:spPr>
      </p:pic>
      <p:pic>
        <p:nvPicPr>
          <p:cNvPr id="1026" name="Picture 2" descr="http://www.lelotenaction.org/medias/images/linky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200" t="9441" r="31961" b="6560"/>
          <a:stretch>
            <a:fillRect/>
          </a:stretch>
        </p:blipFill>
        <p:spPr bwMode="auto">
          <a:xfrm>
            <a:off x="294725" y="3356992"/>
            <a:ext cx="1468963" cy="2160240"/>
          </a:xfrm>
          <a:prstGeom prst="rect">
            <a:avLst/>
          </a:prstGeom>
          <a:noFill/>
        </p:spPr>
      </p:pic>
      <p:grpSp>
        <p:nvGrpSpPr>
          <p:cNvPr id="2" name="Groupe 14"/>
          <p:cNvGrpSpPr/>
          <p:nvPr/>
        </p:nvGrpSpPr>
        <p:grpSpPr>
          <a:xfrm>
            <a:off x="2915816" y="3717232"/>
            <a:ext cx="2209091" cy="1800000"/>
            <a:chOff x="2578933" y="2565104"/>
            <a:chExt cx="2209091" cy="1800000"/>
          </a:xfrm>
        </p:grpSpPr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FF00"/>
                </a:clrFrom>
                <a:clrTo>
                  <a:srgbClr val="00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8933" y="2565104"/>
              <a:ext cx="2209091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 descr="http://wiki.openelec.tv/images/b/be/Raspberry-Pi-logo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97234" y="2657126"/>
              <a:ext cx="1270427" cy="1131914"/>
            </a:xfrm>
            <a:prstGeom prst="rect">
              <a:avLst/>
            </a:prstGeom>
            <a:noFill/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2500"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ILLUSTRATION DU PROJET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4139952" y="3068960"/>
            <a:ext cx="2088232" cy="2088232"/>
            <a:chOff x="4277703" y="2067513"/>
            <a:chExt cx="3600000" cy="3600000"/>
          </a:xfrm>
        </p:grpSpPr>
        <p:sp>
          <p:nvSpPr>
            <p:cNvPr id="18" name="Arc 17"/>
            <p:cNvSpPr/>
            <p:nvPr/>
          </p:nvSpPr>
          <p:spPr>
            <a:xfrm rot="19884994">
              <a:off x="4572000" y="3176872"/>
              <a:ext cx="1800000" cy="1800000"/>
            </a:xfrm>
            <a:prstGeom prst="arc">
              <a:avLst>
                <a:gd name="adj1" fmla="val 18182838"/>
                <a:gd name="adj2" fmla="val 3192641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/>
            <p:cNvSpPr/>
            <p:nvPr/>
          </p:nvSpPr>
          <p:spPr>
            <a:xfrm rot="19884994">
              <a:off x="4517209" y="2654129"/>
              <a:ext cx="2520000" cy="2520000"/>
            </a:xfrm>
            <a:prstGeom prst="arc">
              <a:avLst>
                <a:gd name="adj1" fmla="val 17700957"/>
                <a:gd name="adj2" fmla="val 2997895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/>
            <p:cNvSpPr/>
            <p:nvPr/>
          </p:nvSpPr>
          <p:spPr>
            <a:xfrm rot="19884994">
              <a:off x="4277703" y="2067513"/>
              <a:ext cx="3600000" cy="3600000"/>
            </a:xfrm>
            <a:prstGeom prst="arc">
              <a:avLst>
                <a:gd name="adj1" fmla="val 17668209"/>
                <a:gd name="adj2" fmla="val 2113009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2" name="Image 21" descr="271067095836_2013-10-29.gif"/>
          <p:cNvPicPr>
            <a:picLocks noChangeAspect="1"/>
          </p:cNvPicPr>
          <p:nvPr/>
        </p:nvPicPr>
        <p:blipFill>
          <a:blip r:embed="rId6" cstate="print">
            <a:lum bright="-20000" contrast="20000"/>
          </a:blip>
          <a:srcRect l="8263" r="9838"/>
          <a:stretch>
            <a:fillRect/>
          </a:stretch>
        </p:blipFill>
        <p:spPr>
          <a:xfrm>
            <a:off x="6329422" y="1916832"/>
            <a:ext cx="2491050" cy="158417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6377" y="3933096"/>
            <a:ext cx="79979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upload.wikimedia.org/wikipedia/fr/8/8c/ERDF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5037850"/>
            <a:ext cx="1038252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1" name="Picture 7" descr="http://www.di.ens.fr/%7Eychen/scilab/scilab_logo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56177" y="1860982"/>
            <a:ext cx="746482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30"/>
          <p:cNvSpPr txBox="1"/>
          <p:nvPr/>
        </p:nvSpPr>
        <p:spPr>
          <a:xfrm>
            <a:off x="1763688" y="5733256"/>
            <a:ext cx="6336704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r-FR" b="1" dirty="0" smtClean="0"/>
              <a:t>Légende</a:t>
            </a:r>
          </a:p>
          <a:p>
            <a:pPr marL="630238" lvl="1"/>
            <a:r>
              <a:rPr lang="fr-FR" dirty="0" smtClean="0"/>
              <a:t>Flux de données</a:t>
            </a:r>
          </a:p>
          <a:p>
            <a:pPr marL="630238" lvl="1"/>
            <a:r>
              <a:rPr lang="fr-FR" dirty="0" smtClean="0"/>
              <a:t>Flux d’information</a:t>
            </a:r>
          </a:p>
          <a:p>
            <a:pPr marL="630238" lvl="1"/>
            <a:endParaRPr lang="fr-FR" dirty="0" smtClean="0"/>
          </a:p>
          <a:p>
            <a:pPr marL="630238" lvl="1"/>
            <a:r>
              <a:rPr lang="fr-FR" dirty="0" smtClean="0"/>
              <a:t>Fonctionnel</a:t>
            </a:r>
          </a:p>
          <a:p>
            <a:pPr marL="630238" lvl="1"/>
            <a:r>
              <a:rPr lang="fr-FR" dirty="0" smtClean="0"/>
              <a:t>Evolution majeure</a:t>
            </a:r>
            <a:endParaRPr lang="fr-FR" dirty="0"/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 Black" pitchFamily="34" charset="0"/>
              </a:rPr>
              <a:t>ARCHITECTURE GÉNÉRALE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A-0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1917038" y="6111298"/>
            <a:ext cx="432048" cy="18002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917038" y="6466190"/>
            <a:ext cx="4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251520" y="2464734"/>
            <a:ext cx="1462662" cy="21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COMPTEUR ERDF</a:t>
            </a:r>
            <a:endParaRPr lang="fr-FR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58398" y="2132856"/>
            <a:ext cx="1872208" cy="3024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ACQUISITION - STOCKAGE</a:t>
            </a:r>
            <a:endParaRPr lang="fr-FR" b="1" dirty="0"/>
          </a:p>
        </p:txBody>
      </p:sp>
      <p:sp>
        <p:nvSpPr>
          <p:cNvPr id="13" name="Flèche droite 12"/>
          <p:cNvSpPr/>
          <p:nvPr/>
        </p:nvSpPr>
        <p:spPr>
          <a:xfrm>
            <a:off x="1642174" y="3338870"/>
            <a:ext cx="216024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930206" y="2464734"/>
            <a:ext cx="1440160" cy="21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CONDITION-NEMENT</a:t>
            </a:r>
            <a:endParaRPr lang="fr-FR" b="1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3704698" y="4521820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1967077" y="4007622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288155" y="4007622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718107" y="2132856"/>
            <a:ext cx="2099483" cy="13861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EXPLOITATION</a:t>
            </a:r>
            <a:endParaRPr lang="fr-FR" b="1" dirty="0"/>
          </a:p>
        </p:txBody>
      </p:sp>
      <p:sp>
        <p:nvSpPr>
          <p:cNvPr id="14" name="Flèche droite 13"/>
          <p:cNvSpPr/>
          <p:nvPr/>
        </p:nvSpPr>
        <p:spPr>
          <a:xfrm>
            <a:off x="5422750" y="2638191"/>
            <a:ext cx="1404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5422750" y="3178251"/>
            <a:ext cx="13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5728109" y="2636912"/>
            <a:ext cx="792088" cy="6480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775658" y="2870938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718107" y="3645024"/>
            <a:ext cx="2099483" cy="1512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AFFICHAGE</a:t>
            </a:r>
            <a:endParaRPr lang="fr-FR" b="1" dirty="0"/>
          </a:p>
        </p:txBody>
      </p:sp>
      <p:sp>
        <p:nvSpPr>
          <p:cNvPr id="40" name="Flèche droite 39"/>
          <p:cNvSpPr/>
          <p:nvPr/>
        </p:nvSpPr>
        <p:spPr>
          <a:xfrm>
            <a:off x="5441271" y="3862327"/>
            <a:ext cx="1404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5441271" y="4797152"/>
            <a:ext cx="13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4932040" y="6102821"/>
            <a:ext cx="432048" cy="1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4932040" y="6377228"/>
            <a:ext cx="432048" cy="1800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6300192" y="4149080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COMPTEUR ERDF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CONDITIONNEMENT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1331640" y="3789040"/>
            <a:ext cx="2736304" cy="23042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CONDITIONNEMENT</a:t>
            </a:r>
            <a:endParaRPr lang="fr-FR" b="1" dirty="0"/>
          </a:p>
        </p:txBody>
      </p:sp>
      <p:sp>
        <p:nvSpPr>
          <p:cNvPr id="16" name="Flèche droite 15"/>
          <p:cNvSpPr/>
          <p:nvPr/>
        </p:nvSpPr>
        <p:spPr>
          <a:xfrm>
            <a:off x="971600" y="5193196"/>
            <a:ext cx="3456384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547664" y="4797152"/>
            <a:ext cx="2304256" cy="10801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b="1" dirty="0" smtClean="0"/>
              <a:t>Adaptation de signal</a:t>
            </a:r>
            <a:endParaRPr lang="fr-F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475656" y="1268760"/>
            <a:ext cx="5004737" cy="5256584"/>
          </a:xfrm>
          <a:prstGeom prst="roundRect">
            <a:avLst>
              <a:gd name="adj" fmla="val 654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699792" y="1700808"/>
            <a:ext cx="3615953" cy="4777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117224" y="2348880"/>
            <a:ext cx="1440160" cy="29606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Programme en C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061440" y="2420888"/>
            <a:ext cx="1080120" cy="13884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texte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708372" y="5517232"/>
            <a:ext cx="1728192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Interface SSH / Serveur VNC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4557384" y="2881510"/>
            <a:ext cx="5040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840432" y="3645024"/>
            <a:ext cx="2052048" cy="2833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2" name="Rectangle 31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r>
              <a:rPr lang="fr-FR" dirty="0" smtClean="0">
                <a:latin typeface="Arial Black" pitchFamily="34" charset="0"/>
              </a:rPr>
              <a:t>ACQUISITION - STOCKAGE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6918777" y="4149080"/>
            <a:ext cx="1895358" cy="22986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7002360" y="5517232"/>
            <a:ext cx="1728192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Client SSH / Client VNC</a:t>
            </a:r>
            <a:endParaRPr lang="fr-FR" dirty="0"/>
          </a:p>
        </p:txBody>
      </p:sp>
      <p:sp>
        <p:nvSpPr>
          <p:cNvPr id="23" name="Double flèche horizontale 22"/>
          <p:cNvSpPr/>
          <p:nvPr/>
        </p:nvSpPr>
        <p:spPr>
          <a:xfrm>
            <a:off x="5364088" y="5625244"/>
            <a:ext cx="1728192" cy="432048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 droite 25"/>
          <p:cNvSpPr/>
          <p:nvPr/>
        </p:nvSpPr>
        <p:spPr>
          <a:xfrm>
            <a:off x="1210774" y="3905370"/>
            <a:ext cx="1993074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691680" y="3405553"/>
            <a:ext cx="831421" cy="1431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UART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5364088" y="6165304"/>
            <a:ext cx="1728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3157548" y="4699436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5087631" y="3195949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076056" y="3933056"/>
            <a:ext cx="1080120" cy="13884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27" name="Flèche droite 26"/>
          <p:cNvSpPr/>
          <p:nvPr/>
        </p:nvSpPr>
        <p:spPr>
          <a:xfrm>
            <a:off x="4572000" y="4393678"/>
            <a:ext cx="5040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5102247" y="4708117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TRANSFERT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653072" y="1719954"/>
            <a:ext cx="2693099" cy="4805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53884" y="2351072"/>
            <a:ext cx="2448272" cy="40966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437960" y="3284984"/>
            <a:ext cx="1080120" cy="1368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texte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437960" y="5273887"/>
            <a:ext cx="108012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Serveur FTP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850227" y="1720254"/>
            <a:ext cx="2640702" cy="4804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1" name="Flèche vers le bas 30"/>
          <p:cNvSpPr/>
          <p:nvPr/>
        </p:nvSpPr>
        <p:spPr>
          <a:xfrm>
            <a:off x="2762020" y="4546403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994246" y="2351072"/>
            <a:ext cx="2376262" cy="40966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5642317" y="5273887"/>
            <a:ext cx="1080120" cy="108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Client FTP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>
            <a:off x="3409072" y="5453907"/>
            <a:ext cx="231505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5642317" y="3284984"/>
            <a:ext cx="1080120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texte</a:t>
            </a:r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 flipV="1">
            <a:off x="5966377" y="4546403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3409073" y="6130187"/>
            <a:ext cx="2304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2472193" y="4039789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666349" y="4039789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899592" y="1624564"/>
            <a:ext cx="7385544" cy="4684756"/>
          </a:xfrm>
          <a:prstGeom prst="roundRect">
            <a:avLst>
              <a:gd name="adj" fmla="val 77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031582" y="2204864"/>
            <a:ext cx="7137290" cy="3956204"/>
          </a:xfrm>
          <a:prstGeom prst="roundRect">
            <a:avLst>
              <a:gd name="adj" fmla="val 743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557997" y="2780928"/>
            <a:ext cx="3672408" cy="2904779"/>
          </a:xfrm>
          <a:prstGeom prst="roundRect">
            <a:avLst>
              <a:gd name="adj" fmla="val 1074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Programme sous Scilab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662453" y="3633479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Fichier binaire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175598" y="3140968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texte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6167300" y="4101531"/>
            <a:ext cx="55425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631982" y="3284984"/>
            <a:ext cx="1440160" cy="2304256"/>
          </a:xfrm>
          <a:prstGeom prst="roundRect">
            <a:avLst>
              <a:gd name="adj" fmla="val 1104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Exploitation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770459" y="3861048"/>
            <a:ext cx="1163206" cy="72008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Tracer les courbes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EXPLOITATION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761751" y="4797152"/>
            <a:ext cx="1163206" cy="6480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Analyses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2111702" y="3609020"/>
            <a:ext cx="254708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2687766" y="3476549"/>
            <a:ext cx="1440160" cy="7200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Importer le fichier texte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213428" y="3898331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2602076" y="5062034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2183709" y="4544045"/>
            <a:ext cx="2462519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183710" y="4653136"/>
            <a:ext cx="108000" cy="1296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183709" y="5805280"/>
            <a:ext cx="5846207" cy="1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7928167" y="4209543"/>
            <a:ext cx="108000" cy="1739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7640085" y="4209543"/>
            <a:ext cx="396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AFFICHAGE</a:t>
            </a:r>
            <a:endParaRPr lang="fr-FR" dirty="0" smtClean="0">
              <a:latin typeface="Arial Black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5761580" y="2708920"/>
            <a:ext cx="2628000" cy="3456385"/>
          </a:xfrm>
          <a:prstGeom prst="roundRect">
            <a:avLst>
              <a:gd name="adj" fmla="val 1299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TELEPHONE </a:t>
            </a:r>
            <a:r>
              <a:rPr lang="fr-FR" b="1" dirty="0" smtClean="0"/>
              <a:t>/ TABLETTE</a:t>
            </a:r>
            <a:endParaRPr lang="fr-FR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54421" y="1700808"/>
            <a:ext cx="2693099" cy="4464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855233" y="2276872"/>
            <a:ext cx="2448272" cy="38108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90205" y="2924944"/>
            <a:ext cx="1080120" cy="1368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41101" y="4913847"/>
            <a:ext cx="1178328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Interface serveur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033388" y="2708920"/>
            <a:ext cx="1584176" cy="3456385"/>
          </a:xfrm>
          <a:prstGeom prst="roundRect">
            <a:avLst>
              <a:gd name="adj" fmla="val 1299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1" name="Flèche vers le bas 30"/>
          <p:cNvSpPr/>
          <p:nvPr/>
        </p:nvSpPr>
        <p:spPr>
          <a:xfrm>
            <a:off x="1814265" y="4186363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105396" y="3356993"/>
            <a:ext cx="4176464" cy="2752746"/>
          </a:xfrm>
          <a:prstGeom prst="roundRect">
            <a:avLst>
              <a:gd name="adj" fmla="val 12913"/>
            </a:avLst>
          </a:prstGeom>
          <a:solidFill>
            <a:srgbClr val="FCD5B5">
              <a:alpha val="80000"/>
            </a:srgb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</a:t>
            </a:r>
            <a:r>
              <a:rPr lang="fr-FR" b="1" dirty="0" smtClean="0"/>
              <a:t>/ Linux</a:t>
            </a:r>
            <a:endParaRPr lang="fr-FR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1513109" y="3679749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4177404" y="3933056"/>
            <a:ext cx="4032448" cy="2107679"/>
          </a:xfrm>
          <a:prstGeom prst="roundRect">
            <a:avLst>
              <a:gd name="adj" fmla="val 12913"/>
            </a:avLst>
          </a:prstGeom>
          <a:solidFill>
            <a:srgbClr val="FAC090">
              <a:alpha val="60000"/>
            </a:srgb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Navigateur Web</a:t>
            </a:r>
            <a:endParaRPr lang="fr-FR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6326069" y="4437112"/>
            <a:ext cx="1584000" cy="1512168"/>
          </a:xfrm>
          <a:prstGeom prst="roundRect">
            <a:avLst>
              <a:gd name="adj" fmla="val 1104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6372369" y="5335933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A63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2593228" y="5157192"/>
            <a:ext cx="3852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2510422" y="5770147"/>
            <a:ext cx="3888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4390861" y="4437112"/>
            <a:ext cx="1440000" cy="1512168"/>
          </a:xfrm>
          <a:prstGeom prst="roundRect">
            <a:avLst>
              <a:gd name="adj" fmla="val 1104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Interface client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4414011" y="5326916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A62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183</Words>
  <Application>Microsoft Office PowerPoint</Application>
  <PresentationFormat>Affichage à l'écran 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Diapositive 2</vt:lpstr>
      <vt:lpstr>ARCHITECTURE GÉNÉRALE</vt:lpstr>
      <vt:lpstr>COMPTEUR ERDF</vt:lpstr>
      <vt:lpstr>CONDITIONNEMENT</vt:lpstr>
      <vt:lpstr>ACQUISITION - STOCKAGE</vt:lpstr>
      <vt:lpstr>TRANSFERT</vt:lpstr>
      <vt:lpstr>EXPLOITATION</vt:lpstr>
      <vt:lpstr>AFFICHAGE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Sébastien Lemoine</dc:creator>
  <cp:lastModifiedBy>Sébastien Lemoine</cp:lastModifiedBy>
  <cp:revision>64</cp:revision>
  <dcterms:created xsi:type="dcterms:W3CDTF">2013-05-08T14:24:38Z</dcterms:created>
  <dcterms:modified xsi:type="dcterms:W3CDTF">2014-08-23T15:58:51Z</dcterms:modified>
</cp:coreProperties>
</file>