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7" r:id="rId3"/>
    <p:sldId id="257" r:id="rId4"/>
    <p:sldId id="264" r:id="rId5"/>
    <p:sldId id="258" r:id="rId6"/>
    <p:sldId id="263" r:id="rId7"/>
    <p:sldId id="260" r:id="rId8"/>
    <p:sldId id="259" r:id="rId9"/>
    <p:sldId id="272" r:id="rId10"/>
    <p:sldId id="266" r:id="rId11"/>
    <p:sldId id="268" r:id="rId12"/>
    <p:sldId id="269" r:id="rId13"/>
    <p:sldId id="270" r:id="rId14"/>
    <p:sldId id="274" r:id="rId15"/>
    <p:sldId id="271" r:id="rId16"/>
    <p:sldId id="273" r:id="rId17"/>
  </p:sldIdLst>
  <p:sldSz cx="9144000" cy="6858000" type="screen4x3"/>
  <p:notesSz cx="6858000" cy="9144000"/>
  <p:defaultTextStyle>
    <a:defPPr>
      <a:defRPr lang="fr-FR"/>
    </a:defPPr>
    <a:lvl1pPr marL="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090"/>
    <a:srgbClr val="FCD5B5"/>
    <a:srgbClr val="800000"/>
    <a:srgbClr val="8A008A"/>
    <a:srgbClr val="660066"/>
    <a:srgbClr val="C800C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60"/>
  </p:normalViewPr>
  <p:slideViewPr>
    <p:cSldViewPr>
      <p:cViewPr>
        <p:scale>
          <a:sx n="75" d="100"/>
          <a:sy n="75" d="100"/>
        </p:scale>
        <p:origin x="-1470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820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66316-034C-416A-AE06-6FE0DCD4C173}" type="datetimeFigureOut">
              <a:rPr lang="fr-FR" smtClean="0"/>
              <a:pPr/>
              <a:t>18/09/2014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F9034-9F99-42F6-BA56-79A09BAF726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9C80D-C92A-476A-9551-402BB76F7DC1}" type="datetimeFigureOut">
              <a:rPr lang="fr-FR" smtClean="0"/>
              <a:pPr/>
              <a:t>18/09/2014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2944-C851-4D20-BB1E-02FE36BCF6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18/09/2014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18/09/2014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18/09/2014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18/09/2014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18/09/2014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18/09/2014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18/09/2014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7282"/>
            <a:ext cx="8229600" cy="1143000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18/09/2014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18/09/2014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18/09/2014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5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1" indent="0">
              <a:buNone/>
              <a:defRPr sz="2000"/>
            </a:lvl7pPr>
            <a:lvl8pPr marL="3200016" indent="0">
              <a:buNone/>
              <a:defRPr sz="2000"/>
            </a:lvl8pPr>
            <a:lvl9pPr marL="3657161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18/09/2014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B51E0-5E2A-4791-A4C4-EF44FFADB4E1}" type="datetimeFigureOut">
              <a:rPr lang="fr-FR" smtClean="0"/>
              <a:pPr/>
              <a:t>18/09/2014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9" indent="-342859" algn="l" defTabSz="91429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1" indent="-285716" algn="l" defTabSz="91429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8" indent="-228573" algn="l" defTabSz="91429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3" indent="-228573" algn="l" defTabSz="91429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8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271067095836_2013-10-29.gif"/>
          <p:cNvPicPr>
            <a:picLocks noChangeAspect="1"/>
          </p:cNvPicPr>
          <p:nvPr/>
        </p:nvPicPr>
        <p:blipFill>
          <a:blip r:embed="rId2" cstate="print">
            <a:lum bright="-20000" contrast="20000"/>
          </a:blip>
          <a:srcRect l="8263" r="9838"/>
          <a:stretch>
            <a:fillRect/>
          </a:stretch>
        </p:blipFill>
        <p:spPr>
          <a:xfrm>
            <a:off x="4767673" y="1519510"/>
            <a:ext cx="4134891" cy="2629571"/>
          </a:xfrm>
          <a:prstGeom prst="rect">
            <a:avLst/>
          </a:prstGeom>
        </p:spPr>
      </p:pic>
      <p:sp>
        <p:nvSpPr>
          <p:cNvPr id="13" name="Flèche droite 12"/>
          <p:cNvSpPr/>
          <p:nvPr/>
        </p:nvSpPr>
        <p:spPr>
          <a:xfrm rot="20420560">
            <a:off x="1157681" y="3091296"/>
            <a:ext cx="5151743" cy="208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fr-FR" dirty="0"/>
          </a:p>
        </p:txBody>
      </p:sp>
      <p:pic>
        <p:nvPicPr>
          <p:cNvPr id="1028" name="Picture 4" descr="http://www.coffretsdechantiers.com/boutique/images_produits/cbe-z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10749" t="14286" r="10428" b="14282"/>
          <a:stretch>
            <a:fillRect/>
          </a:stretch>
        </p:blipFill>
        <p:spPr bwMode="auto">
          <a:xfrm>
            <a:off x="1043608" y="4797154"/>
            <a:ext cx="1476000" cy="2012727"/>
          </a:xfrm>
          <a:prstGeom prst="rect">
            <a:avLst/>
          </a:prstGeom>
          <a:noFill/>
        </p:spPr>
      </p:pic>
      <p:pic>
        <p:nvPicPr>
          <p:cNvPr id="1026" name="Picture 2" descr="http://www.lelotenaction.org/medias/images/linky-1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200" t="9441" r="31961" b="6560"/>
          <a:stretch>
            <a:fillRect/>
          </a:stretch>
        </p:blipFill>
        <p:spPr bwMode="auto">
          <a:xfrm>
            <a:off x="1" y="3356992"/>
            <a:ext cx="1468963" cy="2160240"/>
          </a:xfrm>
          <a:prstGeom prst="rect">
            <a:avLst/>
          </a:prstGeom>
          <a:noFill/>
        </p:spPr>
      </p:pic>
      <p:grpSp>
        <p:nvGrpSpPr>
          <p:cNvPr id="15" name="Groupe 14"/>
          <p:cNvGrpSpPr/>
          <p:nvPr/>
        </p:nvGrpSpPr>
        <p:grpSpPr>
          <a:xfrm>
            <a:off x="2578935" y="3141168"/>
            <a:ext cx="2209091" cy="1800000"/>
            <a:chOff x="2578933" y="2565104"/>
            <a:chExt cx="2209091" cy="1800000"/>
          </a:xfrm>
        </p:grpSpPr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00FF00"/>
                </a:clrFrom>
                <a:clrTo>
                  <a:srgbClr val="00FF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78933" y="2565104"/>
              <a:ext cx="2209091" cy="180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8" name="Picture 14" descr="http://wiki.openelec.tv/images/b/be/Raspberry-Pi-logo.jpg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197234" y="2657126"/>
              <a:ext cx="1270427" cy="1131914"/>
            </a:xfrm>
            <a:prstGeom prst="rect">
              <a:avLst/>
            </a:prstGeom>
            <a:noFill/>
          </p:spPr>
        </p:pic>
      </p:grpSp>
      <p:sp>
        <p:nvSpPr>
          <p:cNvPr id="10" name="Titr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 fontScale="92500"/>
          </a:bodyPr>
          <a:lstStyle/>
          <a:p>
            <a:pPr marL="0" marR="0" lvl="0" indent="0" algn="ctr" defTabSz="9142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ILLUSTRATION DU PROJET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fr-FR" dirty="0" smtClean="0">
                <a:latin typeface="Arial Black" pitchFamily="34" charset="0"/>
              </a:rPr>
              <a:t>AFFICHAGE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6281937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A6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5761580" y="2708921"/>
            <a:ext cx="2628000" cy="3456385"/>
          </a:xfrm>
          <a:prstGeom prst="roundRect">
            <a:avLst>
              <a:gd name="adj" fmla="val 1299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TELEPHONE / TABLETTE</a:t>
            </a:r>
            <a:endParaRPr lang="fr-FR" b="1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754421" y="1700808"/>
            <a:ext cx="2693099" cy="44644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RASPBERRY PI</a:t>
            </a:r>
            <a:endParaRPr lang="fr-FR" b="1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855233" y="2276873"/>
            <a:ext cx="2448272" cy="38108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OS Linux (Weezy)</a:t>
            </a:r>
            <a:endParaRPr lang="fr-FR" b="1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490205" y="2924944"/>
            <a:ext cx="1080120" cy="13681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Base de donnée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441101" y="4913847"/>
            <a:ext cx="1178328" cy="10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dirty="0" smtClean="0"/>
              <a:t>Interface serveur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4033388" y="2708921"/>
            <a:ext cx="1584176" cy="3456385"/>
          </a:xfrm>
          <a:prstGeom prst="roundRect">
            <a:avLst>
              <a:gd name="adj" fmla="val 1299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ORDINATEUR</a:t>
            </a:r>
            <a:endParaRPr lang="fr-FR" b="1" dirty="0"/>
          </a:p>
        </p:txBody>
      </p:sp>
      <p:sp>
        <p:nvSpPr>
          <p:cNvPr id="31" name="Flèche vers le bas 30"/>
          <p:cNvSpPr/>
          <p:nvPr/>
        </p:nvSpPr>
        <p:spPr>
          <a:xfrm>
            <a:off x="1814265" y="4186364"/>
            <a:ext cx="432000" cy="82681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105396" y="3356993"/>
            <a:ext cx="4176464" cy="2752746"/>
          </a:xfrm>
          <a:prstGeom prst="roundRect">
            <a:avLst>
              <a:gd name="adj" fmla="val 12913"/>
            </a:avLst>
          </a:prstGeom>
          <a:solidFill>
            <a:srgbClr val="FCD5B5">
              <a:alpha val="80000"/>
            </a:srgbClr>
          </a:soli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OS Windows / Linux</a:t>
            </a:r>
            <a:endParaRPr lang="fr-FR" b="1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1513109" y="3679749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A61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4177404" y="3933057"/>
            <a:ext cx="4032448" cy="2107679"/>
          </a:xfrm>
          <a:prstGeom prst="roundRect">
            <a:avLst>
              <a:gd name="adj" fmla="val 12913"/>
            </a:avLst>
          </a:prstGeom>
          <a:solidFill>
            <a:srgbClr val="FAC090">
              <a:alpha val="60000"/>
            </a:srgbClr>
          </a:soli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Navigateur Web</a:t>
            </a:r>
            <a:endParaRPr lang="fr-FR" dirty="0"/>
          </a:p>
        </p:txBody>
      </p:sp>
      <p:sp>
        <p:nvSpPr>
          <p:cNvPr id="46" name="Rectangle à coins arrondis 45"/>
          <p:cNvSpPr/>
          <p:nvPr/>
        </p:nvSpPr>
        <p:spPr>
          <a:xfrm>
            <a:off x="6326069" y="4437112"/>
            <a:ext cx="1584000" cy="1512168"/>
          </a:xfrm>
          <a:prstGeom prst="roundRect">
            <a:avLst>
              <a:gd name="adj" fmla="val 11041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Visualisation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6372369" y="5335934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A63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8" name="Flèche droite 17"/>
          <p:cNvSpPr/>
          <p:nvPr/>
        </p:nvSpPr>
        <p:spPr>
          <a:xfrm>
            <a:off x="2593228" y="5157192"/>
            <a:ext cx="3852000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3" name="Connecteur droit avec flèche 32"/>
          <p:cNvCxnSpPr/>
          <p:nvPr/>
        </p:nvCxnSpPr>
        <p:spPr>
          <a:xfrm flipH="1">
            <a:off x="2510423" y="5770147"/>
            <a:ext cx="38880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ash"/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à coins arrondis 43"/>
          <p:cNvSpPr/>
          <p:nvPr/>
        </p:nvSpPr>
        <p:spPr>
          <a:xfrm>
            <a:off x="4390861" y="4437112"/>
            <a:ext cx="1440000" cy="1512168"/>
          </a:xfrm>
          <a:prstGeom prst="roundRect">
            <a:avLst>
              <a:gd name="adj" fmla="val 11041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Interface client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4414011" y="5326917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A62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à coins arrondis 84"/>
          <p:cNvSpPr/>
          <p:nvPr/>
        </p:nvSpPr>
        <p:spPr>
          <a:xfrm>
            <a:off x="1907704" y="1772817"/>
            <a:ext cx="5400600" cy="4788040"/>
          </a:xfrm>
          <a:prstGeom prst="roundRect">
            <a:avLst>
              <a:gd name="adj" fmla="val 8644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r>
              <a:rPr lang="fr-FR" b="1" dirty="0" smtClean="0"/>
              <a:t>CONDITIONNEMENT</a:t>
            </a:r>
            <a:endParaRPr lang="fr-FR" b="1" dirty="0"/>
          </a:p>
        </p:txBody>
      </p:sp>
      <p:sp>
        <p:nvSpPr>
          <p:cNvPr id="83" name="Rectangle à coins arrondis 82"/>
          <p:cNvSpPr/>
          <p:nvPr/>
        </p:nvSpPr>
        <p:spPr>
          <a:xfrm>
            <a:off x="122362" y="3284985"/>
            <a:ext cx="1641327" cy="32758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COMPTEUR ERDF</a:t>
            </a:r>
            <a:endParaRPr lang="fr-FR" b="1" dirty="0"/>
          </a:p>
        </p:txBody>
      </p:sp>
      <p:cxnSp>
        <p:nvCxnSpPr>
          <p:cNvPr id="81" name="Connecteur droit 80"/>
          <p:cNvCxnSpPr/>
          <p:nvPr/>
        </p:nvCxnSpPr>
        <p:spPr>
          <a:xfrm>
            <a:off x="5610035" y="3212976"/>
            <a:ext cx="0" cy="1224136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re 29"/>
          <p:cNvSpPr txBox="1">
            <a:spLocks/>
          </p:cNvSpPr>
          <p:nvPr/>
        </p:nvSpPr>
        <p:spPr>
          <a:xfrm>
            <a:off x="457200" y="229682"/>
            <a:ext cx="8229600" cy="1143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/>
          </a:bodyPr>
          <a:lstStyle/>
          <a:p>
            <a:pPr marL="0" marR="0" lvl="0" indent="0" algn="ctr" defTabSz="9142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SCHEMA</a:t>
            </a:r>
            <a:r>
              <a:rPr kumimoji="0" lang="fr-FR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 DEMODULATION</a:t>
            </a:r>
            <a:endParaRPr kumimoji="0" lang="fr-F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02035" y="3429000"/>
            <a:ext cx="216000" cy="79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 11"/>
          <p:cNvGrpSpPr/>
          <p:nvPr/>
        </p:nvGrpSpPr>
        <p:grpSpPr>
          <a:xfrm>
            <a:off x="6319203" y="4437112"/>
            <a:ext cx="792088" cy="1416345"/>
            <a:chOff x="3779912" y="2564904"/>
            <a:chExt cx="792088" cy="1287760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3779912" y="3140968"/>
              <a:ext cx="7920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3779912" y="3284984"/>
              <a:ext cx="7920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flipH="1">
              <a:off x="4175956" y="3284984"/>
              <a:ext cx="0" cy="567680"/>
            </a:xfrm>
            <a:prstGeom prst="line">
              <a:avLst/>
            </a:prstGeom>
            <a:ln w="28575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4175956" y="2564904"/>
              <a:ext cx="0" cy="567680"/>
            </a:xfrm>
            <a:prstGeom prst="line">
              <a:avLst/>
            </a:prstGeom>
            <a:ln w="285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e 56"/>
          <p:cNvGrpSpPr/>
          <p:nvPr/>
        </p:nvGrpSpPr>
        <p:grpSpPr>
          <a:xfrm>
            <a:off x="3557819" y="4271187"/>
            <a:ext cx="1809405" cy="1728192"/>
            <a:chOff x="2637310" y="2924944"/>
            <a:chExt cx="1809405" cy="1728192"/>
          </a:xfrm>
        </p:grpSpPr>
        <p:sp>
          <p:nvSpPr>
            <p:cNvPr id="13" name="Rectangle 12"/>
            <p:cNvSpPr/>
            <p:nvPr/>
          </p:nvSpPr>
          <p:spPr>
            <a:xfrm>
              <a:off x="2709318" y="2924944"/>
              <a:ext cx="1646658" cy="1728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" name="Groupe 16"/>
            <p:cNvGrpSpPr/>
            <p:nvPr/>
          </p:nvGrpSpPr>
          <p:grpSpPr>
            <a:xfrm>
              <a:off x="2771800" y="3573016"/>
              <a:ext cx="360000" cy="432048"/>
              <a:chOff x="2843808" y="3573016"/>
              <a:chExt cx="360000" cy="432048"/>
            </a:xfrm>
          </p:grpSpPr>
          <p:sp>
            <p:nvSpPr>
              <p:cNvPr id="14" name="Triangle isocèle 13"/>
              <p:cNvSpPr/>
              <p:nvPr/>
            </p:nvSpPr>
            <p:spPr>
              <a:xfrm>
                <a:off x="2843808" y="3573016"/>
                <a:ext cx="360000" cy="43204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6" name="Connecteur droit 15"/>
              <p:cNvCxnSpPr/>
              <p:nvPr/>
            </p:nvCxnSpPr>
            <p:spPr>
              <a:xfrm>
                <a:off x="2843808" y="3573016"/>
                <a:ext cx="36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e 17"/>
            <p:cNvGrpSpPr/>
            <p:nvPr/>
          </p:nvGrpSpPr>
          <p:grpSpPr>
            <a:xfrm flipV="1">
              <a:off x="3246715" y="3573016"/>
              <a:ext cx="366350" cy="432048"/>
              <a:chOff x="2843808" y="3573016"/>
              <a:chExt cx="366350" cy="432048"/>
            </a:xfrm>
          </p:grpSpPr>
          <p:sp>
            <p:nvSpPr>
              <p:cNvPr id="19" name="Triangle isocèle 18"/>
              <p:cNvSpPr/>
              <p:nvPr/>
            </p:nvSpPr>
            <p:spPr>
              <a:xfrm>
                <a:off x="2850158" y="3573016"/>
                <a:ext cx="360000" cy="43204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0" name="Connecteur droit 19"/>
              <p:cNvCxnSpPr/>
              <p:nvPr/>
            </p:nvCxnSpPr>
            <p:spPr>
              <a:xfrm>
                <a:off x="2843808" y="3573016"/>
                <a:ext cx="36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Connecteur droit 21"/>
            <p:cNvCxnSpPr/>
            <p:nvPr/>
          </p:nvCxnSpPr>
          <p:spPr>
            <a:xfrm>
              <a:off x="2939631" y="4221088"/>
              <a:ext cx="50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2939631" y="3356992"/>
              <a:ext cx="50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flipV="1">
              <a:off x="2951800" y="3356992"/>
              <a:ext cx="0" cy="8640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V="1">
              <a:off x="3433065" y="3356992"/>
              <a:ext cx="0" cy="8640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2637945" y="3082148"/>
              <a:ext cx="57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V="1">
              <a:off x="3203848" y="3068960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2637310" y="4496464"/>
              <a:ext cx="57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flipV="1">
              <a:off x="3203848" y="4221088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>
              <a:off x="3707904" y="3601594"/>
              <a:ext cx="288032" cy="1440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>
              <a:off x="3707904" y="3745610"/>
              <a:ext cx="288032" cy="1440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H="1">
              <a:off x="4067944" y="3519012"/>
              <a:ext cx="0" cy="54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flipH="1" flipV="1">
              <a:off x="4194715" y="3082104"/>
              <a:ext cx="252000" cy="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flipH="1" flipV="1">
              <a:off x="4194715" y="4496420"/>
              <a:ext cx="252000" cy="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flipH="1">
              <a:off x="4208723" y="3068960"/>
              <a:ext cx="0" cy="504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4209290" y="4005064"/>
              <a:ext cx="0" cy="503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flipH="1">
              <a:off x="4067944" y="3565873"/>
              <a:ext cx="144016" cy="1163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H="1" flipV="1">
              <a:off x="4067944" y="3897007"/>
              <a:ext cx="144016" cy="115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necteur droit 60"/>
          <p:cNvCxnSpPr/>
          <p:nvPr/>
        </p:nvCxnSpPr>
        <p:spPr>
          <a:xfrm>
            <a:off x="1645923" y="4434449"/>
            <a:ext cx="205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H="1">
            <a:off x="1223120" y="4437113"/>
            <a:ext cx="432048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528440" y="4434449"/>
            <a:ext cx="720000" cy="0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541140" y="4437112"/>
            <a:ext cx="0" cy="140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528440" y="5844252"/>
            <a:ext cx="313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e 59"/>
          <p:cNvGrpSpPr/>
          <p:nvPr/>
        </p:nvGrpSpPr>
        <p:grpSpPr>
          <a:xfrm>
            <a:off x="179512" y="4725147"/>
            <a:ext cx="720080" cy="850047"/>
            <a:chOff x="539552" y="4221088"/>
            <a:chExt cx="720080" cy="850047"/>
          </a:xfrm>
        </p:grpSpPr>
        <p:sp>
          <p:nvSpPr>
            <p:cNvPr id="58" name="Ellipse 57"/>
            <p:cNvSpPr/>
            <p:nvPr/>
          </p:nvSpPr>
          <p:spPr>
            <a:xfrm>
              <a:off x="539552" y="4221088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>
                <a:spcBef>
                  <a:spcPts val="600"/>
                </a:spcBef>
              </a:pPr>
              <a:endParaRPr lang="fr-FR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4172" y="4240138"/>
              <a:ext cx="49083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fr-FR" sz="4800" b="1" dirty="0" smtClean="0"/>
                <a:t>~</a:t>
              </a:r>
              <a:endParaRPr lang="fr-FR" sz="4800" b="1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2493293" y="4326437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Connecteur droit 72"/>
          <p:cNvCxnSpPr/>
          <p:nvPr/>
        </p:nvCxnSpPr>
        <p:spPr>
          <a:xfrm>
            <a:off x="950963" y="4581128"/>
            <a:ext cx="0" cy="1260000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939849" y="4585891"/>
            <a:ext cx="288000" cy="0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5148344" y="4430762"/>
            <a:ext cx="252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5141995" y="5845522"/>
            <a:ext cx="252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796136" y="4293096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à coins arrondis 83"/>
          <p:cNvSpPr/>
          <p:nvPr/>
        </p:nvSpPr>
        <p:spPr>
          <a:xfrm>
            <a:off x="7461845" y="3284985"/>
            <a:ext cx="1620000" cy="3275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ACQUISITION - STOCKAGE</a:t>
            </a:r>
            <a:endParaRPr lang="fr-FR" b="1" dirty="0"/>
          </a:p>
        </p:txBody>
      </p:sp>
      <p:grpSp>
        <p:nvGrpSpPr>
          <p:cNvPr id="90" name="Groupe 89"/>
          <p:cNvGrpSpPr/>
          <p:nvPr/>
        </p:nvGrpSpPr>
        <p:grpSpPr>
          <a:xfrm>
            <a:off x="5272988" y="2675012"/>
            <a:ext cx="678391" cy="532398"/>
            <a:chOff x="5292080" y="1384434"/>
            <a:chExt cx="678392" cy="532398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5523275" y="1700808"/>
              <a:ext cx="21600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>
              <a:off x="5631275" y="1700808"/>
              <a:ext cx="0" cy="21602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88"/>
            <p:cNvSpPr txBox="1"/>
            <p:nvPr/>
          </p:nvSpPr>
          <p:spPr>
            <a:xfrm>
              <a:off x="5292080" y="1384434"/>
              <a:ext cx="678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>
                  <a:solidFill>
                    <a:schemeClr val="accent2"/>
                  </a:solidFill>
                </a:rPr>
                <a:t>P3V3</a:t>
              </a:r>
              <a:endParaRPr lang="fr-FR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07" name="Groupe 106"/>
          <p:cNvGrpSpPr/>
          <p:nvPr/>
        </p:nvGrpSpPr>
        <p:grpSpPr>
          <a:xfrm>
            <a:off x="5220032" y="5848697"/>
            <a:ext cx="792088" cy="754939"/>
            <a:chOff x="6372200" y="1449925"/>
            <a:chExt cx="792088" cy="754939"/>
          </a:xfrm>
        </p:grpSpPr>
        <p:cxnSp>
          <p:nvCxnSpPr>
            <p:cNvPr id="108" name="Connecteur droit 107"/>
            <p:cNvCxnSpPr/>
            <p:nvPr/>
          </p:nvCxnSpPr>
          <p:spPr>
            <a:xfrm>
              <a:off x="6372200" y="1700808"/>
              <a:ext cx="792088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>
            <a:xfrm>
              <a:off x="6480244" y="1772816"/>
              <a:ext cx="576000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>
            <a:xfrm>
              <a:off x="6588244" y="1844824"/>
              <a:ext cx="360000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 flipV="1">
              <a:off x="6768244" y="1449925"/>
              <a:ext cx="0" cy="241176"/>
            </a:xfrm>
            <a:prstGeom prst="line">
              <a:avLst/>
            </a:prstGeom>
            <a:ln w="28575">
              <a:solidFill>
                <a:schemeClr val="tx2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ZoneTexte 111"/>
            <p:cNvSpPr txBox="1"/>
            <p:nvPr/>
          </p:nvSpPr>
          <p:spPr>
            <a:xfrm>
              <a:off x="6453095" y="183553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>
                  <a:solidFill>
                    <a:schemeClr val="tx2"/>
                  </a:solidFill>
                </a:rPr>
                <a:t>GND</a:t>
              </a:r>
              <a:endParaRPr lang="fr-FR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17" name="Groupe 116"/>
          <p:cNvGrpSpPr/>
          <p:nvPr/>
        </p:nvGrpSpPr>
        <p:grpSpPr>
          <a:xfrm>
            <a:off x="6444165" y="1873400"/>
            <a:ext cx="792088" cy="1907067"/>
            <a:chOff x="6732240" y="1412776"/>
            <a:chExt cx="792088" cy="1907067"/>
          </a:xfrm>
        </p:grpSpPr>
        <p:grpSp>
          <p:nvGrpSpPr>
            <p:cNvPr id="98" name="Groupe 97"/>
            <p:cNvGrpSpPr/>
            <p:nvPr/>
          </p:nvGrpSpPr>
          <p:grpSpPr>
            <a:xfrm>
              <a:off x="6732240" y="1916832"/>
              <a:ext cx="792088" cy="711696"/>
              <a:chOff x="6732240" y="1340768"/>
              <a:chExt cx="792088" cy="711696"/>
            </a:xfrm>
          </p:grpSpPr>
          <p:cxnSp>
            <p:nvCxnSpPr>
              <p:cNvPr id="92" name="Connecteur droit 91"/>
              <p:cNvCxnSpPr/>
              <p:nvPr/>
            </p:nvCxnSpPr>
            <p:spPr>
              <a:xfrm>
                <a:off x="6732240" y="1628800"/>
                <a:ext cx="79208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/>
              <p:cNvCxnSpPr/>
              <p:nvPr/>
            </p:nvCxnSpPr>
            <p:spPr>
              <a:xfrm>
                <a:off x="6732240" y="1772816"/>
                <a:ext cx="79208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94"/>
              <p:cNvCxnSpPr/>
              <p:nvPr/>
            </p:nvCxnSpPr>
            <p:spPr>
              <a:xfrm>
                <a:off x="7128284" y="1340768"/>
                <a:ext cx="0" cy="2796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96"/>
              <p:cNvCxnSpPr/>
              <p:nvPr/>
            </p:nvCxnSpPr>
            <p:spPr>
              <a:xfrm>
                <a:off x="7128284" y="1772816"/>
                <a:ext cx="0" cy="2796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e 105"/>
            <p:cNvGrpSpPr/>
            <p:nvPr/>
          </p:nvGrpSpPr>
          <p:grpSpPr>
            <a:xfrm>
              <a:off x="6732240" y="2564904"/>
              <a:ext cx="792088" cy="754939"/>
              <a:chOff x="6372200" y="1449925"/>
              <a:chExt cx="792088" cy="754939"/>
            </a:xfrm>
          </p:grpSpPr>
          <p:cxnSp>
            <p:nvCxnSpPr>
              <p:cNvPr id="99" name="Connecteur droit 98"/>
              <p:cNvCxnSpPr/>
              <p:nvPr/>
            </p:nvCxnSpPr>
            <p:spPr>
              <a:xfrm>
                <a:off x="6372200" y="1700808"/>
                <a:ext cx="792088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99"/>
              <p:cNvCxnSpPr/>
              <p:nvPr/>
            </p:nvCxnSpPr>
            <p:spPr>
              <a:xfrm>
                <a:off x="6480244" y="1772816"/>
                <a:ext cx="576000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necteur droit 100"/>
              <p:cNvCxnSpPr/>
              <p:nvPr/>
            </p:nvCxnSpPr>
            <p:spPr>
              <a:xfrm>
                <a:off x="6588244" y="1844824"/>
                <a:ext cx="360000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101"/>
              <p:cNvCxnSpPr/>
              <p:nvPr/>
            </p:nvCxnSpPr>
            <p:spPr>
              <a:xfrm flipV="1">
                <a:off x="6768244" y="1449925"/>
                <a:ext cx="0" cy="241176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ZoneTexte 103"/>
              <p:cNvSpPr txBox="1"/>
              <p:nvPr/>
            </p:nvSpPr>
            <p:spPr>
              <a:xfrm>
                <a:off x="6453095" y="1835532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 smtClean="0">
                    <a:solidFill>
                      <a:schemeClr val="tx2"/>
                    </a:solidFill>
                  </a:rPr>
                  <a:t>GND</a:t>
                </a:r>
                <a:endParaRPr lang="fr-FR" b="1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13" name="Groupe 112"/>
            <p:cNvGrpSpPr/>
            <p:nvPr/>
          </p:nvGrpSpPr>
          <p:grpSpPr>
            <a:xfrm>
              <a:off x="6789089" y="1412776"/>
              <a:ext cx="678391" cy="532398"/>
              <a:chOff x="5292080" y="1384434"/>
              <a:chExt cx="678391" cy="532398"/>
            </a:xfrm>
          </p:grpSpPr>
          <p:cxnSp>
            <p:nvCxnSpPr>
              <p:cNvPr id="114" name="Connecteur droit 113"/>
              <p:cNvCxnSpPr/>
              <p:nvPr/>
            </p:nvCxnSpPr>
            <p:spPr>
              <a:xfrm>
                <a:off x="5523275" y="1700808"/>
                <a:ext cx="216000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114"/>
              <p:cNvCxnSpPr/>
              <p:nvPr/>
            </p:nvCxnSpPr>
            <p:spPr>
              <a:xfrm>
                <a:off x="5631275" y="1700808"/>
                <a:ext cx="0" cy="216024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ZoneTexte 115"/>
              <p:cNvSpPr txBox="1"/>
              <p:nvPr/>
            </p:nvSpPr>
            <p:spPr>
              <a:xfrm>
                <a:off x="5292080" y="1384434"/>
                <a:ext cx="678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 smtClean="0">
                    <a:solidFill>
                      <a:schemeClr val="accent2"/>
                    </a:solidFill>
                  </a:rPr>
                  <a:t>P3V3</a:t>
                </a:r>
                <a:endParaRPr lang="fr-FR" b="1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19" name="ZoneTexte 118"/>
          <p:cNvSpPr txBox="1"/>
          <p:nvPr/>
        </p:nvSpPr>
        <p:spPr>
          <a:xfrm>
            <a:off x="2673573" y="393305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R1</a:t>
            </a:r>
            <a:endParaRPr lang="fr-FR" b="1" dirty="0"/>
          </a:p>
        </p:txBody>
      </p:sp>
      <p:sp>
        <p:nvSpPr>
          <p:cNvPr id="120" name="Rectangle 119"/>
          <p:cNvSpPr/>
          <p:nvPr/>
        </p:nvSpPr>
        <p:spPr>
          <a:xfrm>
            <a:off x="2493293" y="5733256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2" name="Connecteur droit 121"/>
          <p:cNvCxnSpPr/>
          <p:nvPr/>
        </p:nvCxnSpPr>
        <p:spPr>
          <a:xfrm>
            <a:off x="3441535" y="4437112"/>
            <a:ext cx="0" cy="1404000"/>
          </a:xfrm>
          <a:prstGeom prst="line">
            <a:avLst/>
          </a:prstGeom>
          <a:ln w="2857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333535" y="4741859"/>
            <a:ext cx="216000" cy="79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ZoneTexte 122"/>
          <p:cNvSpPr txBox="1"/>
          <p:nvPr/>
        </p:nvSpPr>
        <p:spPr>
          <a:xfrm>
            <a:off x="2627784" y="602128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R3</a:t>
            </a:r>
            <a:endParaRPr lang="fr-FR" b="1" dirty="0"/>
          </a:p>
        </p:txBody>
      </p:sp>
      <p:sp>
        <p:nvSpPr>
          <p:cNvPr id="124" name="ZoneTexte 123"/>
          <p:cNvSpPr txBox="1"/>
          <p:nvPr/>
        </p:nvSpPr>
        <p:spPr>
          <a:xfrm>
            <a:off x="2843808" y="494116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R2</a:t>
            </a:r>
            <a:endParaRPr lang="fr-FR" b="1" dirty="0"/>
          </a:p>
        </p:txBody>
      </p:sp>
      <p:sp>
        <p:nvSpPr>
          <p:cNvPr id="125" name="ZoneTexte 124"/>
          <p:cNvSpPr txBox="1"/>
          <p:nvPr/>
        </p:nvSpPr>
        <p:spPr>
          <a:xfrm>
            <a:off x="3707904" y="385175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Q1</a:t>
            </a:r>
            <a:endParaRPr lang="fr-FR" b="1" dirty="0"/>
          </a:p>
        </p:txBody>
      </p:sp>
      <p:sp>
        <p:nvSpPr>
          <p:cNvPr id="126" name="ZoneTexte 125"/>
          <p:cNvSpPr txBox="1"/>
          <p:nvPr/>
        </p:nvSpPr>
        <p:spPr>
          <a:xfrm>
            <a:off x="5004048" y="364502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R4</a:t>
            </a:r>
            <a:endParaRPr lang="fr-FR" b="1" dirty="0"/>
          </a:p>
        </p:txBody>
      </p:sp>
      <p:sp>
        <p:nvSpPr>
          <p:cNvPr id="127" name="ZoneTexte 126"/>
          <p:cNvSpPr txBox="1"/>
          <p:nvPr/>
        </p:nvSpPr>
        <p:spPr>
          <a:xfrm>
            <a:off x="5946223" y="386104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R5</a:t>
            </a:r>
            <a:endParaRPr lang="fr-FR" b="1" dirty="0"/>
          </a:p>
        </p:txBody>
      </p:sp>
      <p:sp>
        <p:nvSpPr>
          <p:cNvPr id="128" name="ZoneTexte 127"/>
          <p:cNvSpPr txBox="1"/>
          <p:nvPr/>
        </p:nvSpPr>
        <p:spPr>
          <a:xfrm>
            <a:off x="6175225" y="530120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C2</a:t>
            </a:r>
            <a:endParaRPr lang="fr-FR" b="1" dirty="0"/>
          </a:p>
        </p:txBody>
      </p:sp>
      <p:sp>
        <p:nvSpPr>
          <p:cNvPr id="129" name="ZoneTexte 128"/>
          <p:cNvSpPr txBox="1"/>
          <p:nvPr/>
        </p:nvSpPr>
        <p:spPr>
          <a:xfrm>
            <a:off x="6372200" y="223343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C1</a:t>
            </a:r>
            <a:endParaRPr lang="fr-FR" b="1" dirty="0"/>
          </a:p>
        </p:txBody>
      </p:sp>
      <p:sp>
        <p:nvSpPr>
          <p:cNvPr id="132" name="ZoneTexte 131"/>
          <p:cNvSpPr txBox="1"/>
          <p:nvPr/>
        </p:nvSpPr>
        <p:spPr>
          <a:xfrm>
            <a:off x="1993184" y="5507940"/>
            <a:ext cx="49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Ve-</a:t>
            </a:r>
            <a:endParaRPr lang="fr-FR" dirty="0"/>
          </a:p>
        </p:txBody>
      </p:sp>
      <p:sp>
        <p:nvSpPr>
          <p:cNvPr id="133" name="ZoneTexte 132"/>
          <p:cNvSpPr txBox="1"/>
          <p:nvPr/>
        </p:nvSpPr>
        <p:spPr>
          <a:xfrm>
            <a:off x="1907704" y="4139788"/>
            <a:ext cx="53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Ve+</a:t>
            </a:r>
            <a:endParaRPr lang="fr-FR" dirty="0"/>
          </a:p>
        </p:txBody>
      </p:sp>
      <p:sp>
        <p:nvSpPr>
          <p:cNvPr id="134" name="ZoneTexte 133"/>
          <p:cNvSpPr txBox="1"/>
          <p:nvPr/>
        </p:nvSpPr>
        <p:spPr>
          <a:xfrm>
            <a:off x="6895308" y="4096355"/>
            <a:ext cx="3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Vs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/>
          </a:bodyPr>
          <a:lstStyle/>
          <a:p>
            <a:pPr>
              <a:defRPr/>
            </a:pPr>
            <a:r>
              <a:rPr lang="fr-FR" dirty="0" smtClean="0">
                <a:latin typeface="Arial Black" pitchFamily="34" charset="0"/>
              </a:rPr>
              <a:t>TRAMES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1524000" y="1890257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STX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chemeClr val="tx1"/>
                          </a:solidFill>
                        </a:rPr>
                        <a:t>Données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ETX</a:t>
                      </a:r>
                      <a:endParaRPr lang="fr-FR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043609" y="3050273"/>
          <a:ext cx="697154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29"/>
                <a:gridCol w="1037336"/>
                <a:gridCol w="935355"/>
                <a:gridCol w="718820"/>
                <a:gridCol w="725171"/>
                <a:gridCol w="759143"/>
                <a:gridCol w="724599"/>
                <a:gridCol w="1280287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ADCO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OPTARIF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ISOUSC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IINST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IMAX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PAPP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MOTDETAT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611561" y="4210289"/>
          <a:ext cx="8075995" cy="630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425"/>
                <a:gridCol w="1008761"/>
                <a:gridCol w="1274763"/>
                <a:gridCol w="881063"/>
                <a:gridCol w="1274763"/>
                <a:gridCol w="1099820"/>
                <a:gridCol w="1295400"/>
              </a:tblGrid>
              <a:tr h="630936">
                <a:tc>
                  <a:txBody>
                    <a:bodyPr/>
                    <a:lstStyle/>
                    <a:p>
                      <a:pPr marL="0" algn="ctr" defTabSz="91429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&lt;LF&gt; (0x0A)</a:t>
                      </a:r>
                    </a:p>
                  </a:txBody>
                  <a:tcPr marL="44451" marR="44451" marT="0" marB="0" anchor="ctr"/>
                </a:tc>
                <a:tc>
                  <a:txBody>
                    <a:bodyPr/>
                    <a:lstStyle/>
                    <a:p>
                      <a:pPr marL="0" algn="ctr" defTabSz="91429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Etiquette</a:t>
                      </a:r>
                    </a:p>
                  </a:txBody>
                  <a:tcPr marL="44451" marR="44451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9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&lt;HT&gt; (0x09)</a:t>
                      </a:r>
                    </a:p>
                  </a:txBody>
                  <a:tcPr marL="44451" marR="44451" marT="0" marB="0" anchor="ctr"/>
                </a:tc>
                <a:tc>
                  <a:txBody>
                    <a:bodyPr/>
                    <a:lstStyle/>
                    <a:p>
                      <a:pPr marL="0" algn="ctr" defTabSz="91429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Donnée</a:t>
                      </a:r>
                    </a:p>
                  </a:txBody>
                  <a:tcPr marL="44451" marR="44451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9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&lt;HT&gt; (0x09)</a:t>
                      </a:r>
                    </a:p>
                  </a:txBody>
                  <a:tcPr marL="44451" marR="44451" marT="0" marB="0" anchor="ctr"/>
                </a:tc>
                <a:tc>
                  <a:txBody>
                    <a:bodyPr/>
                    <a:lstStyle/>
                    <a:p>
                      <a:pPr marL="0" algn="ctr" defTabSz="91429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Checksum</a:t>
                      </a:r>
                    </a:p>
                  </a:txBody>
                  <a:tcPr marL="44451" marR="44451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9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&lt;CR&gt; (0x0D)</a:t>
                      </a:r>
                    </a:p>
                  </a:txBody>
                  <a:tcPr marL="44451" marR="44451" marT="0" marB="0" anchor="ctr"/>
                </a:tc>
              </a:tr>
            </a:tbl>
          </a:graphicData>
        </a:graphic>
      </p:graphicFrame>
      <p:cxnSp>
        <p:nvCxnSpPr>
          <p:cNvPr id="8" name="Connecteur droit 7"/>
          <p:cNvCxnSpPr/>
          <p:nvPr/>
        </p:nvCxnSpPr>
        <p:spPr>
          <a:xfrm flipV="1">
            <a:off x="1043608" y="2266073"/>
            <a:ext cx="252028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 flipV="1">
            <a:off x="5580112" y="2266073"/>
            <a:ext cx="2448272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611560" y="3418200"/>
            <a:ext cx="432048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 flipV="1">
            <a:off x="1835696" y="3418200"/>
            <a:ext cx="684076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1403648" y="5013177"/>
            <a:ext cx="6336704" cy="175432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b="1" dirty="0" smtClean="0"/>
              <a:t>Légende</a:t>
            </a:r>
          </a:p>
          <a:p>
            <a:pPr marL="173038">
              <a:tabLst>
                <a:tab pos="717550" algn="l"/>
                <a:tab pos="2963863" algn="l"/>
              </a:tabLst>
            </a:pPr>
            <a:r>
              <a:rPr lang="en-US" dirty="0" smtClean="0"/>
              <a:t>STX	Start Of Text	</a:t>
            </a:r>
            <a:r>
              <a:rPr lang="fr-FR" dirty="0" smtClean="0"/>
              <a:t>Début de la trame</a:t>
            </a:r>
          </a:p>
          <a:p>
            <a:pPr marL="173038">
              <a:tabLst>
                <a:tab pos="717550" algn="l"/>
                <a:tab pos="2963863" algn="l"/>
              </a:tabLst>
            </a:pPr>
            <a:r>
              <a:rPr lang="en-US" dirty="0" smtClean="0"/>
              <a:t>ETX	End Of Text	</a:t>
            </a:r>
            <a:r>
              <a:rPr lang="fr-FR" dirty="0" smtClean="0"/>
              <a:t>Fin de la trame</a:t>
            </a:r>
          </a:p>
          <a:p>
            <a:pPr marL="173038">
              <a:tabLst>
                <a:tab pos="717550" algn="l"/>
                <a:tab pos="2963863" algn="l"/>
              </a:tabLst>
            </a:pPr>
            <a:r>
              <a:rPr lang="en-US" dirty="0" smtClean="0"/>
              <a:t>LF	Line Feed	</a:t>
            </a:r>
            <a:r>
              <a:rPr lang="fr-FR" dirty="0" smtClean="0"/>
              <a:t>Effacer la ligne</a:t>
            </a:r>
          </a:p>
          <a:p>
            <a:pPr marL="173038">
              <a:tabLst>
                <a:tab pos="717550" algn="l"/>
                <a:tab pos="2963863" algn="l"/>
              </a:tabLst>
            </a:pPr>
            <a:r>
              <a:rPr lang="en-US" dirty="0" smtClean="0"/>
              <a:t>HT	Horizontal Tabulation	</a:t>
            </a:r>
            <a:r>
              <a:rPr lang="fr-FR" dirty="0" smtClean="0"/>
              <a:t>Espace</a:t>
            </a:r>
          </a:p>
          <a:p>
            <a:pPr marL="173038">
              <a:tabLst>
                <a:tab pos="717550" algn="l"/>
                <a:tab pos="2963863" algn="l"/>
              </a:tabLst>
            </a:pPr>
            <a:r>
              <a:rPr lang="en-US" dirty="0" smtClean="0"/>
              <a:t>CR	Carriage return	</a:t>
            </a:r>
            <a:r>
              <a:rPr lang="fr-FR" dirty="0" smtClean="0"/>
              <a:t>Retour au début de la ligne</a:t>
            </a:r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7282"/>
            <a:ext cx="8229600" cy="471398"/>
          </a:xfrm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 fontScale="90000"/>
          </a:bodyPr>
          <a:lstStyle/>
          <a:p>
            <a:pPr>
              <a:defRPr/>
            </a:pPr>
            <a:r>
              <a:rPr lang="fr-FR" dirty="0" smtClean="0">
                <a:latin typeface="Arial Black" pitchFamily="34" charset="0"/>
              </a:rPr>
              <a:t>Algorithme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2123780" y="620688"/>
            <a:ext cx="1296000" cy="216000"/>
          </a:xfrm>
          <a:prstGeom prst="roundRect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chemeClr val="bg1"/>
                </a:solidFill>
              </a:rPr>
              <a:t>DÉBUT</a:t>
            </a:r>
            <a:endParaRPr lang="fr-FR" sz="1100" b="1" dirty="0">
              <a:solidFill>
                <a:schemeClr val="bg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123780" y="1315344"/>
            <a:ext cx="1296000" cy="360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Attendre X caractères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123780" y="968016"/>
            <a:ext cx="1296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Démarrer l’UART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123780" y="1806712"/>
            <a:ext cx="1296000" cy="360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Rechercher les balises STX et ETX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0" name="Hexagone 9"/>
          <p:cNvSpPr/>
          <p:nvPr/>
        </p:nvSpPr>
        <p:spPr>
          <a:xfrm>
            <a:off x="2123780" y="2298080"/>
            <a:ext cx="1296000" cy="504056"/>
          </a:xfrm>
          <a:prstGeom prst="hexagon">
            <a:avLst>
              <a:gd name="adj" fmla="val 7781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STX et ETX trouvé ?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885880" y="2442108"/>
            <a:ext cx="1692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Horodater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3885880" y="2791538"/>
            <a:ext cx="1692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Lire la trame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3" name="Hexagone 12"/>
          <p:cNvSpPr/>
          <p:nvPr/>
        </p:nvSpPr>
        <p:spPr>
          <a:xfrm>
            <a:off x="3885880" y="3140968"/>
            <a:ext cx="1692000" cy="504056"/>
          </a:xfrm>
          <a:prstGeom prst="hexagon">
            <a:avLst>
              <a:gd name="adj" fmla="val 12144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1</a:t>
            </a:r>
            <a:r>
              <a:rPr lang="fr-FR" sz="1100" baseline="30000" dirty="0" smtClean="0">
                <a:solidFill>
                  <a:schemeClr val="tx1"/>
                </a:solidFill>
              </a:rPr>
              <a:t>ère</a:t>
            </a:r>
            <a:r>
              <a:rPr lang="fr-FR" sz="1100" dirty="0" smtClean="0">
                <a:solidFill>
                  <a:schemeClr val="tx1"/>
                </a:solidFill>
              </a:rPr>
              <a:t> trame ?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6055645" y="3284996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Initialiser le fichier CSV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3884832" y="4058046"/>
            <a:ext cx="1692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Enregistrer les valeurs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6055645" y="3630214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Créer/Ouvrir le fichier CSV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7" name="Hexagone 16"/>
          <p:cNvSpPr/>
          <p:nvPr/>
        </p:nvSpPr>
        <p:spPr>
          <a:xfrm>
            <a:off x="3884832" y="6775276"/>
            <a:ext cx="1692000" cy="324000"/>
          </a:xfrm>
          <a:prstGeom prst="hexagon">
            <a:avLst>
              <a:gd name="adj" fmla="val 10023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</a:rPr>
              <a:t>nbr_trames</a:t>
            </a:r>
            <a:r>
              <a:rPr lang="fr-FR" sz="1100" dirty="0" smtClean="0">
                <a:solidFill>
                  <a:schemeClr val="tx1"/>
                </a:solidFill>
              </a:rPr>
              <a:t> &gt;= Y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3884832" y="4382788"/>
            <a:ext cx="1692000" cy="3600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Incrémenter compteur </a:t>
            </a:r>
            <a:r>
              <a:rPr lang="fr-FR" sz="1100" dirty="0" err="1" smtClean="0">
                <a:solidFill>
                  <a:schemeClr val="tx1"/>
                </a:solidFill>
              </a:rPr>
              <a:t>nbr_trames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6068882" y="6829276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Fermer le fichier CSV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6068882" y="7138502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Ouvrir le fichier CSV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1" name="Hexagone 20"/>
          <p:cNvSpPr/>
          <p:nvPr/>
        </p:nvSpPr>
        <p:spPr>
          <a:xfrm>
            <a:off x="3884832" y="5176290"/>
            <a:ext cx="1692000" cy="432000"/>
          </a:xfrm>
          <a:prstGeom prst="hexagon">
            <a:avLst>
              <a:gd name="adj" fmla="val 2041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Heure &gt;= 23h59h57 OU Demande de fin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6082324" y="5652360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Fermer le fichier CSV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6082324" y="6003512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Fermer l’UART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3884832" y="4851546"/>
            <a:ext cx="1692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Lire buffer clavier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6082324" y="5286919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Ajouter IMAX et MOTDETAT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2771780" y="830352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2771780" y="1177680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2771780" y="1669048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2771780" y="2160416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H="1">
            <a:off x="2735848" y="2780928"/>
            <a:ext cx="0" cy="46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3419780" y="2550108"/>
            <a:ext cx="468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4731880" y="2652823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4731880" y="3002253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5579976" y="3392996"/>
            <a:ext cx="468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4731880" y="3645024"/>
            <a:ext cx="0" cy="432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6955645" y="3493605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>
            <a:off x="4752072" y="3933056"/>
            <a:ext cx="2196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6955645" y="3838823"/>
            <a:ext cx="0" cy="10800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4730832" y="4256417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4730832" y="4725175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>
            <a:off x="4730832" y="5049917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4730832" y="5589240"/>
            <a:ext cx="0" cy="118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21" idx="0"/>
          </p:cNvCxnSpPr>
          <p:nvPr/>
        </p:nvCxnSpPr>
        <p:spPr>
          <a:xfrm flipV="1">
            <a:off x="5576832" y="5379566"/>
            <a:ext cx="504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>
            <a:off x="6982324" y="5512784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>
            <a:off x="6982324" y="5863936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6982324" y="6551835"/>
            <a:ext cx="0" cy="10800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 flipV="1">
            <a:off x="5585688" y="6937276"/>
            <a:ext cx="50628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6968882" y="7019889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>
            <a:off x="4715592" y="7086168"/>
            <a:ext cx="0" cy="32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 flipH="1">
            <a:off x="1857466" y="7423348"/>
            <a:ext cx="5112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6968882" y="7329115"/>
            <a:ext cx="0" cy="10800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V="1">
            <a:off x="1871752" y="1472084"/>
            <a:ext cx="0" cy="594000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>
            <a:endCxn id="6" idx="1"/>
          </p:cNvCxnSpPr>
          <p:nvPr/>
        </p:nvCxnSpPr>
        <p:spPr>
          <a:xfrm>
            <a:off x="1871752" y="1484784"/>
            <a:ext cx="25202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 flipV="1">
            <a:off x="1871752" y="4370084"/>
            <a:ext cx="0" cy="2160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flipH="1">
            <a:off x="1727736" y="6646068"/>
            <a:ext cx="5256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 flipV="1">
            <a:off x="1722742" y="1052736"/>
            <a:ext cx="4994" cy="5595834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>
          <a:xfrm>
            <a:off x="1742022" y="1071786"/>
            <a:ext cx="38175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 flipV="1">
            <a:off x="1723535" y="3606570"/>
            <a:ext cx="0" cy="2160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Hexagone 91"/>
          <p:cNvSpPr/>
          <p:nvPr/>
        </p:nvSpPr>
        <p:spPr>
          <a:xfrm>
            <a:off x="6082324" y="6317799"/>
            <a:ext cx="1800000" cy="252000"/>
          </a:xfrm>
          <a:prstGeom prst="hexagon">
            <a:avLst>
              <a:gd name="adj" fmla="val 150188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Demande de fin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94" name="Rectangle à coins arrondis 93"/>
          <p:cNvSpPr/>
          <p:nvPr/>
        </p:nvSpPr>
        <p:spPr>
          <a:xfrm>
            <a:off x="8280464" y="6335799"/>
            <a:ext cx="468000" cy="216000"/>
          </a:xfrm>
          <a:prstGeom prst="roundRect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chemeClr val="bg1"/>
                </a:solidFill>
              </a:rPr>
              <a:t>FIN</a:t>
            </a:r>
          </a:p>
        </p:txBody>
      </p:sp>
      <p:cxnSp>
        <p:nvCxnSpPr>
          <p:cNvPr id="93" name="Connecteur droit avec flèche 92"/>
          <p:cNvCxnSpPr/>
          <p:nvPr/>
        </p:nvCxnSpPr>
        <p:spPr>
          <a:xfrm flipV="1">
            <a:off x="7848416" y="6443799"/>
            <a:ext cx="468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/>
          <p:nvPr/>
        </p:nvCxnSpPr>
        <p:spPr>
          <a:xfrm>
            <a:off x="6984320" y="6205562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3414400" y="2330212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01" name="ZoneTexte 100"/>
          <p:cNvSpPr txBox="1"/>
          <p:nvPr/>
        </p:nvSpPr>
        <p:spPr>
          <a:xfrm>
            <a:off x="5559400" y="3182496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02" name="ZoneTexte 101"/>
          <p:cNvSpPr txBox="1"/>
          <p:nvPr/>
        </p:nvSpPr>
        <p:spPr>
          <a:xfrm>
            <a:off x="5616168" y="5157192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03" name="ZoneTexte 102"/>
          <p:cNvSpPr txBox="1"/>
          <p:nvPr/>
        </p:nvSpPr>
        <p:spPr>
          <a:xfrm>
            <a:off x="7863656" y="6222072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04" name="ZoneTexte 103"/>
          <p:cNvSpPr txBox="1"/>
          <p:nvPr/>
        </p:nvSpPr>
        <p:spPr>
          <a:xfrm>
            <a:off x="5600928" y="6711955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05" name="ZoneTexte 104"/>
          <p:cNvSpPr txBox="1"/>
          <p:nvPr/>
        </p:nvSpPr>
        <p:spPr>
          <a:xfrm>
            <a:off x="2705368" y="2830076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106" name="ZoneTexte 105"/>
          <p:cNvSpPr txBox="1"/>
          <p:nvPr/>
        </p:nvSpPr>
        <p:spPr>
          <a:xfrm>
            <a:off x="4702160" y="3645024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107" name="ZoneTexte 106"/>
          <p:cNvSpPr txBox="1"/>
          <p:nvPr/>
        </p:nvSpPr>
        <p:spPr>
          <a:xfrm>
            <a:off x="4687684" y="5650200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108" name="ZoneTexte 107"/>
          <p:cNvSpPr txBox="1"/>
          <p:nvPr/>
        </p:nvSpPr>
        <p:spPr>
          <a:xfrm>
            <a:off x="6942792" y="6550670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109" name="ZoneTexte 108"/>
          <p:cNvSpPr txBox="1"/>
          <p:nvPr/>
        </p:nvSpPr>
        <p:spPr>
          <a:xfrm>
            <a:off x="4672444" y="7127696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70" name="Rectangle 69"/>
          <p:cNvSpPr/>
          <p:nvPr/>
        </p:nvSpPr>
        <p:spPr>
          <a:xfrm>
            <a:off x="0" y="6281936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A31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7282"/>
            <a:ext cx="8229600" cy="471398"/>
          </a:xfrm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 fontScale="90000"/>
          </a:bodyPr>
          <a:lstStyle/>
          <a:p>
            <a:pPr>
              <a:defRPr/>
            </a:pPr>
            <a:r>
              <a:rPr lang="fr-FR" dirty="0" smtClean="0">
                <a:latin typeface="Arial Black" pitchFamily="34" charset="0"/>
              </a:rPr>
              <a:t>Algorithme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2123780" y="620688"/>
            <a:ext cx="1296000" cy="216000"/>
          </a:xfrm>
          <a:prstGeom prst="roundRect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chemeClr val="bg1"/>
                </a:solidFill>
              </a:rPr>
              <a:t>DÉBUT</a:t>
            </a:r>
            <a:endParaRPr lang="fr-FR" sz="1100" b="1" dirty="0">
              <a:solidFill>
                <a:schemeClr val="bg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123780" y="1315344"/>
            <a:ext cx="1296000" cy="360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Attendre X caractères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123780" y="968016"/>
            <a:ext cx="1296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Démarrer l’UART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123780" y="1806712"/>
            <a:ext cx="1296000" cy="360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Rechercher les balises STX et ETX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0" name="Hexagone 9"/>
          <p:cNvSpPr/>
          <p:nvPr/>
        </p:nvSpPr>
        <p:spPr>
          <a:xfrm>
            <a:off x="2123780" y="2298080"/>
            <a:ext cx="1296000" cy="504056"/>
          </a:xfrm>
          <a:prstGeom prst="hexagon">
            <a:avLst>
              <a:gd name="adj" fmla="val 7781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STX et ETX trouvé ?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890934" y="2442108"/>
            <a:ext cx="1692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Horodater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3890934" y="2791538"/>
            <a:ext cx="1692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Lire la trame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3" name="Hexagone 12"/>
          <p:cNvSpPr/>
          <p:nvPr/>
        </p:nvSpPr>
        <p:spPr>
          <a:xfrm>
            <a:off x="3890934" y="3140968"/>
            <a:ext cx="1692000" cy="504056"/>
          </a:xfrm>
          <a:prstGeom prst="hexagon">
            <a:avLst>
              <a:gd name="adj" fmla="val 12144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1</a:t>
            </a:r>
            <a:r>
              <a:rPr lang="fr-FR" sz="1100" baseline="30000" dirty="0" smtClean="0">
                <a:solidFill>
                  <a:schemeClr val="tx1"/>
                </a:solidFill>
              </a:rPr>
              <a:t>ère</a:t>
            </a:r>
            <a:r>
              <a:rPr lang="fr-FR" sz="1100" dirty="0" smtClean="0">
                <a:solidFill>
                  <a:schemeClr val="tx1"/>
                </a:solidFill>
              </a:rPr>
              <a:t> trame ?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6054984" y="3284996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Initialiser le fichier CSV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3890934" y="4897735"/>
            <a:ext cx="1692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Enregistrer les valeurs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6054984" y="3630214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Créer/Ouvrir le fichier CSV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7" name="Hexagone 16"/>
          <p:cNvSpPr/>
          <p:nvPr/>
        </p:nvSpPr>
        <p:spPr>
          <a:xfrm>
            <a:off x="3884832" y="7614965"/>
            <a:ext cx="1692000" cy="324000"/>
          </a:xfrm>
          <a:prstGeom prst="hexagon">
            <a:avLst>
              <a:gd name="adj" fmla="val 10023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</a:rPr>
              <a:t>nbr_trames</a:t>
            </a:r>
            <a:r>
              <a:rPr lang="fr-FR" sz="1100" dirty="0" smtClean="0">
                <a:solidFill>
                  <a:schemeClr val="tx1"/>
                </a:solidFill>
              </a:rPr>
              <a:t> &gt;= Y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3884832" y="5222477"/>
            <a:ext cx="1692000" cy="3600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Incrémenter compteur </a:t>
            </a:r>
            <a:r>
              <a:rPr lang="fr-FR" sz="1100" dirty="0" err="1" smtClean="0">
                <a:solidFill>
                  <a:schemeClr val="tx1"/>
                </a:solidFill>
              </a:rPr>
              <a:t>nbr_trames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6068882" y="7668965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Fermer le fichier CSV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6068882" y="7978191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Ouvrir le fichier CSV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1" name="Hexagone 20"/>
          <p:cNvSpPr/>
          <p:nvPr/>
        </p:nvSpPr>
        <p:spPr>
          <a:xfrm>
            <a:off x="3884832" y="6015979"/>
            <a:ext cx="1692000" cy="432000"/>
          </a:xfrm>
          <a:prstGeom prst="hexagon">
            <a:avLst>
              <a:gd name="adj" fmla="val 2041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Heure &gt;= 23h59h57 OU Demande de fin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6082324" y="6492049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Fermer le fichier CSV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6082324" y="6843201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Fermer l’UART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3884832" y="5691235"/>
            <a:ext cx="1692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Lire buffer clavier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6082324" y="6126608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Ajouter IMAX et MOTDETAT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2771780" y="830352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2771780" y="1177680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2771780" y="1669048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2771780" y="2160416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H="1">
            <a:off x="2735848" y="2780928"/>
            <a:ext cx="0" cy="4680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3419780" y="2550108"/>
            <a:ext cx="468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4736934" y="2652823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4736934" y="3002253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5579976" y="3392996"/>
            <a:ext cx="468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4736934" y="3645024"/>
            <a:ext cx="0" cy="432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6954984" y="3493605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>
            <a:off x="4752072" y="3933056"/>
            <a:ext cx="2196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6954984" y="3838823"/>
            <a:ext cx="0" cy="10800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4730832" y="5096106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4730832" y="5564864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>
            <a:off x="4730832" y="5889606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4730832" y="6428929"/>
            <a:ext cx="0" cy="118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21" idx="0"/>
          </p:cNvCxnSpPr>
          <p:nvPr/>
        </p:nvCxnSpPr>
        <p:spPr>
          <a:xfrm flipV="1">
            <a:off x="5576832" y="6219255"/>
            <a:ext cx="504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>
            <a:off x="6982324" y="6352473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>
            <a:off x="6982324" y="6703625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6982324" y="7391524"/>
            <a:ext cx="0" cy="10800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 flipV="1">
            <a:off x="5585688" y="7776965"/>
            <a:ext cx="50628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6968882" y="7859578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>
            <a:off x="4715592" y="7925857"/>
            <a:ext cx="0" cy="32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 flipH="1">
            <a:off x="1857466" y="8263037"/>
            <a:ext cx="5112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6968882" y="8168804"/>
            <a:ext cx="0" cy="10800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V="1">
            <a:off x="1871752" y="1472084"/>
            <a:ext cx="0" cy="680400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>
            <a:endCxn id="6" idx="1"/>
          </p:cNvCxnSpPr>
          <p:nvPr/>
        </p:nvCxnSpPr>
        <p:spPr>
          <a:xfrm>
            <a:off x="1871752" y="1484784"/>
            <a:ext cx="25202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 flipV="1">
            <a:off x="1871752" y="5209773"/>
            <a:ext cx="0" cy="2160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flipH="1">
            <a:off x="1727736" y="7485757"/>
            <a:ext cx="5256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 flipV="1">
            <a:off x="1722742" y="1052736"/>
            <a:ext cx="0" cy="644400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>
          <a:xfrm>
            <a:off x="1742022" y="1071786"/>
            <a:ext cx="38175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 flipV="1">
            <a:off x="1723535" y="3606570"/>
            <a:ext cx="0" cy="2160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Hexagone 91"/>
          <p:cNvSpPr/>
          <p:nvPr/>
        </p:nvSpPr>
        <p:spPr>
          <a:xfrm>
            <a:off x="6082324" y="7157488"/>
            <a:ext cx="1800000" cy="252000"/>
          </a:xfrm>
          <a:prstGeom prst="hexagon">
            <a:avLst>
              <a:gd name="adj" fmla="val 150188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Demande de fin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94" name="Rectangle à coins arrondis 93"/>
          <p:cNvSpPr/>
          <p:nvPr/>
        </p:nvSpPr>
        <p:spPr>
          <a:xfrm>
            <a:off x="8280464" y="7175488"/>
            <a:ext cx="468000" cy="216000"/>
          </a:xfrm>
          <a:prstGeom prst="roundRect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chemeClr val="bg1"/>
                </a:solidFill>
              </a:rPr>
              <a:t>FIN</a:t>
            </a:r>
          </a:p>
        </p:txBody>
      </p:sp>
      <p:cxnSp>
        <p:nvCxnSpPr>
          <p:cNvPr id="93" name="Connecteur droit avec flèche 92"/>
          <p:cNvCxnSpPr/>
          <p:nvPr/>
        </p:nvCxnSpPr>
        <p:spPr>
          <a:xfrm flipV="1">
            <a:off x="7848416" y="7283488"/>
            <a:ext cx="468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/>
          <p:nvPr/>
        </p:nvCxnSpPr>
        <p:spPr>
          <a:xfrm>
            <a:off x="6984320" y="7045251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3414400" y="2330212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01" name="ZoneTexte 100"/>
          <p:cNvSpPr txBox="1"/>
          <p:nvPr/>
        </p:nvSpPr>
        <p:spPr>
          <a:xfrm>
            <a:off x="5559400" y="3182496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02" name="ZoneTexte 101"/>
          <p:cNvSpPr txBox="1"/>
          <p:nvPr/>
        </p:nvSpPr>
        <p:spPr>
          <a:xfrm>
            <a:off x="5616168" y="5996881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03" name="ZoneTexte 102"/>
          <p:cNvSpPr txBox="1"/>
          <p:nvPr/>
        </p:nvSpPr>
        <p:spPr>
          <a:xfrm>
            <a:off x="7863656" y="7061761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04" name="ZoneTexte 103"/>
          <p:cNvSpPr txBox="1"/>
          <p:nvPr/>
        </p:nvSpPr>
        <p:spPr>
          <a:xfrm>
            <a:off x="5600928" y="7551644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05" name="ZoneTexte 104"/>
          <p:cNvSpPr txBox="1"/>
          <p:nvPr/>
        </p:nvSpPr>
        <p:spPr>
          <a:xfrm>
            <a:off x="2705368" y="2830076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106" name="ZoneTexte 105"/>
          <p:cNvSpPr txBox="1"/>
          <p:nvPr/>
        </p:nvSpPr>
        <p:spPr>
          <a:xfrm>
            <a:off x="4716016" y="3645024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107" name="ZoneTexte 106"/>
          <p:cNvSpPr txBox="1"/>
          <p:nvPr/>
        </p:nvSpPr>
        <p:spPr>
          <a:xfrm>
            <a:off x="4687684" y="6489889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108" name="ZoneTexte 107"/>
          <p:cNvSpPr txBox="1"/>
          <p:nvPr/>
        </p:nvSpPr>
        <p:spPr>
          <a:xfrm>
            <a:off x="6942792" y="7390359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109" name="ZoneTexte 108"/>
          <p:cNvSpPr txBox="1"/>
          <p:nvPr/>
        </p:nvSpPr>
        <p:spPr>
          <a:xfrm>
            <a:off x="4672444" y="7967385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70" name="Rectangle 69"/>
          <p:cNvSpPr/>
          <p:nvPr/>
        </p:nvSpPr>
        <p:spPr>
          <a:xfrm>
            <a:off x="0" y="6281936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A31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71" name="Hexagone 70"/>
          <p:cNvSpPr/>
          <p:nvPr/>
        </p:nvSpPr>
        <p:spPr>
          <a:xfrm>
            <a:off x="3890934" y="4050784"/>
            <a:ext cx="1692000" cy="504056"/>
          </a:xfrm>
          <a:prstGeom prst="hexagon">
            <a:avLst>
              <a:gd name="adj" fmla="val 93033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Nouvelle heure </a:t>
            </a:r>
            <a:br>
              <a:rPr lang="fr-FR" sz="1100" dirty="0" smtClean="0">
                <a:solidFill>
                  <a:schemeClr val="tx1"/>
                </a:solidFill>
              </a:rPr>
            </a:br>
            <a:r>
              <a:rPr lang="fr-FR" sz="1100" dirty="0" smtClean="0">
                <a:solidFill>
                  <a:schemeClr val="tx1"/>
                </a:solidFill>
              </a:rPr>
              <a:t>ET </a:t>
            </a:r>
            <a:r>
              <a:rPr lang="fr-FR" sz="1100" dirty="0" smtClean="0">
                <a:solidFill>
                  <a:schemeClr val="tx1"/>
                </a:solidFill>
              </a:rPr>
              <a:t>Papp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73" name="Rectangle à coins arrondis 72"/>
          <p:cNvSpPr/>
          <p:nvPr/>
        </p:nvSpPr>
        <p:spPr>
          <a:xfrm>
            <a:off x="6054984" y="4194812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Ajouter l’index d’énergie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77" name="Connecteur droit avec flèche 76"/>
          <p:cNvCxnSpPr/>
          <p:nvPr/>
        </p:nvCxnSpPr>
        <p:spPr>
          <a:xfrm flipV="1">
            <a:off x="5578654" y="4302812"/>
            <a:ext cx="468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>
            <a:off x="4736934" y="4550648"/>
            <a:ext cx="0" cy="360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 flipH="1">
            <a:off x="4718112" y="4721081"/>
            <a:ext cx="2232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6948264" y="4399012"/>
            <a:ext cx="0" cy="32400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5558078" y="4092312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88" name="ZoneTexte 87"/>
          <p:cNvSpPr txBox="1"/>
          <p:nvPr/>
        </p:nvSpPr>
        <p:spPr>
          <a:xfrm>
            <a:off x="4719742" y="4509120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/>
          </a:bodyPr>
          <a:lstStyle/>
          <a:p>
            <a:pPr>
              <a:defRPr/>
            </a:pPr>
            <a:r>
              <a:rPr lang="fr-FR" dirty="0" smtClean="0">
                <a:latin typeface="Arial Black" pitchFamily="34" charset="0"/>
              </a:rPr>
              <a:t>FICHIER CSV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895260" y="2276872"/>
          <a:ext cx="2016224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1828427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En-tête</a:t>
                      </a:r>
                      <a:endParaRPr lang="fr-FR" b="1" dirty="0"/>
                    </a:p>
                  </a:txBody>
                  <a:tcPr anchor="ctr"/>
                </a:tc>
              </a:tr>
              <a:tr h="635975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Données</a:t>
                      </a:r>
                      <a:endParaRPr lang="fr-FR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</a:tr>
              <a:tr h="847966">
                <a:tc>
                  <a:txBody>
                    <a:bodyPr/>
                    <a:lstStyle/>
                    <a:p>
                      <a:pPr marL="0" algn="ctr" defTabSz="914290" rtl="0" eaLnBrk="1" latinLnBrk="0" hangingPunct="1"/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Pied de fichier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3703572" y="4113715"/>
          <a:ext cx="4684852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76"/>
                <a:gridCol w="1512168"/>
                <a:gridCol w="1872208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[Heure]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[PAPP]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[Index]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3703572" y="2331929"/>
          <a:ext cx="4684852" cy="1552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76"/>
                <a:gridCol w="1512168"/>
                <a:gridCol w="1872208"/>
              </a:tblGrid>
              <a:tr h="395503">
                <a:tc gridSpan="3"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Création</a:t>
                      </a:r>
                      <a:r>
                        <a:rPr lang="fr-FR" b="1" baseline="0" dirty="0" smtClean="0">
                          <a:solidFill>
                            <a:schemeClr val="bg1"/>
                          </a:solidFill>
                        </a:rPr>
                        <a:t> le [Date] [Heure]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95503">
                <a:tc gridSpan="3"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Compteur n°[ADCO]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95503">
                <a:tc gridSpan="3"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4938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Heure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Papp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Nom Index</a:t>
                      </a:r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3703572" y="4969434"/>
          <a:ext cx="4684852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460"/>
                <a:gridCol w="1429512"/>
                <a:gridCol w="750728"/>
                <a:gridCol w="1368152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>
                          <a:solidFill>
                            <a:schemeClr val="bg1"/>
                          </a:solidFill>
                        </a:rPr>
                        <a:t>Motdetat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[MOTDETAT]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Imax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[IMAX]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3" name="Flèche droite 22"/>
          <p:cNvSpPr/>
          <p:nvPr/>
        </p:nvSpPr>
        <p:spPr>
          <a:xfrm>
            <a:off x="2911484" y="2784027"/>
            <a:ext cx="828000" cy="64807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23"/>
          <p:cNvSpPr/>
          <p:nvPr/>
        </p:nvSpPr>
        <p:spPr>
          <a:xfrm>
            <a:off x="2911484" y="4897426"/>
            <a:ext cx="828000" cy="64807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droite 24"/>
          <p:cNvSpPr/>
          <p:nvPr/>
        </p:nvSpPr>
        <p:spPr>
          <a:xfrm>
            <a:off x="2911484" y="4113715"/>
            <a:ext cx="828000" cy="64807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0" y="6281937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A41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à coins arrondis 143"/>
          <p:cNvSpPr/>
          <p:nvPr/>
        </p:nvSpPr>
        <p:spPr>
          <a:xfrm>
            <a:off x="6444208" y="2932869"/>
            <a:ext cx="864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A511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45" name="Rectangle à coins arrondis 144"/>
          <p:cNvSpPr/>
          <p:nvPr/>
        </p:nvSpPr>
        <p:spPr>
          <a:xfrm>
            <a:off x="3528032" y="4001972"/>
            <a:ext cx="864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A513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47" name="Rectangle à coins arrondis 146"/>
          <p:cNvSpPr/>
          <p:nvPr/>
        </p:nvSpPr>
        <p:spPr>
          <a:xfrm>
            <a:off x="4896184" y="3475882"/>
            <a:ext cx="864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A512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48" name="Rectangle à coins arrondis 147"/>
          <p:cNvSpPr/>
          <p:nvPr/>
        </p:nvSpPr>
        <p:spPr>
          <a:xfrm>
            <a:off x="7368080" y="4544985"/>
            <a:ext cx="864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A515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49" name="Rectangle à coins arrondis 148"/>
          <p:cNvSpPr/>
          <p:nvPr/>
        </p:nvSpPr>
        <p:spPr>
          <a:xfrm>
            <a:off x="2660267" y="4556034"/>
            <a:ext cx="864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A513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40" name="Rectangle à coins arrondis 139"/>
          <p:cNvSpPr/>
          <p:nvPr/>
        </p:nvSpPr>
        <p:spPr>
          <a:xfrm>
            <a:off x="7416464" y="3517460"/>
            <a:ext cx="1332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</a:rPr>
              <a:t>Ouvrirle</a:t>
            </a:r>
            <a:r>
              <a:rPr lang="fr-FR" sz="1100" dirty="0" smtClean="0">
                <a:solidFill>
                  <a:schemeClr val="tx1"/>
                </a:solidFill>
              </a:rPr>
              <a:t> fichier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35" name="Rectangle à coins arrondis 134"/>
          <p:cNvSpPr/>
          <p:nvPr/>
        </p:nvSpPr>
        <p:spPr>
          <a:xfrm>
            <a:off x="932088" y="1911200"/>
            <a:ext cx="1296000" cy="3600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Initialiser l’environnement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7416464" y="4220699"/>
            <a:ext cx="1332000" cy="35471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Exporter un fichier binaire [A52]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95" name="Connecteur droit avec flèche 94"/>
          <p:cNvCxnSpPr/>
          <p:nvPr/>
        </p:nvCxnSpPr>
        <p:spPr>
          <a:xfrm>
            <a:off x="8082464" y="4579225"/>
            <a:ext cx="0" cy="136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7282"/>
            <a:ext cx="8229600" cy="471398"/>
          </a:xfrm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 fontScale="90000"/>
          </a:bodyPr>
          <a:lstStyle/>
          <a:p>
            <a:pPr>
              <a:defRPr/>
            </a:pPr>
            <a:r>
              <a:rPr lang="fr-FR" dirty="0" smtClean="0">
                <a:latin typeface="Arial Black" pitchFamily="34" charset="0"/>
              </a:rPr>
              <a:t>Algorithme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932088" y="1437624"/>
            <a:ext cx="1296000" cy="216000"/>
          </a:xfrm>
          <a:prstGeom prst="roundRect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chemeClr val="bg1"/>
                </a:solidFill>
              </a:rPr>
              <a:t>DÉBUT</a:t>
            </a:r>
            <a:endParaRPr lang="fr-FR" sz="1100" b="1" dirty="0">
              <a:solidFill>
                <a:schemeClr val="bg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932088" y="2517744"/>
            <a:ext cx="1296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Saisir un choix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0" name="Hexagone 9"/>
          <p:cNvSpPr/>
          <p:nvPr/>
        </p:nvSpPr>
        <p:spPr>
          <a:xfrm>
            <a:off x="932101" y="3035084"/>
            <a:ext cx="1296000" cy="288032"/>
          </a:xfrm>
          <a:prstGeom prst="hexagon">
            <a:avLst>
              <a:gd name="adj" fmla="val 7781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Choix = 1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1580088" y="1661268"/>
            <a:ext cx="0" cy="28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oneTexte 104"/>
          <p:cNvSpPr txBox="1"/>
          <p:nvPr/>
        </p:nvSpPr>
        <p:spPr>
          <a:xfrm>
            <a:off x="1580147" y="3286412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cxnSp>
        <p:nvCxnSpPr>
          <p:cNvPr id="71" name="Connecteur droit avec flèche 70"/>
          <p:cNvCxnSpPr/>
          <p:nvPr/>
        </p:nvCxnSpPr>
        <p:spPr>
          <a:xfrm>
            <a:off x="1580101" y="2741388"/>
            <a:ext cx="0" cy="28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Hexagone 72"/>
          <p:cNvSpPr/>
          <p:nvPr/>
        </p:nvSpPr>
        <p:spPr>
          <a:xfrm>
            <a:off x="932101" y="3558503"/>
            <a:ext cx="1296000" cy="288032"/>
          </a:xfrm>
          <a:prstGeom prst="hexagon">
            <a:avLst>
              <a:gd name="adj" fmla="val 7781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Choix = 2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1580147" y="3828568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75" name="Hexagone 74"/>
          <p:cNvSpPr/>
          <p:nvPr/>
        </p:nvSpPr>
        <p:spPr>
          <a:xfrm>
            <a:off x="932101" y="4098364"/>
            <a:ext cx="1296000" cy="288032"/>
          </a:xfrm>
          <a:prstGeom prst="hexagon">
            <a:avLst>
              <a:gd name="adj" fmla="val 7781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Choix = 3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1580147" y="4385582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78" name="Hexagone 77"/>
          <p:cNvSpPr/>
          <p:nvPr/>
        </p:nvSpPr>
        <p:spPr>
          <a:xfrm>
            <a:off x="932101" y="4654108"/>
            <a:ext cx="1296000" cy="288032"/>
          </a:xfrm>
          <a:prstGeom prst="hexagon">
            <a:avLst>
              <a:gd name="adj" fmla="val 7781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Choix = 4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580147" y="4942596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82" name="Rectangle à coins arrondis 81"/>
          <p:cNvSpPr/>
          <p:nvPr/>
        </p:nvSpPr>
        <p:spPr>
          <a:xfrm>
            <a:off x="7416464" y="3869080"/>
            <a:ext cx="1332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Indexer le fichier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88" name="Connecteur droit avec flèche 87"/>
          <p:cNvCxnSpPr/>
          <p:nvPr/>
        </p:nvCxnSpPr>
        <p:spPr>
          <a:xfrm>
            <a:off x="8082464" y="3729270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>
            <a:off x="8082464" y="4080890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89"/>
          <p:cNvSpPr txBox="1"/>
          <p:nvPr/>
        </p:nvSpPr>
        <p:spPr>
          <a:xfrm>
            <a:off x="2232797" y="2907322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96" name="Rectangle à coins arrondis 95"/>
          <p:cNvSpPr/>
          <p:nvPr/>
        </p:nvSpPr>
        <p:spPr>
          <a:xfrm>
            <a:off x="5940448" y="4032236"/>
            <a:ext cx="1332000" cy="35471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Importer le fichier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2232797" y="3477036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cxnSp>
        <p:nvCxnSpPr>
          <p:cNvPr id="110" name="Connecteur droit avec flèche 109"/>
          <p:cNvCxnSpPr/>
          <p:nvPr/>
        </p:nvCxnSpPr>
        <p:spPr>
          <a:xfrm>
            <a:off x="6606448" y="4382751"/>
            <a:ext cx="0" cy="154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ZoneTexte 111"/>
          <p:cNvSpPr txBox="1"/>
          <p:nvPr/>
        </p:nvSpPr>
        <p:spPr>
          <a:xfrm>
            <a:off x="2232797" y="4025542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14" name="Rectangle à coins arrondis 113"/>
          <p:cNvSpPr/>
          <p:nvPr/>
        </p:nvSpPr>
        <p:spPr>
          <a:xfrm>
            <a:off x="4500288" y="4065023"/>
            <a:ext cx="1332000" cy="35471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Tracer la [</a:t>
            </a:r>
            <a:r>
              <a:rPr lang="fr-FR" sz="1100" dirty="0" err="1" smtClean="0">
                <a:solidFill>
                  <a:schemeClr val="tx1"/>
                </a:solidFill>
              </a:rPr>
              <a:t>papp</a:t>
            </a:r>
            <a:r>
              <a:rPr lang="fr-FR" sz="1100" dirty="0" smtClean="0">
                <a:solidFill>
                  <a:schemeClr val="tx1"/>
                </a:solidFill>
              </a:rPr>
              <a:t>]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115" name="Connecteur droit avec flèche 114"/>
          <p:cNvCxnSpPr/>
          <p:nvPr/>
        </p:nvCxnSpPr>
        <p:spPr>
          <a:xfrm>
            <a:off x="5166288" y="4401280"/>
            <a:ext cx="0" cy="154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ZoneTexte 116"/>
          <p:cNvSpPr txBox="1"/>
          <p:nvPr/>
        </p:nvSpPr>
        <p:spPr>
          <a:xfrm>
            <a:off x="2232797" y="4582556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18" name="Rectangle à coins arrondis 117"/>
          <p:cNvSpPr/>
          <p:nvPr/>
        </p:nvSpPr>
        <p:spPr>
          <a:xfrm>
            <a:off x="3600040" y="4620767"/>
            <a:ext cx="1332000" cy="35471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Tracer [</a:t>
            </a:r>
            <a:r>
              <a:rPr lang="fr-FR" sz="1100" dirty="0" err="1" smtClean="0">
                <a:solidFill>
                  <a:schemeClr val="tx1"/>
                </a:solidFill>
              </a:rPr>
              <a:t>papp</a:t>
            </a:r>
            <a:r>
              <a:rPr lang="fr-FR" sz="1100" dirty="0" smtClean="0">
                <a:solidFill>
                  <a:schemeClr val="tx1"/>
                </a:solidFill>
              </a:rPr>
              <a:t>] et [index]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119" name="Connecteur droit avec flèche 118"/>
          <p:cNvCxnSpPr/>
          <p:nvPr/>
        </p:nvCxnSpPr>
        <p:spPr>
          <a:xfrm>
            <a:off x="4266040" y="4969412"/>
            <a:ext cx="0" cy="972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à coins arrondis 119"/>
          <p:cNvSpPr/>
          <p:nvPr/>
        </p:nvSpPr>
        <p:spPr>
          <a:xfrm>
            <a:off x="3007607" y="5323322"/>
            <a:ext cx="468000" cy="216000"/>
          </a:xfrm>
          <a:prstGeom prst="roundRect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chemeClr val="bg1"/>
                </a:solidFill>
              </a:rPr>
              <a:t>FIN</a:t>
            </a:r>
          </a:p>
        </p:txBody>
      </p:sp>
      <p:sp>
        <p:nvSpPr>
          <p:cNvPr id="121" name="Hexagone 120"/>
          <p:cNvSpPr/>
          <p:nvPr/>
        </p:nvSpPr>
        <p:spPr>
          <a:xfrm>
            <a:off x="932101" y="5215322"/>
            <a:ext cx="1296000" cy="432000"/>
          </a:xfrm>
          <a:prstGeom prst="hexagon">
            <a:avLst>
              <a:gd name="adj" fmla="val 7781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Choix = 0 OU Annuler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22" name="ZoneTexte 121"/>
          <p:cNvSpPr txBox="1"/>
          <p:nvPr/>
        </p:nvSpPr>
        <p:spPr>
          <a:xfrm>
            <a:off x="2232797" y="5206364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cxnSp>
        <p:nvCxnSpPr>
          <p:cNvPr id="123" name="Connecteur droit avec flèche 122"/>
          <p:cNvCxnSpPr/>
          <p:nvPr/>
        </p:nvCxnSpPr>
        <p:spPr>
          <a:xfrm flipV="1">
            <a:off x="2232797" y="5431322"/>
            <a:ext cx="792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1580101" y="3295310"/>
            <a:ext cx="0" cy="28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1580101" y="3849232"/>
            <a:ext cx="0" cy="28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/>
          <p:nvPr/>
        </p:nvCxnSpPr>
        <p:spPr>
          <a:xfrm>
            <a:off x="1580101" y="4403154"/>
            <a:ext cx="0" cy="28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/>
          <p:nvPr/>
        </p:nvCxnSpPr>
        <p:spPr>
          <a:xfrm>
            <a:off x="1580101" y="4957076"/>
            <a:ext cx="0" cy="28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/>
          <p:cNvCxnSpPr/>
          <p:nvPr/>
        </p:nvCxnSpPr>
        <p:spPr>
          <a:xfrm>
            <a:off x="1580101" y="5654961"/>
            <a:ext cx="0" cy="28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/>
          <p:nvPr/>
        </p:nvCxnSpPr>
        <p:spPr>
          <a:xfrm flipH="1">
            <a:off x="683568" y="5943648"/>
            <a:ext cx="7416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 flipV="1">
            <a:off x="697854" y="2599277"/>
            <a:ext cx="0" cy="334800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avec flèche 131"/>
          <p:cNvCxnSpPr/>
          <p:nvPr/>
        </p:nvCxnSpPr>
        <p:spPr>
          <a:xfrm>
            <a:off x="697854" y="2611918"/>
            <a:ext cx="25202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/>
          <p:nvPr/>
        </p:nvCxnSpPr>
        <p:spPr>
          <a:xfrm flipV="1">
            <a:off x="697854" y="4313166"/>
            <a:ext cx="0" cy="2160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/>
          <p:nvPr/>
        </p:nvCxnSpPr>
        <p:spPr>
          <a:xfrm>
            <a:off x="1580088" y="2244952"/>
            <a:ext cx="0" cy="28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à coins arrondis 137"/>
          <p:cNvSpPr/>
          <p:nvPr/>
        </p:nvSpPr>
        <p:spPr>
          <a:xfrm>
            <a:off x="7416464" y="3021800"/>
            <a:ext cx="1332000" cy="360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Choisir un fichier CSV [A41]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139" name="Connecteur droit avec flèche 138"/>
          <p:cNvCxnSpPr/>
          <p:nvPr/>
        </p:nvCxnSpPr>
        <p:spPr>
          <a:xfrm>
            <a:off x="8082464" y="3377650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à coins arrondis 140"/>
          <p:cNvSpPr/>
          <p:nvPr/>
        </p:nvSpPr>
        <p:spPr>
          <a:xfrm>
            <a:off x="5940448" y="3528874"/>
            <a:ext cx="1332000" cy="35471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Choisir un fichier binaire [A52]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142" name="Connecteur droit avec flèche 141"/>
          <p:cNvCxnSpPr/>
          <p:nvPr/>
        </p:nvCxnSpPr>
        <p:spPr>
          <a:xfrm>
            <a:off x="6606448" y="3888914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142"/>
          <p:cNvSpPr txBox="1"/>
          <p:nvPr/>
        </p:nvSpPr>
        <p:spPr>
          <a:xfrm>
            <a:off x="1580147" y="5664062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cxnSp>
        <p:nvCxnSpPr>
          <p:cNvPr id="83" name="Connecteur droit avec flèche 82"/>
          <p:cNvCxnSpPr/>
          <p:nvPr/>
        </p:nvCxnSpPr>
        <p:spPr>
          <a:xfrm>
            <a:off x="2232797" y="3179100"/>
            <a:ext cx="5220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232797" y="3702519"/>
            <a:ext cx="3744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/>
          <p:cNvCxnSpPr/>
          <p:nvPr/>
        </p:nvCxnSpPr>
        <p:spPr>
          <a:xfrm flipV="1">
            <a:off x="2232797" y="4242380"/>
            <a:ext cx="2304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/>
          <p:cNvCxnSpPr/>
          <p:nvPr/>
        </p:nvCxnSpPr>
        <p:spPr>
          <a:xfrm flipV="1">
            <a:off x="2232797" y="4798124"/>
            <a:ext cx="1404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13"/>
          <p:cNvCxnSpPr/>
          <p:nvPr/>
        </p:nvCxnSpPr>
        <p:spPr>
          <a:xfrm flipV="1">
            <a:off x="2331368" y="4653136"/>
            <a:ext cx="2052000" cy="61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2411760" y="4697424"/>
            <a:ext cx="2052000" cy="61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coffretsdechantiers.com/boutique/images_produits/cbe-z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10749" t="14286" r="10428" b="14282"/>
          <a:stretch>
            <a:fillRect/>
          </a:stretch>
        </p:blipFill>
        <p:spPr bwMode="auto">
          <a:xfrm>
            <a:off x="1043608" y="4797154"/>
            <a:ext cx="1476000" cy="2012727"/>
          </a:xfrm>
          <a:prstGeom prst="rect">
            <a:avLst/>
          </a:prstGeom>
          <a:noFill/>
        </p:spPr>
      </p:pic>
      <p:pic>
        <p:nvPicPr>
          <p:cNvPr id="1026" name="Picture 2" descr="http://www.lelotenaction.org/medias/images/linky-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200" t="9441" r="31961" b="6560"/>
          <a:stretch>
            <a:fillRect/>
          </a:stretch>
        </p:blipFill>
        <p:spPr bwMode="auto">
          <a:xfrm>
            <a:off x="294725" y="3356992"/>
            <a:ext cx="1468963" cy="2160240"/>
          </a:xfrm>
          <a:prstGeom prst="rect">
            <a:avLst/>
          </a:prstGeom>
          <a:noFill/>
        </p:spPr>
      </p:pic>
      <p:grpSp>
        <p:nvGrpSpPr>
          <p:cNvPr id="2" name="Groupe 14"/>
          <p:cNvGrpSpPr/>
          <p:nvPr/>
        </p:nvGrpSpPr>
        <p:grpSpPr>
          <a:xfrm>
            <a:off x="2915817" y="3717232"/>
            <a:ext cx="2209091" cy="1800000"/>
            <a:chOff x="2578933" y="2565104"/>
            <a:chExt cx="2209091" cy="1800000"/>
          </a:xfrm>
        </p:grpSpPr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00FF00"/>
                </a:clrFrom>
                <a:clrTo>
                  <a:srgbClr val="00FF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78933" y="2565104"/>
              <a:ext cx="2209091" cy="180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8" name="Picture 14" descr="http://wiki.openelec.tv/images/b/be/Raspberry-Pi-logo.jp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197234" y="2657126"/>
              <a:ext cx="1270427" cy="1131914"/>
            </a:xfrm>
            <a:prstGeom prst="rect">
              <a:avLst/>
            </a:prstGeom>
            <a:noFill/>
          </p:spPr>
        </p:pic>
      </p:grpSp>
      <p:sp>
        <p:nvSpPr>
          <p:cNvPr id="10" name="Titr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 fontScale="92500"/>
          </a:bodyPr>
          <a:lstStyle/>
          <a:p>
            <a:pPr marL="0" marR="0" lvl="0" indent="0" algn="ctr" defTabSz="9142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ILLUSTRATION DU PROJET</a:t>
            </a:r>
          </a:p>
        </p:txBody>
      </p:sp>
      <p:grpSp>
        <p:nvGrpSpPr>
          <p:cNvPr id="21" name="Groupe 20"/>
          <p:cNvGrpSpPr/>
          <p:nvPr/>
        </p:nvGrpSpPr>
        <p:grpSpPr>
          <a:xfrm>
            <a:off x="4139952" y="3068961"/>
            <a:ext cx="2088232" cy="2088232"/>
            <a:chOff x="4277703" y="2067513"/>
            <a:chExt cx="3600000" cy="3600000"/>
          </a:xfrm>
        </p:grpSpPr>
        <p:sp>
          <p:nvSpPr>
            <p:cNvPr id="18" name="Arc 17"/>
            <p:cNvSpPr/>
            <p:nvPr/>
          </p:nvSpPr>
          <p:spPr>
            <a:xfrm rot="19884994">
              <a:off x="4572000" y="3176872"/>
              <a:ext cx="1800000" cy="1800000"/>
            </a:xfrm>
            <a:prstGeom prst="arc">
              <a:avLst>
                <a:gd name="adj1" fmla="val 18182838"/>
                <a:gd name="adj2" fmla="val 3192641"/>
              </a:avLst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Arc 18"/>
            <p:cNvSpPr/>
            <p:nvPr/>
          </p:nvSpPr>
          <p:spPr>
            <a:xfrm rot="19884994">
              <a:off x="4517209" y="2654129"/>
              <a:ext cx="2520000" cy="2520000"/>
            </a:xfrm>
            <a:prstGeom prst="arc">
              <a:avLst>
                <a:gd name="adj1" fmla="val 17700957"/>
                <a:gd name="adj2" fmla="val 2997895"/>
              </a:avLst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Arc 19"/>
            <p:cNvSpPr/>
            <p:nvPr/>
          </p:nvSpPr>
          <p:spPr>
            <a:xfrm rot="19884994">
              <a:off x="4277703" y="2067513"/>
              <a:ext cx="3600000" cy="3600000"/>
            </a:xfrm>
            <a:prstGeom prst="arc">
              <a:avLst>
                <a:gd name="adj1" fmla="val 17668209"/>
                <a:gd name="adj2" fmla="val 2113009"/>
              </a:avLst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2" name="Image 21" descr="271067095836_2013-10-29.gif"/>
          <p:cNvPicPr>
            <a:picLocks noChangeAspect="1"/>
          </p:cNvPicPr>
          <p:nvPr/>
        </p:nvPicPr>
        <p:blipFill>
          <a:blip r:embed="rId6" cstate="print">
            <a:lum bright="-20000" contrast="20000"/>
          </a:blip>
          <a:srcRect l="8263" r="9838"/>
          <a:stretch>
            <a:fillRect/>
          </a:stretch>
        </p:blipFill>
        <p:spPr>
          <a:xfrm>
            <a:off x="6329421" y="1916833"/>
            <a:ext cx="2491051" cy="1584176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FF00"/>
              </a:clrFrom>
              <a:clrTo>
                <a:srgbClr val="00FF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56378" y="3933096"/>
            <a:ext cx="79979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http://upload.wikimedia.org/wikipedia/fr/8/8c/ERDF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27585" y="5037850"/>
            <a:ext cx="1038252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1" name="Picture 7" descr="http://www.di.ens.fr/%7Eychen/scilab/scilab_logo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56177" y="1860982"/>
            <a:ext cx="746483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ZoneTexte 30"/>
          <p:cNvSpPr txBox="1"/>
          <p:nvPr/>
        </p:nvSpPr>
        <p:spPr>
          <a:xfrm>
            <a:off x="1763688" y="5733256"/>
            <a:ext cx="6336704" cy="9233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fr-FR" b="1" dirty="0" smtClean="0"/>
              <a:t>Légende</a:t>
            </a:r>
          </a:p>
          <a:p>
            <a:pPr marL="630238" lvl="1"/>
            <a:r>
              <a:rPr lang="fr-FR" dirty="0" smtClean="0"/>
              <a:t>Flux de données</a:t>
            </a:r>
          </a:p>
          <a:p>
            <a:pPr marL="630238" lvl="1"/>
            <a:r>
              <a:rPr lang="fr-FR" dirty="0" smtClean="0"/>
              <a:t>Flux d’information</a:t>
            </a:r>
          </a:p>
          <a:p>
            <a:pPr marL="630238" lvl="1"/>
            <a:endParaRPr lang="fr-FR" dirty="0" smtClean="0"/>
          </a:p>
          <a:p>
            <a:pPr marL="630238" lvl="1"/>
            <a:r>
              <a:rPr lang="fr-FR" dirty="0" smtClean="0"/>
              <a:t>Fonctionnel</a:t>
            </a:r>
          </a:p>
          <a:p>
            <a:pPr marL="630238" lvl="1"/>
            <a:r>
              <a:rPr lang="fr-FR" dirty="0" smtClean="0"/>
              <a:t>Evolution majeure</a:t>
            </a:r>
            <a:endParaRPr lang="fr-FR" dirty="0"/>
          </a:p>
        </p:txBody>
      </p:sp>
      <p:sp>
        <p:nvSpPr>
          <p:cNvPr id="20" name="Titre 19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Arial Black" pitchFamily="34" charset="0"/>
              </a:rPr>
              <a:t>ARCHITECTURE GÉNÉRALE</a:t>
            </a:r>
            <a:endParaRPr lang="fr-FR" dirty="0">
              <a:latin typeface="Arial Black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281937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A-0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6" name="Flèche droite 25"/>
          <p:cNvSpPr/>
          <p:nvPr/>
        </p:nvSpPr>
        <p:spPr>
          <a:xfrm>
            <a:off x="1917039" y="6111298"/>
            <a:ext cx="432048" cy="18002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1917039" y="6466190"/>
            <a:ext cx="4320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à coins arrondis 3"/>
          <p:cNvSpPr/>
          <p:nvPr/>
        </p:nvSpPr>
        <p:spPr>
          <a:xfrm>
            <a:off x="251521" y="2464734"/>
            <a:ext cx="1462663" cy="21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COMPTEUR ERDF</a:t>
            </a:r>
            <a:endParaRPr lang="fr-FR" b="1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658399" y="2132856"/>
            <a:ext cx="1872208" cy="30243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ACQUISITION - STOCKAGE</a:t>
            </a:r>
            <a:endParaRPr lang="fr-FR" b="1" dirty="0"/>
          </a:p>
        </p:txBody>
      </p:sp>
      <p:sp>
        <p:nvSpPr>
          <p:cNvPr id="13" name="Flèche droite 12"/>
          <p:cNvSpPr/>
          <p:nvPr/>
        </p:nvSpPr>
        <p:spPr>
          <a:xfrm>
            <a:off x="1642175" y="3338870"/>
            <a:ext cx="2160240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1930207" y="2464734"/>
            <a:ext cx="1440160" cy="21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CONDITION-NEMENT</a:t>
            </a:r>
            <a:endParaRPr lang="fr-FR" b="1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3704699" y="4521821"/>
            <a:ext cx="79208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A3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1967077" y="4007622"/>
            <a:ext cx="79208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A2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288155" y="4007622"/>
            <a:ext cx="79208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6718108" y="2132856"/>
            <a:ext cx="2099483" cy="13861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EXPLOITATION</a:t>
            </a:r>
            <a:endParaRPr lang="fr-FR" b="1" dirty="0"/>
          </a:p>
        </p:txBody>
      </p:sp>
      <p:sp>
        <p:nvSpPr>
          <p:cNvPr id="14" name="Flèche droite 13"/>
          <p:cNvSpPr/>
          <p:nvPr/>
        </p:nvSpPr>
        <p:spPr>
          <a:xfrm>
            <a:off x="5422751" y="2638191"/>
            <a:ext cx="1404000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>
          <a:xfrm flipH="1">
            <a:off x="5422751" y="3178251"/>
            <a:ext cx="13320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à coins arrondis 23"/>
          <p:cNvSpPr/>
          <p:nvPr/>
        </p:nvSpPr>
        <p:spPr>
          <a:xfrm>
            <a:off x="5728109" y="2636912"/>
            <a:ext cx="792088" cy="6480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A4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6775659" y="2870939"/>
            <a:ext cx="79208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A5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6718108" y="3645024"/>
            <a:ext cx="2099483" cy="15121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AFFICHAGE</a:t>
            </a:r>
            <a:endParaRPr lang="fr-FR" b="1" dirty="0"/>
          </a:p>
        </p:txBody>
      </p:sp>
      <p:sp>
        <p:nvSpPr>
          <p:cNvPr id="40" name="Flèche droite 39"/>
          <p:cNvSpPr/>
          <p:nvPr/>
        </p:nvSpPr>
        <p:spPr>
          <a:xfrm>
            <a:off x="5441271" y="3862327"/>
            <a:ext cx="1404000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1" name="Connecteur droit avec flèche 40"/>
          <p:cNvCxnSpPr/>
          <p:nvPr/>
        </p:nvCxnSpPr>
        <p:spPr>
          <a:xfrm flipH="1">
            <a:off x="5441271" y="4797152"/>
            <a:ext cx="13320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ash"/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à coins arrondis 43"/>
          <p:cNvSpPr/>
          <p:nvPr/>
        </p:nvSpPr>
        <p:spPr>
          <a:xfrm>
            <a:off x="4932040" y="6102821"/>
            <a:ext cx="432048" cy="18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4932040" y="6377228"/>
            <a:ext cx="432048" cy="1800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6300192" y="4149081"/>
            <a:ext cx="79208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A6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6281937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33" name="Titre 3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fr-FR" dirty="0" smtClean="0">
                <a:latin typeface="Arial Black" pitchFamily="34" charset="0"/>
              </a:rPr>
              <a:t>COMPTEUR ERDF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6281937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33" name="Titre 3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fr-FR" dirty="0" smtClean="0">
                <a:latin typeface="Arial Black" pitchFamily="34" charset="0"/>
              </a:rPr>
              <a:t>CONDITIONNEMENT</a:t>
            </a:r>
          </a:p>
        </p:txBody>
      </p:sp>
      <p:sp>
        <p:nvSpPr>
          <p:cNvPr id="38" name="Rectangle à coins arrondis 37"/>
          <p:cNvSpPr/>
          <p:nvPr/>
        </p:nvSpPr>
        <p:spPr>
          <a:xfrm>
            <a:off x="1331640" y="3789041"/>
            <a:ext cx="2736304" cy="230425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CONDITIONNEMENT</a:t>
            </a:r>
            <a:endParaRPr lang="fr-FR" b="1" dirty="0"/>
          </a:p>
        </p:txBody>
      </p:sp>
      <p:sp>
        <p:nvSpPr>
          <p:cNvPr id="16" name="Flèche droite 15"/>
          <p:cNvSpPr/>
          <p:nvPr/>
        </p:nvSpPr>
        <p:spPr>
          <a:xfrm>
            <a:off x="971600" y="5193196"/>
            <a:ext cx="3456384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1547664" y="4797153"/>
            <a:ext cx="2304256" cy="108012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b="1" dirty="0" smtClean="0"/>
              <a:t>Adaptation de signal</a:t>
            </a:r>
            <a:endParaRPr lang="fr-FR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475657" y="1268761"/>
            <a:ext cx="5004737" cy="5256584"/>
          </a:xfrm>
          <a:prstGeom prst="roundRect">
            <a:avLst>
              <a:gd name="adj" fmla="val 654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RASPBERRY PI</a:t>
            </a:r>
            <a:endParaRPr lang="fr-FR" b="1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699793" y="1700808"/>
            <a:ext cx="3615953" cy="4777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OS Linux (Weezy)</a:t>
            </a:r>
            <a:endParaRPr lang="fr-FR" b="1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117224" y="2348880"/>
            <a:ext cx="1440160" cy="29606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dirty="0" smtClean="0"/>
              <a:t>Programme en C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061440" y="2420889"/>
            <a:ext cx="1080120" cy="13884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Fichier CSV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3708372" y="5517233"/>
            <a:ext cx="1728192" cy="792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dirty="0" smtClean="0"/>
              <a:t>Interface SSH / Serveur VNC</a:t>
            </a:r>
            <a:endParaRPr lang="fr-FR" dirty="0"/>
          </a:p>
        </p:txBody>
      </p:sp>
      <p:sp>
        <p:nvSpPr>
          <p:cNvPr id="17" name="Flèche droite 16"/>
          <p:cNvSpPr/>
          <p:nvPr/>
        </p:nvSpPr>
        <p:spPr>
          <a:xfrm>
            <a:off x="4557384" y="2881510"/>
            <a:ext cx="504056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6840432" y="3645024"/>
            <a:ext cx="2052048" cy="28335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ORDINATEUR</a:t>
            </a:r>
            <a:endParaRPr lang="fr-FR" b="1" dirty="0"/>
          </a:p>
        </p:txBody>
      </p:sp>
      <p:sp>
        <p:nvSpPr>
          <p:cNvPr id="32" name="Rectangle 31"/>
          <p:cNvSpPr/>
          <p:nvPr/>
        </p:nvSpPr>
        <p:spPr>
          <a:xfrm>
            <a:off x="0" y="6281937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33" name="Titre 3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 fontScale="90000"/>
          </a:bodyPr>
          <a:lstStyle/>
          <a:p>
            <a:r>
              <a:rPr lang="fr-FR" dirty="0" smtClean="0">
                <a:latin typeface="Arial Black" pitchFamily="34" charset="0"/>
              </a:rPr>
              <a:t>ACQUISITION - STOCKAGE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6918778" y="4149081"/>
            <a:ext cx="1895359" cy="22986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OS Windows ou Linux</a:t>
            </a:r>
            <a:endParaRPr lang="fr-FR" b="1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7002360" y="5517233"/>
            <a:ext cx="1728192" cy="792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dirty="0" smtClean="0"/>
              <a:t>Client SSH / Client VNC</a:t>
            </a:r>
            <a:endParaRPr lang="fr-FR" dirty="0"/>
          </a:p>
        </p:txBody>
      </p:sp>
      <p:sp>
        <p:nvSpPr>
          <p:cNvPr id="23" name="Double flèche horizontale 22"/>
          <p:cNvSpPr/>
          <p:nvPr/>
        </p:nvSpPr>
        <p:spPr>
          <a:xfrm>
            <a:off x="5364088" y="5625244"/>
            <a:ext cx="1728192" cy="432048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Flèche droite 25"/>
          <p:cNvSpPr/>
          <p:nvPr/>
        </p:nvSpPr>
        <p:spPr>
          <a:xfrm>
            <a:off x="1210773" y="3905370"/>
            <a:ext cx="1993075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1691680" y="3405554"/>
            <a:ext cx="831421" cy="14316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dirty="0" smtClean="0"/>
              <a:t>UART</a:t>
            </a:r>
            <a:endParaRPr lang="fr-FR" dirty="0"/>
          </a:p>
        </p:txBody>
      </p:sp>
      <p:cxnSp>
        <p:nvCxnSpPr>
          <p:cNvPr id="25" name="Connecteur droit avec flèche 24"/>
          <p:cNvCxnSpPr/>
          <p:nvPr/>
        </p:nvCxnSpPr>
        <p:spPr>
          <a:xfrm flipH="1">
            <a:off x="5364088" y="6165304"/>
            <a:ext cx="17280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à coins arrondis 27"/>
          <p:cNvSpPr/>
          <p:nvPr/>
        </p:nvSpPr>
        <p:spPr>
          <a:xfrm>
            <a:off x="3157548" y="4699437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A31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5087631" y="3195950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A41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5076056" y="3933057"/>
            <a:ext cx="1080120" cy="13884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Base de donnée</a:t>
            </a:r>
            <a:endParaRPr lang="fr-FR" dirty="0"/>
          </a:p>
        </p:txBody>
      </p:sp>
      <p:sp>
        <p:nvSpPr>
          <p:cNvPr id="27" name="Flèche droite 26"/>
          <p:cNvSpPr/>
          <p:nvPr/>
        </p:nvSpPr>
        <p:spPr>
          <a:xfrm>
            <a:off x="4572000" y="4393678"/>
            <a:ext cx="504056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 à coins arrondis 29"/>
          <p:cNvSpPr/>
          <p:nvPr/>
        </p:nvSpPr>
        <p:spPr>
          <a:xfrm>
            <a:off x="5102247" y="4708118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A61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fr-FR" dirty="0" smtClean="0">
                <a:latin typeface="Arial Black" pitchFamily="34" charset="0"/>
              </a:rPr>
              <a:t>TRANSFERT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6281937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A4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653073" y="1719955"/>
            <a:ext cx="2693099" cy="48053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RASPBERRY PI</a:t>
            </a:r>
            <a:endParaRPr lang="fr-FR" b="1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753884" y="2351073"/>
            <a:ext cx="2448272" cy="40966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OS Linux (Weezy)</a:t>
            </a:r>
            <a:endParaRPr lang="fr-FR" b="1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2437960" y="3284985"/>
            <a:ext cx="1080120" cy="13681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Fichier CSV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2437960" y="5273887"/>
            <a:ext cx="1080120" cy="10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dirty="0" smtClean="0"/>
              <a:t>Serveur FTP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4850227" y="1720255"/>
            <a:ext cx="2640703" cy="48048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ORDINATEUR</a:t>
            </a:r>
            <a:endParaRPr lang="fr-FR" b="1" dirty="0"/>
          </a:p>
        </p:txBody>
      </p:sp>
      <p:sp>
        <p:nvSpPr>
          <p:cNvPr id="31" name="Flèche vers le bas 30"/>
          <p:cNvSpPr/>
          <p:nvPr/>
        </p:nvSpPr>
        <p:spPr>
          <a:xfrm>
            <a:off x="2762020" y="4546404"/>
            <a:ext cx="432000" cy="82681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994246" y="2351073"/>
            <a:ext cx="2376263" cy="40966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OS Windows ou Linux</a:t>
            </a:r>
            <a:endParaRPr lang="fr-FR" b="1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5642317" y="5273887"/>
            <a:ext cx="1080120" cy="108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dirty="0" smtClean="0"/>
              <a:t>Client FTP</a:t>
            </a:r>
            <a:endParaRPr lang="fr-FR" dirty="0"/>
          </a:p>
        </p:txBody>
      </p:sp>
      <p:sp>
        <p:nvSpPr>
          <p:cNvPr id="18" name="Flèche droite 17"/>
          <p:cNvSpPr/>
          <p:nvPr/>
        </p:nvSpPr>
        <p:spPr>
          <a:xfrm>
            <a:off x="3409074" y="5453907"/>
            <a:ext cx="2315055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5642317" y="3284985"/>
            <a:ext cx="1080120" cy="13681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Fichier CSV</a:t>
            </a:r>
            <a:endParaRPr lang="fr-FR" dirty="0"/>
          </a:p>
        </p:txBody>
      </p:sp>
      <p:sp>
        <p:nvSpPr>
          <p:cNvPr id="27" name="Flèche vers le bas 26"/>
          <p:cNvSpPr/>
          <p:nvPr/>
        </p:nvSpPr>
        <p:spPr>
          <a:xfrm flipV="1">
            <a:off x="5966377" y="4546404"/>
            <a:ext cx="432000" cy="82681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3" name="Connecteur droit avec flèche 32"/>
          <p:cNvCxnSpPr/>
          <p:nvPr/>
        </p:nvCxnSpPr>
        <p:spPr>
          <a:xfrm flipH="1">
            <a:off x="3409073" y="6130187"/>
            <a:ext cx="23040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2472193" y="4039790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A41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5666349" y="4039790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A41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à coins arrondis 8"/>
          <p:cNvSpPr/>
          <p:nvPr/>
        </p:nvSpPr>
        <p:spPr>
          <a:xfrm>
            <a:off x="1115616" y="1916832"/>
            <a:ext cx="6552728" cy="4104456"/>
          </a:xfrm>
          <a:prstGeom prst="roundRect">
            <a:avLst>
              <a:gd name="adj" fmla="val 777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ORDINATEUR</a:t>
            </a:r>
            <a:endParaRPr lang="fr-FR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247605" y="2497132"/>
            <a:ext cx="6332469" cy="3452148"/>
          </a:xfrm>
          <a:prstGeom prst="roundRect">
            <a:avLst>
              <a:gd name="adj" fmla="val 7439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OS Windows ou Linux</a:t>
            </a:r>
            <a:endParaRPr lang="fr-FR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2823995" y="3073197"/>
            <a:ext cx="2806091" cy="2444036"/>
          </a:xfrm>
          <a:prstGeom prst="roundRect">
            <a:avLst>
              <a:gd name="adj" fmla="val 10745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Programme sous Scilab</a:t>
            </a:r>
            <a:endParaRPr lang="fr-FR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6003255" y="3925747"/>
            <a:ext cx="1008112" cy="13681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Fichier binaire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1391623" y="3212976"/>
            <a:ext cx="1008112" cy="13681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Fichier CSV</a:t>
            </a:r>
            <a:endParaRPr lang="fr-FR" dirty="0"/>
          </a:p>
        </p:txBody>
      </p:sp>
      <p:sp>
        <p:nvSpPr>
          <p:cNvPr id="20" name="Flèche droite 19"/>
          <p:cNvSpPr/>
          <p:nvPr/>
        </p:nvSpPr>
        <p:spPr>
          <a:xfrm>
            <a:off x="5508104" y="4393798"/>
            <a:ext cx="554255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fr-FR" dirty="0" smtClean="0">
                <a:latin typeface="Arial Black" pitchFamily="34" charset="0"/>
              </a:rPr>
              <a:t>EXPLOITATION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6281937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A5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2327727" y="3681028"/>
            <a:ext cx="588089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1429452" y="3970339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A41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1" name="Flèche droite 20"/>
          <p:cNvSpPr/>
          <p:nvPr/>
        </p:nvSpPr>
        <p:spPr>
          <a:xfrm>
            <a:off x="2399734" y="4616053"/>
            <a:ext cx="568565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2399735" y="4725144"/>
            <a:ext cx="108000" cy="104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2399734" y="5661264"/>
            <a:ext cx="4968000" cy="14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7268969" y="4501810"/>
            <a:ext cx="108000" cy="1296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6980887" y="4501810"/>
            <a:ext cx="396000" cy="10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6034085" y="4690422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A52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2826885" y="4891194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A51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fr-FR" dirty="0" smtClean="0">
                <a:latin typeface="Arial Black" pitchFamily="34" charset="0"/>
              </a:rPr>
              <a:t>EXPLOITATION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6281937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A51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23528" y="1124744"/>
            <a:ext cx="8568952" cy="5040560"/>
          </a:xfrm>
          <a:prstGeom prst="roundRect">
            <a:avLst>
              <a:gd name="adj" fmla="val 777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ORDINATEUR</a:t>
            </a:r>
            <a:endParaRPr lang="fr-FR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95537" y="1705043"/>
            <a:ext cx="8357650" cy="4388253"/>
          </a:xfrm>
          <a:prstGeom prst="roundRect">
            <a:avLst>
              <a:gd name="adj" fmla="val 7439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OS Windows ou Linux</a:t>
            </a:r>
            <a:endParaRPr lang="fr-FR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1835696" y="2281108"/>
            <a:ext cx="5472608" cy="3740180"/>
          </a:xfrm>
          <a:prstGeom prst="roundRect">
            <a:avLst>
              <a:gd name="adj" fmla="val 10745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Programme sous Scilab</a:t>
            </a:r>
            <a:endParaRPr lang="fr-FR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7609465" y="3133659"/>
            <a:ext cx="1008112" cy="13681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Fichier binaire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539552" y="2564904"/>
            <a:ext cx="1008112" cy="13681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Fichier CSV</a:t>
            </a:r>
            <a:endParaRPr lang="fr-FR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3945962" y="2785164"/>
            <a:ext cx="1440160" cy="2804076"/>
          </a:xfrm>
          <a:prstGeom prst="roundRect">
            <a:avLst>
              <a:gd name="adj" fmla="val 11041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Exploitation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4067944" y="3217210"/>
            <a:ext cx="1207640" cy="107588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Tracer les courbes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4075732" y="4653136"/>
            <a:ext cx="1163207" cy="792088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Analyses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1475656" y="3032956"/>
            <a:ext cx="2547080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2051720" y="2732695"/>
            <a:ext cx="1440160" cy="103257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Importer le fichier CSV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577381" y="3322267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A41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1966029" y="5373216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A51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1" name="Flèche droite 20"/>
          <p:cNvSpPr/>
          <p:nvPr/>
        </p:nvSpPr>
        <p:spPr>
          <a:xfrm>
            <a:off x="1547663" y="4540889"/>
            <a:ext cx="2462519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2069651" y="3440049"/>
            <a:ext cx="864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A511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4113022" y="3964468"/>
            <a:ext cx="864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A513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4113022" y="5052165"/>
            <a:ext cx="864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A514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7640295" y="3898334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A52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2063745" y="4240628"/>
            <a:ext cx="1584176" cy="103257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Importer le fichier binaire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2081676" y="4941200"/>
            <a:ext cx="864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A512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539552" y="4072837"/>
            <a:ext cx="1008112" cy="13681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Fichier binaire</a:t>
            </a:r>
            <a:endParaRPr lang="fr-FR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570382" y="4837512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A52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0" name="Flèche droite 19"/>
          <p:cNvSpPr/>
          <p:nvPr/>
        </p:nvSpPr>
        <p:spPr>
          <a:xfrm>
            <a:off x="5386123" y="3601711"/>
            <a:ext cx="2304256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5602146" y="3301450"/>
            <a:ext cx="1584176" cy="103257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Exporter le fichier binaire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5620077" y="3996471"/>
            <a:ext cx="864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A515</a:t>
            </a:r>
            <a:endParaRPr lang="fr-F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561</Words>
  <Application>Microsoft Office PowerPoint</Application>
  <PresentationFormat>Affichage à l'écran (4:3)</PresentationFormat>
  <Paragraphs>269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Diapositive 1</vt:lpstr>
      <vt:lpstr>Diapositive 2</vt:lpstr>
      <vt:lpstr>ARCHITECTURE GÉNÉRALE</vt:lpstr>
      <vt:lpstr>COMPTEUR ERDF</vt:lpstr>
      <vt:lpstr>CONDITIONNEMENT</vt:lpstr>
      <vt:lpstr>ACQUISITION - STOCKAGE</vt:lpstr>
      <vt:lpstr>TRANSFERT</vt:lpstr>
      <vt:lpstr>EXPLOITATION</vt:lpstr>
      <vt:lpstr>EXPLOITATION</vt:lpstr>
      <vt:lpstr>AFFICHAGE</vt:lpstr>
      <vt:lpstr>Diapositive 11</vt:lpstr>
      <vt:lpstr>TRAMES</vt:lpstr>
      <vt:lpstr>Algorithme</vt:lpstr>
      <vt:lpstr>Algorithme</vt:lpstr>
      <vt:lpstr>FICHIER CSV</vt:lpstr>
      <vt:lpstr>Algorithme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Sébastien Lemoine</dc:creator>
  <cp:lastModifiedBy>Sébastien Lemoine</cp:lastModifiedBy>
  <cp:revision>94</cp:revision>
  <dcterms:created xsi:type="dcterms:W3CDTF">2013-05-08T14:24:38Z</dcterms:created>
  <dcterms:modified xsi:type="dcterms:W3CDTF">2014-09-18T19:10:06Z</dcterms:modified>
</cp:coreProperties>
</file>