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72" r:id="rId12"/>
    <p:sldId id="273" r:id="rId13"/>
    <p:sldId id="274" r:id="rId14"/>
    <p:sldId id="275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99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758" autoAdjust="0"/>
  </p:normalViewPr>
  <p:slideViewPr>
    <p:cSldViewPr snapToGrid="0">
      <p:cViewPr varScale="1">
        <p:scale>
          <a:sx n="88" d="100"/>
          <a:sy n="88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%20(Autosav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Roaming\Microsoft\Excel\KPMG_%20Emmanuel%20Adeniyi_final%20(Autosaved)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Roaming\Microsoft\Excel\KPMG_%20Emmanuel%20Adeniyi_final%20(Autosaved)%20(version%201)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KPMG%20Virtual%20Internship\KPMG_%20Emmanuel%20Adeniyi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Adeniyi_final.xlsx]Sheet5!PivotTable5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Distributions</a:t>
            </a:r>
          </a:p>
        </c:rich>
      </c:tx>
      <c:layout>
        <c:manualLayout>
          <c:xMode val="edge"/>
          <c:yMode val="edge"/>
          <c:x val="0.16525154573799083"/>
          <c:y val="2.1739130434782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524213885029078"/>
          <c:y val="0.24944225721784777"/>
          <c:w val="0.71959446245689873"/>
          <c:h val="0.6395392242636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Sheet5!$E$5</c:f>
              <c:numCache>
                <c:formatCode>General</c:formatCode>
                <c:ptCount val="1"/>
                <c:pt idx="0">
                  <c:v>198</c:v>
                </c:pt>
              </c:numCache>
            </c:numRef>
          </c:val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Sheet5!$F$5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Sheet5!$G$5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Sheet5!$H$5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7"/>
          <c:order val="7"/>
          <c:tx>
            <c:strRef>
              <c:f>Sheet5!$I$3:$I$4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Sheet5!$I$5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3025872"/>
        <c:axId val="-2103030768"/>
      </c:barChart>
      <c:catAx>
        <c:axId val="-21030258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AGE DISTRIBUTION (20=UNDER 20, 30=20 TO</a:t>
                </a:r>
                <a:r>
                  <a:rPr lang="en-US" baseline="0">
                    <a:latin typeface="Arial" panose="020B0604020202020204" pitchFamily="34" charset="0"/>
                    <a:cs typeface="Arial" panose="020B0604020202020204" pitchFamily="34" charset="0"/>
                  </a:rPr>
                  <a:t> 29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03030768"/>
        <c:crosses val="autoZero"/>
        <c:auto val="1"/>
        <c:lblAlgn val="ctr"/>
        <c:lblOffset val="100"/>
        <c:noMultiLvlLbl val="0"/>
      </c:catAx>
      <c:valAx>
        <c:axId val="-21030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NUMBER OF PEOPLE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2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 (Autosaved).xlsx]Sheet36!PivotTable34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Title and Scores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Sheet36!$B$3</c:f>
              <c:strCache>
                <c:ptCount val="1"/>
                <c:pt idx="0">
                  <c:v>Count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Sheet36!$A$4:$A$15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Sheet36!$B$4:$B$15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177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</c:ser>
        <c:ser>
          <c:idx val="1"/>
          <c:order val="1"/>
          <c:tx>
            <c:strRef>
              <c:f>Sheet36!$C$3</c:f>
              <c:strCache>
                <c:ptCount val="1"/>
                <c:pt idx="0">
                  <c:v>Count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Sheet36!$A$4:$A$15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Sheet36!$C$4:$C$15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177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</c:ser>
        <c:ser>
          <c:idx val="2"/>
          <c:order val="2"/>
          <c:tx>
            <c:strRef>
              <c:f>Sheet36!$D$3</c:f>
              <c:strCache>
                <c:ptCount val="1"/>
                <c:pt idx="0">
                  <c:v>Count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Sheet36!$A$4:$A$15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Sheet36!$D$4:$D$15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177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56925376"/>
        <c:axId val="-2056933536"/>
      </c:barChart>
      <c:catAx>
        <c:axId val="-2056925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33536"/>
        <c:crosses val="autoZero"/>
        <c:auto val="1"/>
        <c:lblAlgn val="ctr"/>
        <c:lblOffset val="100"/>
        <c:noMultiLvlLbl val="0"/>
      </c:catAx>
      <c:valAx>
        <c:axId val="-2056933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RFM Value assigned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2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 (Autosaved) (version 1).xlsb]Sheet4!PivotTable1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Sheet4!$B$4:$B$15</c:f>
              <c:numCache>
                <c:formatCode>General</c:formatCode>
                <c:ptCount val="11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6</c:v>
                </c:pt>
                <c:pt idx="4">
                  <c:v>15</c:v>
                </c:pt>
                <c:pt idx="5">
                  <c:v>12</c:v>
                </c:pt>
                <c:pt idx="6">
                  <c:v>4</c:v>
                </c:pt>
                <c:pt idx="7">
                  <c:v>25</c:v>
                </c:pt>
                <c:pt idx="8">
                  <c:v>10</c:v>
                </c:pt>
                <c:pt idx="9">
                  <c:v>8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056928096"/>
        <c:axId val="-2056929728"/>
      </c:barChart>
      <c:catAx>
        <c:axId val="-2056928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29728"/>
        <c:crosses val="autoZero"/>
        <c:auto val="1"/>
        <c:lblAlgn val="ctr"/>
        <c:lblOffset val="100"/>
        <c:noMultiLvlLbl val="0"/>
      </c:catAx>
      <c:valAx>
        <c:axId val="-205692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2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 (Autosaved) (version 1).xlsb]Sheet4!PivotTable1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Sheet4!$B$4:$B$15</c:f>
              <c:numCache>
                <c:formatCode>General</c:formatCode>
                <c:ptCount val="11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6</c:v>
                </c:pt>
                <c:pt idx="4">
                  <c:v>15</c:v>
                </c:pt>
                <c:pt idx="5">
                  <c:v>12</c:v>
                </c:pt>
                <c:pt idx="6">
                  <c:v>4</c:v>
                </c:pt>
                <c:pt idx="7">
                  <c:v>25</c:v>
                </c:pt>
                <c:pt idx="8">
                  <c:v>10</c:v>
                </c:pt>
                <c:pt idx="9">
                  <c:v>8</c:v>
                </c:pt>
                <c:pt idx="10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</a:t>
            </a:r>
            <a:r>
              <a:rPr lang="en-US" baseline="0"/>
              <a:t> Age Distributions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511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580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1006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511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342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03022608"/>
        <c:axId val="-2103020432"/>
      </c:barChart>
      <c:catAx>
        <c:axId val="-210302260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(20=UNDER,</a:t>
                </a:r>
                <a:r>
                  <a:rPr lang="en-US" baseline="0"/>
                  <a:t> 30=20-29</a:t>
                </a:r>
                <a:r>
                  <a:rPr lang="en-US"/>
                  <a:t>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03020432"/>
        <c:crosses val="autoZero"/>
        <c:auto val="1"/>
        <c:lblAlgn val="ctr"/>
        <c:lblOffset val="100"/>
        <c:noMultiLvlLbl val="0"/>
      </c:catAx>
      <c:valAx>
        <c:axId val="-21030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NUMBER OF PEOPLE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2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Adeniyi_final.xlsx]Sheet10!PivotTable14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Bike related purchases for the past 3 years by gender</a:t>
            </a:r>
          </a:p>
        </c:rich>
      </c:tx>
      <c:layout>
        <c:manualLayout>
          <c:xMode val="edge"/>
          <c:yMode val="edge"/>
          <c:x val="0.14031518624641834"/>
          <c:y val="8.2209791845326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09013374367705"/>
          <c:y val="0.26079538970672145"/>
          <c:w val="0.66787150566678122"/>
          <c:h val="0.574422001597626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Sheet10!$B$5</c:f>
              <c:numCache>
                <c:formatCode>0.00%</c:formatCode>
                <c:ptCount val="1"/>
                <c:pt idx="0">
                  <c:v>0.50296072816526893</c:v>
                </c:pt>
              </c:numCache>
            </c:numRef>
          </c:val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Sheet10!$C$5</c:f>
              <c:numCache>
                <c:formatCode>0.00%</c:formatCode>
                <c:ptCount val="1"/>
                <c:pt idx="0">
                  <c:v>0.47802720392718345</c:v>
                </c:pt>
              </c:numCache>
            </c:numRef>
          </c:val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Sheet10!$D$5</c:f>
              <c:numCache>
                <c:formatCode>0.00%</c:formatCode>
                <c:ptCount val="1"/>
                <c:pt idx="0">
                  <c:v>1.9012067907547555E-2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3029136"/>
        <c:axId val="-2103019344"/>
      </c:barChart>
      <c:catAx>
        <c:axId val="-21030291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 category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03019344"/>
        <c:crosses val="autoZero"/>
        <c:auto val="1"/>
        <c:lblAlgn val="ctr"/>
        <c:lblOffset val="100"/>
        <c:noMultiLvlLbl val="0"/>
      </c:catAx>
      <c:valAx>
        <c:axId val="-21030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Bike related purchases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2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Adeniyi_final.xlsx]Sheet17!PivotTable16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Bike related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  <a:r>
              <a:rPr lang="en-US" b="1"/>
              <a:t> over three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Sheet17!$B$5</c:f>
              <c:numCache>
                <c:formatCode>General</c:formatCode>
                <c:ptCount val="1"/>
                <c:pt idx="0">
                  <c:v>470826</c:v>
                </c:pt>
              </c:numCache>
            </c:numRef>
          </c:val>
        </c:ser>
        <c:ser>
          <c:idx val="1"/>
          <c:order val="1"/>
          <c:tx>
            <c:strRef>
              <c:f>Sheet17!$C$3:$C$4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Sheet17!$C$5</c:f>
              <c:numCache>
                <c:formatCode>General</c:formatCode>
                <c:ptCount val="1"/>
                <c:pt idx="0">
                  <c:v>459977</c:v>
                </c:pt>
              </c:numCache>
            </c:numRef>
          </c:val>
        </c:ser>
        <c:ser>
          <c:idx val="2"/>
          <c:order val="2"/>
          <c:tx>
            <c:strRef>
              <c:f>Sheet17!$D$3:$D$4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Sheet17!$D$5</c:f>
              <c:numCache>
                <c:formatCode>General</c:formatCode>
                <c:ptCount val="1"/>
                <c:pt idx="0">
                  <c:v>18555</c:v>
                </c:pt>
              </c:numCache>
            </c:numRef>
          </c:val>
        </c:ser>
        <c:ser>
          <c:idx val="3"/>
          <c:order val="3"/>
          <c:tx>
            <c:strRef>
              <c:f>Sheet17!$E$3:$E$4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Sheet17!$E$5</c:f>
              <c:numCache>
                <c:formatCode>General</c:formatCode>
                <c:ptCount val="1"/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3026960"/>
        <c:axId val="-2103018800"/>
      </c:barChart>
      <c:catAx>
        <c:axId val="-210302696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 CATEGORY</a:t>
                </a:r>
              </a:p>
            </c:rich>
          </c:tx>
          <c:layout>
            <c:manualLayout>
              <c:xMode val="edge"/>
              <c:yMode val="edge"/>
              <c:x val="0.3224540005454366"/>
              <c:y val="0.90046296296296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03018800"/>
        <c:crosses val="autoZero"/>
        <c:auto val="1"/>
        <c:lblAlgn val="ctr"/>
        <c:lblOffset val="100"/>
        <c:noMultiLvlLbl val="0"/>
      </c:catAx>
      <c:valAx>
        <c:axId val="-210301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3.2424527409012728E-2"/>
              <c:y val="0.34746955543600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2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Adeniyi_final.xlsx]Sheet9!PivotTable10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Job Industry Distribution</a:t>
            </a:r>
          </a:p>
        </c:rich>
      </c:tx>
      <c:layout>
        <c:manualLayout>
          <c:xMode val="edge"/>
          <c:yMode val="edge"/>
          <c:x val="0.22523197770594172"/>
          <c:y val="3.7192541843923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Sheet9!$A$4:$A$15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Sheet9!$B$4:$B$15</c:f>
              <c:numCache>
                <c:formatCode>General</c:formatCode>
                <c:ptCount val="11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1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Adeniyi_final.xlsx]Sheet8!PivotTable7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Old Job Industry Distribution</a:t>
            </a:r>
          </a:p>
        </c:rich>
      </c:tx>
      <c:layout>
        <c:manualLayout>
          <c:xMode val="edge"/>
          <c:yMode val="edge"/>
          <c:x val="0.21527668436574737"/>
          <c:y val="2.6060610413368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Sheet8!$A$4:$A$14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Sheet8!$B$4:$B$14</c:f>
              <c:numCache>
                <c:formatCode>General</c:formatCode>
                <c:ptCount val="10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656</c:v>
                </c:pt>
                <c:pt idx="7">
                  <c:v>267</c:v>
                </c:pt>
                <c:pt idx="8">
                  <c:v>358</c:v>
                </c:pt>
                <c:pt idx="9">
                  <c:v>72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918214211083655"/>
          <c:y val="0.12662891640187102"/>
          <c:w val="0.33333319485370944"/>
          <c:h val="0.71281002122811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Adeniyi_final.xlsx]Sheet16!PivotTable15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Customer Wealth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Segment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Age</a:t>
            </a:r>
          </a:p>
        </c:rich>
      </c:tx>
      <c:layout>
        <c:manualLayout>
          <c:xMode val="edge"/>
          <c:yMode val="edge"/>
          <c:x val="0.2107452455699485"/>
          <c:y val="4.3543852430912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Sheet16!$A$5:$A$13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Sheet16!$B$5:$B$13</c:f>
              <c:numCache>
                <c:formatCode>General</c:formatCode>
                <c:ptCount val="8"/>
                <c:pt idx="0">
                  <c:v>5</c:v>
                </c:pt>
                <c:pt idx="1">
                  <c:v>43</c:v>
                </c:pt>
                <c:pt idx="2">
                  <c:v>17</c:v>
                </c:pt>
                <c:pt idx="3">
                  <c:v>53</c:v>
                </c:pt>
                <c:pt idx="4">
                  <c:v>36</c:v>
                </c:pt>
                <c:pt idx="5">
                  <c:v>39</c:v>
                </c:pt>
                <c:pt idx="6">
                  <c:v>16</c:v>
                </c:pt>
                <c:pt idx="7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Sheet16!$A$5:$A$13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Sheet16!$C$5:$C$13</c:f>
              <c:numCache>
                <c:formatCode>General</c:formatCode>
                <c:ptCount val="8"/>
                <c:pt idx="1">
                  <c:v>46</c:v>
                </c:pt>
                <c:pt idx="2">
                  <c:v>26</c:v>
                </c:pt>
                <c:pt idx="3">
                  <c:v>45</c:v>
                </c:pt>
                <c:pt idx="4">
                  <c:v>39</c:v>
                </c:pt>
                <c:pt idx="5">
                  <c:v>42</c:v>
                </c:pt>
                <c:pt idx="6">
                  <c:v>23</c:v>
                </c:pt>
                <c:pt idx="7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Sheet16!$A$5:$A$13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Sheet16!$D$5:$D$13</c:f>
              <c:numCache>
                <c:formatCode>General</c:formatCode>
                <c:ptCount val="8"/>
                <c:pt idx="0">
                  <c:v>9</c:v>
                </c:pt>
                <c:pt idx="1">
                  <c:v>73</c:v>
                </c:pt>
                <c:pt idx="2">
                  <c:v>49</c:v>
                </c:pt>
                <c:pt idx="3">
                  <c:v>100</c:v>
                </c:pt>
                <c:pt idx="4">
                  <c:v>82</c:v>
                </c:pt>
                <c:pt idx="5">
                  <c:v>72</c:v>
                </c:pt>
                <c:pt idx="6">
                  <c:v>39</c:v>
                </c:pt>
                <c:pt idx="7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3019888"/>
        <c:axId val="-2103018256"/>
      </c:barChart>
      <c:catAx>
        <c:axId val="-210301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18256"/>
        <c:crosses val="autoZero"/>
        <c:auto val="1"/>
        <c:lblAlgn val="ctr"/>
        <c:lblOffset val="100"/>
        <c:noMultiLvlLbl val="0"/>
      </c:catAx>
      <c:valAx>
        <c:axId val="-210301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number of people in each age </a:t>
                </a:r>
              </a:p>
              <a:p>
                <a:pPr>
                  <a:defRPr/>
                </a:pPr>
                <a:r>
                  <a:rPr lang="en-US"/>
                  <a:t>category</a:t>
                </a:r>
              </a:p>
            </c:rich>
          </c:tx>
          <c:layout>
            <c:manualLayout>
              <c:xMode val="edge"/>
              <c:yMode val="edge"/>
              <c:x val="0.10018391272050002"/>
              <c:y val="4.256723846194684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198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Adeniyi_final.xlsx]Sheet7!PivotTable6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Wealth</a:t>
            </a:r>
            <a:r>
              <a:rPr lang="en-US" baseline="0"/>
              <a:t> Segment by Age</a:t>
            </a:r>
            <a:endParaRPr lang="en-US"/>
          </a:p>
        </c:rich>
      </c:tx>
      <c:layout>
        <c:manualLayout>
          <c:xMode val="edge"/>
          <c:yMode val="edge"/>
          <c:x val="0.20647647150012563"/>
          <c:y val="9.477767484946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Sheet7!$B$5:$B$13</c:f>
              <c:numCache>
                <c:formatCode>General</c:formatCode>
                <c:ptCount val="8"/>
                <c:pt idx="0">
                  <c:v>13</c:v>
                </c:pt>
                <c:pt idx="1">
                  <c:v>156</c:v>
                </c:pt>
                <c:pt idx="2">
                  <c:v>160</c:v>
                </c:pt>
                <c:pt idx="3">
                  <c:v>274</c:v>
                </c:pt>
                <c:pt idx="4">
                  <c:v>150</c:v>
                </c:pt>
                <c:pt idx="5">
                  <c:v>93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Sheet7!$C$5:$C$13</c:f>
              <c:numCache>
                <c:formatCode>General</c:formatCode>
                <c:ptCount val="8"/>
                <c:pt idx="0">
                  <c:v>16</c:v>
                </c:pt>
                <c:pt idx="1">
                  <c:v>138</c:v>
                </c:pt>
                <c:pt idx="2">
                  <c:v>165</c:v>
                </c:pt>
                <c:pt idx="3">
                  <c:v>297</c:v>
                </c:pt>
                <c:pt idx="4">
                  <c:v>151</c:v>
                </c:pt>
                <c:pt idx="5">
                  <c:v>103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Sheet7!$D$5:$D$13</c:f>
              <c:numCache>
                <c:formatCode>General</c:formatCode>
                <c:ptCount val="8"/>
                <c:pt idx="0">
                  <c:v>23</c:v>
                </c:pt>
                <c:pt idx="1">
                  <c:v>290</c:v>
                </c:pt>
                <c:pt idx="2">
                  <c:v>323</c:v>
                </c:pt>
                <c:pt idx="3">
                  <c:v>568</c:v>
                </c:pt>
                <c:pt idx="4">
                  <c:v>294</c:v>
                </c:pt>
                <c:pt idx="5">
                  <c:v>195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59186144"/>
        <c:axId val="-2056934624"/>
      </c:barChart>
      <c:catAx>
        <c:axId val="-15918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34624"/>
        <c:crosses val="autoZero"/>
        <c:auto val="1"/>
        <c:lblAlgn val="ctr"/>
        <c:lblOffset val="100"/>
        <c:noMultiLvlLbl val="0"/>
      </c:catAx>
      <c:valAx>
        <c:axId val="-205693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number of people in each age</a:t>
                </a:r>
              </a:p>
              <a:p>
                <a:pPr>
                  <a:defRPr/>
                </a:pPr>
                <a:r>
                  <a:rPr lang="en-US" baseline="0"/>
                  <a:t>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2222222222222223E-2"/>
              <c:y val="0.101294109069699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86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 Emmanuel Adeniyi_final.xlsx]Sheet18!PivotTable17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in each state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Sheet18!$B$5:$B$8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</c:ser>
        <c:ser>
          <c:idx val="1"/>
          <c:order val="1"/>
          <c:tx>
            <c:strRef>
              <c:f>Sheet18!$C$3:$C$4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Sheet18!$C$5:$C$8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56921024"/>
        <c:axId val="-2056926464"/>
      </c:barChart>
      <c:catAx>
        <c:axId val="-205692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 names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26464"/>
        <c:crosses val="autoZero"/>
        <c:auto val="1"/>
        <c:lblAlgn val="ctr"/>
        <c:lblOffset val="100"/>
        <c:noMultiLvlLbl val="0"/>
      </c:catAx>
      <c:valAx>
        <c:axId val="-20569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cars owned or not owned</a:t>
                </a:r>
              </a:p>
            </c:rich>
          </c:tx>
          <c:layout>
            <c:manualLayout>
              <c:xMode val="edge"/>
              <c:yMode val="edge"/>
              <c:x val="2.5773195876288658E-2"/>
              <c:y val="0.11981262758821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2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1508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4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Emmanuel </a:t>
            </a:r>
            <a:r>
              <a:rPr lang="en-US" dirty="0" err="1" smtClean="0"/>
              <a:t>Adeniyi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dirty="0" smtClean="0"/>
              <a:t>RFM Analysis and Customer Classification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endParaRPr lang="en-US" sz="1200" b="1" dirty="0" smtClean="0"/>
          </a:p>
          <a:p>
            <a:r>
              <a:rPr lang="en-US" sz="1200" dirty="0" smtClean="0"/>
              <a:t>RFM analysis is used to determine which customers a business should target to increase its revenue and value</a:t>
            </a:r>
          </a:p>
          <a:p>
            <a:endParaRPr lang="en-US" sz="1200" dirty="0"/>
          </a:p>
          <a:p>
            <a:r>
              <a:rPr lang="en-US" sz="1200" dirty="0" smtClean="0"/>
              <a:t>The RFM ( </a:t>
            </a:r>
            <a:r>
              <a:rPr lang="en-US" sz="1200" dirty="0" err="1" smtClean="0"/>
              <a:t>Recency</a:t>
            </a:r>
            <a:r>
              <a:rPr lang="en-US" sz="1200" dirty="0" smtClean="0"/>
              <a:t>, Frequency, and Monetary) model shows customers that have displayed high levels of engagement with the business in the three categories mentioned.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931172"/>
              </p:ext>
            </p:extLst>
          </p:nvPr>
        </p:nvGraphicFramePr>
        <p:xfrm>
          <a:off x="4180774" y="820525"/>
          <a:ext cx="4889500" cy="420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2843"/>
              </p:ext>
            </p:extLst>
          </p:nvPr>
        </p:nvGraphicFramePr>
        <p:xfrm>
          <a:off x="304801" y="1412487"/>
          <a:ext cx="8465824" cy="3610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39"/>
                <a:gridCol w="1620644"/>
                <a:gridCol w="4111083"/>
                <a:gridCol w="2072458"/>
              </a:tblGrid>
              <a:tr h="36427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Customer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RFM Value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Platinum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buys often, most spent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Loyal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 often, spends large amount of money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Becoming</a:t>
                      </a:r>
                      <a:r>
                        <a:rPr lang="en-US" baseline="0" dirty="0" smtClean="0"/>
                        <a:t> Loyal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Relatively</a:t>
                      </a:r>
                      <a:r>
                        <a:rPr lang="en-US" baseline="0" dirty="0" smtClean="0"/>
                        <a:t> recent, bought more than once, spends large amount of money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Recent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Bought recently,</a:t>
                      </a:r>
                      <a:r>
                        <a:rPr lang="en-US" baseline="0" dirty="0" smtClean="0"/>
                        <a:t> not very often, average money spent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Bought recently, never bought before,</a:t>
                      </a:r>
                      <a:r>
                        <a:rPr lang="en-US" baseline="0" dirty="0" smtClean="0"/>
                        <a:t> spent small amount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 bloomer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 purchases</a:t>
                      </a:r>
                      <a:r>
                        <a:rPr lang="en-US" baseline="0" dirty="0" smtClean="0"/>
                        <a:t> recently, but RFM value is larger than </a:t>
                      </a:r>
                      <a:r>
                        <a:rPr lang="en-US" baseline="0" dirty="0" err="1" smtClean="0"/>
                        <a:t>avearage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Losing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Purchases</a:t>
                      </a:r>
                      <a:r>
                        <a:rPr lang="en-US" baseline="0" dirty="0" smtClean="0"/>
                        <a:t> was a while ago, below average RFM value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Risk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Purchase was long time ago, frequency is quite</a:t>
                      </a:r>
                      <a:r>
                        <a:rPr lang="en-US" baseline="0" dirty="0" smtClean="0"/>
                        <a:t> high, amount spent is high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Almost</a:t>
                      </a:r>
                      <a:r>
                        <a:rPr lang="en-US" baseline="0" dirty="0" smtClean="0"/>
                        <a:t> Lost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 </a:t>
                      </a:r>
                      <a:r>
                        <a:rPr lang="en-US" baseline="0" dirty="0" err="1" smtClean="0"/>
                        <a:t>recency</a:t>
                      </a:r>
                      <a:r>
                        <a:rPr lang="en-US" baseline="0" dirty="0" smtClean="0"/>
                        <a:t>, low frequency, but high amount spent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Evasive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 low </a:t>
                      </a:r>
                      <a:r>
                        <a:rPr lang="en-US" dirty="0" err="1" smtClean="0"/>
                        <a:t>recency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Very low frequency, small amount spent 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 Low RFM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4994" y="944136"/>
            <a:ext cx="7151649" cy="31966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Customer Title Definition list with RFM values assigned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7538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92796"/>
              </p:ext>
            </p:extLst>
          </p:nvPr>
        </p:nvGraphicFramePr>
        <p:xfrm>
          <a:off x="0" y="906651"/>
          <a:ext cx="4914899" cy="409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66735"/>
              </p:ext>
            </p:extLst>
          </p:nvPr>
        </p:nvGraphicFramePr>
        <p:xfrm>
          <a:off x="4378271" y="960895"/>
          <a:ext cx="4572000" cy="325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725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21389"/>
              </p:ext>
            </p:extLst>
          </p:nvPr>
        </p:nvGraphicFramePr>
        <p:xfrm>
          <a:off x="312058" y="1103975"/>
          <a:ext cx="8214909" cy="4861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489"/>
                <a:gridCol w="995297"/>
                <a:gridCol w="2552991"/>
                <a:gridCol w="1350044"/>
                <a:gridCol w="1350044"/>
                <a:gridCol w="1350044"/>
              </a:tblGrid>
              <a:tr h="46152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Customer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RFM Value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Cumulative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Selection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Platinum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buys often, most spent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Loyal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 often, spends large amount of money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Becoming</a:t>
                      </a:r>
                      <a:r>
                        <a:rPr lang="en-US" baseline="0" dirty="0" smtClean="0"/>
                        <a:t> Loyal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Relatively</a:t>
                      </a:r>
                      <a:r>
                        <a:rPr lang="en-US" baseline="0" dirty="0" smtClean="0"/>
                        <a:t> recent, bought more than once, spends large amount of money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Recent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Bought recently,</a:t>
                      </a:r>
                      <a:r>
                        <a:rPr lang="en-US" baseline="0" dirty="0" smtClean="0"/>
                        <a:t> not very often, average money spent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Bought recently, never bought before,</a:t>
                      </a:r>
                      <a:r>
                        <a:rPr lang="en-US" baseline="0" dirty="0" smtClean="0"/>
                        <a:t> spent small amount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 bloomer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 purchases</a:t>
                      </a:r>
                      <a:r>
                        <a:rPr lang="en-US" baseline="0" dirty="0" smtClean="0"/>
                        <a:t> recently, but RFM value is larger than </a:t>
                      </a:r>
                      <a:r>
                        <a:rPr lang="en-US" baseline="0" dirty="0" err="1" smtClean="0"/>
                        <a:t>avearage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Losing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Purchases</a:t>
                      </a:r>
                      <a:r>
                        <a:rPr lang="en-US" baseline="0" dirty="0" smtClean="0"/>
                        <a:t> was a while ago, below average RFM value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Risk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Purchase was long time ago, frequency is quite</a:t>
                      </a:r>
                      <a:r>
                        <a:rPr lang="en-US" baseline="0" dirty="0" smtClean="0"/>
                        <a:t> high, amount spent is high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Almost</a:t>
                      </a:r>
                      <a:r>
                        <a:rPr lang="en-US" baseline="0" dirty="0" smtClean="0"/>
                        <a:t> Lost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 </a:t>
                      </a:r>
                      <a:r>
                        <a:rPr lang="en-US" baseline="0" dirty="0" err="1" smtClean="0"/>
                        <a:t>recency</a:t>
                      </a:r>
                      <a:r>
                        <a:rPr lang="en-US" baseline="0" dirty="0" smtClean="0"/>
                        <a:t>, low frequency, but high amount spent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Evasive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 low </a:t>
                      </a:r>
                      <a:r>
                        <a:rPr lang="en-US" dirty="0" err="1" smtClean="0"/>
                        <a:t>recency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Very low frequency, small amount spent 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 Low RFM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3493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5966" y="771960"/>
            <a:ext cx="7151649" cy="31966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Summary Table of the Top 1000 Customers to Target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21704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8296"/>
              </p:ext>
            </p:extLst>
          </p:nvPr>
        </p:nvGraphicFramePr>
        <p:xfrm>
          <a:off x="304801" y="1432100"/>
          <a:ext cx="8222166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033"/>
                <a:gridCol w="996176"/>
                <a:gridCol w="2555246"/>
                <a:gridCol w="1351237"/>
                <a:gridCol w="1351237"/>
                <a:gridCol w="1351237"/>
              </a:tblGrid>
              <a:tr h="433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Customer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RFM Value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Cumulative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Selection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5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Platinum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buys often, most spent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5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Loyal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 often, spends large amount of money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5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Becoming</a:t>
                      </a:r>
                      <a:r>
                        <a:rPr lang="en-US" baseline="0" dirty="0" smtClean="0"/>
                        <a:t> Loyal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Relatively</a:t>
                      </a:r>
                      <a:r>
                        <a:rPr lang="en-US" baseline="0" dirty="0" smtClean="0"/>
                        <a:t> recent, bought more than once, spends large amount of money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5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Recent Customer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Bought recently,</a:t>
                      </a:r>
                      <a:r>
                        <a:rPr lang="en-US" baseline="0" dirty="0" smtClean="0"/>
                        <a:t> not very often, average money spent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4994" y="944136"/>
            <a:ext cx="7151649" cy="31966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Customer Target and Methodology</a:t>
            </a:r>
            <a:endParaRPr lang="en-US" sz="1600" b="1" dirty="0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271931" y="4248613"/>
            <a:ext cx="4843348" cy="42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US" sz="1100" dirty="0" smtClean="0"/>
              <a:t>Filter through the top 1000 customers by assigning the conditions discussed in the table above.</a:t>
            </a:r>
          </a:p>
          <a:p>
            <a:pPr marL="171450" indent="-171450" hangingPunct="1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US" sz="1100" dirty="0" smtClean="0"/>
              <a:t>The 1000 customers discovered would have bought recently, they have bought very frequently in the pass tend to spend more than customers.</a:t>
            </a:r>
          </a:p>
          <a:p>
            <a:pPr marL="171450" indent="-171450" hangingPunct="1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hangingPunct="1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741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66701" y="989442"/>
            <a:ext cx="8565600" cy="5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 smtClean="0"/>
              <a:t>Identify and Recommend Top 1000 Customer to Target from Datasets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28256" y="4688237"/>
            <a:ext cx="3911369" cy="325465"/>
          </a:xfrm>
        </p:spPr>
        <p:txBody>
          <a:bodyPr>
            <a:noAutofit/>
          </a:bodyPr>
          <a:lstStyle/>
          <a:p>
            <a:r>
              <a:rPr lang="en-US" sz="1050" dirty="0" smtClean="0"/>
              <a:t>This will be done with the three phases of: Data Exploration, Model Development, and Interpretation.</a:t>
            </a:r>
            <a:endParaRPr lang="en-US" sz="105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4294967295"/>
          </p:nvPr>
        </p:nvSpPr>
        <p:spPr>
          <a:xfrm>
            <a:off x="272075" y="1820863"/>
            <a:ext cx="4000500" cy="2747962"/>
          </a:xfrm>
        </p:spPr>
        <p:txBody>
          <a:bodyPr>
            <a:norm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Outline of Problem 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Sprocket Central is a company that specializes in high-quality bikes and cycling accessories.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Their marketing team is looking to boost business sales by analyzing provided datasets.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Using the 3 datasets provided the aim is to analyze and recommend 1000 customers that Sprocket Central should target to drive higher value for the company. </a:t>
            </a: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4294967295"/>
          </p:nvPr>
        </p:nvSpPr>
        <p:spPr>
          <a:xfrm>
            <a:off x="4770125" y="1965325"/>
            <a:ext cx="4000500" cy="2603500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Contents of Data Analysis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‘New’ and ‘Old’ Customer Age Distribution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Bike related purchases over the last 3 years by gender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Job industry distributions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Wealth segmentation by age category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Number of cars owned and not owned by state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RFM analysis and customer classification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11699" y="883187"/>
            <a:ext cx="417506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Data Quality Assessment and ‘Clean Up</a:t>
            </a:r>
            <a:r>
              <a:rPr lang="en-US" dirty="0" smtClean="0"/>
              <a:t>’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025" y="4796725"/>
            <a:ext cx="2716406" cy="170482"/>
          </a:xfrm>
        </p:spPr>
        <p:txBody>
          <a:bodyPr>
            <a:noAutofit/>
          </a:bodyPr>
          <a:lstStyle/>
          <a:p>
            <a:r>
              <a:rPr lang="en-US" sz="1000" dirty="0" smtClean="0"/>
              <a:t>An in-depth analysis has been sent via email.</a:t>
            </a:r>
            <a:endParaRPr lang="en-US" sz="1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484426"/>
            <a:ext cx="3122908" cy="3072076"/>
          </a:xfrm>
        </p:spPr>
        <p:txBody>
          <a:bodyPr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100" b="1" dirty="0" smtClean="0"/>
              <a:t>Key Issues for Data Quality Assessment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Accuracy: Correct Values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Completeness: Data Fields with Values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Consistency: Values Free from Contradiction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Currency: Values up to Date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Relevancy: Data items with Value Meta-data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Validity: Data Containing Allowable Values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Uniqueness: Records that are Duplicated</a:t>
            </a:r>
            <a:endParaRPr lang="en-US" sz="1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06192"/>
              </p:ext>
            </p:extLst>
          </p:nvPr>
        </p:nvGraphicFramePr>
        <p:xfrm>
          <a:off x="3033486" y="1530675"/>
          <a:ext cx="6033021" cy="35597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472"/>
                <a:gridCol w="830629"/>
                <a:gridCol w="986695"/>
                <a:gridCol w="1160816"/>
                <a:gridCol w="735186"/>
                <a:gridCol w="947998"/>
                <a:gridCol w="635225"/>
              </a:tblGrid>
              <a:tr h="311895"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Accuracy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Completeness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Consistency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Currency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Relevancy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Validity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0335"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Customer Demographic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DOB: inaccurate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Age: missing</a:t>
                      </a:r>
                      <a:endParaRPr lang="en-US" sz="1100" dirty="0">
                        <a:effectLst/>
                      </a:endParaRPr>
                    </a:p>
                    <a:p>
                      <a:pPr marL="22860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Job title: blanks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Customer id: incomplete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Gender: inconsistency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Deceased customers: filter out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Default columns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843"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>
                          <a:effectLst/>
                        </a:rPr>
                        <a:t>Customer Address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Customer id: incomplete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States: inconsistency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9659"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b="1" dirty="0">
                          <a:effectLst/>
                        </a:rPr>
                        <a:t>Transactions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Profit missing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Customer id: incomplete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Online order: blanks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Brand: blanks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Cancelled status order: filter out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List price: format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390"/>
                        </a:spcAft>
                      </a:pPr>
                      <a:r>
                        <a:rPr lang="en-US" sz="1000" dirty="0">
                          <a:effectLst/>
                        </a:rPr>
                        <a:t>Product sold date: format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itle 5"/>
          <p:cNvSpPr txBox="1">
            <a:spLocks/>
          </p:cNvSpPr>
          <p:nvPr/>
        </p:nvSpPr>
        <p:spPr>
          <a:xfrm>
            <a:off x="5268895" y="1166465"/>
            <a:ext cx="2764394" cy="36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sz="1600" b="1" smtClean="0"/>
              <a:t>Summary Table</a:t>
            </a:r>
            <a:endParaRPr lang="en-US" sz="16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‘</a:t>
            </a:r>
            <a:r>
              <a:rPr lang="en-US" b="1" dirty="0" smtClean="0"/>
              <a:t>New’ and ‘Old’ Customer Age Distributions</a:t>
            </a:r>
          </a:p>
          <a:p>
            <a:pPr marL="139700" indent="0">
              <a:buNone/>
            </a:pPr>
            <a:endParaRPr lang="en-US" b="1" dirty="0" smtClean="0"/>
          </a:p>
          <a:p>
            <a:r>
              <a:rPr lang="en-US" sz="1100" dirty="0" smtClean="0"/>
              <a:t>Most customers are ages between 40-49 in ‘New’. In ‘Old’ majority of customers are aged between 40-49 also.</a:t>
            </a:r>
          </a:p>
          <a:p>
            <a:pPr marL="139700" indent="0">
              <a:buNone/>
            </a:pPr>
            <a:endParaRPr lang="en-US" sz="1100" dirty="0" smtClean="0"/>
          </a:p>
          <a:p>
            <a:r>
              <a:rPr lang="en-US" sz="1100" dirty="0" smtClean="0"/>
              <a:t>The lowest age groups are under 20 and 80+ for both ‘New’ and ‘Old’ customer lists</a:t>
            </a:r>
          </a:p>
          <a:p>
            <a:endParaRPr lang="en-US" sz="1100" dirty="0" smtClean="0"/>
          </a:p>
          <a:p>
            <a:r>
              <a:rPr lang="en-US" sz="1100" dirty="0" smtClean="0"/>
              <a:t>The ‘New’ customer list suggests that age groups20-29 and 40-49 are most populated.</a:t>
            </a:r>
          </a:p>
          <a:p>
            <a:endParaRPr lang="en-US" sz="1100" dirty="0"/>
          </a:p>
          <a:p>
            <a:r>
              <a:rPr lang="en-US" sz="1100" dirty="0" smtClean="0"/>
              <a:t>The ‘Old’ customer list suggests 20-69.</a:t>
            </a:r>
          </a:p>
          <a:p>
            <a:endParaRPr lang="en-US" sz="1100" dirty="0"/>
          </a:p>
          <a:p>
            <a:r>
              <a:rPr lang="en-US" sz="1100" dirty="0" smtClean="0"/>
              <a:t>There is a step drop of customers in the 30-39 age group in ‘New’.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363844" y="929268"/>
            <a:ext cx="4698380" cy="4081347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244698"/>
              </p:ext>
            </p:extLst>
          </p:nvPr>
        </p:nvGraphicFramePr>
        <p:xfrm>
          <a:off x="4690946" y="839359"/>
          <a:ext cx="3825178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040462"/>
              </p:ext>
            </p:extLst>
          </p:nvPr>
        </p:nvGraphicFramePr>
        <p:xfrm>
          <a:off x="4668644" y="3122341"/>
          <a:ext cx="3761677" cy="188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8694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 smtClean="0"/>
              <a:t>Bike related purchases over last three years by gender</a:t>
            </a:r>
          </a:p>
          <a:p>
            <a:pPr marL="139700" indent="0">
              <a:buNone/>
            </a:pPr>
            <a:endParaRPr lang="en-US" b="1" dirty="0" smtClean="0"/>
          </a:p>
          <a:p>
            <a:r>
              <a:rPr lang="en-US" sz="1100" dirty="0" smtClean="0"/>
              <a:t>Over the last three years about 50% of bike related purchases were made by females to 48% of purchases made by males. Approximately 2% were made by unknown gender</a:t>
            </a:r>
          </a:p>
          <a:p>
            <a:pPr marL="139700" indent="0">
              <a:buNone/>
            </a:pPr>
            <a:endParaRPr lang="en-US" sz="1100" dirty="0" smtClean="0"/>
          </a:p>
          <a:p>
            <a:r>
              <a:rPr lang="en-US" sz="1100" dirty="0" smtClean="0"/>
              <a:t>Numerically, females purchases almost 10000 more than males.</a:t>
            </a:r>
          </a:p>
          <a:p>
            <a:endParaRPr lang="en-US" sz="1100" dirty="0" smtClean="0"/>
          </a:p>
          <a:p>
            <a:r>
              <a:rPr lang="en-US" sz="1100" dirty="0" smtClean="0"/>
              <a:t>Females make up majority of bike related sales</a:t>
            </a:r>
          </a:p>
          <a:p>
            <a:endParaRPr lang="en-US" sz="1100" dirty="0" smtClean="0"/>
          </a:p>
          <a:p>
            <a:pPr marL="139700" indent="0">
              <a:buNone/>
            </a:pPr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363844" y="929268"/>
            <a:ext cx="4698380" cy="4081347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244804"/>
              </p:ext>
            </p:extLst>
          </p:nvPr>
        </p:nvGraphicFramePr>
        <p:xfrm>
          <a:off x="4338325" y="820525"/>
          <a:ext cx="44323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309955"/>
              </p:ext>
            </p:extLst>
          </p:nvPr>
        </p:nvGraphicFramePr>
        <p:xfrm>
          <a:off x="4416193" y="2965915"/>
          <a:ext cx="3835399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0114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 smtClean="0"/>
              <a:t>Job Industry Distribution</a:t>
            </a:r>
          </a:p>
          <a:p>
            <a:pPr marL="139700" indent="0">
              <a:buNone/>
            </a:pPr>
            <a:endParaRPr lang="en-US" b="1" dirty="0" smtClean="0"/>
          </a:p>
          <a:p>
            <a:pPr marL="139700" indent="0">
              <a:buNone/>
            </a:pPr>
            <a:endParaRPr lang="en-US" b="1" dirty="0" smtClean="0"/>
          </a:p>
          <a:p>
            <a:r>
              <a:rPr lang="en-US" sz="1100" dirty="0" smtClean="0"/>
              <a:t>20% of ‘New Customers are in Manufacturing and Financial Services.</a:t>
            </a:r>
          </a:p>
          <a:p>
            <a:pPr marL="139700" indent="0">
              <a:buNone/>
            </a:pPr>
            <a:endParaRPr lang="en-US" sz="1100" dirty="0" smtClean="0"/>
          </a:p>
          <a:p>
            <a:r>
              <a:rPr lang="en-US" sz="1100" dirty="0" smtClean="0"/>
              <a:t>The smallest number of customers are in Agriculture and Telecommunications at 3%</a:t>
            </a:r>
          </a:p>
          <a:p>
            <a:endParaRPr lang="en-US" sz="1100" dirty="0" smtClean="0"/>
          </a:p>
          <a:p>
            <a:r>
              <a:rPr lang="en-US" sz="1100" dirty="0" smtClean="0"/>
              <a:t>Similar pattern in ‘Old’ customer list, at 20% and 19% in Manufacturing and Financial Services respectively</a:t>
            </a:r>
          </a:p>
          <a:p>
            <a:endParaRPr lang="en-US" sz="1100" dirty="0" smtClean="0"/>
          </a:p>
          <a:p>
            <a:pPr marL="139700" indent="0">
              <a:buNone/>
            </a:pPr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363844" y="929268"/>
            <a:ext cx="4698380" cy="4081347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618582"/>
              </p:ext>
            </p:extLst>
          </p:nvPr>
        </p:nvGraphicFramePr>
        <p:xfrm>
          <a:off x="4191291" y="929268"/>
          <a:ext cx="2545611" cy="421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062470"/>
              </p:ext>
            </p:extLst>
          </p:nvPr>
        </p:nvGraphicFramePr>
        <p:xfrm>
          <a:off x="6468492" y="929269"/>
          <a:ext cx="2593732" cy="408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862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 smtClean="0"/>
              <a:t>Wealth Segmentation by age category</a:t>
            </a:r>
          </a:p>
          <a:p>
            <a:pPr marL="139700" indent="0">
              <a:buNone/>
            </a:pPr>
            <a:endParaRPr lang="en-US" b="1" dirty="0" smtClean="0"/>
          </a:p>
          <a:p>
            <a:pPr marL="139700" indent="0">
              <a:buNone/>
            </a:pPr>
            <a:endParaRPr lang="en-US" b="1" dirty="0" smtClean="0"/>
          </a:p>
          <a:p>
            <a:r>
              <a:rPr lang="en-US" sz="1100" dirty="0" smtClean="0"/>
              <a:t>In all age categories the largest number of customers are classified as ‘Mass Customer’</a:t>
            </a:r>
          </a:p>
          <a:p>
            <a:pPr marL="139700" indent="0">
              <a:buNone/>
            </a:pPr>
            <a:endParaRPr lang="en-US" sz="1100" dirty="0" smtClean="0"/>
          </a:p>
          <a:p>
            <a:r>
              <a:rPr lang="en-US" sz="1100" dirty="0" smtClean="0"/>
              <a:t>The next category is the ‘High Net Worth’ customers.</a:t>
            </a:r>
          </a:p>
          <a:p>
            <a:endParaRPr lang="en-US" sz="1100" dirty="0" smtClean="0"/>
          </a:p>
          <a:p>
            <a:r>
              <a:rPr lang="en-US" sz="1100" dirty="0" smtClean="0"/>
              <a:t>The ‘Affluent Customer’ can outperforms the ‘High Net Worth’ customer in the 40-49 age group.</a:t>
            </a:r>
          </a:p>
          <a:p>
            <a:endParaRPr lang="en-US" sz="1100" dirty="0" smtClean="0"/>
          </a:p>
          <a:p>
            <a:pPr marL="139700" indent="0">
              <a:buNone/>
            </a:pPr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363844" y="929268"/>
            <a:ext cx="4698380" cy="4081347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042715"/>
              </p:ext>
            </p:extLst>
          </p:nvPr>
        </p:nvGraphicFramePr>
        <p:xfrm>
          <a:off x="4311602" y="820527"/>
          <a:ext cx="4750622" cy="204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79362"/>
              </p:ext>
            </p:extLst>
          </p:nvPr>
        </p:nvGraphicFramePr>
        <p:xfrm>
          <a:off x="4653571" y="2832410"/>
          <a:ext cx="4326877" cy="2178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5890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dirty="0" smtClean="0"/>
              <a:t>Number of cars owned and not owned by state</a:t>
            </a:r>
          </a:p>
          <a:p>
            <a:pPr marL="139700" indent="0">
              <a:buNone/>
            </a:pPr>
            <a:endParaRPr lang="en-US" b="1" dirty="0" smtClean="0"/>
          </a:p>
          <a:p>
            <a:pPr marL="139700" indent="0">
              <a:buNone/>
            </a:pPr>
            <a:endParaRPr lang="en-US" b="1" dirty="0" smtClean="0"/>
          </a:p>
          <a:p>
            <a:r>
              <a:rPr lang="en-US" sz="1100" dirty="0" smtClean="0"/>
              <a:t>NSW has the largest amount of people that </a:t>
            </a:r>
            <a:r>
              <a:rPr lang="en-US" sz="1100" b="1" dirty="0" smtClean="0"/>
              <a:t>do not </a:t>
            </a:r>
            <a:r>
              <a:rPr lang="en-US" sz="1100" dirty="0" smtClean="0"/>
              <a:t>owned a car. NSW seems to have a higher number of people from which data was collected</a:t>
            </a:r>
            <a:endParaRPr lang="en-US" sz="1100" b="1" dirty="0" smtClean="0"/>
          </a:p>
          <a:p>
            <a:pPr marL="139700" indent="0">
              <a:buNone/>
            </a:pPr>
            <a:endParaRPr lang="en-US" sz="1100" dirty="0" smtClean="0"/>
          </a:p>
          <a:p>
            <a:r>
              <a:rPr lang="en-US" sz="1100" dirty="0" smtClean="0"/>
              <a:t>Victoria is also split quite evenly. But both numbers are significantly lower than those of NSW.</a:t>
            </a:r>
          </a:p>
          <a:p>
            <a:endParaRPr lang="en-US" sz="1100" dirty="0" smtClean="0"/>
          </a:p>
          <a:p>
            <a:r>
              <a:rPr lang="en-US" sz="1100" dirty="0" smtClean="0"/>
              <a:t>QLD has a relatively high number of customers that own a car.</a:t>
            </a:r>
          </a:p>
          <a:p>
            <a:endParaRPr lang="en-US" sz="1100" dirty="0" smtClean="0"/>
          </a:p>
          <a:p>
            <a:pPr marL="139700" indent="0">
              <a:buNone/>
            </a:pPr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363844" y="929268"/>
            <a:ext cx="4698380" cy="4081347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362825"/>
              </p:ext>
            </p:extLst>
          </p:nvPr>
        </p:nvGraphicFramePr>
        <p:xfrm>
          <a:off x="4311600" y="1360449"/>
          <a:ext cx="4750623" cy="2679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1059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1311</Words>
  <Application>Microsoft Office PowerPoint</Application>
  <PresentationFormat>On-screen Show (16:9)</PresentationFormat>
  <Paragraphs>363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This will be done with the three phases of: Data Exploration, Model Development, and Interpretation.</vt:lpstr>
      <vt:lpstr>An in-depth analysis has been sent via email.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Title Definition list with RFM values assigned </vt:lpstr>
      <vt:lpstr>PowerPoint Presentation</vt:lpstr>
      <vt:lpstr>Summary Table of the Top 1000 Customers to Target</vt:lpstr>
      <vt:lpstr>Customer Target and Methodology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51</cp:revision>
  <dcterms:modified xsi:type="dcterms:W3CDTF">2020-07-13T15:31:43Z</dcterms:modified>
</cp:coreProperties>
</file>