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6" r:id="rId26"/>
    <p:sldId id="287" r:id="rId27"/>
    <p:sldId id="280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BE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23/03/18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BE" smtClean="0"/>
              <a:t>Cliquez pour modifier les styles du texte du masque</a:t>
            </a:r>
          </a:p>
          <a:p>
            <a:pPr lvl="1" eaLnBrk="1" latinLnBrk="0" hangingPunct="1"/>
            <a:r>
              <a:rPr lang="nl-BE" smtClean="0"/>
              <a:t>Deuxième niveau</a:t>
            </a:r>
          </a:p>
          <a:p>
            <a:pPr lvl="2" eaLnBrk="1" latinLnBrk="0" hangingPunct="1"/>
            <a:r>
              <a:rPr lang="nl-BE" smtClean="0"/>
              <a:t>Troisième niveau</a:t>
            </a:r>
          </a:p>
          <a:p>
            <a:pPr lvl="3" eaLnBrk="1" latinLnBrk="0" hangingPunct="1"/>
            <a:r>
              <a:rPr lang="nl-BE" smtClean="0"/>
              <a:t>Quatrième niveau</a:t>
            </a:r>
          </a:p>
          <a:p>
            <a:pPr lvl="4" eaLnBrk="1" latinLnBrk="0" hangingPunct="1"/>
            <a:r>
              <a:rPr lang="nl-BE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23/03/18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BE" smtClean="0"/>
              <a:t>Cliquez pour modifier les styles du texte du masque</a:t>
            </a:r>
          </a:p>
          <a:p>
            <a:pPr lvl="1" eaLnBrk="1" latinLnBrk="0" hangingPunct="1"/>
            <a:r>
              <a:rPr lang="nl-BE" smtClean="0"/>
              <a:t>Deuxième niveau</a:t>
            </a:r>
          </a:p>
          <a:p>
            <a:pPr lvl="2" eaLnBrk="1" latinLnBrk="0" hangingPunct="1"/>
            <a:r>
              <a:rPr lang="nl-BE" smtClean="0"/>
              <a:t>Troisième niveau</a:t>
            </a:r>
          </a:p>
          <a:p>
            <a:pPr lvl="3" eaLnBrk="1" latinLnBrk="0" hangingPunct="1"/>
            <a:r>
              <a:rPr lang="nl-BE" smtClean="0"/>
              <a:t>Quatrième niveau</a:t>
            </a:r>
          </a:p>
          <a:p>
            <a:pPr lvl="4" eaLnBrk="1" latinLnBrk="0" hangingPunct="1"/>
            <a:r>
              <a:rPr lang="nl-BE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23/03/18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23/03/18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BE" smtClean="0"/>
              <a:t>Cliquez pour modifier les styles du texte du masque</a:t>
            </a:r>
          </a:p>
          <a:p>
            <a:pPr lvl="1" eaLnBrk="1" latinLnBrk="0" hangingPunct="1"/>
            <a:r>
              <a:rPr lang="nl-BE" smtClean="0"/>
              <a:t>Deuxième niveau</a:t>
            </a:r>
          </a:p>
          <a:p>
            <a:pPr lvl="2" eaLnBrk="1" latinLnBrk="0" hangingPunct="1"/>
            <a:r>
              <a:rPr lang="nl-BE" smtClean="0"/>
              <a:t>Troisième niveau</a:t>
            </a:r>
          </a:p>
          <a:p>
            <a:pPr lvl="3" eaLnBrk="1" latinLnBrk="0" hangingPunct="1"/>
            <a:r>
              <a:rPr lang="nl-BE" smtClean="0"/>
              <a:t>Quatrième niveau</a:t>
            </a:r>
          </a:p>
          <a:p>
            <a:pPr lvl="4" eaLnBrk="1" latinLnBrk="0" hangingPunct="1"/>
            <a:r>
              <a:rPr lang="nl-BE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BE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23/03/18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BE" smtClean="0"/>
              <a:t>Cliquez pour modifier les styles du texte du masque</a:t>
            </a:r>
          </a:p>
          <a:p>
            <a:pPr lvl="1" eaLnBrk="1" latinLnBrk="0" hangingPunct="1"/>
            <a:r>
              <a:rPr lang="nl-BE" smtClean="0"/>
              <a:t>Deuxième niveau</a:t>
            </a:r>
          </a:p>
          <a:p>
            <a:pPr lvl="2" eaLnBrk="1" latinLnBrk="0" hangingPunct="1"/>
            <a:r>
              <a:rPr lang="nl-BE" smtClean="0"/>
              <a:t>Troisième niveau</a:t>
            </a:r>
          </a:p>
          <a:p>
            <a:pPr lvl="3" eaLnBrk="1" latinLnBrk="0" hangingPunct="1"/>
            <a:r>
              <a:rPr lang="nl-BE" smtClean="0"/>
              <a:t>Quatrième niveau</a:t>
            </a:r>
          </a:p>
          <a:p>
            <a:pPr lvl="4" eaLnBrk="1" latinLnBrk="0" hangingPunct="1"/>
            <a:r>
              <a:rPr lang="nl-BE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BE" smtClean="0"/>
              <a:t>Cliquez pour modifier les styles du texte du masque</a:t>
            </a:r>
          </a:p>
          <a:p>
            <a:pPr lvl="1" eaLnBrk="1" latinLnBrk="0" hangingPunct="1"/>
            <a:r>
              <a:rPr lang="nl-BE" smtClean="0"/>
              <a:t>Deuxième niveau</a:t>
            </a:r>
          </a:p>
          <a:p>
            <a:pPr lvl="2" eaLnBrk="1" latinLnBrk="0" hangingPunct="1"/>
            <a:r>
              <a:rPr lang="nl-BE" smtClean="0"/>
              <a:t>Troisième niveau</a:t>
            </a:r>
          </a:p>
          <a:p>
            <a:pPr lvl="3" eaLnBrk="1" latinLnBrk="0" hangingPunct="1"/>
            <a:r>
              <a:rPr lang="nl-BE" smtClean="0"/>
              <a:t>Quatrième niveau</a:t>
            </a:r>
          </a:p>
          <a:p>
            <a:pPr lvl="4" eaLnBrk="1" latinLnBrk="0" hangingPunct="1"/>
            <a:r>
              <a:rPr lang="nl-BE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23/03/18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BE" smtClean="0"/>
              <a:t>Cliquez pour modifier les styles du texte du masque</a:t>
            </a:r>
          </a:p>
          <a:p>
            <a:pPr lvl="1" eaLnBrk="1" latinLnBrk="0" hangingPunct="1"/>
            <a:r>
              <a:rPr lang="nl-BE" smtClean="0"/>
              <a:t>Deuxième niveau</a:t>
            </a:r>
          </a:p>
          <a:p>
            <a:pPr lvl="2" eaLnBrk="1" latinLnBrk="0" hangingPunct="1"/>
            <a:r>
              <a:rPr lang="nl-BE" smtClean="0"/>
              <a:t>Troisième niveau</a:t>
            </a:r>
          </a:p>
          <a:p>
            <a:pPr lvl="3" eaLnBrk="1" latinLnBrk="0" hangingPunct="1"/>
            <a:r>
              <a:rPr lang="nl-BE" smtClean="0"/>
              <a:t>Quatrième niveau</a:t>
            </a:r>
          </a:p>
          <a:p>
            <a:pPr lvl="4" eaLnBrk="1" latinLnBrk="0" hangingPunct="1"/>
            <a:r>
              <a:rPr lang="nl-BE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BE" smtClean="0"/>
              <a:t>Cliquez pour modifier les styles du texte du masque</a:t>
            </a:r>
          </a:p>
          <a:p>
            <a:pPr lvl="1" eaLnBrk="1" latinLnBrk="0" hangingPunct="1"/>
            <a:r>
              <a:rPr lang="nl-BE" smtClean="0"/>
              <a:t>Deuxième niveau</a:t>
            </a:r>
          </a:p>
          <a:p>
            <a:pPr lvl="2" eaLnBrk="1" latinLnBrk="0" hangingPunct="1"/>
            <a:r>
              <a:rPr lang="nl-BE" smtClean="0"/>
              <a:t>Troisième niveau</a:t>
            </a:r>
          </a:p>
          <a:p>
            <a:pPr lvl="3" eaLnBrk="1" latinLnBrk="0" hangingPunct="1"/>
            <a:r>
              <a:rPr lang="nl-BE" smtClean="0"/>
              <a:t>Quatrième niveau</a:t>
            </a:r>
          </a:p>
          <a:p>
            <a:pPr lvl="4" eaLnBrk="1" latinLnBrk="0" hangingPunct="1"/>
            <a:r>
              <a:rPr lang="nl-BE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23/03/18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BE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BE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23/03/18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23/03/18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23/03/18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BE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BE" smtClean="0"/>
              <a:t>Cliquez pour modifier les styles du texte du masque</a:t>
            </a:r>
          </a:p>
          <a:p>
            <a:pPr lvl="1" eaLnBrk="1" latinLnBrk="0" hangingPunct="1"/>
            <a:r>
              <a:rPr lang="nl-BE" smtClean="0"/>
              <a:t>Deuxième niveau</a:t>
            </a:r>
          </a:p>
          <a:p>
            <a:pPr lvl="2" eaLnBrk="1" latinLnBrk="0" hangingPunct="1"/>
            <a:r>
              <a:rPr lang="nl-BE" smtClean="0"/>
              <a:t>Troisième niveau</a:t>
            </a:r>
          </a:p>
          <a:p>
            <a:pPr lvl="3" eaLnBrk="1" latinLnBrk="0" hangingPunct="1"/>
            <a:r>
              <a:rPr lang="nl-BE" smtClean="0"/>
              <a:t>Quatrième niveau</a:t>
            </a:r>
          </a:p>
          <a:p>
            <a:pPr lvl="4" eaLnBrk="1" latinLnBrk="0" hangingPunct="1"/>
            <a:r>
              <a:rPr lang="nl-BE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BE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23/03/18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BE" smtClean="0"/>
              <a:t>Faire glisser l'image vers l'espace réservé ou cliquer sur l'icône pour l'ajouter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BE" smtClean="0"/>
              <a:t>Cliquez pour modifier les styles du texte du masque</a:t>
            </a:r>
          </a:p>
          <a:p>
            <a:pPr lvl="1" eaLnBrk="1" latinLnBrk="0" hangingPunct="1"/>
            <a:r>
              <a:rPr kumimoji="0" lang="nl-BE" smtClean="0"/>
              <a:t>Deuxième niveau</a:t>
            </a:r>
          </a:p>
          <a:p>
            <a:pPr lvl="2" eaLnBrk="1" latinLnBrk="0" hangingPunct="1"/>
            <a:r>
              <a:rPr kumimoji="0" lang="nl-BE" smtClean="0"/>
              <a:t>Troisième niveau</a:t>
            </a:r>
          </a:p>
          <a:p>
            <a:pPr lvl="3" eaLnBrk="1" latinLnBrk="0" hangingPunct="1"/>
            <a:r>
              <a:rPr kumimoji="0" lang="nl-BE" smtClean="0"/>
              <a:t>Quatrième niveau</a:t>
            </a:r>
          </a:p>
          <a:p>
            <a:pPr lvl="4" eaLnBrk="1" latinLnBrk="0" hangingPunct="1"/>
            <a:r>
              <a:rPr kumimoji="0" lang="nl-BE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23/03/18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Tutoriel : </a:t>
            </a:r>
            <a:br>
              <a:rPr lang="fr-FR" dirty="0" smtClean="0"/>
            </a:br>
            <a:r>
              <a:rPr lang="fr-FR" dirty="0" smtClean="0"/>
              <a:t>Outil a</a:t>
            </a:r>
            <a:r>
              <a:rPr lang="fr-FR" dirty="0" smtClean="0"/>
              <a:t>érodynamique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Quentin Borlon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313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 Input file : </a:t>
            </a:r>
            <a:br>
              <a:rPr lang="fr-FR" dirty="0"/>
            </a:br>
            <a:r>
              <a:rPr lang="fr-FR" dirty="0" smtClean="0"/>
              <a:t>Géométrie de l’aile et </a:t>
            </a:r>
            <a:r>
              <a:rPr lang="fr-FR" dirty="0" err="1" smtClean="0"/>
              <a:t>htail</a:t>
            </a:r>
            <a:r>
              <a:rPr lang="fr-FR" dirty="0" smtClean="0"/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26139"/>
          </a:xfrm>
        </p:spPr>
        <p:txBody>
          <a:bodyPr>
            <a:normAutofit/>
          </a:bodyPr>
          <a:lstStyle/>
          <a:p>
            <a:r>
              <a:rPr lang="fr-FR" dirty="0" smtClean="0"/>
              <a:t>Paramètres globaux :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M</a:t>
            </a:r>
            <a:r>
              <a:rPr lang="fr-FR" dirty="0" smtClean="0"/>
              <a:t>ême définition pour l’empennage horizontal</a:t>
            </a:r>
          </a:p>
          <a:p>
            <a:r>
              <a:rPr lang="fr-FR" dirty="0" err="1" smtClean="0"/>
              <a:t>hDistT</a:t>
            </a:r>
            <a:r>
              <a:rPr lang="fr-FR" dirty="0" smtClean="0"/>
              <a:t> </a:t>
            </a:r>
            <a:r>
              <a:rPr lang="fr-FR" dirty="0"/>
              <a:t>: distance horizontale entre les c/4 aile </a:t>
            </a:r>
            <a:r>
              <a:rPr lang="mr-IN" dirty="0"/>
              <a:t>–</a:t>
            </a:r>
            <a:r>
              <a:rPr lang="fr-FR" dirty="0"/>
              <a:t> </a:t>
            </a:r>
            <a:r>
              <a:rPr lang="fr-FR" dirty="0" smtClean="0"/>
              <a:t>HT</a:t>
            </a:r>
            <a:endParaRPr lang="fr-FR" dirty="0"/>
          </a:p>
          <a:p>
            <a:r>
              <a:rPr lang="fr-FR" dirty="0" err="1" smtClean="0"/>
              <a:t>vDistT</a:t>
            </a:r>
            <a:r>
              <a:rPr lang="fr-FR" dirty="0" smtClean="0"/>
              <a:t> </a:t>
            </a:r>
            <a:r>
              <a:rPr lang="fr-FR" dirty="0"/>
              <a:t>: distance verticale entre les c/4 aile </a:t>
            </a:r>
            <a:r>
              <a:rPr lang="mr-IN" dirty="0"/>
              <a:t>–</a:t>
            </a:r>
            <a:r>
              <a:rPr lang="fr-FR" dirty="0"/>
              <a:t> H</a:t>
            </a:r>
            <a:r>
              <a:rPr lang="fr-FR" dirty="0" smtClean="0"/>
              <a:t>T</a:t>
            </a:r>
            <a:endParaRPr lang="fr-FR" dirty="0"/>
          </a:p>
        </p:txBody>
      </p:sp>
      <p:pic>
        <p:nvPicPr>
          <p:cNvPr id="4" name="Image 3" descr="Capture d’écran 2018-03-23 à 12.15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225003"/>
            <a:ext cx="7645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0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 and </a:t>
            </a:r>
            <a:r>
              <a:rPr lang="fr-FR" dirty="0" err="1" smtClean="0"/>
              <a:t>cfToCLoc</a:t>
            </a:r>
            <a:endParaRPr lang="fr-FR" dirty="0"/>
          </a:p>
        </p:txBody>
      </p:sp>
      <p:pic>
        <p:nvPicPr>
          <p:cNvPr id="4" name="Espace réservé du contenu 3" descr="b_and_ftc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610" r="-716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517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iW</a:t>
            </a:r>
            <a:r>
              <a:rPr lang="fr-FR" dirty="0" smtClean="0"/>
              <a:t> and </a:t>
            </a:r>
            <a:r>
              <a:rPr lang="fr-FR" dirty="0" err="1" smtClean="0"/>
              <a:t>twistTip</a:t>
            </a:r>
            <a:endParaRPr lang="fr-FR" dirty="0"/>
          </a:p>
        </p:txBody>
      </p:sp>
      <p:pic>
        <p:nvPicPr>
          <p:cNvPr id="4" name="Espace réservé du contenu 3" descr="iW_and_twistTip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16" b="-85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721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 Input file : </a:t>
            </a:r>
            <a:br>
              <a:rPr lang="fr-FR" dirty="0"/>
            </a:br>
            <a:r>
              <a:rPr lang="fr-FR" dirty="0" smtClean="0"/>
              <a:t>Géométrie de l’aile </a:t>
            </a:r>
            <a:r>
              <a:rPr lang="fr-FR" dirty="0"/>
              <a:t>et </a:t>
            </a:r>
            <a:r>
              <a:rPr lang="fr-FR" dirty="0" err="1"/>
              <a:t>htail</a:t>
            </a:r>
            <a:r>
              <a:rPr lang="fr-FR" dirty="0" smtClean="0"/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Paramètres de discontinuité</a:t>
            </a:r>
          </a:p>
        </p:txBody>
      </p:sp>
      <p:pic>
        <p:nvPicPr>
          <p:cNvPr id="6" name="Image 5" descr="Capture d’écran 2018-03-23 à 11.58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5261"/>
            <a:ext cx="9144000" cy="376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4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Discontinuités aile (1)</a:t>
            </a:r>
            <a:endParaRPr lang="fr-FR" dirty="0"/>
          </a:p>
        </p:txBody>
      </p:sp>
      <p:pic>
        <p:nvPicPr>
          <p:cNvPr id="5" name="Espace réservé du contenu 4" descr="disc_aile(1)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14" r="-176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130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Discontinuités aile (2)</a:t>
            </a:r>
            <a:endParaRPr lang="fr-FR" dirty="0"/>
          </a:p>
        </p:txBody>
      </p:sp>
      <p:pic>
        <p:nvPicPr>
          <p:cNvPr id="4" name="Espace réservé du contenu 3" descr="disc_aile(2)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14" r="-176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693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 Input file : </a:t>
            </a:r>
            <a:br>
              <a:rPr lang="fr-FR" dirty="0"/>
            </a:br>
            <a:r>
              <a:rPr lang="fr-FR" dirty="0" smtClean="0"/>
              <a:t>Géométrie de l’aile </a:t>
            </a:r>
            <a:r>
              <a:rPr lang="fr-FR" dirty="0"/>
              <a:t>et </a:t>
            </a:r>
            <a:r>
              <a:rPr lang="fr-FR" dirty="0" err="1"/>
              <a:t>htail</a:t>
            </a:r>
            <a:r>
              <a:rPr lang="fr-FR" dirty="0"/>
              <a:t> </a:t>
            </a:r>
            <a:r>
              <a:rPr lang="fr-FR" dirty="0" smtClean="0"/>
              <a:t>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Paramètres de discontinuité</a:t>
            </a:r>
          </a:p>
        </p:txBody>
      </p:sp>
      <p:pic>
        <p:nvPicPr>
          <p:cNvPr id="4" name="Image 3" descr="Capture d’écran 2018-03-23 à 12.08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48" y="2126908"/>
            <a:ext cx="8597900" cy="1397000"/>
          </a:xfrm>
          <a:prstGeom prst="rect">
            <a:avLst/>
          </a:prstGeom>
        </p:spPr>
      </p:pic>
      <p:pic>
        <p:nvPicPr>
          <p:cNvPr id="7" name="Image 6" descr="disc_aile(3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4438"/>
            <a:ext cx="9144000" cy="315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8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 Input file : </a:t>
            </a:r>
            <a:br>
              <a:rPr lang="fr-FR" dirty="0"/>
            </a:br>
            <a:r>
              <a:rPr lang="fr-FR" dirty="0" smtClean="0"/>
              <a:t>Géométrie de la </a:t>
            </a:r>
            <a:r>
              <a:rPr lang="fr-FR" dirty="0" err="1" smtClean="0"/>
              <a:t>vtail</a:t>
            </a:r>
            <a:r>
              <a:rPr lang="fr-FR" dirty="0" smtClean="0"/>
              <a:t> et </a:t>
            </a:r>
            <a:r>
              <a:rPr lang="fr-FR" dirty="0" err="1" smtClean="0"/>
              <a:t>htail</a:t>
            </a:r>
            <a:r>
              <a:rPr lang="fr-FR" dirty="0" smtClean="0"/>
              <a:t>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390"/>
          </a:xfrm>
        </p:spPr>
        <p:txBody>
          <a:bodyPr>
            <a:normAutofit/>
          </a:bodyPr>
          <a:lstStyle/>
          <a:p>
            <a:r>
              <a:rPr lang="fr-FR" dirty="0" smtClean="0"/>
              <a:t>Paramètres globaux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bVT</a:t>
            </a:r>
            <a:r>
              <a:rPr lang="fr-FR" dirty="0" smtClean="0"/>
              <a:t> : longueur de </a:t>
            </a:r>
            <a:r>
              <a:rPr lang="fr-FR" dirty="0" err="1" smtClean="0"/>
              <a:t>root</a:t>
            </a:r>
            <a:r>
              <a:rPr lang="fr-FR" dirty="0" smtClean="0"/>
              <a:t> a tip</a:t>
            </a:r>
          </a:p>
          <a:p>
            <a:r>
              <a:rPr lang="fr-FR" dirty="0" err="1" smtClean="0"/>
              <a:t>hDistVT</a:t>
            </a:r>
            <a:r>
              <a:rPr lang="fr-FR" dirty="0" smtClean="0"/>
              <a:t> : distance horizontale</a:t>
            </a:r>
            <a:r>
              <a:rPr lang="fr-FR" dirty="0"/>
              <a:t> </a:t>
            </a:r>
            <a:r>
              <a:rPr lang="fr-FR" dirty="0" smtClean="0"/>
              <a:t>entre les c/4 aile </a:t>
            </a:r>
            <a:r>
              <a:rPr lang="mr-IN" dirty="0" smtClean="0"/>
              <a:t>–</a:t>
            </a:r>
            <a:r>
              <a:rPr lang="fr-FR" dirty="0" smtClean="0"/>
              <a:t> VT</a:t>
            </a:r>
          </a:p>
          <a:p>
            <a:r>
              <a:rPr lang="fr-FR" dirty="0" err="1"/>
              <a:t>v</a:t>
            </a:r>
            <a:r>
              <a:rPr lang="fr-FR" dirty="0" err="1" smtClean="0"/>
              <a:t>DistVT</a:t>
            </a:r>
            <a:r>
              <a:rPr lang="fr-FR" dirty="0" smtClean="0"/>
              <a:t> : </a:t>
            </a:r>
            <a:r>
              <a:rPr lang="fr-FR" dirty="0"/>
              <a:t>distance </a:t>
            </a:r>
            <a:r>
              <a:rPr lang="fr-FR" dirty="0" smtClean="0"/>
              <a:t>verticale</a:t>
            </a:r>
            <a:r>
              <a:rPr lang="fr-FR" dirty="0"/>
              <a:t> </a:t>
            </a:r>
            <a:r>
              <a:rPr lang="fr-FR" dirty="0" smtClean="0"/>
              <a:t>entre les c</a:t>
            </a:r>
            <a:r>
              <a:rPr lang="fr-FR" dirty="0"/>
              <a:t>/4 aile </a:t>
            </a:r>
            <a:r>
              <a:rPr lang="mr-IN" dirty="0"/>
              <a:t>–</a:t>
            </a:r>
            <a:r>
              <a:rPr lang="fr-FR" dirty="0"/>
              <a:t> </a:t>
            </a:r>
            <a:r>
              <a:rPr lang="fr-FR" dirty="0" smtClean="0"/>
              <a:t>VT</a:t>
            </a:r>
            <a:endParaRPr lang="fr-FR" dirty="0"/>
          </a:p>
        </p:txBody>
      </p:sp>
      <p:pic>
        <p:nvPicPr>
          <p:cNvPr id="5" name="Image 4" descr="Capture d’écran 2018-03-23 à 12.11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86" y="2175956"/>
            <a:ext cx="78613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9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 Input file : </a:t>
            </a:r>
            <a:br>
              <a:rPr lang="fr-FR" dirty="0"/>
            </a:br>
            <a:r>
              <a:rPr lang="fr-FR" dirty="0" smtClean="0"/>
              <a:t>Géométrie de la </a:t>
            </a:r>
            <a:r>
              <a:rPr lang="fr-FR" dirty="0" err="1" smtClean="0"/>
              <a:t>vtail</a:t>
            </a:r>
            <a:r>
              <a:rPr lang="fr-FR" dirty="0" smtClean="0"/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Paramètres de discontinuité</a:t>
            </a:r>
          </a:p>
        </p:txBody>
      </p:sp>
      <p:pic>
        <p:nvPicPr>
          <p:cNvPr id="4" name="Image 3" descr="Capture d’écran 2018-03-23 à 12.51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895"/>
            <a:ext cx="9144000" cy="37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 Input file : </a:t>
            </a:r>
            <a:br>
              <a:rPr lang="fr-FR" dirty="0"/>
            </a:br>
            <a:r>
              <a:rPr lang="fr-FR" dirty="0" smtClean="0"/>
              <a:t>Géométrie de la </a:t>
            </a:r>
            <a:r>
              <a:rPr lang="fr-FR" dirty="0" err="1" smtClean="0"/>
              <a:t>vtail</a:t>
            </a:r>
            <a:r>
              <a:rPr lang="fr-FR" dirty="0" smtClean="0"/>
              <a:t> (2)</a:t>
            </a:r>
            <a:endParaRPr lang="fr-FR" dirty="0"/>
          </a:p>
        </p:txBody>
      </p:sp>
      <p:pic>
        <p:nvPicPr>
          <p:cNvPr id="5" name="Espace réservé du contenu 4" descr="dist+VTail1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16" b="-85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895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Matériel et software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Ordinateur avec python 2.7</a:t>
            </a:r>
          </a:p>
          <a:p>
            <a:r>
              <a:rPr lang="fr-FR" dirty="0" smtClean="0"/>
              <a:t>Éventuellement : Anaconda - </a:t>
            </a:r>
            <a:r>
              <a:rPr lang="fr-FR" dirty="0" err="1"/>
              <a:t>S</a:t>
            </a:r>
            <a:r>
              <a:rPr lang="fr-FR" dirty="0" err="1" smtClean="0"/>
              <a:t>pyder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649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 Input file : </a:t>
            </a:r>
            <a:br>
              <a:rPr lang="fr-FR" dirty="0"/>
            </a:br>
            <a:r>
              <a:rPr lang="fr-FR" dirty="0" smtClean="0"/>
              <a:t>Géométrie du fuselage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390"/>
          </a:xfrm>
        </p:spPr>
        <p:txBody>
          <a:bodyPr>
            <a:normAutofit/>
          </a:bodyPr>
          <a:lstStyle/>
          <a:p>
            <a:r>
              <a:rPr lang="fr-FR" dirty="0" smtClean="0"/>
              <a:t>Paramètres globaux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 descr="Capture d’écran 2018-03-23 à 12.55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93" y="3270466"/>
            <a:ext cx="6946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93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 Input file : </a:t>
            </a:r>
            <a:br>
              <a:rPr lang="fr-FR" dirty="0"/>
            </a:br>
            <a:r>
              <a:rPr lang="fr-FR" dirty="0" smtClean="0"/>
              <a:t>Géométrie du fuselage</a:t>
            </a:r>
            <a:endParaRPr lang="fr-FR" dirty="0"/>
          </a:p>
        </p:txBody>
      </p:sp>
      <p:pic>
        <p:nvPicPr>
          <p:cNvPr id="5" name="Espace réservé du contenu 4" descr="fuselage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483" b="-12483"/>
          <a:stretch>
            <a:fillRect/>
          </a:stretch>
        </p:blipFill>
        <p:spPr>
          <a:xfrm>
            <a:off x="612775" y="1600200"/>
            <a:ext cx="8153400" cy="4800600"/>
          </a:xfrm>
        </p:spPr>
      </p:pic>
    </p:spTree>
    <p:extLst>
      <p:ext uri="{BB962C8B-B14F-4D97-AF65-F5344CB8AC3E}">
        <p14:creationId xmlns:p14="http://schemas.microsoft.com/office/powerpoint/2010/main" val="2228453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 Input file : </a:t>
            </a:r>
            <a:br>
              <a:rPr lang="fr-FR" dirty="0"/>
            </a:br>
            <a:r>
              <a:rPr lang="fr-FR" dirty="0" smtClean="0"/>
              <a:t>Configuration 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390"/>
          </a:xfrm>
        </p:spPr>
        <p:txBody>
          <a:bodyPr>
            <a:normAutofit/>
          </a:bodyPr>
          <a:lstStyle/>
          <a:p>
            <a:r>
              <a:rPr lang="fr-FR" dirty="0" smtClean="0"/>
              <a:t>Paramètres globaux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 descr="Capture d’écran 2018-03-23 à 13.07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2552700"/>
            <a:ext cx="8661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89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Configuration moteur</a:t>
            </a:r>
            <a:endParaRPr lang="fr-FR" dirty="0"/>
          </a:p>
        </p:txBody>
      </p:sp>
      <p:pic>
        <p:nvPicPr>
          <p:cNvPr id="7" name="Espace réservé du contenu 6" descr="moteur1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14" r="-176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2430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Configuration moteur</a:t>
            </a:r>
            <a:endParaRPr lang="fr-FR" dirty="0"/>
          </a:p>
        </p:txBody>
      </p:sp>
      <p:pic>
        <p:nvPicPr>
          <p:cNvPr id="4" name="Espace réservé du contenu 3" descr="moteur2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899" b="-298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7004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Utilisation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579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pic>
        <p:nvPicPr>
          <p:cNvPr id="4" name="Image 3" descr="Capture d’écran 2018-03-23 à 13.34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6369"/>
            <a:ext cx="9144000" cy="44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18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Résulats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12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pic>
        <p:nvPicPr>
          <p:cNvPr id="3" name="Image 2" descr="Capture d’écran 2018-03-23 à 13.18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318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49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Limitations + améliorations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65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Entrées de l’outils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Données aérodynamiques des surfaces le long de :</a:t>
            </a:r>
          </a:p>
          <a:p>
            <a:pPr lvl="1"/>
            <a:r>
              <a:rPr lang="fr-FR" dirty="0" smtClean="0"/>
              <a:t>L’aile</a:t>
            </a:r>
          </a:p>
          <a:p>
            <a:pPr lvl="1"/>
            <a:r>
              <a:rPr lang="fr-FR" dirty="0" smtClean="0"/>
              <a:t>L’empennage vertical</a:t>
            </a:r>
          </a:p>
          <a:p>
            <a:pPr lvl="1"/>
            <a:r>
              <a:rPr lang="fr-FR" dirty="0" smtClean="0"/>
              <a:t>L’empennage horizontal</a:t>
            </a:r>
          </a:p>
          <a:p>
            <a:r>
              <a:rPr lang="fr-FR" dirty="0" smtClean="0"/>
              <a:t>Sous format </a:t>
            </a:r>
            <a:r>
              <a:rPr lang="fr-FR" dirty="0" err="1" smtClean="0"/>
              <a:t>XFoil</a:t>
            </a:r>
            <a:r>
              <a:rPr lang="fr-FR" dirty="0" smtClean="0"/>
              <a:t> (profil 1 élément) et .</a:t>
            </a:r>
            <a:r>
              <a:rPr lang="fr-FR" dirty="0" err="1" smtClean="0"/>
              <a:t>txt</a:t>
            </a:r>
            <a:endParaRPr lang="fr-FR" dirty="0" smtClean="0"/>
          </a:p>
          <a:p>
            <a:r>
              <a:rPr lang="fr-FR" dirty="0" smtClean="0"/>
              <a:t>Sous format MSES (profil </a:t>
            </a:r>
            <a:r>
              <a:rPr lang="fr-FR" dirty="0" err="1" smtClean="0"/>
              <a:t>multi-éléments</a:t>
            </a:r>
            <a:r>
              <a:rPr lang="fr-FR" dirty="0" smtClean="0"/>
              <a:t>) et .</a:t>
            </a:r>
            <a:r>
              <a:rPr lang="fr-FR" dirty="0" err="1" smtClean="0"/>
              <a:t>txt</a:t>
            </a:r>
            <a:endParaRPr lang="fr-FR" dirty="0" smtClean="0"/>
          </a:p>
          <a:p>
            <a:r>
              <a:rPr lang="fr-FR" dirty="0" smtClean="0"/>
              <a:t>Géométrie Avion</a:t>
            </a:r>
          </a:p>
          <a:p>
            <a:r>
              <a:rPr lang="fr-FR" dirty="0" smtClean="0"/>
              <a:t>Conditions de vol</a:t>
            </a:r>
          </a:p>
          <a:p>
            <a:r>
              <a:rPr lang="fr-FR" dirty="0" smtClean="0"/>
              <a:t>Configuration moteur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2892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Limitations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Convergence difficile si </a:t>
            </a:r>
            <a:r>
              <a:rPr lang="fr-FR" dirty="0" err="1" smtClean="0"/>
              <a:t>steep</a:t>
            </a:r>
            <a:r>
              <a:rPr lang="fr-FR" dirty="0" smtClean="0"/>
              <a:t> stall</a:t>
            </a:r>
          </a:p>
          <a:p>
            <a:r>
              <a:rPr lang="fr-FR" dirty="0" smtClean="0"/>
              <a:t>Pas fiable à 100%</a:t>
            </a:r>
          </a:p>
          <a:p>
            <a:r>
              <a:rPr lang="fr-FR" dirty="0" smtClean="0"/>
              <a:t>Calcul trainée pas très précis</a:t>
            </a:r>
          </a:p>
          <a:p>
            <a:r>
              <a:rPr lang="fr-FR" dirty="0" smtClean="0"/>
              <a:t>Coefficients latéraux moyens si grosse contribution fuselage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451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Recherche couplage fort</a:t>
            </a:r>
          </a:p>
          <a:p>
            <a:r>
              <a:rPr lang="fr-FR" dirty="0" smtClean="0"/>
              <a:t>Améliorer convergence en cas de </a:t>
            </a:r>
            <a:r>
              <a:rPr lang="fr-FR" dirty="0" err="1" smtClean="0"/>
              <a:t>steep</a:t>
            </a:r>
            <a:r>
              <a:rPr lang="fr-FR" dirty="0" smtClean="0"/>
              <a:t> stall</a:t>
            </a:r>
          </a:p>
          <a:p>
            <a:r>
              <a:rPr lang="fr-FR" dirty="0" smtClean="0"/>
              <a:t>Méthode panneaux pour contribution fuselage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319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Construction Input file : </a:t>
            </a:r>
            <a:br>
              <a:rPr lang="fr-FR" dirty="0" smtClean="0"/>
            </a:br>
            <a:r>
              <a:rPr lang="fr-FR" dirty="0" smtClean="0"/>
              <a:t>Paramètres numériques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Pathname</a:t>
            </a:r>
            <a:r>
              <a:rPr lang="fr-FR" dirty="0" smtClean="0"/>
              <a:t> du dossier de résultats (</a:t>
            </a:r>
            <a:r>
              <a:rPr lang="fr-FR" dirty="0"/>
              <a:t>o</a:t>
            </a:r>
            <a:r>
              <a:rPr lang="fr-FR" dirty="0" smtClean="0"/>
              <a:t>utput)</a:t>
            </a:r>
          </a:p>
          <a:p>
            <a:r>
              <a:rPr lang="fr-FR" dirty="0" smtClean="0"/>
              <a:t>Booléen étude interaction moteur (EIS)</a:t>
            </a:r>
          </a:p>
          <a:p>
            <a:r>
              <a:rPr lang="fr-FR" dirty="0"/>
              <a:t>Booléen </a:t>
            </a:r>
            <a:r>
              <a:rPr lang="fr-FR" dirty="0" smtClean="0"/>
              <a:t>empennage horizontale (</a:t>
            </a:r>
            <a:r>
              <a:rPr lang="fr-FR" dirty="0" err="1" smtClean="0"/>
              <a:t>htail</a:t>
            </a:r>
            <a:r>
              <a:rPr lang="fr-FR" dirty="0" smtClean="0"/>
              <a:t>)</a:t>
            </a:r>
          </a:p>
          <a:p>
            <a:r>
              <a:rPr lang="fr-FR" dirty="0"/>
              <a:t>Booléen empennage </a:t>
            </a:r>
            <a:r>
              <a:rPr lang="fr-FR" dirty="0" smtClean="0"/>
              <a:t>verticale (</a:t>
            </a:r>
            <a:r>
              <a:rPr lang="fr-FR" dirty="0" err="1" smtClean="0"/>
              <a:t>vtail</a:t>
            </a:r>
            <a:r>
              <a:rPr lang="fr-FR" dirty="0" smtClean="0"/>
              <a:t>)</a:t>
            </a:r>
          </a:p>
          <a:p>
            <a:r>
              <a:rPr lang="fr-FR" dirty="0" smtClean="0"/>
              <a:t>Booléen fuselage (fus)</a:t>
            </a:r>
          </a:p>
          <a:p>
            <a:r>
              <a:rPr lang="fr-FR" dirty="0" smtClean="0"/>
              <a:t>Point de référence du calcul des moment (par rapport à c/4-aile dans plan symétrie = (0,0,0) )</a:t>
            </a:r>
          </a:p>
          <a:p>
            <a:r>
              <a:rPr lang="fr-FR" dirty="0" smtClean="0"/>
              <a:t>Booléen étude linéaire (</a:t>
            </a:r>
            <a:r>
              <a:rPr lang="fr-FR" dirty="0" err="1" smtClean="0"/>
              <a:t>linear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35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 Input file : </a:t>
            </a:r>
            <a:br>
              <a:rPr lang="fr-FR" dirty="0"/>
            </a:br>
            <a:r>
              <a:rPr lang="fr-FR" dirty="0"/>
              <a:t>Paramètres </a:t>
            </a:r>
            <a:r>
              <a:rPr lang="fr-FR" dirty="0" smtClean="0"/>
              <a:t>numériques</a:t>
            </a:r>
            <a:endParaRPr lang="fr-FR" dirty="0"/>
          </a:p>
        </p:txBody>
      </p:sp>
      <p:pic>
        <p:nvPicPr>
          <p:cNvPr id="4" name="Espace réservé du contenu 3" descr="Capture d’écran 2018-03-23 à 11.16.41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087" b="-73087"/>
          <a:stretch>
            <a:fillRect/>
          </a:stretch>
        </p:blipFill>
        <p:spPr>
          <a:xfrm>
            <a:off x="612775" y="1600200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155696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 Input file : </a:t>
            </a:r>
            <a:br>
              <a:rPr lang="fr-FR" dirty="0"/>
            </a:br>
            <a:r>
              <a:rPr lang="fr-FR" dirty="0" smtClean="0"/>
              <a:t>Conditions de vol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Angle d’attaque minimal (degrés) (</a:t>
            </a:r>
            <a:r>
              <a:rPr lang="fr-FR" dirty="0" err="1" smtClean="0"/>
              <a:t>aMin</a:t>
            </a:r>
            <a:r>
              <a:rPr lang="fr-FR" dirty="0" smtClean="0"/>
              <a:t>)</a:t>
            </a:r>
          </a:p>
          <a:p>
            <a:r>
              <a:rPr lang="fr-FR" dirty="0" smtClean="0"/>
              <a:t>Angle d’attaque maximal </a:t>
            </a:r>
            <a:r>
              <a:rPr lang="fr-FR" dirty="0"/>
              <a:t>(degrés</a:t>
            </a:r>
            <a:r>
              <a:rPr lang="fr-FR" dirty="0" smtClean="0"/>
              <a:t>) (</a:t>
            </a:r>
            <a:r>
              <a:rPr lang="fr-FR" dirty="0" err="1" smtClean="0"/>
              <a:t>aMax</a:t>
            </a:r>
            <a:r>
              <a:rPr lang="fr-FR" dirty="0" smtClean="0"/>
              <a:t>)</a:t>
            </a:r>
          </a:p>
          <a:p>
            <a:r>
              <a:rPr lang="fr-FR" dirty="0" smtClean="0"/>
              <a:t>Pas d’angle d’attaque </a:t>
            </a:r>
            <a:r>
              <a:rPr lang="fr-FR" dirty="0"/>
              <a:t>(degrés</a:t>
            </a:r>
            <a:r>
              <a:rPr lang="fr-FR" dirty="0" smtClean="0"/>
              <a:t>) (</a:t>
            </a:r>
            <a:r>
              <a:rPr lang="fr-FR" dirty="0" err="1" smtClean="0"/>
              <a:t>deltaA</a:t>
            </a:r>
            <a:r>
              <a:rPr lang="fr-FR" dirty="0" smtClean="0"/>
              <a:t>)</a:t>
            </a:r>
          </a:p>
          <a:p>
            <a:r>
              <a:rPr lang="fr-FR" dirty="0" smtClean="0"/>
              <a:t>Angle de dérapage (</a:t>
            </a:r>
            <a:r>
              <a:rPr lang="fr-FR" dirty="0"/>
              <a:t>degrés</a:t>
            </a:r>
            <a:r>
              <a:rPr lang="fr-FR" dirty="0" smtClean="0"/>
              <a:t>) (beta)</a:t>
            </a:r>
          </a:p>
          <a:p>
            <a:r>
              <a:rPr lang="fr-FR" dirty="0" smtClean="0"/>
              <a:t>Vitesse de vol (m/s) (V0)</a:t>
            </a:r>
          </a:p>
          <a:p>
            <a:r>
              <a:rPr lang="fr-FR" dirty="0" smtClean="0"/>
              <a:t>Altitude de vol (km) (h)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79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 Input file : </a:t>
            </a:r>
            <a:br>
              <a:rPr lang="fr-FR" dirty="0"/>
            </a:br>
            <a:r>
              <a:rPr lang="fr-FR" dirty="0"/>
              <a:t>Conditions de vol</a:t>
            </a:r>
          </a:p>
        </p:txBody>
      </p:sp>
      <p:pic>
        <p:nvPicPr>
          <p:cNvPr id="4" name="Espace réservé du contenu 3" descr="Capture d’écran 2018-03-23 à 11.19.23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8122" b="-981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5034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Géométrie de l’avion</a:t>
            </a:r>
            <a:endParaRPr lang="fr-FR" dirty="0"/>
          </a:p>
        </p:txBody>
      </p:sp>
      <p:pic>
        <p:nvPicPr>
          <p:cNvPr id="4" name="Image 3" descr="3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35" y="2571554"/>
            <a:ext cx="5543600" cy="4286446"/>
          </a:xfrm>
          <a:prstGeom prst="rect">
            <a:avLst/>
          </a:prstGeom>
        </p:spPr>
      </p:pic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06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Construction Input file : </a:t>
            </a:r>
            <a:br>
              <a:rPr lang="fr-FR" dirty="0"/>
            </a:br>
            <a:r>
              <a:rPr lang="fr-FR" dirty="0" smtClean="0"/>
              <a:t>Géométrie de l’aile et </a:t>
            </a:r>
            <a:r>
              <a:rPr lang="fr-FR" dirty="0" err="1" smtClean="0"/>
              <a:t>htail</a:t>
            </a:r>
            <a:r>
              <a:rPr lang="fr-FR" dirty="0" smtClean="0"/>
              <a:t>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26139"/>
          </a:xfrm>
        </p:spPr>
        <p:txBody>
          <a:bodyPr>
            <a:normAutofit/>
          </a:bodyPr>
          <a:lstStyle/>
          <a:p>
            <a:r>
              <a:rPr lang="fr-FR" dirty="0" smtClean="0"/>
              <a:t>Paramètres globaux :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 smtClean="0"/>
              <a:t>cfToCLoc</a:t>
            </a:r>
            <a:r>
              <a:rPr lang="fr-FR" dirty="0" smtClean="0"/>
              <a:t> : « </a:t>
            </a:r>
            <a:r>
              <a:rPr lang="fr-FR" dirty="0" err="1" smtClean="0"/>
              <a:t>flaps</a:t>
            </a:r>
            <a:r>
              <a:rPr lang="fr-FR" dirty="0" smtClean="0"/>
              <a:t> to </a:t>
            </a:r>
            <a:r>
              <a:rPr lang="fr-FR" dirty="0" err="1" smtClean="0"/>
              <a:t>chord</a:t>
            </a:r>
            <a:r>
              <a:rPr lang="fr-FR" dirty="0" smtClean="0"/>
              <a:t> ratio »</a:t>
            </a:r>
          </a:p>
          <a:p>
            <a:r>
              <a:rPr lang="fr-FR" dirty="0" err="1" smtClean="0"/>
              <a:t>iW</a:t>
            </a:r>
            <a:r>
              <a:rPr lang="fr-FR" dirty="0" smtClean="0"/>
              <a:t> : incidence de l’aile sur plan symétrie par rapport axe fuselage</a:t>
            </a:r>
          </a:p>
          <a:p>
            <a:r>
              <a:rPr lang="fr-FR" dirty="0" err="1" smtClean="0"/>
              <a:t>twistTip</a:t>
            </a:r>
            <a:r>
              <a:rPr lang="fr-FR" dirty="0" smtClean="0"/>
              <a:t> : twist de la section de saumon </a:t>
            </a:r>
            <a:r>
              <a:rPr lang="fr-FR" b="1" u="sng" dirty="0" smtClean="0"/>
              <a:t>par rapport à</a:t>
            </a:r>
            <a:r>
              <a:rPr lang="fr-FR" dirty="0" smtClean="0"/>
              <a:t> la section d’emplanture</a:t>
            </a:r>
          </a:p>
        </p:txBody>
      </p:sp>
      <p:pic>
        <p:nvPicPr>
          <p:cNvPr id="5" name="Image 4" descr="Capture d’écran 2018-03-23 à 11.40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064785"/>
            <a:ext cx="6375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5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é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Médian.thmx</Template>
  <TotalTime>147</TotalTime>
  <Words>389</Words>
  <Application>Microsoft Macintosh PowerPoint</Application>
  <PresentationFormat>Présentation à l'écran (4:3)</PresentationFormat>
  <Paragraphs>89</Paragraphs>
  <Slides>31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Médian</vt:lpstr>
      <vt:lpstr>Tutoriel :  Outil aérodynamique</vt:lpstr>
      <vt:lpstr>Matériel et software</vt:lpstr>
      <vt:lpstr>Entrées de l’outils</vt:lpstr>
      <vt:lpstr>Construction Input file :  Paramètres numériques</vt:lpstr>
      <vt:lpstr>Construction Input file :  Paramètres numériques</vt:lpstr>
      <vt:lpstr>Construction Input file :  Conditions de vol</vt:lpstr>
      <vt:lpstr>Construction Input file :  Conditions de vol</vt:lpstr>
      <vt:lpstr>Géométrie de l’avion</vt:lpstr>
      <vt:lpstr>Construction Input file :  Géométrie de l’aile et htail (1)</vt:lpstr>
      <vt:lpstr>Construction Input file :  Géométrie de l’aile et htail (2)</vt:lpstr>
      <vt:lpstr>B and cfToCLoc</vt:lpstr>
      <vt:lpstr>iW and twistTip</vt:lpstr>
      <vt:lpstr>Construction Input file :  Géométrie de l’aile et htail (2)</vt:lpstr>
      <vt:lpstr>Discontinuités aile (1)</vt:lpstr>
      <vt:lpstr>Discontinuités aile (2)</vt:lpstr>
      <vt:lpstr>Construction Input file :  Géométrie de l’aile et htail (3)</vt:lpstr>
      <vt:lpstr>Construction Input file :  Géométrie de la vtail et htail (1)</vt:lpstr>
      <vt:lpstr>Construction Input file :  Géométrie de la vtail (2)</vt:lpstr>
      <vt:lpstr>Construction Input file :  Géométrie de la vtail (2)</vt:lpstr>
      <vt:lpstr>Construction Input file :  Géométrie du fuselage</vt:lpstr>
      <vt:lpstr>Construction Input file :  Géométrie du fuselage</vt:lpstr>
      <vt:lpstr>Construction Input file :  Configuration moteur</vt:lpstr>
      <vt:lpstr>Configuration moteur</vt:lpstr>
      <vt:lpstr>Configuration moteur</vt:lpstr>
      <vt:lpstr>Utilisation</vt:lpstr>
      <vt:lpstr>Résultats</vt:lpstr>
      <vt:lpstr>Résulats</vt:lpstr>
      <vt:lpstr>Résultats</vt:lpstr>
      <vt:lpstr>Limitations + améliorations</vt:lpstr>
      <vt:lpstr>Limitations</vt:lpstr>
      <vt:lpstr>Améliorations</vt:lpstr>
    </vt:vector>
  </TitlesOfParts>
  <Company>ULg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Tutoriel :  Outil aérodynamique</dc:title>
  <dc:creator>Quentin Borlon</dc:creator>
  <cp:lastModifiedBy>Quentin Borlon</cp:lastModifiedBy>
  <cp:revision>26</cp:revision>
  <dcterms:created xsi:type="dcterms:W3CDTF">2018-03-23T10:07:48Z</dcterms:created>
  <dcterms:modified xsi:type="dcterms:W3CDTF">2018-03-23T12:35:02Z</dcterms:modified>
</cp:coreProperties>
</file>