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9" r:id="rId3"/>
    <p:sldId id="292" r:id="rId4"/>
    <p:sldId id="293" r:id="rId5"/>
    <p:sldId id="295" r:id="rId6"/>
    <p:sldId id="290" r:id="rId7"/>
    <p:sldId id="294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A4054-404A-6C4F-9021-B18F7049EF1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508F-F02F-F24F-8AE9-C3462B84D9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83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B480-B0DE-A84B-B4F1-6DF41EA577CE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043B8-0EF0-E04A-AC11-C5F6C873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16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043B8-0EF0-E04A-AC11-C5F6C8734D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F5E6-2DF8-3045-A6E3-A4ED123F1B2D}" type="datetime1">
              <a:rPr lang="fr-BE" smtClean="0"/>
              <a:t>8/03/2018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FE0-9769-3844-AED5-6D2AFF805F44}" type="datetime1">
              <a:rPr lang="fr-BE" smtClean="0"/>
              <a:t>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150-5FE4-4C4A-BCC6-50A76AFE9965}" type="datetime1">
              <a:rPr lang="fr-BE" smtClean="0"/>
              <a:t>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B43-B1D5-8042-9AD2-43D6F6110C89}" type="datetime1">
              <a:rPr lang="fr-BE" smtClean="0"/>
              <a:t>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A458-D072-BC46-AD8A-B603E04D049B}" type="datetime1">
              <a:rPr lang="fr-BE" smtClean="0"/>
              <a:t>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8A24-494D-5344-8E42-74E8198DAAB2}" type="datetime1">
              <a:rPr lang="fr-BE" smtClean="0"/>
              <a:t>8/03/2018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8C4-61EF-C046-A253-F814CAA3CF29}" type="datetime1">
              <a:rPr lang="fr-BE" smtClean="0"/>
              <a:t>8/03/2018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673-B9E7-6243-A1FA-41CEB32A5E0A}" type="datetime1">
              <a:rPr lang="fr-BE" smtClean="0"/>
              <a:t>8/03/2018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2E4-4752-9048-BE7B-41BA93E2B03E}" type="datetime1">
              <a:rPr lang="fr-BE" smtClean="0"/>
              <a:t>8/03/2018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461-DDBF-FB44-AE88-8C82AE5AEA50}" type="datetime1">
              <a:rPr lang="fr-BE" smtClean="0"/>
              <a:t>8/03/2018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E1F-7227-4242-AD21-FEEE7914D3EC}" type="datetime1">
              <a:rPr lang="fr-BE" smtClean="0"/>
              <a:t>8/03/2018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803C1D-D94D-2545-80D5-44E9F6913864}" type="datetime1">
              <a:rPr lang="fr-BE" smtClean="0"/>
              <a:t>8/03/2018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Axe principal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Étude bibliographique</a:t>
            </a:r>
          </a:p>
          <a:p>
            <a:pPr lvl="1"/>
            <a:r>
              <a:rPr lang="fr-FR" dirty="0"/>
              <a:t>État de l’art des différentes méthodes existantes</a:t>
            </a:r>
          </a:p>
          <a:p>
            <a:pPr lvl="1"/>
            <a:r>
              <a:rPr lang="fr-FR" dirty="0"/>
              <a:t>Analyse de la méthode la plus pertinente</a:t>
            </a:r>
          </a:p>
          <a:p>
            <a:r>
              <a:rPr lang="fr-FR" dirty="0"/>
              <a:t>Implémentation de la méthode</a:t>
            </a:r>
          </a:p>
          <a:p>
            <a:pPr lvl="1"/>
            <a:r>
              <a:rPr lang="fr-FR" dirty="0"/>
              <a:t>Prise en main du simulateur mis à disposition par le client</a:t>
            </a:r>
          </a:p>
          <a:p>
            <a:pPr lvl="1"/>
            <a:r>
              <a:rPr lang="fr-FR" dirty="0"/>
              <a:t>Données nécessaires</a:t>
            </a:r>
          </a:p>
          <a:p>
            <a:pPr lvl="1"/>
            <a:r>
              <a:rPr lang="fr-FR" dirty="0" smtClean="0"/>
              <a:t>Codage des commandes</a:t>
            </a:r>
            <a:endParaRPr lang="fr-FR" dirty="0"/>
          </a:p>
          <a:p>
            <a:r>
              <a:rPr lang="fr-FR" dirty="0"/>
              <a:t>Validation sur base de données de vol </a:t>
            </a:r>
            <a:r>
              <a:rPr lang="fr-FR" dirty="0" smtClean="0"/>
              <a:t>synthétiques</a:t>
            </a:r>
          </a:p>
          <a:p>
            <a:pPr lvl="1"/>
            <a:r>
              <a:rPr lang="fr-FR" dirty="0"/>
              <a:t>Mise en place d’indicateur</a:t>
            </a:r>
          </a:p>
          <a:p>
            <a:pPr lvl="1"/>
            <a:r>
              <a:rPr lang="fr-FR" dirty="0"/>
              <a:t>Premiers résultats</a:t>
            </a:r>
          </a:p>
          <a:p>
            <a:pPr lvl="1"/>
            <a:r>
              <a:rPr lang="fr-FR" dirty="0"/>
              <a:t>Influence de la fréquence de battement</a:t>
            </a:r>
          </a:p>
          <a:p>
            <a:pPr lvl="1"/>
            <a:r>
              <a:rPr lang="fr-FR"/>
              <a:t>Influence de l’amplitude </a:t>
            </a:r>
            <a:r>
              <a:rPr lang="fr-FR"/>
              <a:t>de </a:t>
            </a:r>
            <a:r>
              <a:rPr lang="fr-FR" smtClean="0"/>
              <a:t>battement</a:t>
            </a:r>
            <a:endParaRPr lang="fr-FR" dirty="0" smtClean="0"/>
          </a:p>
          <a:p>
            <a:r>
              <a:rPr lang="fr-FR" dirty="0" smtClean="0"/>
              <a:t>Perspectives d’évolution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756"/>
          </a:xfrm>
        </p:spPr>
        <p:txBody>
          <a:bodyPr/>
          <a:lstStyle/>
          <a:p>
            <a:r>
              <a:rPr lang="fr-FR" dirty="0"/>
              <a:t>Étude bibliographique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/>
          <a:stretch/>
        </p:blipFill>
        <p:spPr>
          <a:xfrm>
            <a:off x="471872" y="720194"/>
            <a:ext cx="8214929" cy="530414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0915" y="4316075"/>
            <a:ext cx="228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dirty="0" smtClean="0"/>
              <a:t>[</a:t>
            </a:r>
            <a:r>
              <a:rPr lang="en-US" dirty="0"/>
              <a:t>Steven M. Kay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5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la </a:t>
            </a:r>
            <a:r>
              <a:rPr lang="fr-FR" dirty="0" smtClean="0"/>
              <a:t>méthode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34251"/>
              </p:ext>
            </p:extLst>
          </p:nvPr>
        </p:nvGraphicFramePr>
        <p:xfrm>
          <a:off x="728282" y="1956250"/>
          <a:ext cx="7672964" cy="3684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6482"/>
                <a:gridCol w="3836482"/>
              </a:tblGrid>
              <a:tr h="4359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u="sng" strike="noStrike" dirty="0">
                          <a:effectLst/>
                        </a:rPr>
                        <a:t>L</a:t>
                      </a:r>
                      <a:r>
                        <a:rPr lang="fr-FR" sz="1800" b="1" u="sng" strike="noStrike" dirty="0" smtClean="0">
                          <a:effectLst/>
                        </a:rPr>
                        <a:t>imites </a:t>
                      </a:r>
                      <a:r>
                        <a:rPr lang="fr-FR" sz="1800" b="1" u="sng" strike="noStrike" dirty="0">
                          <a:effectLst/>
                        </a:rPr>
                        <a:t>de la méthode</a:t>
                      </a:r>
                      <a:endParaRPr lang="fr-FR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91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</a:t>
                      </a:r>
                      <a:r>
                        <a:rPr lang="fr-FR" sz="1600" b="1" u="none" strike="noStrike" dirty="0" smtClean="0">
                          <a:effectLst/>
                        </a:rPr>
                        <a:t>ndicateur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</a:t>
                      </a:r>
                      <a:r>
                        <a:rPr lang="fr-FR" sz="1600" b="1" u="none" strike="noStrike" dirty="0" smtClean="0">
                          <a:effectLst/>
                        </a:rPr>
                        <a:t>ntérêt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1072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Coefficient de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corrélation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Traduire la limite de notre modèle linéaire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12694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Matrice de covariance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Définir la précision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de</a:t>
                      </a:r>
                      <a:r>
                        <a:rPr lang="fr-FR" sz="1400" u="none" strike="noStrike" baseline="0" dirty="0" smtClean="0">
                          <a:effectLst/>
                          <a:latin typeface="+mn-lt"/>
                        </a:rPr>
                        <a:t> l’estimateur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8402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 Valeur estimée de notre coefficient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divisée par sa variance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Analyser la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fidélité </a:t>
                      </a: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de notre estimation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8402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Erreur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relative (biais)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Calculer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précision de l’estimateur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542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Matrice de corrélation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Estimer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dépendance entre les coefficients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16803" y="5841877"/>
            <a:ext cx="382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/>
              <a:t>Klein, Eugene </a:t>
            </a:r>
            <a:r>
              <a:rPr lang="en-US" dirty="0" err="1" smtClean="0"/>
              <a:t>A.Morelli</a:t>
            </a:r>
            <a:r>
              <a:rPr lang="en-US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3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6" t="3339" r="5862" b="5716"/>
          <a:stretch/>
        </p:blipFill>
        <p:spPr bwMode="auto">
          <a:xfrm>
            <a:off x="2055378" y="681953"/>
            <a:ext cx="5284100" cy="57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grpSp>
        <p:nvGrpSpPr>
          <p:cNvPr id="159" name="Groupe 158"/>
          <p:cNvGrpSpPr/>
          <p:nvPr/>
        </p:nvGrpSpPr>
        <p:grpSpPr>
          <a:xfrm>
            <a:off x="-935089" y="1254265"/>
            <a:ext cx="10926095" cy="5215374"/>
            <a:chOff x="-935089" y="1254265"/>
            <a:chExt cx="10926095" cy="5215374"/>
          </a:xfrm>
        </p:grpSpPr>
        <p:pic>
          <p:nvPicPr>
            <p:cNvPr id="1174" name="Picture 150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35089" y="1254265"/>
              <a:ext cx="10926095" cy="521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Image 13"/>
            <p:cNvPicPr/>
            <p:nvPr/>
          </p:nvPicPr>
          <p:blipFill rotWithShape="1">
            <a:blip r:embed="rId4"/>
            <a:srcRect b="46127"/>
            <a:stretch/>
          </p:blipFill>
          <p:spPr>
            <a:xfrm>
              <a:off x="3497080" y="1979767"/>
              <a:ext cx="2476371" cy="1119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6" descr="https://www.dmr-france.fr/wp-content/uploads/2016/03/loupe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472" y="1979767"/>
              <a:ext cx="509206" cy="391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 11"/>
            <p:cNvPicPr/>
            <p:nvPr/>
          </p:nvPicPr>
          <p:blipFill rotWithShape="1">
            <a:blip r:embed="rId6"/>
            <a:srcRect l="6846" t="74857" r="8533" b="-3155"/>
            <a:stretch/>
          </p:blipFill>
          <p:spPr>
            <a:xfrm>
              <a:off x="4554640" y="4765738"/>
              <a:ext cx="2018757" cy="10940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6" descr="https://www.dmr-france.fr/wp-content/uploads/2016/03/loupe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51" y="5312738"/>
              <a:ext cx="540518" cy="386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087" y="1322676"/>
            <a:ext cx="11030411" cy="55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215" y="904091"/>
            <a:ext cx="11278147" cy="538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 </a:t>
            </a:r>
            <a:r>
              <a:rPr lang="en-US" dirty="0" err="1"/>
              <a:t>Torenbeek</a:t>
            </a:r>
            <a:r>
              <a:rPr lang="en-US" dirty="0"/>
              <a:t>. Synthesis of subsonic airplane design, 1982. Delft: Springer, 1982</a:t>
            </a:r>
            <a:r>
              <a:rPr lang="en-US" dirty="0" smtClean="0"/>
              <a:t>.</a:t>
            </a:r>
          </a:p>
          <a:p>
            <a:r>
              <a:rPr lang="en-US" dirty="0" err="1"/>
              <a:t>Teeuwen</a:t>
            </a:r>
            <a:r>
              <a:rPr lang="en-US" dirty="0"/>
              <a:t> Y.A.P. Propeller design for conceptual </a:t>
            </a:r>
            <a:r>
              <a:rPr lang="en-US" dirty="0" smtClean="0"/>
              <a:t>turboprop </a:t>
            </a:r>
            <a:r>
              <a:rPr lang="en-US" dirty="0"/>
              <a:t>aircraft. Master’s thesis, </a:t>
            </a:r>
            <a:r>
              <a:rPr lang="en-US" dirty="0" smtClean="0"/>
              <a:t>Delft University </a:t>
            </a:r>
            <a:r>
              <a:rPr lang="en-US" dirty="0"/>
              <a:t>of Technology, 2017. </a:t>
            </a:r>
            <a:r>
              <a:rPr lang="en-US" dirty="0" err="1"/>
              <a:t>Chapitre</a:t>
            </a:r>
            <a:r>
              <a:rPr lang="en-US" dirty="0"/>
              <a:t> 7 "Mass estimation module",p.45-49, </a:t>
            </a:r>
            <a:r>
              <a:rPr lang="en-US" dirty="0" smtClean="0"/>
              <a:t>Chapitre10 </a:t>
            </a:r>
            <a:r>
              <a:rPr lang="en-US" dirty="0"/>
              <a:t>"</a:t>
            </a:r>
            <a:r>
              <a:rPr lang="en-US" dirty="0" err="1"/>
              <a:t>Dependance</a:t>
            </a:r>
            <a:r>
              <a:rPr lang="en-US" dirty="0"/>
              <a:t> on variables", p.70-73</a:t>
            </a:r>
            <a:r>
              <a:rPr lang="en-US" dirty="0" smtClean="0"/>
              <a:t>.</a:t>
            </a:r>
          </a:p>
          <a:p>
            <a:r>
              <a:rPr lang="en-US" dirty="0"/>
              <a:t>Steven M. Kay, </a:t>
            </a:r>
            <a:r>
              <a:rPr lang="en-US" i="1" dirty="0"/>
              <a:t>Fundamentals of statistical signal processing Estimation theory</a:t>
            </a:r>
            <a:r>
              <a:rPr lang="en-US" dirty="0"/>
              <a:t>, Prentice Hall, Upper Saddle River, NJ,  </a:t>
            </a:r>
            <a:r>
              <a:rPr lang="en-US" dirty="0" smtClean="0"/>
              <a:t>1993</a:t>
            </a:r>
          </a:p>
          <a:p>
            <a:r>
              <a:rPr lang="en-US" i="1" dirty="0" err="1" smtClean="0"/>
              <a:t>Vladislav</a:t>
            </a:r>
            <a:r>
              <a:rPr lang="en-US" i="1" dirty="0" smtClean="0"/>
              <a:t> Klein, Eugene </a:t>
            </a:r>
            <a:r>
              <a:rPr lang="en-US" i="1" dirty="0" err="1" smtClean="0"/>
              <a:t>A.Morelli</a:t>
            </a:r>
            <a:r>
              <a:rPr lang="en-US" i="1" dirty="0" smtClean="0"/>
              <a:t>, Aircraft System Identification, Theory and Practice. </a:t>
            </a:r>
            <a:r>
              <a:rPr lang="en-US" dirty="0" smtClean="0"/>
              <a:t>American Institute of Aeronautics and Astronautics, 2006. </a:t>
            </a:r>
            <a:r>
              <a:rPr lang="en-US" dirty="0" err="1" smtClean="0"/>
              <a:t>Chapitre</a:t>
            </a:r>
            <a:r>
              <a:rPr lang="en-US" dirty="0" smtClean="0"/>
              <a:t> 5 (“Regression Methods”)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272</TotalTime>
  <Words>245</Words>
  <Application>Microsoft Office PowerPoint</Application>
  <PresentationFormat>Affichage à l'écran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Exécutive</vt:lpstr>
      <vt:lpstr>Axe principal 3</vt:lpstr>
      <vt:lpstr>Étude bibliographique</vt:lpstr>
      <vt:lpstr>Implémentation de la méthode</vt:lpstr>
      <vt:lpstr>Validation sur base de données de vol synthétiques</vt:lpstr>
      <vt:lpstr>Validation sur base de données de vol synthétiques</vt:lpstr>
      <vt:lpstr>Validation sur base de données de vol synthétiques</vt:lpstr>
      <vt:lpstr>Validation sur base de données de vol synthétiques</vt:lpstr>
      <vt:lpstr>Références</vt:lpstr>
    </vt:vector>
  </TitlesOfParts>
  <Company>ULg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12 : Avions réginaux à hélices</dc:title>
  <dc:creator>Quentin Borlon</dc:creator>
  <cp:lastModifiedBy>c.mathis</cp:lastModifiedBy>
  <cp:revision>44</cp:revision>
  <dcterms:created xsi:type="dcterms:W3CDTF">2018-03-04T20:14:36Z</dcterms:created>
  <dcterms:modified xsi:type="dcterms:W3CDTF">2018-03-08T10:14:55Z</dcterms:modified>
</cp:coreProperties>
</file>