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84" r:id="rId9"/>
    <p:sldId id="285" r:id="rId10"/>
    <p:sldId id="286" r:id="rId11"/>
    <p:sldId id="261" r:id="rId12"/>
    <p:sldId id="262" r:id="rId13"/>
    <p:sldId id="265" r:id="rId14"/>
    <p:sldId id="266" r:id="rId15"/>
    <p:sldId id="267" r:id="rId16"/>
    <p:sldId id="269" r:id="rId17"/>
    <p:sldId id="270" r:id="rId18"/>
    <p:sldId id="268" r:id="rId19"/>
    <p:sldId id="271" r:id="rId20"/>
    <p:sldId id="272" r:id="rId21"/>
    <p:sldId id="273" r:id="rId22"/>
    <p:sldId id="274" r:id="rId23"/>
    <p:sldId id="298" r:id="rId24"/>
    <p:sldId id="310" r:id="rId25"/>
    <p:sldId id="299" r:id="rId26"/>
    <p:sldId id="300" r:id="rId27"/>
    <p:sldId id="281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1" r:id="rId36"/>
    <p:sldId id="308" r:id="rId37"/>
    <p:sldId id="30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A4054-404A-6C4F-9021-B18F7049EF10}" type="datetimeFigureOut">
              <a:rPr lang="fr-FR" smtClean="0"/>
              <a:t>9/03/18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508F-F02F-F24F-8AE9-C3462B84D9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83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B480-B0DE-A84B-B4F1-6DF41EA577CE}" type="datetimeFigureOut">
              <a:rPr lang="fr-FR" smtClean="0"/>
              <a:t>9/03/18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043B8-0EF0-E04A-AC11-C5F6C873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16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043B8-0EF0-E04A-AC11-C5F6C8734DD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9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043B8-0EF0-E04A-AC11-C5F6C8734DD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A739-BDF4-EF47-A143-320D99299F3B}" type="datetime1">
              <a:rPr lang="fr-BE" smtClean="0"/>
              <a:t>9/03/18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CD25-98EE-974F-BD72-6ED2B41E5DBE}" type="datetime1">
              <a:rPr lang="fr-BE" smtClean="0"/>
              <a:t>9/03/18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FEC-8E59-CF4A-BC03-F50C4333C94D}" type="datetime1">
              <a:rPr lang="fr-BE" smtClean="0"/>
              <a:t>9/03/18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FFD-59BF-2040-BBCB-A38C58BBB80D}" type="datetime1">
              <a:rPr lang="fr-BE" smtClean="0"/>
              <a:t>9/03/18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77A6-8F97-E241-B3C1-09331B60C56E}" type="datetime1">
              <a:rPr lang="fr-BE" smtClean="0"/>
              <a:t>9/03/18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51AB-12A9-7744-84EB-06ABEED86CC8}" type="datetime1">
              <a:rPr lang="fr-BE" smtClean="0"/>
              <a:t>9/03/18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D6FA-CE93-7A4B-B959-1599701D5EF5}" type="datetime1">
              <a:rPr lang="fr-BE" smtClean="0"/>
              <a:t>9/03/18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81C0-473F-384E-8686-97D83B6E3410}" type="datetime1">
              <a:rPr lang="fr-BE" smtClean="0"/>
              <a:t>9/03/18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C92F-E2E2-7F41-B948-C344F90A53B7}" type="datetime1">
              <a:rPr lang="fr-BE" smtClean="0"/>
              <a:t>9/03/18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70D-C120-7E47-94A6-6B5273D508F7}" type="datetime1">
              <a:rPr lang="fr-BE" smtClean="0"/>
              <a:t>9/03/18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38DE-617F-904F-8567-11AF2871BC68}" type="datetime1">
              <a:rPr lang="fr-BE" smtClean="0"/>
              <a:t>9/03/18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2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27AC6D4-0D70-2249-8751-60B3BD67170F}" type="datetime1">
              <a:rPr lang="fr-BE" smtClean="0"/>
              <a:t>9/03/18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2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2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PIE 12 : </a:t>
            </a:r>
            <a:r>
              <a:rPr lang="en-GB" dirty="0" err="1" smtClean="0"/>
              <a:t>Avions</a:t>
            </a:r>
            <a:r>
              <a:rPr lang="en-GB" dirty="0" smtClean="0"/>
              <a:t> </a:t>
            </a:r>
            <a:r>
              <a:rPr lang="en-GB" dirty="0" err="1" smtClean="0"/>
              <a:t>régionaux</a:t>
            </a:r>
            <a:r>
              <a:rPr lang="en-GB" dirty="0" smtClean="0"/>
              <a:t> </a:t>
            </a:r>
            <a:r>
              <a:rPr lang="en-GB" dirty="0" err="1" smtClean="0"/>
              <a:t>à</a:t>
            </a:r>
            <a:r>
              <a:rPr lang="en-GB" dirty="0" smtClean="0"/>
              <a:t> propulsion </a:t>
            </a:r>
            <a:r>
              <a:rPr lang="en-GB" dirty="0" err="1" smtClean="0"/>
              <a:t>distribuée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Charles Mathis</a:t>
            </a:r>
          </a:p>
          <a:p>
            <a:r>
              <a:rPr lang="en-GB" dirty="0" smtClean="0"/>
              <a:t>Gabriel De Mendon</a:t>
            </a:r>
            <a:r>
              <a:rPr lang="en-US" dirty="0" smtClean="0"/>
              <a:t>ç</a:t>
            </a:r>
            <a:r>
              <a:rPr lang="en-GB" dirty="0" smtClean="0"/>
              <a:t>a</a:t>
            </a:r>
          </a:p>
          <a:p>
            <a:r>
              <a:rPr lang="en-GB" dirty="0" err="1" smtClean="0"/>
              <a:t>Perla</a:t>
            </a:r>
            <a:r>
              <a:rPr lang="en-GB" dirty="0" smtClean="0"/>
              <a:t> Mendoza</a:t>
            </a:r>
          </a:p>
          <a:p>
            <a:r>
              <a:rPr lang="en-GB" dirty="0" smtClean="0"/>
              <a:t>Pierre-Alexis </a:t>
            </a:r>
            <a:r>
              <a:rPr lang="en-GB" dirty="0" err="1" smtClean="0"/>
              <a:t>Besnier</a:t>
            </a:r>
            <a:endParaRPr lang="en-GB" dirty="0" smtClean="0"/>
          </a:p>
          <a:p>
            <a:r>
              <a:rPr lang="en-GB" dirty="0" smtClean="0"/>
              <a:t>Quentin Borlon</a:t>
            </a:r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5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Time (3)</a:t>
            </a:r>
            <a:endParaRPr lang="en-GB" dirty="0"/>
          </a:p>
        </p:txBody>
      </p:sp>
      <p:pic>
        <p:nvPicPr>
          <p:cNvPr id="5" name="Espace réservé du contenu 4" descr="timetime_WP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Analyse des </a:t>
            </a:r>
            <a:r>
              <a:rPr lang="en-GB" dirty="0" err="1" smtClean="0"/>
              <a:t>risques</a:t>
            </a:r>
            <a:endParaRPr lang="en-GB" dirty="0"/>
          </a:p>
        </p:txBody>
      </p:sp>
      <p:pic>
        <p:nvPicPr>
          <p:cNvPr id="5" name="Espace réservé du contenu 4" descr="Capture d’écran 2018-03-05 à 14.23.3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02" b="-18202"/>
          <a:stretch>
            <a:fillRect/>
          </a:stretch>
        </p:blipFill>
        <p:spPr>
          <a:xfrm>
            <a:off x="149088" y="1491020"/>
            <a:ext cx="8846674" cy="486533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Analyse des </a:t>
            </a:r>
            <a:r>
              <a:rPr lang="en-GB" dirty="0" err="1" smtClean="0"/>
              <a:t>risques</a:t>
            </a:r>
            <a:endParaRPr lang="en-GB" dirty="0"/>
          </a:p>
        </p:txBody>
      </p:sp>
      <p:pic>
        <p:nvPicPr>
          <p:cNvPr id="4" name="Espace réservé du contenu 3" descr="Capture d’écran 2018-03-05 à 14.26.47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96" b="-21896"/>
          <a:stretch>
            <a:fillRect/>
          </a:stretch>
        </p:blipFill>
        <p:spPr>
          <a:xfrm>
            <a:off x="220879" y="1435799"/>
            <a:ext cx="8764856" cy="482033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6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Technique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Baizura</a:t>
            </a:r>
            <a:r>
              <a:rPr lang="en-GB" dirty="0" smtClean="0"/>
              <a:t> </a:t>
            </a:r>
            <a:r>
              <a:rPr lang="en-GB" dirty="0" err="1" smtClean="0"/>
              <a:t>Binti</a:t>
            </a:r>
            <a:r>
              <a:rPr lang="en-GB" dirty="0" smtClean="0"/>
              <a:t> </a:t>
            </a:r>
            <a:r>
              <a:rPr lang="en-GB" dirty="0" err="1" smtClean="0"/>
              <a:t>Bohari</a:t>
            </a:r>
            <a:r>
              <a:rPr lang="en-GB" dirty="0" smtClean="0"/>
              <a:t> (</a:t>
            </a:r>
            <a:r>
              <a:rPr lang="en-GB" dirty="0" err="1" smtClean="0"/>
              <a:t>Doctorant</a:t>
            </a:r>
            <a:r>
              <a:rPr lang="en-GB" dirty="0" smtClean="0"/>
              <a:t> DCAS)</a:t>
            </a:r>
          </a:p>
          <a:p>
            <a:r>
              <a:rPr lang="en-GB" dirty="0" smtClean="0"/>
              <a:t>Emmanuel </a:t>
            </a:r>
            <a:r>
              <a:rPr lang="en-GB" dirty="0" err="1" smtClean="0"/>
              <a:t>Bénard</a:t>
            </a:r>
            <a:r>
              <a:rPr lang="en-GB" dirty="0" smtClean="0"/>
              <a:t> (DCAS)</a:t>
            </a:r>
          </a:p>
          <a:p>
            <a:r>
              <a:rPr lang="en-GB" dirty="0" err="1" smtClean="0"/>
              <a:t>Éric</a:t>
            </a:r>
            <a:r>
              <a:rPr lang="en-GB" dirty="0" smtClean="0"/>
              <a:t> Nguyen-Van (</a:t>
            </a:r>
            <a:r>
              <a:rPr lang="en-GB" dirty="0" err="1" smtClean="0"/>
              <a:t>Doctorant</a:t>
            </a:r>
            <a:r>
              <a:rPr lang="en-GB" dirty="0" smtClean="0"/>
              <a:t> DCAS)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Axe principal 1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dirty="0" smtClean="0"/>
              <a:t>Outil prédiction performances aérodynamiques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err="1" smtClean="0"/>
              <a:t>Longitudinales</a:t>
            </a:r>
            <a:r>
              <a:rPr lang="en-GB" dirty="0" smtClean="0"/>
              <a:t> (CL, CD, CM) et </a:t>
            </a:r>
            <a:r>
              <a:rPr lang="en-GB" dirty="0" err="1" smtClean="0"/>
              <a:t>Latérales</a:t>
            </a:r>
            <a:r>
              <a:rPr lang="en-GB" dirty="0" smtClean="0"/>
              <a:t> (CY, </a:t>
            </a:r>
            <a:r>
              <a:rPr lang="en-GB" dirty="0" err="1" smtClean="0"/>
              <a:t>Cl</a:t>
            </a:r>
            <a:r>
              <a:rPr lang="en-GB" dirty="0" smtClean="0"/>
              <a:t>, </a:t>
            </a:r>
            <a:r>
              <a:rPr lang="en-GB" dirty="0" err="1" smtClean="0"/>
              <a:t>Cn</a:t>
            </a:r>
            <a:r>
              <a:rPr lang="en-GB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Focus interaction </a:t>
            </a:r>
            <a:r>
              <a:rPr lang="en-GB" dirty="0" err="1" smtClean="0"/>
              <a:t>hélices</a:t>
            </a:r>
            <a:r>
              <a:rPr lang="en-GB" dirty="0" smtClean="0"/>
              <a:t> / </a:t>
            </a:r>
            <a:r>
              <a:rPr lang="en-GB" dirty="0" err="1" smtClean="0"/>
              <a:t>aile</a:t>
            </a:r>
            <a:r>
              <a:rPr lang="en-GB" dirty="0" smtClean="0"/>
              <a:t> / surfaces de </a:t>
            </a:r>
            <a:r>
              <a:rPr lang="en-GB" dirty="0" err="1" smtClean="0"/>
              <a:t>contrôles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err="1" smtClean="0"/>
              <a:t>Couplage</a:t>
            </a:r>
            <a:r>
              <a:rPr lang="en-GB" dirty="0" smtClean="0"/>
              <a:t> 2D RANS </a:t>
            </a:r>
            <a:r>
              <a:rPr lang="mr-IN" dirty="0" smtClean="0"/>
              <a:t>–</a:t>
            </a:r>
            <a:r>
              <a:rPr lang="en-GB" dirty="0" smtClean="0"/>
              <a:t> VLM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Deux</a:t>
            </a:r>
            <a:r>
              <a:rPr lang="en-GB" dirty="0" smtClean="0"/>
              <a:t> versions:</a:t>
            </a:r>
          </a:p>
          <a:p>
            <a:pPr lvl="2">
              <a:lnSpc>
                <a:spcPct val="150000"/>
              </a:lnSpc>
            </a:pPr>
            <a:r>
              <a:rPr lang="en-GB" dirty="0" smtClean="0"/>
              <a:t>A ) Performances CL </a:t>
            </a:r>
            <a:r>
              <a:rPr lang="mr-IN" dirty="0" smtClean="0"/>
              <a:t>–</a:t>
            </a:r>
            <a:r>
              <a:rPr lang="en-GB" dirty="0" smtClean="0"/>
              <a:t> CD, </a:t>
            </a:r>
            <a:r>
              <a:rPr lang="en-GB" dirty="0" err="1" smtClean="0"/>
              <a:t>Coûts</a:t>
            </a:r>
            <a:r>
              <a:rPr lang="en-GB" dirty="0" smtClean="0"/>
              <a:t> </a:t>
            </a:r>
            <a:r>
              <a:rPr lang="en-GB" dirty="0" err="1" smtClean="0"/>
              <a:t>numériques</a:t>
            </a:r>
            <a:r>
              <a:rPr lang="en-GB" dirty="0" smtClean="0"/>
              <a:t> </a:t>
            </a:r>
            <a:r>
              <a:rPr lang="en-GB" dirty="0" err="1" smtClean="0"/>
              <a:t>faibles</a:t>
            </a:r>
            <a:endParaRPr lang="en-GB" dirty="0" smtClean="0"/>
          </a:p>
          <a:p>
            <a:pPr lvl="2">
              <a:lnSpc>
                <a:spcPct val="150000"/>
              </a:lnSpc>
            </a:pPr>
            <a:r>
              <a:rPr lang="en-GB" dirty="0" smtClean="0"/>
              <a:t>B ) Performances </a:t>
            </a:r>
            <a:r>
              <a:rPr lang="en-GB" dirty="0" err="1" smtClean="0"/>
              <a:t>latérales</a:t>
            </a:r>
            <a:r>
              <a:rPr lang="en-GB" dirty="0" smtClean="0"/>
              <a:t>, </a:t>
            </a:r>
            <a:r>
              <a:rPr lang="en-GB" dirty="0" err="1" smtClean="0"/>
              <a:t>traînée</a:t>
            </a:r>
            <a:r>
              <a:rPr lang="en-GB" dirty="0" smtClean="0"/>
              <a:t> </a:t>
            </a:r>
            <a:r>
              <a:rPr lang="en-GB" dirty="0" err="1" smtClean="0"/>
              <a:t>induite</a:t>
            </a:r>
            <a:r>
              <a:rPr lang="en-GB" dirty="0" smtClean="0"/>
              <a:t>, </a:t>
            </a:r>
            <a:r>
              <a:rPr lang="en-GB" dirty="0" err="1" smtClean="0"/>
              <a:t>coûts</a:t>
            </a:r>
            <a:r>
              <a:rPr lang="en-GB" dirty="0" smtClean="0"/>
              <a:t> </a:t>
            </a:r>
            <a:r>
              <a:rPr lang="en-GB" dirty="0" err="1" smtClean="0"/>
              <a:t>numériques</a:t>
            </a:r>
            <a:r>
              <a:rPr lang="en-GB" dirty="0" smtClean="0"/>
              <a:t> plus </a:t>
            </a:r>
            <a:r>
              <a:rPr lang="en-GB" dirty="0" err="1" smtClean="0"/>
              <a:t>élevés</a:t>
            </a:r>
            <a:endParaRPr lang="en-GB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" name="Espace réservé du contenu 3" descr="flowChart_Undetailled.pdf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 t="27137" r="13483" b="10547"/>
          <a:stretch/>
        </p:blipFill>
        <p:spPr>
          <a:xfrm>
            <a:off x="706562" y="1932805"/>
            <a:ext cx="7730244" cy="42797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656456" y="6488668"/>
            <a:ext cx="30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[Allen; </a:t>
            </a:r>
            <a:r>
              <a:rPr lang="en-US" dirty="0"/>
              <a:t>Cox, R. G</a:t>
            </a:r>
            <a:r>
              <a:rPr lang="en-US" dirty="0" smtClean="0"/>
              <a:t>.; </a:t>
            </a:r>
            <a:r>
              <a:rPr lang="en-US" dirty="0" err="1"/>
              <a:t>B</a:t>
            </a:r>
            <a:r>
              <a:rPr lang="en-US" dirty="0" err="1" smtClean="0"/>
              <a:t>randoli</a:t>
            </a:r>
            <a:r>
              <a:rPr lang="en-US" dirty="0" smtClean="0"/>
              <a:t>]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82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 « FAST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VLM peu détaillée : réduit le nombre d’inconnue et le temps de calcul</a:t>
            </a:r>
            <a:endParaRPr lang="fr-FR" dirty="0"/>
          </a:p>
        </p:txBody>
      </p:sp>
      <p:pic>
        <p:nvPicPr>
          <p:cNvPr id="4" name="Image 3" descr="VL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5" y="2538028"/>
            <a:ext cx="7910190" cy="371107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 « B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VLM détaillée : précision supplémentaire traînée induite</a:t>
            </a:r>
          </a:p>
          <a:p>
            <a:r>
              <a:rPr lang="fr-FR" dirty="0" smtClean="0"/>
              <a:t>VLM avec dérive verticale</a:t>
            </a:r>
            <a:endParaRPr lang="fr-FR" dirty="0"/>
          </a:p>
        </p:txBody>
      </p:sp>
      <p:pic>
        <p:nvPicPr>
          <p:cNvPr id="5" name="Image 4" descr="VLM_Eric_X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5763"/>
            <a:ext cx="4112212" cy="3200400"/>
          </a:xfrm>
          <a:prstGeom prst="rect">
            <a:avLst/>
          </a:prstGeom>
        </p:spPr>
      </p:pic>
      <p:pic>
        <p:nvPicPr>
          <p:cNvPr id="6" name="Image 5" descr="VLM_Eric_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12" y="2925763"/>
            <a:ext cx="4117388" cy="320040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</a:t>
            </a:r>
            <a:endParaRPr lang="fr-FR" dirty="0"/>
          </a:p>
        </p:txBody>
      </p:sp>
      <p:pic>
        <p:nvPicPr>
          <p:cNvPr id="5" name="Espace réservé du contenu 4" descr="WorkFlowCoupling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1" r="-2721"/>
          <a:stretch>
            <a:fillRect/>
          </a:stretch>
        </p:blipFill>
        <p:spPr>
          <a:xfrm>
            <a:off x="457200" y="1724456"/>
            <a:ext cx="8229600" cy="452596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56247" y="6488668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[Van Dam]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59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longitudinaux</a:t>
            </a:r>
            <a:endParaRPr lang="fr-FR" dirty="0"/>
          </a:p>
        </p:txBody>
      </p:sp>
      <p:pic>
        <p:nvPicPr>
          <p:cNvPr id="4" name="Espace réservé du contenu 3" descr="Tc075-df40.pdf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 t="-367" r="7927" b="368"/>
          <a:stretch/>
        </p:blipFill>
        <p:spPr>
          <a:xfrm>
            <a:off x="436296" y="2264142"/>
            <a:ext cx="8250504" cy="3741354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799162" y="6370621"/>
            <a:ext cx="267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Weiberg</a:t>
            </a:r>
            <a:r>
              <a:rPr lang="fr-FR" dirty="0"/>
              <a:t> James A</a:t>
            </a:r>
            <a:r>
              <a:rPr lang="fr-FR" dirty="0" smtClean="0"/>
              <a:t>. et al.]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69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</a:p>
          <a:p>
            <a:pPr lvl="1"/>
            <a:r>
              <a:rPr lang="fr-FR" dirty="0" smtClean="0"/>
              <a:t>Définition des objectifs</a:t>
            </a:r>
          </a:p>
          <a:p>
            <a:pPr lvl="1"/>
            <a:r>
              <a:rPr lang="fr-FR" dirty="0" smtClean="0"/>
              <a:t>WBS </a:t>
            </a:r>
            <a:r>
              <a:rPr lang="mr-IN" dirty="0" smtClean="0"/>
              <a:t>–</a:t>
            </a:r>
            <a:r>
              <a:rPr lang="fr-FR" dirty="0" smtClean="0"/>
              <a:t> PBS</a:t>
            </a:r>
          </a:p>
          <a:p>
            <a:pPr lvl="1"/>
            <a:r>
              <a:rPr lang="fr-FR" dirty="0" smtClean="0"/>
              <a:t>Planning du projet </a:t>
            </a:r>
            <a:r>
              <a:rPr lang="mr-IN" dirty="0" smtClean="0"/>
              <a:t>–</a:t>
            </a:r>
            <a:r>
              <a:rPr lang="fr-FR" dirty="0" smtClean="0"/>
              <a:t> Gantt</a:t>
            </a:r>
          </a:p>
          <a:p>
            <a:pPr lvl="1"/>
            <a:r>
              <a:rPr lang="fr-FR" dirty="0" smtClean="0"/>
              <a:t>Outils de suivis</a:t>
            </a:r>
          </a:p>
          <a:p>
            <a:pPr lvl="1"/>
            <a:r>
              <a:rPr lang="fr-FR" dirty="0"/>
              <a:t>Analyse des </a:t>
            </a:r>
            <a:r>
              <a:rPr lang="fr-FR" dirty="0" smtClean="0"/>
              <a:t>risques</a:t>
            </a:r>
          </a:p>
          <a:p>
            <a:r>
              <a:rPr lang="fr-FR" dirty="0" smtClean="0"/>
              <a:t>Technique</a:t>
            </a:r>
          </a:p>
          <a:p>
            <a:pPr lvl="1"/>
            <a:r>
              <a:rPr lang="fr-FR" dirty="0" smtClean="0"/>
              <a:t>Axe principal 1</a:t>
            </a:r>
          </a:p>
          <a:p>
            <a:pPr lvl="1"/>
            <a:r>
              <a:rPr lang="fr-FR" dirty="0" smtClean="0"/>
              <a:t>Axe principal 2</a:t>
            </a:r>
          </a:p>
          <a:p>
            <a:pPr lvl="1"/>
            <a:r>
              <a:rPr lang="fr-FR" dirty="0" smtClean="0"/>
              <a:t>Axe principal 3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latéraux (1)</a:t>
            </a:r>
            <a:endParaRPr lang="fr-FR" dirty="0"/>
          </a:p>
        </p:txBody>
      </p:sp>
      <p:pic>
        <p:nvPicPr>
          <p:cNvPr id="8" name="Espace réservé du contenu 7" descr="CY_Eri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r="3603" b="2361"/>
          <a:stretch/>
        </p:blipFill>
        <p:spPr>
          <a:xfrm>
            <a:off x="1421903" y="1655424"/>
            <a:ext cx="6391654" cy="491837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41976" y="6393306"/>
            <a:ext cx="166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</a:t>
            </a:r>
            <a:r>
              <a:rPr lang="fr-FR" dirty="0" err="1"/>
              <a:t>N</a:t>
            </a:r>
            <a:r>
              <a:rPr lang="fr-FR" dirty="0" err="1" smtClean="0"/>
              <a:t>icolisi</a:t>
            </a:r>
            <a:r>
              <a:rPr lang="fr-FR" dirty="0" smtClean="0"/>
              <a:t> et al.]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72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latéraux (2)</a:t>
            </a:r>
            <a:endParaRPr lang="fr-FR" dirty="0"/>
          </a:p>
        </p:txBody>
      </p:sp>
      <p:pic>
        <p:nvPicPr>
          <p:cNvPr id="5" name="Espace réservé du contenu 4" descr="Cl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4534"/>
          <a:stretch/>
        </p:blipFill>
        <p:spPr>
          <a:xfrm>
            <a:off x="457201" y="1614006"/>
            <a:ext cx="4169071" cy="3342254"/>
          </a:xfrm>
        </p:spPr>
      </p:pic>
      <p:pic>
        <p:nvPicPr>
          <p:cNvPr id="6" name="Image 5" descr="Cn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4315"/>
          <a:stretch/>
        </p:blipFill>
        <p:spPr>
          <a:xfrm>
            <a:off x="4626272" y="1614006"/>
            <a:ext cx="4127657" cy="334225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927600" y="6356352"/>
            <a:ext cx="102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</a:t>
            </a:r>
            <a:r>
              <a:rPr lang="fr-FR" dirty="0" err="1" smtClean="0"/>
              <a:t>O’Neil</a:t>
            </a:r>
            <a:r>
              <a:rPr lang="fr-FR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10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traînée induite</a:t>
            </a:r>
            <a:endParaRPr lang="fr-FR" dirty="0"/>
          </a:p>
        </p:txBody>
      </p:sp>
      <p:pic>
        <p:nvPicPr>
          <p:cNvPr id="4" name="Espace réservé du contenu 3" descr="YPosi_Eng_CL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" t="-438" r="-140" b="438"/>
          <a:stretch/>
        </p:blipFill>
        <p:spPr>
          <a:xfrm>
            <a:off x="429590" y="2180043"/>
            <a:ext cx="4210485" cy="3148974"/>
          </a:xfrm>
        </p:spPr>
      </p:pic>
      <p:pic>
        <p:nvPicPr>
          <p:cNvPr id="8" name="Image 7" descr="YPosi_Eng_C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75" y="2180043"/>
            <a:ext cx="4198632" cy="3148974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827705" y="6356352"/>
            <a:ext cx="124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smtClean="0"/>
              <a:t>Veldhuis]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17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Axe principal 2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Mise à jour de FAST</a:t>
            </a:r>
          </a:p>
          <a:p>
            <a:pPr lvl="1"/>
            <a:r>
              <a:rPr lang="fr-FR" dirty="0" smtClean="0"/>
              <a:t>Version validée par ONERA x Version avec module Turbopropulseur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fr-FR" dirty="0" smtClean="0"/>
              <a:t>Intégration</a:t>
            </a:r>
            <a:r>
              <a:rPr lang="en-GB" dirty="0" smtClean="0"/>
              <a:t> de </a:t>
            </a:r>
            <a:r>
              <a:rPr lang="fr-FR" dirty="0" smtClean="0"/>
              <a:t>l’outil</a:t>
            </a:r>
            <a:r>
              <a:rPr lang="en-GB" dirty="0" smtClean="0"/>
              <a:t> </a:t>
            </a:r>
            <a:r>
              <a:rPr lang="fr-FR" dirty="0" smtClean="0"/>
              <a:t>aérodynamique</a:t>
            </a:r>
            <a:r>
              <a:rPr lang="en-GB" dirty="0" smtClean="0"/>
              <a:t> de </a:t>
            </a:r>
            <a:r>
              <a:rPr lang="fr-FR" dirty="0" smtClean="0"/>
              <a:t>l’axe</a:t>
            </a:r>
            <a:r>
              <a:rPr lang="en-GB" dirty="0" smtClean="0"/>
              <a:t> principal 1 sur FAST</a:t>
            </a:r>
          </a:p>
          <a:p>
            <a:pPr lvl="1"/>
            <a:r>
              <a:rPr lang="fr-FR" dirty="0" smtClean="0"/>
              <a:t>Génération des entrées (polaires 2D)</a:t>
            </a:r>
          </a:p>
          <a:p>
            <a:pPr lvl="1"/>
            <a:r>
              <a:rPr lang="fr-FR" dirty="0" smtClean="0"/>
              <a:t>Gestion</a:t>
            </a:r>
            <a:r>
              <a:rPr lang="en-GB" dirty="0" smtClean="0"/>
              <a:t> des entrées/sorties</a:t>
            </a:r>
          </a:p>
          <a:p>
            <a:pPr lvl="1"/>
            <a:r>
              <a:rPr lang="nl-BE" dirty="0" smtClean="0"/>
              <a:t>Optimisation du code</a:t>
            </a:r>
            <a:endParaRPr lang="en-GB" dirty="0"/>
          </a:p>
          <a:p>
            <a:endParaRPr lang="en-GB" dirty="0" smtClean="0"/>
          </a:p>
          <a:p>
            <a:r>
              <a:rPr lang="fr-FR" dirty="0" smtClean="0"/>
              <a:t>Modèle géométrique d’hélice</a:t>
            </a:r>
            <a:r>
              <a:rPr lang="en-GB" dirty="0" smtClean="0"/>
              <a:t>;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Torenbeek</a:t>
            </a:r>
            <a:r>
              <a:rPr lang="fr-FR" dirty="0" smtClean="0"/>
              <a:t> </a:t>
            </a:r>
            <a:r>
              <a:rPr lang="en-GB" dirty="0" smtClean="0"/>
              <a:t>[</a:t>
            </a:r>
            <a:r>
              <a:rPr lang="en-US" i="1" dirty="0"/>
              <a:t>E </a:t>
            </a:r>
            <a:r>
              <a:rPr lang="en-US" i="1" dirty="0" err="1"/>
              <a:t>Torenbeek</a:t>
            </a:r>
            <a:r>
              <a:rPr lang="en-GB" dirty="0" smtClean="0"/>
              <a:t>]</a:t>
            </a:r>
          </a:p>
          <a:p>
            <a:pPr lvl="2"/>
            <a:r>
              <a:rPr lang="en-GB" dirty="0" smtClean="0"/>
              <a:t>Estimation de la masse</a:t>
            </a:r>
          </a:p>
          <a:p>
            <a:pPr lvl="1"/>
            <a:r>
              <a:rPr lang="fr-FR" dirty="0" smtClean="0"/>
              <a:t>Étude sur les dimensions optimales </a:t>
            </a:r>
            <a:r>
              <a:rPr lang="en-GB" dirty="0" smtClean="0"/>
              <a:t>[</a:t>
            </a:r>
            <a:r>
              <a:rPr lang="en-US" i="1" dirty="0" err="1"/>
              <a:t>Teeuwen</a:t>
            </a:r>
            <a:r>
              <a:rPr lang="en-US" i="1" dirty="0"/>
              <a:t> Y.A.P</a:t>
            </a:r>
            <a:r>
              <a:rPr lang="en-GB" dirty="0" smtClean="0"/>
              <a:t>]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de </a:t>
            </a:r>
            <a:r>
              <a:rPr lang="fr-FR" dirty="0" smtClean="0"/>
              <a:t>FAST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d‘erreurs</a:t>
            </a:r>
          </a:p>
          <a:p>
            <a:r>
              <a:rPr lang="fr-FR" dirty="0" smtClean="0"/>
              <a:t>Optimisation globale du code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82" y="3179630"/>
            <a:ext cx="6063636" cy="294653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de l’outil aérodynamique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Génération des </a:t>
            </a:r>
            <a:r>
              <a:rPr lang="fr-FR" dirty="0" smtClean="0"/>
              <a:t>entrées </a:t>
            </a:r>
            <a:r>
              <a:rPr lang="fr-FR" dirty="0"/>
              <a:t>(polaires 2D)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Sélection d’un profil d’aile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Génération des polaires </a:t>
            </a:r>
            <a:r>
              <a:rPr lang="en-US" dirty="0" smtClean="0"/>
              <a:t>2D à travers de MSES pour </a:t>
            </a:r>
            <a:r>
              <a:rPr lang="fr-FR" dirty="0" smtClean="0"/>
              <a:t>plusieurs</a:t>
            </a:r>
            <a:r>
              <a:rPr lang="en-US" dirty="0" smtClean="0"/>
              <a:t> configurations de </a:t>
            </a:r>
            <a:r>
              <a:rPr lang="fr-FR" dirty="0" smtClean="0"/>
              <a:t>volets</a:t>
            </a:r>
            <a:r>
              <a:rPr lang="en-US" dirty="0" smtClean="0"/>
              <a:t> </a:t>
            </a:r>
            <a:r>
              <a:rPr lang="en-US" dirty="0"/>
              <a:t>(0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°, </a:t>
            </a:r>
            <a:r>
              <a:rPr lang="en-US" dirty="0" smtClean="0"/>
              <a:t>10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US" dirty="0" smtClean="0"/>
              <a:t>, 20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US" dirty="0" smtClean="0"/>
              <a:t> et 30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</a:t>
            </a:r>
            <a:r>
              <a:rPr lang="en-US" dirty="0" smtClean="0"/>
              <a:t>)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Gestion</a:t>
            </a:r>
            <a:r>
              <a:rPr lang="en-GB" dirty="0" smtClean="0"/>
              <a:t> </a:t>
            </a:r>
            <a:r>
              <a:rPr lang="en-GB" dirty="0"/>
              <a:t>des </a:t>
            </a:r>
            <a:r>
              <a:rPr lang="en-GB" dirty="0" smtClean="0"/>
              <a:t>entrées/sorties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fr-FR" dirty="0"/>
              <a:t>Ajout des nouvelles variables dans le fichier d’entrées (.</a:t>
            </a:r>
            <a:r>
              <a:rPr lang="fr-FR" dirty="0" err="1"/>
              <a:t>xml</a:t>
            </a:r>
            <a:r>
              <a:rPr lang="fr-FR" dirty="0"/>
              <a:t>) de </a:t>
            </a:r>
            <a:r>
              <a:rPr lang="fr-FR" dirty="0" smtClean="0"/>
              <a:t>FAST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Conservation </a:t>
            </a:r>
            <a:r>
              <a:rPr lang="fr-FR" dirty="0"/>
              <a:t>de la modularité de </a:t>
            </a:r>
            <a:r>
              <a:rPr lang="fr-FR" dirty="0" smtClean="0"/>
              <a:t>FAST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Optimisation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Stockage des polaires générées </a:t>
            </a:r>
            <a:r>
              <a:rPr lang="fr-FR" dirty="0" smtClean="0"/>
              <a:t>durant l’itération précédente</a:t>
            </a:r>
            <a:endParaRPr lang="fr-FR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0" r="8676" b="9487"/>
          <a:stretch/>
        </p:blipFill>
        <p:spPr>
          <a:xfrm>
            <a:off x="6644179" y="1836402"/>
            <a:ext cx="1316736" cy="687129"/>
          </a:xfrm>
          <a:prstGeom prst="roundRect">
            <a:avLst>
              <a:gd name="adj" fmla="val 8602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2700000">
              <a:rot lat="20400000" lon="1200000" rev="2100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2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Modèle</a:t>
            </a:r>
            <a:r>
              <a:rPr lang="en-GB" dirty="0"/>
              <a:t> </a:t>
            </a:r>
            <a:r>
              <a:rPr lang="en-GB" dirty="0" err="1"/>
              <a:t>géométrique</a:t>
            </a:r>
            <a:r>
              <a:rPr lang="en-GB" dirty="0"/>
              <a:t> </a:t>
            </a:r>
            <a:r>
              <a:rPr lang="en-GB" dirty="0" err="1" smtClean="0"/>
              <a:t>d’hélice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Donn</a:t>
            </a:r>
            <a:r>
              <a:rPr lang="en-US" dirty="0" err="1" smtClean="0"/>
              <a:t>ées</a:t>
            </a:r>
            <a:r>
              <a:rPr lang="en-US" dirty="0" smtClean="0"/>
              <a:t> </a:t>
            </a:r>
            <a:r>
              <a:rPr lang="en-US" dirty="0" err="1" smtClean="0"/>
              <a:t>expérimentales</a:t>
            </a:r>
            <a:r>
              <a:rPr lang="en-US" dirty="0" smtClean="0"/>
              <a:t> de </a:t>
            </a:r>
            <a:r>
              <a:rPr lang="en-US" dirty="0" err="1" smtClean="0"/>
              <a:t>l’université</a:t>
            </a:r>
            <a:r>
              <a:rPr lang="en-US" dirty="0" smtClean="0"/>
              <a:t> TU Delft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Estimation de la masse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Estimation des dimensions optimales (“facteur d’activité”)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420270"/>
            <a:ext cx="4391025" cy="885825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Simulation complète</a:t>
            </a:r>
            <a:endParaRPr lang="fr-F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3860"/>
            <a:ext cx="8229600" cy="349864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Axe principal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Étude bibliographique</a:t>
            </a:r>
          </a:p>
          <a:p>
            <a:pPr lvl="1"/>
            <a:r>
              <a:rPr lang="fr-FR" dirty="0"/>
              <a:t>État de l’art des différentes méthodes existantes</a:t>
            </a:r>
          </a:p>
          <a:p>
            <a:pPr lvl="1"/>
            <a:r>
              <a:rPr lang="fr-FR" dirty="0"/>
              <a:t>Analyse de la méthode la plus pertinente</a:t>
            </a:r>
          </a:p>
          <a:p>
            <a:r>
              <a:rPr lang="fr-FR" dirty="0"/>
              <a:t>Implémentation de la méthode</a:t>
            </a:r>
          </a:p>
          <a:p>
            <a:pPr lvl="1"/>
            <a:r>
              <a:rPr lang="fr-FR" dirty="0"/>
              <a:t>Prise en main du simulateur mis à disposition par le client</a:t>
            </a:r>
          </a:p>
          <a:p>
            <a:pPr lvl="1"/>
            <a:r>
              <a:rPr lang="fr-FR" dirty="0"/>
              <a:t>Données nécessaires</a:t>
            </a:r>
          </a:p>
          <a:p>
            <a:pPr lvl="1"/>
            <a:r>
              <a:rPr lang="fr-FR" dirty="0" smtClean="0"/>
              <a:t>Codage des commandes</a:t>
            </a:r>
            <a:endParaRPr lang="fr-FR" dirty="0"/>
          </a:p>
          <a:p>
            <a:r>
              <a:rPr lang="fr-FR" dirty="0"/>
              <a:t>Validation sur base de données de vol </a:t>
            </a:r>
            <a:r>
              <a:rPr lang="fr-FR" dirty="0" smtClean="0"/>
              <a:t>synthétiques</a:t>
            </a:r>
          </a:p>
          <a:p>
            <a:pPr lvl="1"/>
            <a:r>
              <a:rPr lang="fr-FR" dirty="0"/>
              <a:t>Mise en place d’indicateur</a:t>
            </a:r>
          </a:p>
          <a:p>
            <a:pPr lvl="1"/>
            <a:r>
              <a:rPr lang="fr-FR" dirty="0"/>
              <a:t>Premiers résultats</a:t>
            </a:r>
          </a:p>
          <a:p>
            <a:pPr lvl="1"/>
            <a:r>
              <a:rPr lang="fr-FR" dirty="0"/>
              <a:t>Influence de la fréquence de battement</a:t>
            </a:r>
          </a:p>
          <a:p>
            <a:pPr lvl="1"/>
            <a:r>
              <a:rPr lang="fr-FR"/>
              <a:t>Influence de l’amplitude de </a:t>
            </a:r>
            <a:r>
              <a:rPr lang="fr-FR" smtClean="0"/>
              <a:t>battement</a:t>
            </a:r>
            <a:endParaRPr lang="fr-FR" dirty="0" smtClean="0"/>
          </a:p>
          <a:p>
            <a:r>
              <a:rPr lang="fr-FR" dirty="0" smtClean="0"/>
              <a:t>Perspectives d’évolution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4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756"/>
          </a:xfrm>
        </p:spPr>
        <p:txBody>
          <a:bodyPr/>
          <a:lstStyle/>
          <a:p>
            <a:r>
              <a:rPr lang="fr-FR" dirty="0"/>
              <a:t>Étude bibliographique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/>
          <a:stretch/>
        </p:blipFill>
        <p:spPr>
          <a:xfrm>
            <a:off x="471872" y="720194"/>
            <a:ext cx="8214929" cy="530414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00915" y="4316075"/>
            <a:ext cx="228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dirty="0" smtClean="0"/>
              <a:t>[</a:t>
            </a:r>
            <a:r>
              <a:rPr lang="en-US" dirty="0"/>
              <a:t>Steven M. Kay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Gestion</a:t>
            </a:r>
            <a:r>
              <a:rPr lang="en-GB" dirty="0" smtClean="0"/>
              <a:t> de </a:t>
            </a:r>
            <a:r>
              <a:rPr lang="en-GB" dirty="0" err="1" smtClean="0"/>
              <a:t>projet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Tuteur</a:t>
            </a:r>
            <a:r>
              <a:rPr lang="en-GB" dirty="0" smtClean="0"/>
              <a:t> : Line Martinez (Airbus)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de la </a:t>
            </a:r>
            <a:r>
              <a:rPr lang="fr-FR" dirty="0" smtClean="0"/>
              <a:t>méthode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94286"/>
              </p:ext>
            </p:extLst>
          </p:nvPr>
        </p:nvGraphicFramePr>
        <p:xfrm>
          <a:off x="728282" y="1956250"/>
          <a:ext cx="7672964" cy="3684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6482"/>
                <a:gridCol w="3836482"/>
              </a:tblGrid>
              <a:tr h="4359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800" b="1" u="sng" strike="noStrike" dirty="0">
                          <a:effectLst/>
                        </a:rPr>
                        <a:t>L</a:t>
                      </a:r>
                      <a:r>
                        <a:rPr lang="fr-FR" sz="1800" b="1" u="sng" strike="noStrike" dirty="0" smtClean="0">
                          <a:effectLst/>
                        </a:rPr>
                        <a:t>imites </a:t>
                      </a:r>
                      <a:r>
                        <a:rPr lang="fr-FR" sz="1800" b="1" u="sng" strike="noStrike" dirty="0">
                          <a:effectLst/>
                        </a:rPr>
                        <a:t>de la méthode</a:t>
                      </a:r>
                      <a:endParaRPr lang="fr-FR" sz="18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91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</a:t>
                      </a:r>
                      <a:r>
                        <a:rPr lang="fr-FR" sz="1600" b="1" u="none" strike="noStrike" dirty="0" smtClean="0">
                          <a:effectLst/>
                        </a:rPr>
                        <a:t>ndicateur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</a:t>
                      </a:r>
                      <a:r>
                        <a:rPr lang="fr-FR" sz="1600" b="1" u="none" strike="noStrike" dirty="0" smtClean="0">
                          <a:effectLst/>
                        </a:rPr>
                        <a:t>ntérêt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1072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Coefficient de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corrélation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Traduire la limite de notre modèle linéaire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12694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Matrice de covariance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Définir la précision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de</a:t>
                      </a:r>
                      <a:r>
                        <a:rPr lang="fr-FR" sz="1400" u="none" strike="noStrike" baseline="0" dirty="0" smtClean="0">
                          <a:effectLst/>
                          <a:latin typeface="+mn-lt"/>
                        </a:rPr>
                        <a:t> l’estimateur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8402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 Valeur estimée de notre coefficient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divisée par sa variance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Analyser la </a:t>
                      </a:r>
                      <a:r>
                        <a:rPr lang="fr-FR" sz="1400" u="none" strike="noStrike" dirty="0" smtClean="0">
                          <a:effectLst/>
                          <a:latin typeface="+mn-lt"/>
                        </a:rPr>
                        <a:t>fidélité </a:t>
                      </a:r>
                      <a:r>
                        <a:rPr lang="fr-FR" sz="1400" u="none" strike="noStrike" dirty="0">
                          <a:effectLst/>
                          <a:latin typeface="+mn-lt"/>
                        </a:rPr>
                        <a:t>de notre estimation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48402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Erreur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relative (biais)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Calculer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précision de l’estimateur</a:t>
                      </a: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542166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Matrice de corrélation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Estimer</a:t>
                      </a:r>
                      <a:r>
                        <a:rPr lang="fr-F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 dépendance entre les coefficients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16803" y="5841877"/>
            <a:ext cx="382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/>
              <a:t>Klein, Eugene </a:t>
            </a:r>
            <a:r>
              <a:rPr lang="en-US" dirty="0" err="1" smtClean="0"/>
              <a:t>A.Morelli</a:t>
            </a:r>
            <a:r>
              <a:rPr lang="en-US" dirty="0" smtClean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10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6" t="3339" r="5862" b="5716"/>
          <a:stretch/>
        </p:blipFill>
        <p:spPr bwMode="auto">
          <a:xfrm>
            <a:off x="2055378" y="681953"/>
            <a:ext cx="5284100" cy="57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0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grpSp>
        <p:nvGrpSpPr>
          <p:cNvPr id="159" name="Groupe 158"/>
          <p:cNvGrpSpPr/>
          <p:nvPr/>
        </p:nvGrpSpPr>
        <p:grpSpPr>
          <a:xfrm>
            <a:off x="-935089" y="1254265"/>
            <a:ext cx="10926095" cy="5215374"/>
            <a:chOff x="-935089" y="1254265"/>
            <a:chExt cx="10926095" cy="5215374"/>
          </a:xfrm>
        </p:grpSpPr>
        <p:pic>
          <p:nvPicPr>
            <p:cNvPr id="1174" name="Picture 150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35089" y="1254265"/>
              <a:ext cx="10926095" cy="521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Image 13"/>
            <p:cNvPicPr/>
            <p:nvPr/>
          </p:nvPicPr>
          <p:blipFill rotWithShape="1">
            <a:blip r:embed="rId3"/>
            <a:srcRect b="46127"/>
            <a:stretch/>
          </p:blipFill>
          <p:spPr>
            <a:xfrm>
              <a:off x="3497080" y="1979767"/>
              <a:ext cx="2476371" cy="1119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6" descr="https://www.dmr-france.fr/wp-content/uploads/2016/03/loupe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3472" y="1979767"/>
              <a:ext cx="509206" cy="391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 11"/>
            <p:cNvPicPr/>
            <p:nvPr/>
          </p:nvPicPr>
          <p:blipFill rotWithShape="1">
            <a:blip r:embed="rId5"/>
            <a:srcRect l="6846" t="74857" r="8533" b="-3155"/>
            <a:stretch/>
          </p:blipFill>
          <p:spPr>
            <a:xfrm>
              <a:off x="4554640" y="4765738"/>
              <a:ext cx="2018757" cy="10940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6" descr="https://www.dmr-france.fr/wp-content/uploads/2016/03/loupe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451" y="5312738"/>
              <a:ext cx="540518" cy="386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2087" y="1322676"/>
            <a:ext cx="11030411" cy="55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60651"/>
          </a:xfrm>
        </p:spPr>
        <p:txBody>
          <a:bodyPr/>
          <a:lstStyle/>
          <a:p>
            <a:r>
              <a:rPr lang="fr-FR" sz="3000" dirty="0"/>
              <a:t>Validation sur base de données de vol synthétiques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215" y="904091"/>
            <a:ext cx="11278147" cy="538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52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41771"/>
            <a:ext cx="8229600" cy="37735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Gestion de projet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Objectifs </a:t>
            </a:r>
            <a:r>
              <a:rPr lang="fr-FR" dirty="0"/>
              <a:t>et jalons </a:t>
            </a:r>
            <a:r>
              <a:rPr lang="fr-FR" dirty="0" smtClean="0"/>
              <a:t>définis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Communication avec </a:t>
            </a:r>
            <a:r>
              <a:rPr lang="fr-FR" dirty="0"/>
              <a:t>les clients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Pilotage efficace de la partie technique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Partie technique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Livrables </a:t>
            </a:r>
            <a:r>
              <a:rPr lang="fr-FR" dirty="0" smtClean="0"/>
              <a:t>conformes aux attentes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Résultats exploitables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Connexion entre les axes principaux</a:t>
            </a: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7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Références(1)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H. Julian Allen and Edward W. Perkins. Characteristics of flow over inclined bodies </a:t>
            </a:r>
            <a:r>
              <a:rPr lang="fr-BE" dirty="0" smtClean="0"/>
              <a:t>of Revolution. NACA RM, </a:t>
            </a:r>
            <a:r>
              <a:rPr lang="fr-BE" dirty="0"/>
              <a:t>A50L07, </a:t>
            </a:r>
            <a:r>
              <a:rPr lang="fr-BE" dirty="0" smtClean="0"/>
              <a:t>1951.</a:t>
            </a:r>
          </a:p>
          <a:p>
            <a:r>
              <a:rPr lang="fr-BE" dirty="0"/>
              <a:t>R. G. Cox. The motion of long slender bodies in a viscous fluid. part 1. general theory</a:t>
            </a:r>
            <a:r>
              <a:rPr lang="fr-BE" dirty="0" smtClean="0"/>
              <a:t>,1970.</a:t>
            </a:r>
          </a:p>
          <a:p>
            <a:r>
              <a:rPr lang="fr-BE" dirty="0"/>
              <a:t>Emanuel Brandoli. Adaptation of a regional aircraft to distributed propulsion architecture.Master’s thesis, ISAE-Supaéro, 10 Avenue Edouard Belin, 31400 Toulouse, 6 2016.</a:t>
            </a:r>
          </a:p>
          <a:p>
            <a:r>
              <a:rPr lang="fr-BE" dirty="0"/>
              <a:t>Friggin Roy N. Jr.Florman Georges L. Weiberg James A. Large scale wind-tunnel tests ofanairplane model with an unswept, aspect-ratio 10 wing, two propellers and area-suctionflaps.NACA Technical Note, 4365, 1958</a:t>
            </a:r>
          </a:p>
          <a:p>
            <a:r>
              <a:rPr lang="fr-BE" dirty="0"/>
              <a:t>Danilo Ciliberti Fabrizio Nicolosi, Pierluigi Della Vecchia.  An investigation on verticaltailplane contribution to aircraft sideforce.Aerospace Science and Technology, </a:t>
            </a:r>
            <a:r>
              <a:rPr lang="fr-BE" dirty="0" smtClean="0"/>
              <a:t>2013</a:t>
            </a:r>
          </a:p>
          <a:p>
            <a:r>
              <a:rPr lang="fr-BE" dirty="0"/>
              <a:t>Veldhuis L.L.M. Review of propeller-wing aerodynamic interference.24-Th InternationalCongress of the Aeronautical Sciences, </a:t>
            </a:r>
            <a:r>
              <a:rPr lang="fr-BE" dirty="0" smtClean="0"/>
              <a:t>2004</a:t>
            </a:r>
          </a:p>
          <a:p>
            <a:r>
              <a:rPr lang="fr-BE" dirty="0"/>
              <a:t>Charles R. O’Neill. Determination if flight stability coefficients using finite element cfd.Mechanical and Aerospace Engineering Oklahoma State University Stillwater, OK </a:t>
            </a:r>
            <a:r>
              <a:rPr lang="fr-BE" dirty="0" smtClean="0"/>
              <a:t>74077,2017</a:t>
            </a:r>
            <a:endParaRPr lang="fr-BE" dirty="0"/>
          </a:p>
          <a:p>
            <a:endParaRPr lang="fr-BE" dirty="0"/>
          </a:p>
          <a:p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 </a:t>
            </a:r>
            <a:r>
              <a:rPr lang="en-US" dirty="0" err="1"/>
              <a:t>Torenbeek</a:t>
            </a:r>
            <a:r>
              <a:rPr lang="en-US" dirty="0"/>
              <a:t>. Synthesis of subsonic airplane design, 1982. Delft: Springer, 1982</a:t>
            </a:r>
            <a:r>
              <a:rPr lang="en-US" dirty="0" smtClean="0"/>
              <a:t>.</a:t>
            </a:r>
          </a:p>
          <a:p>
            <a:r>
              <a:rPr lang="en-US" dirty="0" err="1"/>
              <a:t>Teeuwen</a:t>
            </a:r>
            <a:r>
              <a:rPr lang="en-US" dirty="0"/>
              <a:t> Y.A.P. Propeller design for conceptual </a:t>
            </a:r>
            <a:r>
              <a:rPr lang="en-US" dirty="0" smtClean="0"/>
              <a:t>turboprop </a:t>
            </a:r>
            <a:r>
              <a:rPr lang="en-US" dirty="0"/>
              <a:t>aircraft. Master’s thesis, </a:t>
            </a:r>
            <a:r>
              <a:rPr lang="en-US" dirty="0" smtClean="0"/>
              <a:t>Delft University </a:t>
            </a:r>
            <a:r>
              <a:rPr lang="en-US" dirty="0"/>
              <a:t>of Technology, 2017. </a:t>
            </a:r>
            <a:r>
              <a:rPr lang="en-US" dirty="0" err="1"/>
              <a:t>Chapitre</a:t>
            </a:r>
            <a:r>
              <a:rPr lang="en-US" dirty="0"/>
              <a:t> 7 "Mass estimation module",p.45-49, </a:t>
            </a:r>
            <a:r>
              <a:rPr lang="en-US" dirty="0" smtClean="0"/>
              <a:t>Chapitre10 </a:t>
            </a:r>
            <a:r>
              <a:rPr lang="en-US" dirty="0"/>
              <a:t>"</a:t>
            </a:r>
            <a:r>
              <a:rPr lang="en-US" dirty="0" err="1"/>
              <a:t>Dependance</a:t>
            </a:r>
            <a:r>
              <a:rPr lang="en-US" dirty="0"/>
              <a:t> on variables", p.70-73</a:t>
            </a:r>
            <a:r>
              <a:rPr lang="en-US" dirty="0" smtClean="0"/>
              <a:t>.</a:t>
            </a:r>
          </a:p>
          <a:p>
            <a:r>
              <a:rPr lang="en-US" dirty="0"/>
              <a:t>Steven M. Kay, </a:t>
            </a:r>
            <a:r>
              <a:rPr lang="en-US" i="1" dirty="0"/>
              <a:t>Fundamentals of statistical signal processing Estimation theory</a:t>
            </a:r>
            <a:r>
              <a:rPr lang="en-US" dirty="0"/>
              <a:t>, Prentice Hall, Upper Saddle River, NJ,  </a:t>
            </a:r>
            <a:r>
              <a:rPr lang="en-US" dirty="0" smtClean="0"/>
              <a:t>1993</a:t>
            </a:r>
          </a:p>
          <a:p>
            <a:r>
              <a:rPr lang="en-US" i="1" dirty="0" err="1" smtClean="0"/>
              <a:t>Vladislav</a:t>
            </a:r>
            <a:r>
              <a:rPr lang="en-US" i="1" dirty="0" smtClean="0"/>
              <a:t> Klein, Eugene </a:t>
            </a:r>
            <a:r>
              <a:rPr lang="en-US" i="1" dirty="0" err="1" smtClean="0"/>
              <a:t>A.Morelli</a:t>
            </a:r>
            <a:r>
              <a:rPr lang="en-US" i="1" dirty="0" smtClean="0"/>
              <a:t>, Aircraft System Identification, Theory and Practice. </a:t>
            </a:r>
            <a:r>
              <a:rPr lang="en-US" dirty="0" smtClean="0"/>
              <a:t>American Institute of Aeronautics and Astronautics, 2006. </a:t>
            </a:r>
            <a:r>
              <a:rPr lang="en-US" dirty="0" err="1" smtClean="0"/>
              <a:t>Chapitre</a:t>
            </a:r>
            <a:r>
              <a:rPr lang="en-US" dirty="0" smtClean="0"/>
              <a:t> 5 (“Regression Methods”)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1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Définition</a:t>
            </a:r>
            <a:r>
              <a:rPr lang="en-GB" dirty="0" smtClean="0"/>
              <a:t> des </a:t>
            </a:r>
            <a:r>
              <a:rPr lang="en-GB" dirty="0" err="1" smtClean="0"/>
              <a:t>objectifs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 smtClean="0"/>
              <a:t>Outil</a:t>
            </a:r>
            <a:r>
              <a:rPr lang="en-GB" dirty="0" smtClean="0"/>
              <a:t> </a:t>
            </a:r>
            <a:r>
              <a:rPr lang="en-GB" dirty="0" err="1" smtClean="0"/>
              <a:t>prédiction</a:t>
            </a:r>
            <a:r>
              <a:rPr lang="en-GB" dirty="0" smtClean="0"/>
              <a:t> </a:t>
            </a:r>
            <a:r>
              <a:rPr lang="en-GB" dirty="0" err="1" smtClean="0"/>
              <a:t>aérodynamique</a:t>
            </a:r>
            <a:r>
              <a:rPr lang="en-GB" dirty="0" smtClean="0"/>
              <a:t> </a:t>
            </a:r>
            <a:r>
              <a:rPr lang="en-GB" dirty="0" err="1" smtClean="0"/>
              <a:t>couplage</a:t>
            </a:r>
            <a:r>
              <a:rPr lang="en-GB" dirty="0" smtClean="0"/>
              <a:t> VLM </a:t>
            </a:r>
            <a:r>
              <a:rPr lang="mr-IN" dirty="0" smtClean="0"/>
              <a:t>–</a:t>
            </a:r>
            <a:r>
              <a:rPr lang="en-GB" dirty="0" smtClean="0"/>
              <a:t> RANS 2D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Intégration</a:t>
            </a:r>
            <a:r>
              <a:rPr lang="en-GB" dirty="0" smtClean="0"/>
              <a:t> module turbo-</a:t>
            </a:r>
            <a:r>
              <a:rPr lang="en-GB" dirty="0" err="1" smtClean="0"/>
              <a:t>propulseur</a:t>
            </a:r>
            <a:r>
              <a:rPr lang="en-GB" dirty="0" smtClean="0"/>
              <a:t> et </a:t>
            </a:r>
            <a:r>
              <a:rPr lang="en-GB" dirty="0" err="1" smtClean="0"/>
              <a:t>aérodynamique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FAST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Implémentation</a:t>
            </a:r>
            <a:r>
              <a:rPr lang="en-GB" dirty="0" smtClean="0"/>
              <a:t> </a:t>
            </a:r>
            <a:r>
              <a:rPr lang="en-GB" dirty="0" err="1" smtClean="0"/>
              <a:t>méthode</a:t>
            </a:r>
            <a:r>
              <a:rPr lang="en-GB" dirty="0" smtClean="0"/>
              <a:t> </a:t>
            </a:r>
            <a:r>
              <a:rPr lang="en-GB" dirty="0" err="1" smtClean="0"/>
              <a:t>d’identification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7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WBS - PBS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Espace réservé du contenu 3" descr="PBS (1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" r="-229"/>
          <a:stretch/>
        </p:blipFill>
        <p:spPr>
          <a:xfrm>
            <a:off x="457200" y="1600202"/>
            <a:ext cx="8086079" cy="4525963"/>
          </a:xfrm>
        </p:spPr>
      </p:pic>
    </p:spTree>
    <p:extLst>
      <p:ext uri="{BB962C8B-B14F-4D97-AF65-F5344CB8AC3E}">
        <p14:creationId xmlns:p14="http://schemas.microsoft.com/office/powerpoint/2010/main" val="25800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- Gantt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 smtClean="0"/>
              <a:t>Jalons</a:t>
            </a:r>
            <a:r>
              <a:rPr lang="en-GB" dirty="0" smtClean="0"/>
              <a:t> </a:t>
            </a:r>
            <a:r>
              <a:rPr lang="en-GB" dirty="0" err="1" smtClean="0"/>
              <a:t>principaux</a:t>
            </a:r>
            <a:endParaRPr lang="en-GB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 smtClean="0"/>
              <a:t>Janvier</a:t>
            </a:r>
            <a:r>
              <a:rPr lang="en-GB" dirty="0" smtClean="0"/>
              <a:t> 2018 : </a:t>
            </a:r>
            <a:r>
              <a:rPr lang="en-GB" dirty="0" err="1" smtClean="0"/>
              <a:t>Conférence</a:t>
            </a:r>
            <a:r>
              <a:rPr lang="en-GB" dirty="0" smtClean="0"/>
              <a:t> Scitech 2018 : </a:t>
            </a:r>
            <a:r>
              <a:rPr lang="en-GB" dirty="0" err="1" smtClean="0"/>
              <a:t>partie</a:t>
            </a:r>
            <a:r>
              <a:rPr lang="en-GB" dirty="0" smtClean="0"/>
              <a:t> </a:t>
            </a:r>
            <a:r>
              <a:rPr lang="en-GB" dirty="0" err="1" smtClean="0"/>
              <a:t>longitudinale</a:t>
            </a:r>
            <a:r>
              <a:rPr lang="en-GB" dirty="0" smtClean="0"/>
              <a:t> de </a:t>
            </a:r>
            <a:r>
              <a:rPr lang="en-GB" dirty="0" err="1" smtClean="0"/>
              <a:t>l’outil</a:t>
            </a:r>
            <a:r>
              <a:rPr lang="en-GB" dirty="0" smtClean="0"/>
              <a:t> de </a:t>
            </a:r>
            <a:r>
              <a:rPr lang="en-GB" dirty="0" err="1" smtClean="0"/>
              <a:t>prédiction</a:t>
            </a:r>
            <a:r>
              <a:rPr lang="en-GB" dirty="0" smtClean="0"/>
              <a:t> </a:t>
            </a:r>
            <a:r>
              <a:rPr lang="en-GB" dirty="0" err="1" smtClean="0"/>
              <a:t>aérodynamique</a:t>
            </a:r>
            <a:r>
              <a:rPr lang="en-GB" dirty="0" smtClean="0"/>
              <a:t> + </a:t>
            </a:r>
            <a:r>
              <a:rPr lang="en-GB" dirty="0" err="1" smtClean="0"/>
              <a:t>résultats</a:t>
            </a:r>
            <a:r>
              <a:rPr lang="en-GB" dirty="0" smtClean="0"/>
              <a:t> </a:t>
            </a:r>
            <a:r>
              <a:rPr lang="en-GB" dirty="0" err="1" smtClean="0"/>
              <a:t>intermédiaire</a:t>
            </a:r>
            <a:r>
              <a:rPr lang="en-GB" dirty="0" smtClean="0"/>
              <a:t> FAST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err="1" smtClean="0"/>
              <a:t>Janvier</a:t>
            </a:r>
            <a:r>
              <a:rPr lang="en-GB" dirty="0" smtClean="0"/>
              <a:t> 2018 : </a:t>
            </a:r>
            <a:r>
              <a:rPr lang="en-GB" dirty="0" err="1" smtClean="0"/>
              <a:t>Choix</a:t>
            </a:r>
            <a:r>
              <a:rPr lang="en-GB" dirty="0" smtClean="0"/>
              <a:t> de la </a:t>
            </a:r>
            <a:r>
              <a:rPr lang="en-GB" dirty="0" err="1" smtClean="0"/>
              <a:t>méthode</a:t>
            </a:r>
            <a:r>
              <a:rPr lang="en-GB" dirty="0" smtClean="0"/>
              <a:t> </a:t>
            </a:r>
            <a:r>
              <a:rPr lang="en-GB" dirty="0" err="1" smtClean="0"/>
              <a:t>d’identification</a:t>
            </a:r>
            <a:r>
              <a:rPr lang="en-GB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Mars 2018 : Validation module </a:t>
            </a:r>
            <a:r>
              <a:rPr lang="en-GB" dirty="0" err="1" smtClean="0"/>
              <a:t>aérodynamique</a:t>
            </a:r>
            <a:endParaRPr lang="en-GB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Mars 2018 : Fusion FAST </a:t>
            </a:r>
            <a:r>
              <a:rPr lang="en-GB" dirty="0" err="1" smtClean="0"/>
              <a:t>complète</a:t>
            </a:r>
            <a:endParaRPr lang="en-GB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Mars 2018 : Validation de la </a:t>
            </a:r>
            <a:r>
              <a:rPr lang="en-GB" dirty="0" err="1" smtClean="0"/>
              <a:t>méthode</a:t>
            </a:r>
            <a:r>
              <a:rPr lang="en-GB" dirty="0" smtClean="0"/>
              <a:t> </a:t>
            </a:r>
            <a:r>
              <a:rPr lang="en-GB" dirty="0" err="1" smtClean="0"/>
              <a:t>d’identification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Outils</a:t>
            </a:r>
            <a:r>
              <a:rPr lang="en-GB" dirty="0" smtClean="0"/>
              <a:t> de </a:t>
            </a:r>
            <a:r>
              <a:rPr lang="en-GB" dirty="0" err="1" smtClean="0"/>
              <a:t>suivi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</a:t>
            </a:r>
            <a:r>
              <a:rPr lang="mr-IN" dirty="0" smtClean="0"/>
              <a:t>–</a:t>
            </a:r>
            <a:r>
              <a:rPr lang="en-GB" dirty="0" smtClean="0"/>
              <a:t> Time</a:t>
            </a:r>
          </a:p>
          <a:p>
            <a:pPr lvl="1"/>
            <a:r>
              <a:rPr lang="en-GB" dirty="0" smtClean="0"/>
              <a:t>Comparer </a:t>
            </a:r>
            <a:r>
              <a:rPr lang="en-GB" dirty="0" err="1" smtClean="0"/>
              <a:t>avancée</a:t>
            </a:r>
            <a:r>
              <a:rPr lang="en-GB" dirty="0" smtClean="0"/>
              <a:t> effective </a:t>
            </a:r>
            <a:r>
              <a:rPr lang="en-GB" dirty="0" err="1" smtClean="0"/>
              <a:t>à</a:t>
            </a:r>
            <a:r>
              <a:rPr lang="en-GB" dirty="0" smtClean="0"/>
              <a:t> </a:t>
            </a:r>
            <a:r>
              <a:rPr lang="en-GB" dirty="0" err="1" smtClean="0"/>
              <a:t>l’avancée</a:t>
            </a:r>
            <a:r>
              <a:rPr lang="en-GB" dirty="0" smtClean="0"/>
              <a:t> de </a:t>
            </a:r>
            <a:r>
              <a:rPr lang="en-GB" dirty="0" err="1" smtClean="0"/>
              <a:t>référence</a:t>
            </a:r>
            <a:endParaRPr lang="en-GB" dirty="0" smtClean="0"/>
          </a:p>
          <a:p>
            <a:pPr lvl="1"/>
            <a:r>
              <a:rPr lang="en-GB" dirty="0" err="1" smtClean="0"/>
              <a:t>Réactivité</a:t>
            </a:r>
            <a:r>
              <a:rPr lang="en-GB" dirty="0" smtClean="0"/>
              <a:t> par rapport au retard “</a:t>
            </a:r>
            <a:r>
              <a:rPr lang="en-GB" dirty="0" err="1" smtClean="0"/>
              <a:t>accumulé</a:t>
            </a:r>
            <a:r>
              <a:rPr lang="en-GB" dirty="0" smtClean="0"/>
              <a:t>”</a:t>
            </a:r>
          </a:p>
          <a:p>
            <a:pPr lvl="1"/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à</a:t>
            </a:r>
            <a:r>
              <a:rPr lang="en-GB" dirty="0" smtClean="0"/>
              <a:t> jour </a:t>
            </a:r>
            <a:r>
              <a:rPr lang="en-GB" dirty="0" err="1" smtClean="0"/>
              <a:t>toutes</a:t>
            </a:r>
            <a:r>
              <a:rPr lang="en-GB" dirty="0" smtClean="0"/>
              <a:t> les </a:t>
            </a:r>
            <a:r>
              <a:rPr lang="en-GB" dirty="0" err="1" smtClean="0"/>
              <a:t>deux</a:t>
            </a:r>
            <a:r>
              <a:rPr lang="en-GB" dirty="0" smtClean="0"/>
              <a:t> </a:t>
            </a:r>
            <a:r>
              <a:rPr lang="en-GB" dirty="0" err="1" smtClean="0"/>
              <a:t>semaines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Rapport de </a:t>
            </a:r>
            <a:r>
              <a:rPr lang="en-GB" dirty="0" err="1" smtClean="0"/>
              <a:t>réunion</a:t>
            </a:r>
            <a:endParaRPr lang="en-GB" dirty="0" smtClean="0"/>
          </a:p>
          <a:p>
            <a:pPr lvl="1"/>
            <a:r>
              <a:rPr lang="en-GB" dirty="0" smtClean="0"/>
              <a:t>Traces </a:t>
            </a:r>
            <a:r>
              <a:rPr lang="en-GB" dirty="0" err="1" smtClean="0"/>
              <a:t>écrites</a:t>
            </a:r>
            <a:r>
              <a:rPr lang="en-GB" dirty="0" smtClean="0"/>
              <a:t> des accords</a:t>
            </a:r>
          </a:p>
          <a:p>
            <a:pPr lvl="1"/>
            <a:r>
              <a:rPr lang="en-GB" dirty="0" smtClean="0"/>
              <a:t>Rappel des </a:t>
            </a:r>
            <a:r>
              <a:rPr lang="en-GB" dirty="0" err="1" smtClean="0"/>
              <a:t>priorités</a:t>
            </a:r>
            <a:endParaRPr lang="en-GB" dirty="0" smtClean="0"/>
          </a:p>
          <a:p>
            <a:pPr lvl="1"/>
            <a:r>
              <a:rPr lang="en-GB" dirty="0" smtClean="0"/>
              <a:t>Communication entre </a:t>
            </a:r>
            <a:r>
              <a:rPr lang="en-GB" dirty="0" err="1" smtClean="0"/>
              <a:t>membres</a:t>
            </a:r>
            <a:r>
              <a:rPr lang="en-GB" dirty="0" smtClean="0"/>
              <a:t> du </a:t>
            </a:r>
            <a:r>
              <a:rPr lang="en-GB" dirty="0" err="1" smtClean="0"/>
              <a:t>groupe</a:t>
            </a:r>
            <a:r>
              <a:rPr lang="en-GB" dirty="0" smtClean="0"/>
              <a:t> et clients</a:t>
            </a:r>
          </a:p>
          <a:p>
            <a:pPr lvl="1"/>
            <a:r>
              <a:rPr lang="en-GB" dirty="0" err="1" smtClean="0"/>
              <a:t>Libre</a:t>
            </a:r>
            <a:r>
              <a:rPr lang="en-GB" dirty="0" smtClean="0"/>
              <a:t> </a:t>
            </a:r>
            <a:r>
              <a:rPr lang="en-GB" dirty="0" err="1" smtClean="0"/>
              <a:t>d’accès</a:t>
            </a:r>
            <a:r>
              <a:rPr lang="en-GB" dirty="0" smtClean="0"/>
              <a:t> pour tout le monde</a:t>
            </a:r>
          </a:p>
          <a:p>
            <a:pPr lvl="1"/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Time (1)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Espace réservé du contenu 7" descr="w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20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Time (2)</a:t>
            </a:r>
            <a:endParaRPr lang="en-GB" dirty="0"/>
          </a:p>
        </p:txBody>
      </p:sp>
      <p:pic>
        <p:nvPicPr>
          <p:cNvPr id="5" name="Espace réservé du contenu 4" descr="timetim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22" r="-2082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272</TotalTime>
  <Words>1066</Words>
  <Application>Microsoft Macintosh PowerPoint</Application>
  <PresentationFormat>Présentation à l'écran (4:3)</PresentationFormat>
  <Paragraphs>210</Paragraphs>
  <Slides>37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Exécutive</vt:lpstr>
      <vt:lpstr>PIE 12 : Avions régionaux à propulsion distribuée</vt:lpstr>
      <vt:lpstr>Overview</vt:lpstr>
      <vt:lpstr>Gestion de projet</vt:lpstr>
      <vt:lpstr>Définition des objectifs</vt:lpstr>
      <vt:lpstr>WBS - PBS</vt:lpstr>
      <vt:lpstr>Planning - Gantt</vt:lpstr>
      <vt:lpstr>Outils de suivi</vt:lpstr>
      <vt:lpstr>Time Time (1)</vt:lpstr>
      <vt:lpstr>Time Time (2)</vt:lpstr>
      <vt:lpstr>Time Time (3)</vt:lpstr>
      <vt:lpstr>Analyse des risques</vt:lpstr>
      <vt:lpstr>Analyse des risques</vt:lpstr>
      <vt:lpstr>Technique</vt:lpstr>
      <vt:lpstr>Axe principal 1</vt:lpstr>
      <vt:lpstr>Méthodologie</vt:lpstr>
      <vt:lpstr>Version « FAST »</vt:lpstr>
      <vt:lpstr>Version « B »</vt:lpstr>
      <vt:lpstr>Couplage</vt:lpstr>
      <vt:lpstr>Résultats longitudinaux</vt:lpstr>
      <vt:lpstr>Résultats latéraux (1)</vt:lpstr>
      <vt:lpstr>Résultats latéraux (2)</vt:lpstr>
      <vt:lpstr>Résultats traînée induite</vt:lpstr>
      <vt:lpstr>Axe principal 2</vt:lpstr>
      <vt:lpstr>Mise à jour de FAST</vt:lpstr>
      <vt:lpstr>Intégration de l’outil aérodynamique</vt:lpstr>
      <vt:lpstr>Modèle géométrique d’hélice</vt:lpstr>
      <vt:lpstr>Simulation complète</vt:lpstr>
      <vt:lpstr>Axe principal 3</vt:lpstr>
      <vt:lpstr>Étude bibliographique</vt:lpstr>
      <vt:lpstr>Implémentation de la méthode</vt:lpstr>
      <vt:lpstr>Validation sur base de données de vol synthétiques</vt:lpstr>
      <vt:lpstr>Validation sur base de données de vol synthétiques</vt:lpstr>
      <vt:lpstr>Validation sur base de données de vol synthétiques</vt:lpstr>
      <vt:lpstr>Validation sur base de données de vol synthétiques</vt:lpstr>
      <vt:lpstr>Conclusion</vt:lpstr>
      <vt:lpstr>Références(1)</vt:lpstr>
      <vt:lpstr>Références(2)</vt:lpstr>
    </vt:vector>
  </TitlesOfParts>
  <Company>ULg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12 : Avions réginaux à hélices</dc:title>
  <dc:creator>Quentin Borlon</dc:creator>
  <cp:lastModifiedBy>Quentin Borlon</cp:lastModifiedBy>
  <cp:revision>50</cp:revision>
  <dcterms:created xsi:type="dcterms:W3CDTF">2018-03-04T20:14:36Z</dcterms:created>
  <dcterms:modified xsi:type="dcterms:W3CDTF">2018-03-09T09:33:50Z</dcterms:modified>
</cp:coreProperties>
</file>