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Inter" charset="1" panose="020B0502030000000004"/>
      <p:regular r:id="rId24"/>
    </p:embeddedFont>
    <p:embeddedFont>
      <p:font typeface="Inter Italics" charset="1" panose="020B0502030000000004"/>
      <p:regular r:id="rId25"/>
    </p:embeddedFont>
    <p:embeddedFont>
      <p:font typeface="Inter Bold Italics" charset="1" panose="020B08020300000000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2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9883" y="1018476"/>
            <a:ext cx="11373365" cy="477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98"/>
              </a:lnSpc>
            </a:pPr>
            <a:r>
              <a:rPr lang="en-US" sz="12549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Understanding Android Notification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935070" y="215714"/>
            <a:ext cx="7352930" cy="7089992"/>
          </a:xfrm>
          <a:custGeom>
            <a:avLst/>
            <a:gdLst/>
            <a:ahLst/>
            <a:cxnLst/>
            <a:rect r="r" b="b" t="t" l="l"/>
            <a:pathLst>
              <a:path h="7089992" w="7352930">
                <a:moveTo>
                  <a:pt x="0" y="0"/>
                </a:moveTo>
                <a:lnTo>
                  <a:pt x="7352930" y="0"/>
                </a:lnTo>
                <a:lnTo>
                  <a:pt x="7352930" y="7089992"/>
                </a:lnTo>
                <a:lnTo>
                  <a:pt x="0" y="7089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697" t="0" r="-2601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042690" y="9172494"/>
            <a:ext cx="6671725" cy="42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8"/>
              </a:lnSpc>
            </a:pPr>
            <a:r>
              <a:rPr lang="en-US" sz="2969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AFZAL  BIRAJ  SHERLIN  EMMANUEL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25221" y="7343806"/>
            <a:ext cx="11734079" cy="1159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52"/>
              </a:lnSpc>
            </a:pPr>
            <a:r>
              <a:rPr lang="en-US" sz="7940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Using Android Studio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9395" y="8838311"/>
            <a:ext cx="6294701" cy="67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5"/>
              </a:lnSpc>
            </a:pPr>
            <a:r>
              <a:rPr lang="en-US" sz="4890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JULY 2024 SEMINAR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5742735" cy="6507155"/>
          </a:xfrm>
          <a:custGeom>
            <a:avLst/>
            <a:gdLst/>
            <a:ahLst/>
            <a:cxnLst/>
            <a:rect r="r" b="b" t="t" l="l"/>
            <a:pathLst>
              <a:path h="6507155" w="15742735">
                <a:moveTo>
                  <a:pt x="0" y="0"/>
                </a:moveTo>
                <a:lnTo>
                  <a:pt x="15742735" y="0"/>
                </a:lnTo>
                <a:lnTo>
                  <a:pt x="15742735" y="6507155"/>
                </a:lnTo>
                <a:lnTo>
                  <a:pt x="0" y="6507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48" t="-24703" r="-91021" b="-1346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61120" y="1559190"/>
            <a:ext cx="9798180" cy="8306637"/>
          </a:xfrm>
          <a:custGeom>
            <a:avLst/>
            <a:gdLst/>
            <a:ahLst/>
            <a:cxnLst/>
            <a:rect r="r" b="b" t="t" l="l"/>
            <a:pathLst>
              <a:path h="8306637" w="9798180">
                <a:moveTo>
                  <a:pt x="0" y="0"/>
                </a:moveTo>
                <a:lnTo>
                  <a:pt x="9798180" y="0"/>
                </a:lnTo>
                <a:lnTo>
                  <a:pt x="9798180" y="8306638"/>
                </a:lnTo>
                <a:lnTo>
                  <a:pt x="0" y="8306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01" t="-95527" r="-203930" b="-564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463672"/>
            <a:ext cx="6356175" cy="1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0"/>
              </a:lnSpc>
            </a:pPr>
            <a:r>
              <a:rPr lang="en-US" sz="4921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Activity.xml for high priority notification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6892" y="2148586"/>
            <a:ext cx="8421848" cy="7513174"/>
          </a:xfrm>
          <a:custGeom>
            <a:avLst/>
            <a:gdLst/>
            <a:ahLst/>
            <a:cxnLst/>
            <a:rect r="r" b="b" t="t" l="l"/>
            <a:pathLst>
              <a:path h="7513174" w="8421848">
                <a:moveTo>
                  <a:pt x="0" y="0"/>
                </a:moveTo>
                <a:lnTo>
                  <a:pt x="8421847" y="0"/>
                </a:lnTo>
                <a:lnTo>
                  <a:pt x="8421847" y="7513174"/>
                </a:lnTo>
                <a:lnTo>
                  <a:pt x="0" y="751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30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148586"/>
            <a:ext cx="8421848" cy="7513174"/>
          </a:xfrm>
          <a:custGeom>
            <a:avLst/>
            <a:gdLst/>
            <a:ahLst/>
            <a:cxnLst/>
            <a:rect r="r" b="b" t="t" l="l"/>
            <a:pathLst>
              <a:path h="7513174" w="8421848">
                <a:moveTo>
                  <a:pt x="0" y="0"/>
                </a:moveTo>
                <a:lnTo>
                  <a:pt x="8421848" y="0"/>
                </a:lnTo>
                <a:lnTo>
                  <a:pt x="8421848" y="7513174"/>
                </a:lnTo>
                <a:lnTo>
                  <a:pt x="0" y="75131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3041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9874" y="734628"/>
            <a:ext cx="14253832" cy="841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4"/>
              </a:lnSpc>
            </a:pPr>
            <a:r>
              <a:rPr lang="en-US" sz="5749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Screenshots for high priority notification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8F2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6109" y="3274737"/>
            <a:ext cx="16553191" cy="6112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58"/>
              </a:lnSpc>
            </a:pPr>
            <a:r>
              <a:rPr lang="en-US" sz="4970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Low priority notifications are less urgent and appear in a more discreet manner. </a:t>
            </a:r>
          </a:p>
          <a:p>
            <a:pPr algn="just">
              <a:lnSpc>
                <a:spcPts val="6958"/>
              </a:lnSpc>
            </a:pPr>
          </a:p>
          <a:p>
            <a:pPr algn="just">
              <a:lnSpc>
                <a:spcPts val="6958"/>
              </a:lnSpc>
            </a:pPr>
            <a:r>
              <a:rPr lang="en-US" sz="4970">
                <a:solidFill>
                  <a:srgbClr val="294733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For example</a:t>
            </a:r>
            <a:r>
              <a:rPr lang="en-US" sz="4970">
                <a:solidFill>
                  <a:srgbClr val="294733"/>
                </a:solidFill>
                <a:latin typeface="Inter Italics"/>
                <a:ea typeface="Inter Italics"/>
                <a:cs typeface="Inter Italics"/>
                <a:sym typeface="Inter Italics"/>
              </a:rPr>
              <a:t>, an e-commerce app like Amazon might send a low priority notification about discounts or special offers that the user can view at their convenience.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66800"/>
            <a:ext cx="14993797" cy="122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460"/>
              </a:lnSpc>
            </a:pPr>
            <a:r>
              <a:rPr lang="en-US" sz="8298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04 - Low-Priority Notification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602778"/>
            <a:ext cx="18288000" cy="7655522"/>
          </a:xfrm>
          <a:custGeom>
            <a:avLst/>
            <a:gdLst/>
            <a:ahLst/>
            <a:cxnLst/>
            <a:rect r="r" b="b" t="t" l="l"/>
            <a:pathLst>
              <a:path h="7655522" w="18288000">
                <a:moveTo>
                  <a:pt x="0" y="0"/>
                </a:moveTo>
                <a:lnTo>
                  <a:pt x="18288000" y="0"/>
                </a:lnTo>
                <a:lnTo>
                  <a:pt x="18288000" y="7655522"/>
                </a:lnTo>
                <a:lnTo>
                  <a:pt x="0" y="7655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29" t="-20391" r="-10307" b="-330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3127" y="321915"/>
            <a:ext cx="9671568" cy="70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35"/>
              </a:lnSpc>
            </a:pPr>
            <a:r>
              <a:rPr lang="en-US" sz="4767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MainActivity.java for low priority</a:t>
            </a: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1424" y="0"/>
            <a:ext cx="13806576" cy="10287000"/>
          </a:xfrm>
          <a:custGeom>
            <a:avLst/>
            <a:gdLst/>
            <a:ahLst/>
            <a:cxnLst/>
            <a:rect r="r" b="b" t="t" l="l"/>
            <a:pathLst>
              <a:path h="10287000" w="13806576">
                <a:moveTo>
                  <a:pt x="0" y="0"/>
                </a:moveTo>
                <a:lnTo>
                  <a:pt x="13806576" y="0"/>
                </a:lnTo>
                <a:lnTo>
                  <a:pt x="138065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180" t="-17439" r="-67910" b="-1381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7838" y="3126538"/>
            <a:ext cx="3933586" cy="4062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5"/>
              </a:lnSpc>
            </a:pPr>
            <a:r>
              <a:rPr lang="en-US" sz="5636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NotificationApp.java for low priority notification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5886974" cy="6878441"/>
          </a:xfrm>
          <a:custGeom>
            <a:avLst/>
            <a:gdLst/>
            <a:ahLst/>
            <a:cxnLst/>
            <a:rect r="r" b="b" t="t" l="l"/>
            <a:pathLst>
              <a:path h="6878441" w="15886974">
                <a:moveTo>
                  <a:pt x="0" y="0"/>
                </a:moveTo>
                <a:lnTo>
                  <a:pt x="15886974" y="0"/>
                </a:lnTo>
                <a:lnTo>
                  <a:pt x="15886974" y="6878441"/>
                </a:lnTo>
                <a:lnTo>
                  <a:pt x="0" y="6878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757" t="-25009" r="-100124" b="-1362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26104" y="1841045"/>
            <a:ext cx="10121384" cy="8445955"/>
          </a:xfrm>
          <a:custGeom>
            <a:avLst/>
            <a:gdLst/>
            <a:ahLst/>
            <a:cxnLst/>
            <a:rect r="r" b="b" t="t" l="l"/>
            <a:pathLst>
              <a:path h="8445955" w="10121384">
                <a:moveTo>
                  <a:pt x="0" y="0"/>
                </a:moveTo>
                <a:lnTo>
                  <a:pt x="10121383" y="0"/>
                </a:lnTo>
                <a:lnTo>
                  <a:pt x="10121383" y="8445955"/>
                </a:lnTo>
                <a:lnTo>
                  <a:pt x="0" y="8445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60" t="-99952" r="-208398" b="-890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696654"/>
            <a:ext cx="6356175" cy="1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0"/>
              </a:lnSpc>
            </a:pPr>
            <a:r>
              <a:rPr lang="en-US" sz="4921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Activity.xml for low priority notification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9874" y="2229011"/>
            <a:ext cx="8421848" cy="7472549"/>
          </a:xfrm>
          <a:custGeom>
            <a:avLst/>
            <a:gdLst/>
            <a:ahLst/>
            <a:cxnLst/>
            <a:rect r="r" b="b" t="t" l="l"/>
            <a:pathLst>
              <a:path h="7472549" w="8421848">
                <a:moveTo>
                  <a:pt x="0" y="0"/>
                </a:moveTo>
                <a:lnTo>
                  <a:pt x="8421848" y="0"/>
                </a:lnTo>
                <a:lnTo>
                  <a:pt x="8421848" y="7472549"/>
                </a:lnTo>
                <a:lnTo>
                  <a:pt x="0" y="7472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3166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61852" y="2229011"/>
            <a:ext cx="8421848" cy="7472549"/>
          </a:xfrm>
          <a:custGeom>
            <a:avLst/>
            <a:gdLst/>
            <a:ahLst/>
            <a:cxnLst/>
            <a:rect r="r" b="b" t="t" l="l"/>
            <a:pathLst>
              <a:path h="7472549" w="8421848">
                <a:moveTo>
                  <a:pt x="0" y="0"/>
                </a:moveTo>
                <a:lnTo>
                  <a:pt x="8421847" y="0"/>
                </a:lnTo>
                <a:lnTo>
                  <a:pt x="8421847" y="7472549"/>
                </a:lnTo>
                <a:lnTo>
                  <a:pt x="0" y="74725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4734" r="0" b="-3693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9874" y="734628"/>
            <a:ext cx="14253832" cy="841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4"/>
              </a:lnSpc>
            </a:pPr>
            <a:r>
              <a:rPr lang="en-US" sz="5749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Screenshots for low priority notification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8F2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1890" y="1075922"/>
            <a:ext cx="13153110" cy="1860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41"/>
              </a:lnSpc>
            </a:pPr>
            <a:r>
              <a:rPr lang="en-US" sz="14021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Demonstration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18661" y="4309398"/>
            <a:ext cx="11371813" cy="145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8"/>
              </a:lnSpc>
            </a:pPr>
            <a:r>
              <a:rPr lang="en-US" sz="1054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Code Breakdown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397711"/>
            <a:ext cx="15447091" cy="1860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41"/>
              </a:lnSpc>
            </a:pPr>
            <a:r>
              <a:rPr lang="en-US" sz="14021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real-time preview</a:t>
            </a:r>
          </a:p>
        </p:txBody>
      </p:sp>
    </p:spTree>
  </p:cSld>
  <p:clrMapOvr>
    <a:masterClrMapping/>
  </p:clrMapOvr>
  <p:transition spd="slow">
    <p:push dir="l"/>
  </p:transition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8F2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0003" y="1292740"/>
            <a:ext cx="9874426" cy="29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40"/>
              </a:lnSpc>
            </a:pPr>
            <a:r>
              <a:rPr lang="en-US" sz="22388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Thanks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55517" y="6361144"/>
            <a:ext cx="13418547" cy="4800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84"/>
              </a:lnSpc>
            </a:pPr>
            <a:r>
              <a:rPr lang="en-US" sz="1779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Danke</a:t>
            </a:r>
          </a:p>
          <a:p>
            <a:pPr algn="ctr">
              <a:lnSpc>
                <a:spcPts val="1868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2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06865" y="1492057"/>
            <a:ext cx="18291394" cy="7302887"/>
            <a:chOff x="0" y="0"/>
            <a:chExt cx="24388525" cy="973718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8100"/>
              <a:ext cx="18750336" cy="1646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9460"/>
                </a:lnSpc>
              </a:pPr>
              <a:r>
                <a:rPr lang="en-US" sz="8298">
                  <a:solidFill>
                    <a:srgbClr val="294733"/>
                  </a:solidFill>
                  <a:latin typeface="Inter"/>
                  <a:ea typeface="Inter"/>
                  <a:cs typeface="Inter"/>
                  <a:sym typeface="Inter"/>
                </a:rPr>
                <a:t>01 - What are notifications?   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724304"/>
              <a:ext cx="20294718" cy="1646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9460"/>
                </a:lnSpc>
              </a:pPr>
              <a:r>
                <a:rPr lang="en-US" sz="8298">
                  <a:solidFill>
                    <a:srgbClr val="294733"/>
                  </a:solidFill>
                  <a:latin typeface="Inter"/>
                  <a:ea typeface="Inter"/>
                  <a:cs typeface="Inter"/>
                  <a:sym typeface="Inter"/>
                </a:rPr>
                <a:t>02 - Parts of a notification     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407538"/>
              <a:ext cx="24388525" cy="1646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9460"/>
                </a:lnSpc>
              </a:pPr>
              <a:r>
                <a:rPr lang="en-US" sz="8298">
                  <a:solidFill>
                    <a:srgbClr val="294733"/>
                  </a:solidFill>
                  <a:latin typeface="Inter"/>
                  <a:ea typeface="Inter"/>
                  <a:cs typeface="Inter"/>
                  <a:sym typeface="Inter"/>
                </a:rPr>
                <a:t>03 - High-Priority Notification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090771"/>
              <a:ext cx="21544881" cy="1646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9460"/>
                </a:lnSpc>
              </a:pPr>
              <a:r>
                <a:rPr lang="en-US" sz="8298">
                  <a:solidFill>
                    <a:srgbClr val="294733"/>
                  </a:solidFill>
                  <a:latin typeface="Inter"/>
                  <a:ea typeface="Inter"/>
                  <a:cs typeface="Inter"/>
                  <a:sym typeface="Inter"/>
                </a:rPr>
                <a:t>04 - Low-Priority Notification 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2674" y="3202054"/>
            <a:ext cx="16446626" cy="6117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6"/>
              </a:lnSpc>
            </a:pPr>
            <a:r>
              <a:rPr lang="en-US" sz="4968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A notification is a message displayed outside your app's normal UI, appearing as an icon in the notification area.</a:t>
            </a:r>
          </a:p>
          <a:p>
            <a:pPr algn="l">
              <a:lnSpc>
                <a:spcPts val="6956"/>
              </a:lnSpc>
            </a:pPr>
          </a:p>
          <a:p>
            <a:pPr algn="l">
              <a:lnSpc>
                <a:spcPts val="6956"/>
              </a:lnSpc>
            </a:pPr>
            <a:r>
              <a:rPr lang="en-US" sz="4968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To see details, the user opens the notification drawer, both of which are managed by the system and can be viewed anytime.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76325"/>
            <a:ext cx="15869851" cy="1328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9095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01 - What are Notifications ?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749186"/>
            <a:ext cx="9315968" cy="4303638"/>
          </a:xfrm>
          <a:custGeom>
            <a:avLst/>
            <a:gdLst/>
            <a:ahLst/>
            <a:cxnLst/>
            <a:rect r="r" b="b" t="t" l="l"/>
            <a:pathLst>
              <a:path h="4303638" w="9315968">
                <a:moveTo>
                  <a:pt x="0" y="0"/>
                </a:moveTo>
                <a:lnTo>
                  <a:pt x="9315968" y="0"/>
                </a:lnTo>
                <a:lnTo>
                  <a:pt x="9315968" y="4303638"/>
                </a:lnTo>
                <a:lnTo>
                  <a:pt x="0" y="4303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31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24247" y="0"/>
            <a:ext cx="6535053" cy="10422170"/>
          </a:xfrm>
          <a:custGeom>
            <a:avLst/>
            <a:gdLst/>
            <a:ahLst/>
            <a:cxnLst/>
            <a:rect r="r" b="b" t="t" l="l"/>
            <a:pathLst>
              <a:path h="10422170" w="6535053">
                <a:moveTo>
                  <a:pt x="0" y="0"/>
                </a:moveTo>
                <a:lnTo>
                  <a:pt x="6535053" y="0"/>
                </a:lnTo>
                <a:lnTo>
                  <a:pt x="6535053" y="10422170"/>
                </a:lnTo>
                <a:lnTo>
                  <a:pt x="0" y="10422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33085" y="6278484"/>
            <a:ext cx="11621830" cy="3138520"/>
          </a:xfrm>
          <a:custGeom>
            <a:avLst/>
            <a:gdLst/>
            <a:ahLst/>
            <a:cxnLst/>
            <a:rect r="r" b="b" t="t" l="l"/>
            <a:pathLst>
              <a:path h="3138520" w="11621830">
                <a:moveTo>
                  <a:pt x="0" y="0"/>
                </a:moveTo>
                <a:lnTo>
                  <a:pt x="11621830" y="0"/>
                </a:lnTo>
                <a:lnTo>
                  <a:pt x="11621830" y="3138520"/>
                </a:lnTo>
                <a:lnTo>
                  <a:pt x="0" y="3138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56" t="-9281" r="-964" b="-33088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1770" y="442108"/>
            <a:ext cx="16446626" cy="5240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6"/>
              </a:lnSpc>
            </a:pPr>
            <a:r>
              <a:rPr lang="en-US" sz="4968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Starting from version 8.0 (Oreo), Android starts grouping notifications into different channels. </a:t>
            </a:r>
          </a:p>
          <a:p>
            <a:pPr algn="l">
              <a:lnSpc>
                <a:spcPts val="6956"/>
              </a:lnSpc>
            </a:pPr>
          </a:p>
          <a:p>
            <a:pPr algn="l">
              <a:lnSpc>
                <a:spcPts val="6956"/>
              </a:lnSpc>
            </a:pPr>
            <a:r>
              <a:rPr lang="en-US" sz="4968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Each channel will have a specific behavior and this behavior will be applied to all notifications of that channel. Each channel has an ID that represents it.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2674" y="3202054"/>
            <a:ext cx="17217260" cy="5236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6"/>
              </a:lnSpc>
            </a:pPr>
            <a:r>
              <a:rPr lang="en-US" sz="4968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Notifications are important because they provide timely information and updates to users without needing to open the app. </a:t>
            </a:r>
          </a:p>
          <a:p>
            <a:pPr algn="l">
              <a:lnSpc>
                <a:spcPts val="6956"/>
              </a:lnSpc>
            </a:pPr>
          </a:p>
          <a:p>
            <a:pPr algn="l">
              <a:lnSpc>
                <a:spcPts val="6956"/>
              </a:lnSpc>
            </a:pPr>
            <a:r>
              <a:rPr lang="en-US" sz="4968">
                <a:solidFill>
                  <a:srgbClr val="294733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For example</a:t>
            </a:r>
            <a:r>
              <a:rPr lang="en-US" sz="4968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-US" sz="4968">
                <a:solidFill>
                  <a:srgbClr val="294733"/>
                </a:solidFill>
                <a:latin typeface="Inter Italics"/>
                <a:ea typeface="Inter Italics"/>
                <a:cs typeface="Inter Italics"/>
                <a:sym typeface="Inter Italics"/>
              </a:rPr>
              <a:t> A calendar app might send a notification to remind users of an upcoming event or meeting.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8225" y="1076325"/>
            <a:ext cx="16425424" cy="1328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9095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02 - Parts of a notification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2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74737"/>
            <a:ext cx="14813174" cy="52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58"/>
              </a:lnSpc>
            </a:pPr>
            <a:r>
              <a:rPr lang="en-US" sz="4970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High priority notifications demand immediate user attention and appear prominently on the device.</a:t>
            </a:r>
          </a:p>
          <a:p>
            <a:pPr algn="just">
              <a:lnSpc>
                <a:spcPts val="6958"/>
              </a:lnSpc>
            </a:pPr>
          </a:p>
          <a:p>
            <a:pPr algn="just">
              <a:lnSpc>
                <a:spcPts val="6958"/>
              </a:lnSpc>
            </a:pPr>
            <a:r>
              <a:rPr lang="en-US" sz="4970">
                <a:solidFill>
                  <a:srgbClr val="294733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For example</a:t>
            </a:r>
            <a:r>
              <a:rPr lang="en-US" sz="4970">
                <a:solidFill>
                  <a:srgbClr val="294733"/>
                </a:solidFill>
                <a:latin typeface="Inter Italics"/>
                <a:ea typeface="Inter Italics"/>
                <a:cs typeface="Inter Italics"/>
                <a:sym typeface="Inter Italics"/>
              </a:rPr>
              <a:t>, an alarm app sends a high priority notification to wake the user up at a set time.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66800"/>
            <a:ext cx="14993797" cy="122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460"/>
              </a:lnSpc>
            </a:pPr>
            <a:r>
              <a:rPr lang="en-US" sz="8298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03 - High-Priority Notification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73042"/>
            <a:ext cx="18288000" cy="7540915"/>
          </a:xfrm>
          <a:custGeom>
            <a:avLst/>
            <a:gdLst/>
            <a:ahLst/>
            <a:cxnLst/>
            <a:rect r="r" b="b" t="t" l="l"/>
            <a:pathLst>
              <a:path h="7540915" w="18288000">
                <a:moveTo>
                  <a:pt x="0" y="0"/>
                </a:moveTo>
                <a:lnTo>
                  <a:pt x="18288000" y="0"/>
                </a:lnTo>
                <a:lnTo>
                  <a:pt x="18288000" y="7540916"/>
                </a:lnTo>
                <a:lnTo>
                  <a:pt x="0" y="7540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20" t="-20552" r="-9257" b="-33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3127" y="321915"/>
            <a:ext cx="9671568" cy="70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35"/>
              </a:lnSpc>
            </a:pPr>
            <a:r>
              <a:rPr lang="en-US" sz="4767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MainActivity.java for high priority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99183" y="0"/>
            <a:ext cx="13988817" cy="10287000"/>
          </a:xfrm>
          <a:custGeom>
            <a:avLst/>
            <a:gdLst/>
            <a:ahLst/>
            <a:cxnLst/>
            <a:rect r="r" b="b" t="t" l="l"/>
            <a:pathLst>
              <a:path h="10287000" w="13988817">
                <a:moveTo>
                  <a:pt x="0" y="0"/>
                </a:moveTo>
                <a:lnTo>
                  <a:pt x="13988817" y="0"/>
                </a:lnTo>
                <a:lnTo>
                  <a:pt x="139888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52" t="-17873" r="-104558" b="-4106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0657" y="3126538"/>
            <a:ext cx="3933586" cy="4062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5"/>
              </a:lnSpc>
            </a:pPr>
            <a:r>
              <a:rPr lang="en-US" sz="5636">
                <a:solidFill>
                  <a:srgbClr val="294733"/>
                </a:solidFill>
                <a:latin typeface="Inter"/>
                <a:ea typeface="Inter"/>
                <a:cs typeface="Inter"/>
                <a:sym typeface="Inter"/>
              </a:rPr>
              <a:t>NotificationApp.java for high priority notification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DAGMQFZfOv4</dc:identifier>
  <dcterms:modified xsi:type="dcterms:W3CDTF">2011-08-01T06:04:30Z</dcterms:modified>
  <cp:revision>1</cp:revision>
  <dc:title>Notifications</dc:title>
</cp:coreProperties>
</file>