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3" r:id="rId2"/>
  </p:sldMasterIdLst>
  <p:notesMasterIdLst>
    <p:notesMasterId r:id="rId26"/>
  </p:notesMasterIdLst>
  <p:sldIdLst>
    <p:sldId id="258" r:id="rId3"/>
    <p:sldId id="283" r:id="rId4"/>
    <p:sldId id="323" r:id="rId5"/>
    <p:sldId id="288" r:id="rId6"/>
    <p:sldId id="292" r:id="rId7"/>
    <p:sldId id="334" r:id="rId8"/>
    <p:sldId id="408" r:id="rId9"/>
    <p:sldId id="399" r:id="rId10"/>
    <p:sldId id="340" r:id="rId11"/>
    <p:sldId id="342" r:id="rId12"/>
    <p:sldId id="347" r:id="rId13"/>
    <p:sldId id="410" r:id="rId14"/>
    <p:sldId id="404" r:id="rId15"/>
    <p:sldId id="405" r:id="rId16"/>
    <p:sldId id="406" r:id="rId17"/>
    <p:sldId id="412" r:id="rId18"/>
    <p:sldId id="411" r:id="rId19"/>
    <p:sldId id="407" r:id="rId20"/>
    <p:sldId id="400" r:id="rId21"/>
    <p:sldId id="354" r:id="rId22"/>
    <p:sldId id="409" r:id="rId23"/>
    <p:sldId id="413"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p:restoredTop sz="96271"/>
  </p:normalViewPr>
  <p:slideViewPr>
    <p:cSldViewPr snapToGrid="0" snapToObjects="1">
      <p:cViewPr varScale="1">
        <p:scale>
          <a:sx n="129" d="100"/>
          <a:sy n="129" d="100"/>
        </p:scale>
        <p:origin x="4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54CDE3-BB3D-DB49-BFEB-C539E27488FB}" type="datetimeFigureOut">
              <a:rPr lang="en-US" smtClean="0"/>
              <a:t>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E7565-E073-774C-B1B4-E2D776966EBC}" type="slidenum">
              <a:rPr lang="en-US" smtClean="0"/>
              <a:t>‹#›</a:t>
            </a:fld>
            <a:endParaRPr lang="en-US"/>
          </a:p>
        </p:txBody>
      </p:sp>
    </p:spTree>
    <p:extLst>
      <p:ext uri="{BB962C8B-B14F-4D97-AF65-F5344CB8AC3E}">
        <p14:creationId xmlns:p14="http://schemas.microsoft.com/office/powerpoint/2010/main" val="38124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Vision, and what we are doing to achieve that</a:t>
            </a:r>
          </a:p>
          <a:p>
            <a:r>
              <a:rPr lang="en-US" baseline="0" dirty="0" smtClean="0"/>
              <a:t>Market trends</a:t>
            </a:r>
          </a:p>
          <a:p>
            <a:r>
              <a:rPr lang="en-US" baseline="0" dirty="0" smtClean="0"/>
              <a:t>Positioning with </a:t>
            </a:r>
            <a:r>
              <a:rPr lang="en-US" baseline="0" dirty="0" err="1" smtClean="0"/>
              <a:t>MarkLogic</a:t>
            </a:r>
            <a:r>
              <a:rPr lang="en-US" baseline="0" dirty="0" smtClean="0"/>
              <a:t> – what, when and where</a:t>
            </a:r>
          </a:p>
        </p:txBody>
      </p:sp>
      <p:sp>
        <p:nvSpPr>
          <p:cNvPr id="4" name="Slide Number Placeholder 3"/>
          <p:cNvSpPr>
            <a:spLocks noGrp="1"/>
          </p:cNvSpPr>
          <p:nvPr>
            <p:ph type="sldNum" sz="quarter" idx="10"/>
          </p:nvPr>
        </p:nvSpPr>
        <p:spPr/>
        <p:txBody>
          <a:bodyPr/>
          <a:lstStyle/>
          <a:p>
            <a:fld id="{BEB588EA-35B0-C547-9EE1-339E23A03986}" type="slidenum">
              <a:rPr lang="en-US" smtClean="0"/>
              <a:t>1</a:t>
            </a:fld>
            <a:endParaRPr lang="en-US"/>
          </a:p>
        </p:txBody>
      </p:sp>
    </p:spTree>
    <p:extLst>
      <p:ext uri="{BB962C8B-B14F-4D97-AF65-F5344CB8AC3E}">
        <p14:creationId xmlns:p14="http://schemas.microsoft.com/office/powerpoint/2010/main" val="1058030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lnSpc>
                <a:spcPct val="150000"/>
              </a:lnSpc>
              <a:buNone/>
            </a:pPr>
            <a:r>
              <a:rPr lang="en-US" b="1" dirty="0" smtClean="0">
                <a:solidFill>
                  <a:srgbClr val="494747"/>
                </a:solidFill>
              </a:rPr>
              <a:t>Start with the original collection; each record (document) contains a number of shapes (keys), each with a particular color (value)  </a:t>
            </a:r>
          </a:p>
          <a:p>
            <a:pPr marL="0" indent="0">
              <a:lnSpc>
                <a:spcPct val="150000"/>
              </a:lnSpc>
              <a:buNone/>
            </a:pPr>
            <a:endParaRPr lang="en-US" b="1" dirty="0" smtClean="0">
              <a:solidFill>
                <a:srgbClr val="494747"/>
              </a:solidFill>
            </a:endParaRPr>
          </a:p>
          <a:p>
            <a:pPr>
              <a:lnSpc>
                <a:spcPct val="150000"/>
              </a:lnSpc>
            </a:pPr>
            <a:r>
              <a:rPr lang="en-US" dirty="0" smtClean="0">
                <a:solidFill>
                  <a:srgbClr val="494747"/>
                </a:solidFill>
              </a:rPr>
              <a:t>$match filters out documents that don’t contain a red diamond</a:t>
            </a:r>
          </a:p>
          <a:p>
            <a:pPr>
              <a:lnSpc>
                <a:spcPct val="150000"/>
              </a:lnSpc>
            </a:pPr>
            <a:r>
              <a:rPr lang="en-US" dirty="0" smtClean="0">
                <a:solidFill>
                  <a:srgbClr val="494747"/>
                </a:solidFill>
              </a:rPr>
              <a:t>$project adds a new “square” attribute with a value computed from the value (color) of the snowflake and triangle attributes </a:t>
            </a:r>
          </a:p>
          <a:p>
            <a:pPr>
              <a:lnSpc>
                <a:spcPct val="150000"/>
              </a:lnSpc>
            </a:pPr>
            <a:r>
              <a:rPr lang="en-US" dirty="0" smtClean="0">
                <a:solidFill>
                  <a:srgbClr val="494747"/>
                </a:solidFill>
              </a:rPr>
              <a:t>$lookup performs a left outer join with another collection, with the star being the comparison key</a:t>
            </a:r>
          </a:p>
          <a:p>
            <a:pPr>
              <a:lnSpc>
                <a:spcPct val="150000"/>
              </a:lnSpc>
            </a:pPr>
            <a:r>
              <a:rPr lang="en-US" dirty="0" smtClean="0">
                <a:solidFill>
                  <a:srgbClr val="494747"/>
                </a:solidFill>
              </a:rPr>
              <a:t>Finally, the $group stage groups the data by the color of the square and produces statistics for each group</a:t>
            </a:r>
          </a:p>
          <a:p>
            <a:pPr>
              <a:lnSpc>
                <a:spcPct val="150000"/>
              </a:lnSpc>
            </a:pPr>
            <a:endParaRPr lang="en-US" dirty="0" smtClean="0">
              <a:solidFill>
                <a:srgbClr val="494747"/>
              </a:solidFill>
            </a:endParaRPr>
          </a:p>
          <a:p>
            <a:endParaRPr lang="en-US" dirty="0" smtClean="0"/>
          </a:p>
        </p:txBody>
      </p:sp>
      <p:sp>
        <p:nvSpPr>
          <p:cNvPr id="4" name="Slide Number Placeholder 3"/>
          <p:cNvSpPr>
            <a:spLocks noGrp="1"/>
          </p:cNvSpPr>
          <p:nvPr>
            <p:ph type="sldNum" sz="quarter" idx="10"/>
          </p:nvPr>
        </p:nvSpPr>
        <p:spPr/>
        <p:txBody>
          <a:bodyPr/>
          <a:lstStyle/>
          <a:p>
            <a:fld id="{5EBDD25B-C199-5041-A009-85A5D6B7A570}" type="slidenum">
              <a:rPr lang="en-US" smtClean="0"/>
              <a:t>11</a:t>
            </a:fld>
            <a:endParaRPr lang="en-US"/>
          </a:p>
        </p:txBody>
      </p:sp>
    </p:spTree>
    <p:extLst>
      <p:ext uri="{BB962C8B-B14F-4D97-AF65-F5344CB8AC3E}">
        <p14:creationId xmlns:p14="http://schemas.microsoft.com/office/powerpoint/2010/main" val="899729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r>
              <a:rPr lang="en-US" sz="1100" b="0" i="0" u="none" strike="noStrike" cap="none">
                <a:solidFill>
                  <a:schemeClr val="dk1"/>
                </a:solidFill>
                <a:latin typeface="Arial"/>
                <a:ea typeface="Arial"/>
                <a:cs typeface="Arial"/>
                <a:sym typeface="Arial"/>
              </a:rPr>
              <a:t>That’s where the BIC comes in!</a:t>
            </a:r>
          </a:p>
        </p:txBody>
      </p:sp>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72052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r>
              <a:rPr lang="en-US" sz="1100" b="0" i="0" u="none" strike="noStrike" cap="none">
                <a:solidFill>
                  <a:schemeClr val="dk1"/>
                </a:solidFill>
                <a:latin typeface="Arial"/>
                <a:ea typeface="Arial"/>
                <a:cs typeface="Arial"/>
                <a:sym typeface="Arial"/>
              </a:rPr>
              <a:t>How it works: 500ft view</a:t>
            </a:r>
          </a:p>
        </p:txBody>
      </p:sp>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062568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r>
              <a:rPr lang="en-US" sz="1100" b="0" i="0" u="none" strike="noStrike" cap="none">
                <a:solidFill>
                  <a:schemeClr val="dk1"/>
                </a:solidFill>
                <a:latin typeface="Arial"/>
                <a:ea typeface="Arial"/>
                <a:cs typeface="Arial"/>
                <a:sym typeface="Arial"/>
              </a:rPr>
              <a:t>How it works: 100ft view</a:t>
            </a:r>
          </a:p>
        </p:txBody>
      </p:sp>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35673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r>
              <a:rPr lang="en-US" sz="1100" b="0" i="0" u="none" strike="noStrike" cap="none">
                <a:solidFill>
                  <a:schemeClr val="dk1"/>
                </a:solidFill>
                <a:latin typeface="Arial"/>
                <a:ea typeface="Arial"/>
                <a:cs typeface="Arial"/>
                <a:sym typeface="Arial"/>
              </a:rPr>
              <a:t>We support flexibility and customization (to a point) in the DRDL</a:t>
            </a:r>
          </a:p>
        </p:txBody>
      </p:sp>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524253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5EBDD25B-C199-5041-A009-85A5D6B7A570}" type="slidenum">
              <a:rPr lang="en-US" smtClean="0"/>
              <a:t>20</a:t>
            </a:fld>
            <a:endParaRPr lang="en-US"/>
          </a:p>
        </p:txBody>
      </p:sp>
    </p:spTree>
    <p:extLst>
      <p:ext uri="{BB962C8B-B14F-4D97-AF65-F5344CB8AC3E}">
        <p14:creationId xmlns:p14="http://schemas.microsoft.com/office/powerpoint/2010/main" val="864469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r>
              <a:rPr lang="en-US" sz="1100" b="0" i="0" u="none" strike="noStrike" cap="none">
                <a:solidFill>
                  <a:schemeClr val="dk1"/>
                </a:solidFill>
                <a:latin typeface="Arial"/>
                <a:ea typeface="Arial"/>
                <a:cs typeface="Arial"/>
                <a:sym typeface="Arial"/>
              </a:rPr>
              <a:t>RTFM</a:t>
            </a:r>
          </a:p>
        </p:txBody>
      </p:sp>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777460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A lot of people expect us to come in and bash relational database or say we don’t think they’re good. And that’s simply not true.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Relational databases has laid the foundation for what you’d want out of a database, and we absolutely think there are capabilities that remain critical today</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Expressive query language &amp; secondary Indexes. Users should be able to access and manipulate their data in sophisticated ways – and you need a query language that let’s you do all that out of the box. Indexes are a critical part of providing efficient access to data. We believe these are table stakes for a database.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Strong consistency. Strong consistency has become second nature for how we think about building applications, and for good reason. The database should always provide access to the most up-to-date copy of the data. Strong consistency is the right way to design a database.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Enterprise Management and Integrations. Finally, databases are just one piece of the puzzle, and they need to fit into the enterprise IT stack. Organizations need a database that can be secured, monitored, automated, and integrated with their existing IT infrastructure and staff, such as operations teams, DBAs, and data analysts.</a:t>
            </a:r>
            <a:endParaRPr lang="en-US" dirty="0"/>
          </a:p>
        </p:txBody>
      </p:sp>
      <p:sp>
        <p:nvSpPr>
          <p:cNvPr id="4" name="Slide Number Placeholder 3"/>
          <p:cNvSpPr>
            <a:spLocks noGrp="1"/>
          </p:cNvSpPr>
          <p:nvPr>
            <p:ph type="sldNum" sz="quarter" idx="10"/>
          </p:nvPr>
        </p:nvSpPr>
        <p:spPr/>
        <p:txBody>
          <a:bodyPr/>
          <a:lstStyle/>
          <a:p>
            <a:fld id="{5EBDD25B-C199-5041-A009-85A5D6B7A570}" type="slidenum">
              <a:rPr lang="en-US" smtClean="0"/>
              <a:t>2</a:t>
            </a:fld>
            <a:endParaRPr lang="en-US"/>
          </a:p>
        </p:txBody>
      </p:sp>
    </p:spTree>
    <p:extLst>
      <p:ext uri="{BB962C8B-B14F-4D97-AF65-F5344CB8AC3E}">
        <p14:creationId xmlns:p14="http://schemas.microsoft.com/office/powerpoint/2010/main" val="712326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But of course the world has changed a lot since the 1980s when the relational database first came about.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First of all, data and risk are significantly up.</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terms of data</a:t>
            </a:r>
          </a:p>
          <a:p>
            <a:r>
              <a:rPr lang="en-US" sz="1200" kern="1200" dirty="0" smtClean="0">
                <a:solidFill>
                  <a:schemeClr val="tx1"/>
                </a:solidFill>
                <a:latin typeface="+mn-lt"/>
                <a:ea typeface="+mn-ea"/>
                <a:cs typeface="+mn-cs"/>
              </a:rPr>
              <a:t>90% data created in last 2 years - think about that for a moment, of all the data ever created, 90% of it was in the last 2 years</a:t>
            </a:r>
          </a:p>
          <a:p>
            <a:r>
              <a:rPr lang="en-US" sz="1200" kern="1200" dirty="0" smtClean="0">
                <a:solidFill>
                  <a:schemeClr val="tx1"/>
                </a:solidFill>
                <a:latin typeface="+mn-lt"/>
                <a:ea typeface="+mn-ea"/>
                <a:cs typeface="+mn-cs"/>
              </a:rPr>
              <a:t>80% of enterprise data is unstructured - this is data that doesn’t fit into the neat tables of a relational database</a:t>
            </a:r>
          </a:p>
          <a:p>
            <a:r>
              <a:rPr lang="en-US" sz="1200" kern="1200" dirty="0" smtClean="0">
                <a:solidFill>
                  <a:schemeClr val="tx1"/>
                </a:solidFill>
                <a:latin typeface="+mn-lt"/>
                <a:ea typeface="+mn-ea"/>
                <a:cs typeface="+mn-cs"/>
              </a:rPr>
              <a:t>Unstructured data is growing 2X rate of structured data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the same time, risks of running a database are higher than ever before. You are now faced with:</a:t>
            </a:r>
          </a:p>
          <a:p>
            <a:r>
              <a:rPr lang="en-US" sz="1200" kern="1200" dirty="0" smtClean="0">
                <a:solidFill>
                  <a:schemeClr val="tx1"/>
                </a:solidFill>
                <a:latin typeface="+mn-lt"/>
                <a:ea typeface="+mn-ea"/>
                <a:cs typeface="+mn-cs"/>
              </a:rPr>
              <a:t>More users - Apps have shifted from small internal departmental system with thousands of users to large external audiences with millions of users</a:t>
            </a:r>
          </a:p>
          <a:p>
            <a:r>
              <a:rPr lang="en-US" sz="1200" kern="1200" dirty="0" smtClean="0">
                <a:solidFill>
                  <a:schemeClr val="tx1"/>
                </a:solidFill>
                <a:latin typeface="+mn-lt"/>
                <a:ea typeface="+mn-ea"/>
                <a:cs typeface="+mn-cs"/>
              </a:rPr>
              <a:t>No downtime - It’s no longer the case that apps only need to be available during standard business hours. They must be up 24/7. </a:t>
            </a:r>
          </a:p>
          <a:p>
            <a:r>
              <a:rPr lang="en-US" sz="1200" kern="1200" dirty="0" smtClean="0">
                <a:solidFill>
                  <a:schemeClr val="tx1"/>
                </a:solidFill>
                <a:latin typeface="+mn-lt"/>
                <a:ea typeface="+mn-ea"/>
                <a:cs typeface="+mn-cs"/>
              </a:rPr>
              <a:t>All across the globe - your users are everywhere, and they are always connected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On the other hand, time and costs are way down.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There’s less time to build apps than ever before. You’re being asked to:</a:t>
            </a:r>
          </a:p>
          <a:p>
            <a:r>
              <a:rPr lang="en-US" sz="1200" kern="1200" dirty="0" smtClean="0">
                <a:solidFill>
                  <a:schemeClr val="tx1"/>
                </a:solidFill>
                <a:latin typeface="+mn-lt"/>
                <a:ea typeface="+mn-ea"/>
                <a:cs typeface="+mn-cs"/>
              </a:rPr>
              <a:t>Ship apps in a few months not years - Development methods have shifted from a waterfall process to an iterative process that ships new functionality in weeks and in some cases multiple times per day at companies like Facebook and Amazon.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And costs are way down too.  Companies want to:</a:t>
            </a:r>
          </a:p>
          <a:p>
            <a:r>
              <a:rPr lang="en-US" sz="1200" kern="1200" dirty="0" smtClean="0">
                <a:solidFill>
                  <a:schemeClr val="tx1"/>
                </a:solidFill>
                <a:latin typeface="+mn-lt"/>
                <a:ea typeface="+mn-ea"/>
                <a:cs typeface="+mn-cs"/>
              </a:rPr>
              <a:t>Pay for value over time - Companies have shifted to open-source business and </a:t>
            </a:r>
            <a:r>
              <a:rPr lang="en-US" sz="1200" kern="1200" dirty="0" err="1" smtClean="0">
                <a:solidFill>
                  <a:schemeClr val="tx1"/>
                </a:solidFill>
                <a:latin typeface="+mn-lt"/>
                <a:ea typeface="+mn-ea"/>
                <a:cs typeface="+mn-cs"/>
              </a:rPr>
              <a:t>SaaS</a:t>
            </a:r>
            <a:r>
              <a:rPr lang="en-US" sz="1200" kern="1200" dirty="0" smtClean="0">
                <a:solidFill>
                  <a:schemeClr val="tx1"/>
                </a:solidFill>
                <a:latin typeface="+mn-lt"/>
                <a:ea typeface="+mn-ea"/>
                <a:cs typeface="+mn-cs"/>
              </a:rPr>
              <a:t> models that allow them to pay for value over time</a:t>
            </a:r>
          </a:p>
          <a:p>
            <a:r>
              <a:rPr lang="en-US" sz="1200" kern="1200" dirty="0" smtClean="0">
                <a:solidFill>
                  <a:schemeClr val="tx1"/>
                </a:solidFill>
                <a:latin typeface="+mn-lt"/>
                <a:ea typeface="+mn-ea"/>
                <a:cs typeface="+mn-cs"/>
              </a:rPr>
              <a:t>Use cloud and commodity resources - to reduce the time to provision their infrastructure, and to lower their total cost of ownership</a:t>
            </a:r>
            <a:endParaRPr lang="en-US" dirty="0"/>
          </a:p>
        </p:txBody>
      </p:sp>
      <p:sp>
        <p:nvSpPr>
          <p:cNvPr id="4" name="Slide Number Placeholder 3"/>
          <p:cNvSpPr>
            <a:spLocks noGrp="1"/>
          </p:cNvSpPr>
          <p:nvPr>
            <p:ph type="sldNum" sz="quarter" idx="10"/>
          </p:nvPr>
        </p:nvSpPr>
        <p:spPr/>
        <p:txBody>
          <a:bodyPr/>
          <a:lstStyle/>
          <a:p>
            <a:fld id="{A0E6630D-DDB1-2240-B490-0D167507570D}" type="slidenum">
              <a:rPr lang="en-US" smtClean="0"/>
              <a:t>3</a:t>
            </a:fld>
            <a:endParaRPr lang="en-US"/>
          </a:p>
        </p:txBody>
      </p:sp>
    </p:spTree>
    <p:extLst>
      <p:ext uri="{BB962C8B-B14F-4D97-AF65-F5344CB8AC3E}">
        <p14:creationId xmlns:p14="http://schemas.microsoft.com/office/powerpoint/2010/main" val="1973941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Because the relational database was not designed for modern applications, starting about 10 years ago a number of companies began to build their own databases that are fundamentally different. The market calls these </a:t>
            </a:r>
            <a:r>
              <a:rPr lang="en-US" sz="1200" kern="1200" dirty="0" err="1" smtClean="0">
                <a:solidFill>
                  <a:schemeClr val="tx1"/>
                </a:solidFill>
                <a:latin typeface="+mn-lt"/>
                <a:ea typeface="+mn-ea"/>
                <a:cs typeface="+mn-cs"/>
              </a:rPr>
              <a:t>NoSQL</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NoSQL</a:t>
            </a:r>
            <a:r>
              <a:rPr lang="en-US" sz="1200" kern="1200" dirty="0" smtClean="0">
                <a:solidFill>
                  <a:schemeClr val="tx1"/>
                </a:solidFill>
                <a:latin typeface="+mn-lt"/>
                <a:ea typeface="+mn-ea"/>
                <a:cs typeface="+mn-cs"/>
              </a:rPr>
              <a:t> databases were designed for this new world…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Flexibility. All of them have some kind of flexible data model to allow for faster iteration and to accommodate the data we see dominating modern applications. While they all have different approaches, what they have in common is they want to be more flexible.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Scalability + Performance. Similarly, they were all built with a focus on scalability, so they all include some form of </a:t>
            </a:r>
            <a:r>
              <a:rPr lang="en-US" sz="1200" kern="1200" dirty="0" err="1" smtClean="0">
                <a:solidFill>
                  <a:schemeClr val="tx1"/>
                </a:solidFill>
                <a:latin typeface="+mn-lt"/>
                <a:ea typeface="+mn-ea"/>
                <a:cs typeface="+mn-cs"/>
              </a:rPr>
              <a:t>sharding</a:t>
            </a:r>
            <a:r>
              <a:rPr lang="en-US" sz="1200" kern="1200" dirty="0" smtClean="0">
                <a:solidFill>
                  <a:schemeClr val="tx1"/>
                </a:solidFill>
                <a:latin typeface="+mn-lt"/>
                <a:ea typeface="+mn-ea"/>
                <a:cs typeface="+mn-cs"/>
              </a:rPr>
              <a:t> or partitioning. And they're all designed to deliver great performance. Some are better at reads, some are better at writes, but more or less they all strive to have better performance than a relational database.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Always-On Global Deployments. Lastly, </a:t>
            </a:r>
            <a:r>
              <a:rPr lang="en-US" sz="1200" kern="1200" dirty="0" err="1" smtClean="0">
                <a:solidFill>
                  <a:schemeClr val="tx1"/>
                </a:solidFill>
                <a:latin typeface="+mn-lt"/>
                <a:ea typeface="+mn-ea"/>
                <a:cs typeface="+mn-cs"/>
              </a:rPr>
              <a:t>NoSQL</a:t>
            </a:r>
            <a:r>
              <a:rPr lang="en-US" sz="1200" kern="1200" dirty="0" smtClean="0">
                <a:solidFill>
                  <a:schemeClr val="tx1"/>
                </a:solidFill>
                <a:latin typeface="+mn-lt"/>
                <a:ea typeface="+mn-ea"/>
                <a:cs typeface="+mn-cs"/>
              </a:rPr>
              <a:t> databases are designed for highly available systems that provide a consistent, high quality experience for users all over the world. They are designed to run on many computers, and they include replication to automatically synchronize the data across servers, racks, and data centers.</a:t>
            </a:r>
          </a:p>
          <a:p>
            <a:endParaRPr lang="en-US" sz="1200" kern="1200" baseline="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However, when you take a closer look at these </a:t>
            </a:r>
            <a:r>
              <a:rPr lang="en-US" sz="1200" kern="1200" dirty="0" err="1" smtClean="0">
                <a:solidFill>
                  <a:schemeClr val="tx1"/>
                </a:solidFill>
                <a:latin typeface="+mn-lt"/>
                <a:ea typeface="+mn-ea"/>
                <a:cs typeface="+mn-cs"/>
              </a:rPr>
              <a:t>NoSQL</a:t>
            </a:r>
            <a:r>
              <a:rPr lang="en-US" sz="1200" kern="1200" dirty="0" smtClean="0">
                <a:solidFill>
                  <a:schemeClr val="tx1"/>
                </a:solidFill>
                <a:latin typeface="+mn-lt"/>
                <a:ea typeface="+mn-ea"/>
                <a:cs typeface="+mn-cs"/>
              </a:rPr>
              <a:t> systems, it turns out they have thrown out the baby with the bathwater. They have sacrificed the core database capabilities you’ve come to expect and rely on in order to build fully functional apps, like rich querying and secondary indexes, strong consistency, and enterprise management.</a:t>
            </a:r>
            <a:endParaRPr lang="en-US" baseline="0" dirty="0" smtClean="0"/>
          </a:p>
        </p:txBody>
      </p:sp>
      <p:sp>
        <p:nvSpPr>
          <p:cNvPr id="4" name="Slide Number Placeholder 3"/>
          <p:cNvSpPr>
            <a:spLocks noGrp="1"/>
          </p:cNvSpPr>
          <p:nvPr>
            <p:ph type="sldNum" sz="quarter" idx="10"/>
          </p:nvPr>
        </p:nvSpPr>
        <p:spPr/>
        <p:txBody>
          <a:bodyPr/>
          <a:lstStyle/>
          <a:p>
            <a:fld id="{5EBDD25B-C199-5041-A009-85A5D6B7A570}" type="slidenum">
              <a:rPr lang="en-US" smtClean="0"/>
              <a:t>4</a:t>
            </a:fld>
            <a:endParaRPr lang="en-US"/>
          </a:p>
        </p:txBody>
      </p:sp>
    </p:spTree>
    <p:extLst>
      <p:ext uri="{BB962C8B-B14F-4D97-AF65-F5344CB8AC3E}">
        <p14:creationId xmlns:p14="http://schemas.microsoft.com/office/powerpoint/2010/main" val="723264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MongoDB was built to address the way the world has changed while preserving the core database capabilities required to build modern applications.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Our vision is to leverage the work that Oracle and others have done over the last 40 years to make relational databases what they are today, and to take the reins from here. We pick up where they left off, incorporating the work that internet pioneers like Google and Amazon did to address the requirements of modern applications.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MongoDB is the only database that harnesses the innovations of </a:t>
            </a:r>
            <a:r>
              <a:rPr lang="en-US" sz="1200" kern="1200" dirty="0" err="1" smtClean="0">
                <a:solidFill>
                  <a:schemeClr val="tx1"/>
                </a:solidFill>
                <a:latin typeface="+mn-lt"/>
                <a:ea typeface="+mn-ea"/>
                <a:cs typeface="+mn-cs"/>
              </a:rPr>
              <a:t>NoSQL</a:t>
            </a:r>
            <a:r>
              <a:rPr lang="en-US" sz="1200" kern="1200" dirty="0" smtClean="0">
                <a:solidFill>
                  <a:schemeClr val="tx1"/>
                </a:solidFill>
                <a:latin typeface="+mn-lt"/>
                <a:ea typeface="+mn-ea"/>
                <a:cs typeface="+mn-cs"/>
              </a:rPr>
              <a:t> and maintains the foundation of relational databases – and we call this our Nexus Architecture.</a:t>
            </a:r>
          </a:p>
          <a:p>
            <a:pPr marL="0" indent="0">
              <a:buFont typeface="Arial"/>
              <a:buNone/>
            </a:pPr>
            <a:endParaRPr lang="en-US" baseline="0" dirty="0" smtClean="0"/>
          </a:p>
        </p:txBody>
      </p:sp>
      <p:sp>
        <p:nvSpPr>
          <p:cNvPr id="4" name="Slide Number Placeholder 3"/>
          <p:cNvSpPr>
            <a:spLocks noGrp="1"/>
          </p:cNvSpPr>
          <p:nvPr>
            <p:ph type="sldNum" sz="quarter" idx="10"/>
          </p:nvPr>
        </p:nvSpPr>
        <p:spPr/>
        <p:txBody>
          <a:bodyPr/>
          <a:lstStyle/>
          <a:p>
            <a:fld id="{5EBDD25B-C199-5041-A009-85A5D6B7A570}" type="slidenum">
              <a:rPr lang="en-US" smtClean="0"/>
              <a:t>5</a:t>
            </a:fld>
            <a:endParaRPr lang="en-US"/>
          </a:p>
        </p:txBody>
      </p:sp>
    </p:spTree>
    <p:extLst>
      <p:ext uri="{BB962C8B-B14F-4D97-AF65-F5344CB8AC3E}">
        <p14:creationId xmlns:p14="http://schemas.microsoft.com/office/powerpoint/2010/main" val="525981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0E6630D-DDB1-2240-B490-0D167507570D}" type="slidenum">
              <a:rPr lang="en-US" smtClean="0"/>
              <a:t>6</a:t>
            </a:fld>
            <a:endParaRPr lang="en-US"/>
          </a:p>
        </p:txBody>
      </p:sp>
    </p:spTree>
    <p:extLst>
      <p:ext uri="{BB962C8B-B14F-4D97-AF65-F5344CB8AC3E}">
        <p14:creationId xmlns:p14="http://schemas.microsoft.com/office/powerpoint/2010/main" val="434249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r>
              <a:rPr lang="en-US" sz="1100" b="0" i="0" u="none" strike="noStrike" cap="none">
                <a:solidFill>
                  <a:schemeClr val="dk1"/>
                </a:solidFill>
                <a:latin typeface="Arial"/>
                <a:ea typeface="Arial"/>
                <a:cs typeface="Arial"/>
                <a:sym typeface="Arial"/>
              </a:rPr>
              <a:t>Set the context for the discussion – define what is in scope and what is not</a:t>
            </a:r>
            <a:br>
              <a:rPr lang="en-US" sz="1100" b="0" i="0" u="none" strike="noStrike" cap="none">
                <a:solidFill>
                  <a:schemeClr val="dk1"/>
                </a:solidFill>
                <a:latin typeface="Arial"/>
                <a:ea typeface="Arial"/>
                <a:cs typeface="Arial"/>
                <a:sym typeface="Arial"/>
              </a:rPr>
            </a:br>
            <a:r>
              <a:rPr lang="en-US" sz="1100" b="0" i="0" u="none" strike="noStrike" cap="none">
                <a:solidFill>
                  <a:schemeClr val="dk1"/>
                </a:solidFill>
                <a:latin typeface="Arial"/>
                <a:ea typeface="Arial"/>
                <a:cs typeface="Arial"/>
                <a:sym typeface="Arial"/>
              </a:rPr>
              <a:t>For the purpose of this webinar, Analytics = BI (advanced algorithms and data manipulation, e.g. machine learning, is out of scope)</a:t>
            </a:r>
          </a:p>
        </p:txBody>
      </p:sp>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9240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5EBDD25B-C199-5041-A009-85A5D6B7A570}" type="slidenum">
              <a:rPr lang="en-US" smtClean="0"/>
              <a:t>9</a:t>
            </a:fld>
            <a:endParaRPr lang="en-US"/>
          </a:p>
        </p:txBody>
      </p:sp>
    </p:spTree>
    <p:extLst>
      <p:ext uri="{BB962C8B-B14F-4D97-AF65-F5344CB8AC3E}">
        <p14:creationId xmlns:p14="http://schemas.microsoft.com/office/powerpoint/2010/main" val="1044232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Arial" charset="0"/>
                <a:ea typeface="MS PGothic" charset="0"/>
              </a:rPr>
              <a:t>Support for the most popular languages and frameworks</a:t>
            </a:r>
            <a:endParaRPr lang="en-US" sz="1200" dirty="0" smtClean="0">
              <a:solidFill>
                <a:schemeClr val="bg1"/>
              </a:solidFill>
              <a:effectLst>
                <a:outerShdw blurRad="63500" dist="38100" dir="2700000" algn="tl" rotWithShape="0">
                  <a:srgbClr val="000000">
                    <a:alpha val="20000"/>
                  </a:srgbClr>
                </a:outerShdw>
              </a:effectLst>
              <a:ea typeface="ＭＳ Ｐゴシック" charset="0"/>
            </a:endParaRPr>
          </a:p>
          <a:p>
            <a:endParaRPr lang="en-US" dirty="0" smtClean="0"/>
          </a:p>
        </p:txBody>
      </p:sp>
      <p:sp>
        <p:nvSpPr>
          <p:cNvPr id="4" name="Slide Number Placeholder 3"/>
          <p:cNvSpPr>
            <a:spLocks noGrp="1"/>
          </p:cNvSpPr>
          <p:nvPr>
            <p:ph type="sldNum" sz="quarter" idx="10"/>
          </p:nvPr>
        </p:nvSpPr>
        <p:spPr/>
        <p:txBody>
          <a:bodyPr/>
          <a:lstStyle/>
          <a:p>
            <a:fld id="{5EBDD25B-C199-5041-A009-85A5D6B7A570}" type="slidenum">
              <a:rPr lang="en-US" smtClean="0"/>
              <a:t>10</a:t>
            </a:fld>
            <a:endParaRPr lang="en-US"/>
          </a:p>
        </p:txBody>
      </p:sp>
    </p:spTree>
    <p:extLst>
      <p:ext uri="{BB962C8B-B14F-4D97-AF65-F5344CB8AC3E}">
        <p14:creationId xmlns:p14="http://schemas.microsoft.com/office/powerpoint/2010/main" val="2073451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7F86CA-A5D2-144C-9454-05D30AEB2DB8}" type="datetimeFigureOut">
              <a:rPr lang="en-US" smtClean="0"/>
              <a:t>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70CBE-6ADA-794B-A2F8-0F214E39E677}" type="slidenum">
              <a:rPr lang="en-US" smtClean="0"/>
              <a:t>‹#›</a:t>
            </a:fld>
            <a:endParaRPr lang="en-US"/>
          </a:p>
        </p:txBody>
      </p:sp>
    </p:spTree>
    <p:extLst>
      <p:ext uri="{BB962C8B-B14F-4D97-AF65-F5344CB8AC3E}">
        <p14:creationId xmlns:p14="http://schemas.microsoft.com/office/powerpoint/2010/main" val="676860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7F86CA-A5D2-144C-9454-05D30AEB2DB8}" type="datetimeFigureOut">
              <a:rPr lang="en-US" smtClean="0"/>
              <a:t>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70CBE-6ADA-794B-A2F8-0F214E39E677}" type="slidenum">
              <a:rPr lang="en-US" smtClean="0"/>
              <a:t>‹#›</a:t>
            </a:fld>
            <a:endParaRPr lang="en-US"/>
          </a:p>
        </p:txBody>
      </p:sp>
    </p:spTree>
    <p:extLst>
      <p:ext uri="{BB962C8B-B14F-4D97-AF65-F5344CB8AC3E}">
        <p14:creationId xmlns:p14="http://schemas.microsoft.com/office/powerpoint/2010/main" val="1820331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7F86CA-A5D2-144C-9454-05D30AEB2DB8}" type="datetimeFigureOut">
              <a:rPr lang="en-US" smtClean="0"/>
              <a:t>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70CBE-6ADA-794B-A2F8-0F214E39E677}" type="slidenum">
              <a:rPr lang="en-US" smtClean="0"/>
              <a:t>‹#›</a:t>
            </a:fld>
            <a:endParaRPr lang="en-US"/>
          </a:p>
        </p:txBody>
      </p:sp>
    </p:spTree>
    <p:extLst>
      <p:ext uri="{BB962C8B-B14F-4D97-AF65-F5344CB8AC3E}">
        <p14:creationId xmlns:p14="http://schemas.microsoft.com/office/powerpoint/2010/main" val="1251905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622" y="10055"/>
            <a:ext cx="10972799" cy="11430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242423"/>
              </a:buClr>
              <a:buFont typeface="Arial"/>
              <a:buNone/>
              <a:defRPr sz="3600" b="1" i="0" u="none" strike="noStrike" cap="none">
                <a:solidFill>
                  <a:srgbClr val="242423"/>
                </a:solidFill>
                <a:latin typeface="Arial"/>
                <a:ea typeface="Arial"/>
                <a:cs typeface="Arial"/>
                <a:sym typeface="Arial"/>
              </a:defRPr>
            </a:lvl1pPr>
            <a:lvl2pPr lvl="1" indent="0">
              <a:spcBef>
                <a:spcPts val="0"/>
              </a:spcBef>
              <a:buFont typeface="Arial"/>
              <a:buNone/>
              <a:defRPr sz="1900"/>
            </a:lvl2pPr>
            <a:lvl3pPr lvl="2" indent="0">
              <a:spcBef>
                <a:spcPts val="0"/>
              </a:spcBef>
              <a:buFont typeface="Arial"/>
              <a:buNone/>
              <a:defRPr sz="1900"/>
            </a:lvl3pPr>
            <a:lvl4pPr lvl="3" indent="0">
              <a:spcBef>
                <a:spcPts val="0"/>
              </a:spcBef>
              <a:buFont typeface="Arial"/>
              <a:buNone/>
              <a:defRPr sz="1900"/>
            </a:lvl4pPr>
            <a:lvl5pPr lvl="4" indent="0">
              <a:spcBef>
                <a:spcPts val="0"/>
              </a:spcBef>
              <a:buFont typeface="Arial"/>
              <a:buNone/>
              <a:defRPr sz="1900"/>
            </a:lvl5pPr>
            <a:lvl6pPr lvl="5" indent="0">
              <a:spcBef>
                <a:spcPts val="0"/>
              </a:spcBef>
              <a:buFont typeface="Arial"/>
              <a:buNone/>
              <a:defRPr sz="1900"/>
            </a:lvl6pPr>
            <a:lvl7pPr lvl="6" indent="0">
              <a:spcBef>
                <a:spcPts val="0"/>
              </a:spcBef>
              <a:buFont typeface="Arial"/>
              <a:buNone/>
              <a:defRPr sz="1900"/>
            </a:lvl7pPr>
            <a:lvl8pPr lvl="7" indent="0">
              <a:spcBef>
                <a:spcPts val="0"/>
              </a:spcBef>
              <a:buFont typeface="Arial"/>
              <a:buNone/>
              <a:defRPr sz="1900"/>
            </a:lvl8pPr>
            <a:lvl9pPr lvl="8" indent="0">
              <a:spcBef>
                <a:spcPts val="0"/>
              </a:spcBef>
              <a:buFont typeface="Arial"/>
              <a:buNone/>
              <a:defRPr sz="1900"/>
            </a:lvl9pPr>
          </a:lstStyle>
          <a:p>
            <a:endParaRPr/>
          </a:p>
        </p:txBody>
      </p:sp>
      <p:sp>
        <p:nvSpPr>
          <p:cNvPr id="13" name="Shape 13"/>
          <p:cNvSpPr txBox="1"/>
          <p:nvPr/>
        </p:nvSpPr>
        <p:spPr>
          <a:xfrm>
            <a:off x="498012" y="6396908"/>
            <a:ext cx="309699" cy="215443"/>
          </a:xfrm>
          <a:prstGeom prst="rect">
            <a:avLst/>
          </a:prstGeom>
          <a:noFill/>
          <a:ln>
            <a:noFill/>
          </a:ln>
        </p:spPr>
        <p:txBody>
          <a:bodyPr lIns="91375" tIns="45675" rIns="91375" bIns="45675" anchor="t" anchorCtr="0">
            <a:noAutofit/>
          </a:bodyPr>
          <a:lstStyle/>
          <a:p>
            <a:pPr marL="0" marR="0" lvl="0" indent="0" algn="l" rtl="0">
              <a:lnSpc>
                <a:spcPct val="100000"/>
              </a:lnSpc>
              <a:spcBef>
                <a:spcPts val="0"/>
              </a:spcBef>
              <a:spcAft>
                <a:spcPts val="0"/>
              </a:spcAft>
              <a:buClr>
                <a:schemeClr val="dk1"/>
              </a:buClr>
              <a:buSzPct val="25000"/>
              <a:buFont typeface="Arial"/>
              <a:buNone/>
            </a:pPr>
            <a:fld id="{00000000-1234-1234-1234-123412341234}" type="slidenum">
              <a:rPr lang="en-US" sz="800" b="0" i="0" u="none" strike="noStrike" cap="none">
                <a:solidFill>
                  <a:schemeClr val="dk1"/>
                </a:solidFill>
                <a:latin typeface="Arial"/>
                <a:ea typeface="Arial"/>
                <a:cs typeface="Arial"/>
                <a:sym typeface="Arial"/>
              </a:rPr>
              <a:t>‹#›</a:t>
            </a:fld>
            <a:endParaRPr lang="en-US" sz="800" b="0" i="0" u="none" strike="noStrike" cap="none">
              <a:solidFill>
                <a:schemeClr val="dk1"/>
              </a:solidFill>
              <a:latin typeface="Arial"/>
              <a:ea typeface="Arial"/>
              <a:cs typeface="Arial"/>
              <a:sym typeface="Arial"/>
            </a:endParaRPr>
          </a:p>
        </p:txBody>
      </p:sp>
      <p:pic>
        <p:nvPicPr>
          <p:cNvPr id="14" name="Shape 14"/>
          <p:cNvPicPr preferRelativeResize="0"/>
          <p:nvPr/>
        </p:nvPicPr>
        <p:blipFill rotWithShape="1">
          <a:blip r:embed="rId2">
            <a:alphaModFix/>
          </a:blip>
          <a:srcRect/>
          <a:stretch/>
        </p:blipFill>
        <p:spPr>
          <a:xfrm>
            <a:off x="10610345" y="6350737"/>
            <a:ext cx="977898" cy="347225"/>
          </a:xfrm>
          <a:prstGeom prst="rect">
            <a:avLst/>
          </a:prstGeom>
          <a:noFill/>
          <a:ln>
            <a:noFill/>
          </a:ln>
        </p:spPr>
      </p:pic>
    </p:spTree>
    <p:extLst>
      <p:ext uri="{BB962C8B-B14F-4D97-AF65-F5344CB8AC3E}">
        <p14:creationId xmlns:p14="http://schemas.microsoft.com/office/powerpoint/2010/main" val="1550138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p:spPr>
        <p:txBody>
          <a:bodyPr/>
          <a:lstStyle>
            <a:lvl1pPr>
              <a:defRPr>
                <a:solidFill>
                  <a:srgbClr val="242423"/>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242423"/>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1969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rgbClr val="242423"/>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p:spPr>
        <p:txBody>
          <a:bodyPr/>
          <a:lstStyle>
            <a:lvl1pPr>
              <a:defRPr>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FFFFFF"/>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7984764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242423"/>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rgbClr val="242423"/>
                </a:solidFill>
              </a:defRPr>
            </a:lvl1pPr>
            <a:lvl2pPr>
              <a:defRPr>
                <a:solidFill>
                  <a:srgbClr val="242423"/>
                </a:solidFill>
              </a:defRPr>
            </a:lvl2pPr>
            <a:lvl3pPr>
              <a:defRPr>
                <a:solidFill>
                  <a:srgbClr val="242423"/>
                </a:solidFill>
              </a:defRPr>
            </a:lvl3pPr>
            <a:lvl4pPr>
              <a:defRPr>
                <a:solidFill>
                  <a:srgbClr val="242423"/>
                </a:solidFill>
              </a:defRPr>
            </a:lvl4pPr>
            <a:lvl5pPr>
              <a:defRPr>
                <a:solidFill>
                  <a:srgbClr val="242423"/>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2"/>
          <a:stretch>
            <a:fillRect/>
          </a:stretch>
        </p:blipFill>
        <p:spPr>
          <a:xfrm>
            <a:off x="10363200" y="6308727"/>
            <a:ext cx="1219200" cy="348776"/>
          </a:xfrm>
          <a:prstGeom prst="rect">
            <a:avLst/>
          </a:prstGeom>
        </p:spPr>
      </p:pic>
    </p:spTree>
    <p:extLst>
      <p:ext uri="{BB962C8B-B14F-4D97-AF65-F5344CB8AC3E}">
        <p14:creationId xmlns:p14="http://schemas.microsoft.com/office/powerpoint/2010/main" val="157716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1" y="593367"/>
            <a:ext cx="11360799" cy="7635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415601" y="1536633"/>
            <a:ext cx="11360799" cy="4555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11296610" y="6217621"/>
            <a:ext cx="731599" cy="524800"/>
          </a:xfrm>
          <a:prstGeom prst="rect">
            <a:avLst/>
          </a:prstGeom>
        </p:spPr>
        <p:txBody>
          <a:bodyPr lIns="91425" tIns="91425" rIns="91425" bIns="91425" anchor="ctr" anchorCtr="0">
            <a:noAutofit/>
          </a:bodyPr>
          <a:lstStyle/>
          <a:p>
            <a:pPr defTabSz="609585"/>
            <a:fld id="{00000000-1234-1234-1234-123412341234}" type="slidenum">
              <a:rPr lang="en" smtClean="0">
                <a:solidFill>
                  <a:prstClr val="black"/>
                </a:solidFill>
              </a:rPr>
              <a:pPr defTabSz="609585"/>
              <a:t>‹#›</a:t>
            </a:fld>
            <a:endParaRPr lang="en" dirty="0">
              <a:solidFill>
                <a:prstClr val="black"/>
              </a:solidFill>
            </a:endParaRPr>
          </a:p>
        </p:txBody>
      </p:sp>
    </p:spTree>
    <p:extLst>
      <p:ext uri="{BB962C8B-B14F-4D97-AF65-F5344CB8AC3E}">
        <p14:creationId xmlns:p14="http://schemas.microsoft.com/office/powerpoint/2010/main" val="470548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5125"/>
          </a:xfrm>
          <a:prstGeom prst="rect">
            <a:avLst/>
          </a:prstGeom>
        </p:spPr>
        <p:txBody>
          <a:bodyPr/>
          <a:lstStyle/>
          <a:p>
            <a:pPr defTabSz="609585"/>
            <a:fld id="{B5B82309-1736-7C4F-8476-9855DC145AA0}" type="datetimeFigureOut">
              <a:rPr lang="en-US" smtClean="0">
                <a:solidFill>
                  <a:prstClr val="black"/>
                </a:solidFill>
              </a:rPr>
              <a:pPr defTabSz="609585"/>
              <a:t>9/20/16</a:t>
            </a:fld>
            <a:endParaRPr lang="en-US" dirty="0">
              <a:solidFill>
                <a:prstClr val="black"/>
              </a:solidFill>
            </a:endParaRPr>
          </a:p>
        </p:txBody>
      </p:sp>
      <p:sp>
        <p:nvSpPr>
          <p:cNvPr id="3" name="Footer Placeholder 2"/>
          <p:cNvSpPr>
            <a:spLocks noGrp="1"/>
          </p:cNvSpPr>
          <p:nvPr>
            <p:ph type="ftr" sz="quarter" idx="11"/>
          </p:nvPr>
        </p:nvSpPr>
        <p:spPr>
          <a:xfrm>
            <a:off x="4038600" y="6356351"/>
            <a:ext cx="4114800" cy="365125"/>
          </a:xfrm>
          <a:prstGeom prst="rect">
            <a:avLst/>
          </a:prstGeom>
        </p:spPr>
        <p:txBody>
          <a:bodyPr/>
          <a:lstStyle/>
          <a:p>
            <a:pPr defTabSz="609585"/>
            <a:endParaRPr lang="en-US" dirty="0">
              <a:solidFill>
                <a:prstClr val="black"/>
              </a:solidFill>
            </a:endParaRPr>
          </a:p>
        </p:txBody>
      </p:sp>
      <p:sp>
        <p:nvSpPr>
          <p:cNvPr id="4" name="Slide Number Placeholder 3"/>
          <p:cNvSpPr>
            <a:spLocks noGrp="1"/>
          </p:cNvSpPr>
          <p:nvPr>
            <p:ph type="sldNum" sz="quarter" idx="12"/>
          </p:nvPr>
        </p:nvSpPr>
        <p:spPr>
          <a:xfrm>
            <a:off x="8610600" y="6356351"/>
            <a:ext cx="2743200" cy="365125"/>
          </a:xfrm>
          <a:prstGeom prst="rect">
            <a:avLst/>
          </a:prstGeom>
        </p:spPr>
        <p:txBody>
          <a:bodyPr/>
          <a:lstStyle/>
          <a:p>
            <a:pPr defTabSz="609585"/>
            <a:fld id="{88F35A44-6C59-F744-B669-5807AD509A4E}" type="slidenum">
              <a:rPr lang="en-US" smtClean="0">
                <a:solidFill>
                  <a:prstClr val="black"/>
                </a:solidFill>
              </a:rPr>
              <a:pPr defTabSz="609585"/>
              <a:t>‹#›</a:t>
            </a:fld>
            <a:endParaRPr lang="en-US" dirty="0">
              <a:solidFill>
                <a:prstClr val="black"/>
              </a:solidFill>
            </a:endParaRPr>
          </a:p>
        </p:txBody>
      </p:sp>
    </p:spTree>
    <p:extLst>
      <p:ext uri="{BB962C8B-B14F-4D97-AF65-F5344CB8AC3E}">
        <p14:creationId xmlns:p14="http://schemas.microsoft.com/office/powerpoint/2010/main" val="529130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7F86CA-A5D2-144C-9454-05D30AEB2DB8}" type="datetimeFigureOut">
              <a:rPr lang="en-US" smtClean="0"/>
              <a:t>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70CBE-6ADA-794B-A2F8-0F214E39E677}" type="slidenum">
              <a:rPr lang="en-US" smtClean="0"/>
              <a:t>‹#›</a:t>
            </a:fld>
            <a:endParaRPr lang="en-US"/>
          </a:p>
        </p:txBody>
      </p:sp>
    </p:spTree>
    <p:extLst>
      <p:ext uri="{BB962C8B-B14F-4D97-AF65-F5344CB8AC3E}">
        <p14:creationId xmlns:p14="http://schemas.microsoft.com/office/powerpoint/2010/main" val="345440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7F86CA-A5D2-144C-9454-05D30AEB2DB8}" type="datetimeFigureOut">
              <a:rPr lang="en-US" smtClean="0"/>
              <a:t>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70CBE-6ADA-794B-A2F8-0F214E39E677}" type="slidenum">
              <a:rPr lang="en-US" smtClean="0"/>
              <a:t>‹#›</a:t>
            </a:fld>
            <a:endParaRPr lang="en-US"/>
          </a:p>
        </p:txBody>
      </p:sp>
    </p:spTree>
    <p:extLst>
      <p:ext uri="{BB962C8B-B14F-4D97-AF65-F5344CB8AC3E}">
        <p14:creationId xmlns:p14="http://schemas.microsoft.com/office/powerpoint/2010/main" val="1781802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7F86CA-A5D2-144C-9454-05D30AEB2DB8}" type="datetimeFigureOut">
              <a:rPr lang="en-US" smtClean="0"/>
              <a:t>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70CBE-6ADA-794B-A2F8-0F214E39E677}" type="slidenum">
              <a:rPr lang="en-US" smtClean="0"/>
              <a:t>‹#›</a:t>
            </a:fld>
            <a:endParaRPr lang="en-US"/>
          </a:p>
        </p:txBody>
      </p:sp>
    </p:spTree>
    <p:extLst>
      <p:ext uri="{BB962C8B-B14F-4D97-AF65-F5344CB8AC3E}">
        <p14:creationId xmlns:p14="http://schemas.microsoft.com/office/powerpoint/2010/main" val="87680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7F86CA-A5D2-144C-9454-05D30AEB2DB8}" type="datetimeFigureOut">
              <a:rPr lang="en-US" smtClean="0"/>
              <a:t>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170CBE-6ADA-794B-A2F8-0F214E39E677}" type="slidenum">
              <a:rPr lang="en-US" smtClean="0"/>
              <a:t>‹#›</a:t>
            </a:fld>
            <a:endParaRPr lang="en-US"/>
          </a:p>
        </p:txBody>
      </p:sp>
    </p:spTree>
    <p:extLst>
      <p:ext uri="{BB962C8B-B14F-4D97-AF65-F5344CB8AC3E}">
        <p14:creationId xmlns:p14="http://schemas.microsoft.com/office/powerpoint/2010/main" val="480280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7F86CA-A5D2-144C-9454-05D30AEB2DB8}" type="datetimeFigureOut">
              <a:rPr lang="en-US" smtClean="0"/>
              <a:t>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170CBE-6ADA-794B-A2F8-0F214E39E677}" type="slidenum">
              <a:rPr lang="en-US" smtClean="0"/>
              <a:t>‹#›</a:t>
            </a:fld>
            <a:endParaRPr lang="en-US"/>
          </a:p>
        </p:txBody>
      </p:sp>
    </p:spTree>
    <p:extLst>
      <p:ext uri="{BB962C8B-B14F-4D97-AF65-F5344CB8AC3E}">
        <p14:creationId xmlns:p14="http://schemas.microsoft.com/office/powerpoint/2010/main" val="1838347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7F86CA-A5D2-144C-9454-05D30AEB2DB8}" type="datetimeFigureOut">
              <a:rPr lang="en-US" smtClean="0"/>
              <a:t>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170CBE-6ADA-794B-A2F8-0F214E39E677}" type="slidenum">
              <a:rPr lang="en-US" smtClean="0"/>
              <a:t>‹#›</a:t>
            </a:fld>
            <a:endParaRPr lang="en-US"/>
          </a:p>
        </p:txBody>
      </p:sp>
    </p:spTree>
    <p:extLst>
      <p:ext uri="{BB962C8B-B14F-4D97-AF65-F5344CB8AC3E}">
        <p14:creationId xmlns:p14="http://schemas.microsoft.com/office/powerpoint/2010/main" val="1261051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7F86CA-A5D2-144C-9454-05D30AEB2DB8}" type="datetimeFigureOut">
              <a:rPr lang="en-US" smtClean="0"/>
              <a:t>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70CBE-6ADA-794B-A2F8-0F214E39E677}" type="slidenum">
              <a:rPr lang="en-US" smtClean="0"/>
              <a:t>‹#›</a:t>
            </a:fld>
            <a:endParaRPr lang="en-US"/>
          </a:p>
        </p:txBody>
      </p:sp>
    </p:spTree>
    <p:extLst>
      <p:ext uri="{BB962C8B-B14F-4D97-AF65-F5344CB8AC3E}">
        <p14:creationId xmlns:p14="http://schemas.microsoft.com/office/powerpoint/2010/main" val="982851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7F86CA-A5D2-144C-9454-05D30AEB2DB8}" type="datetimeFigureOut">
              <a:rPr lang="en-US" smtClean="0"/>
              <a:t>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70CBE-6ADA-794B-A2F8-0F214E39E677}" type="slidenum">
              <a:rPr lang="en-US" smtClean="0"/>
              <a:t>‹#›</a:t>
            </a:fld>
            <a:endParaRPr lang="en-US"/>
          </a:p>
        </p:txBody>
      </p:sp>
    </p:spTree>
    <p:extLst>
      <p:ext uri="{BB962C8B-B14F-4D97-AF65-F5344CB8AC3E}">
        <p14:creationId xmlns:p14="http://schemas.microsoft.com/office/powerpoint/2010/main" val="34471254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7F86CA-A5D2-144C-9454-05D30AEB2DB8}" type="datetimeFigureOut">
              <a:rPr lang="en-US" smtClean="0"/>
              <a:t>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170CBE-6ADA-794B-A2F8-0F214E39E677}" type="slidenum">
              <a:rPr lang="en-US" smtClean="0"/>
              <a:t>‹#›</a:t>
            </a:fld>
            <a:endParaRPr lang="en-US"/>
          </a:p>
        </p:txBody>
      </p:sp>
    </p:spTree>
    <p:extLst>
      <p:ext uri="{BB962C8B-B14F-4D97-AF65-F5344CB8AC3E}">
        <p14:creationId xmlns:p14="http://schemas.microsoft.com/office/powerpoint/2010/main" val="366877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19893748"/>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Lst>
  <p:txStyles>
    <p:titleStyle>
      <a:lvl1pPr algn="ctr" defTabSz="609585" rtl="0" eaLnBrk="1" latinLnBrk="0" hangingPunct="1">
        <a:spcBef>
          <a:spcPct val="0"/>
        </a:spcBef>
        <a:buNone/>
        <a:defRPr sz="4800" b="1" kern="1200" spc="-200">
          <a:solidFill>
            <a:srgbClr val="242423"/>
          </a:solidFill>
          <a:latin typeface="Arial"/>
          <a:ea typeface="+mj-ea"/>
          <a:cs typeface="Arial"/>
        </a:defRPr>
      </a:lvl1pPr>
    </p:titleStyle>
    <p:bodyStyle>
      <a:lvl1pPr marL="457189" indent="-457189" algn="l" defTabSz="609585" rtl="0" eaLnBrk="1" latinLnBrk="0" hangingPunct="1">
        <a:spcBef>
          <a:spcPct val="20000"/>
        </a:spcBef>
        <a:buFont typeface="Arial"/>
        <a:buChar char="•"/>
        <a:defRPr sz="2133" kern="1200">
          <a:solidFill>
            <a:srgbClr val="6D6C6C"/>
          </a:solidFill>
          <a:latin typeface="Arial"/>
          <a:ea typeface="+mn-ea"/>
          <a:cs typeface="Arial"/>
        </a:defRPr>
      </a:lvl1pPr>
      <a:lvl2pPr marL="990575" indent="-380990" algn="l" defTabSz="609585" rtl="0" eaLnBrk="1" latinLnBrk="0" hangingPunct="1">
        <a:spcBef>
          <a:spcPct val="20000"/>
        </a:spcBef>
        <a:buFont typeface="Arial"/>
        <a:buChar char="–"/>
        <a:defRPr sz="2133" kern="1200">
          <a:solidFill>
            <a:srgbClr val="6D6C6C"/>
          </a:solidFill>
          <a:latin typeface="Arial"/>
          <a:ea typeface="+mn-ea"/>
          <a:cs typeface="Arial"/>
        </a:defRPr>
      </a:lvl2pPr>
      <a:lvl3pPr marL="1523962" indent="-304792" algn="l" defTabSz="609585" rtl="0" eaLnBrk="1" latinLnBrk="0" hangingPunct="1">
        <a:spcBef>
          <a:spcPct val="20000"/>
        </a:spcBef>
        <a:buFont typeface="Arial"/>
        <a:buChar char="•"/>
        <a:defRPr sz="2133" kern="1200">
          <a:solidFill>
            <a:srgbClr val="6D6C6C"/>
          </a:solidFill>
          <a:latin typeface="Arial"/>
          <a:ea typeface="+mn-ea"/>
          <a:cs typeface="Arial"/>
        </a:defRPr>
      </a:lvl3pPr>
      <a:lvl4pPr marL="2133547" indent="-304792" algn="l" defTabSz="609585" rtl="0" eaLnBrk="1" latinLnBrk="0" hangingPunct="1">
        <a:spcBef>
          <a:spcPct val="20000"/>
        </a:spcBef>
        <a:buFont typeface="Arial"/>
        <a:buChar char="–"/>
        <a:defRPr sz="2133" kern="1200">
          <a:solidFill>
            <a:srgbClr val="6D6C6C"/>
          </a:solidFill>
          <a:latin typeface="Arial"/>
          <a:ea typeface="+mn-ea"/>
          <a:cs typeface="Arial"/>
        </a:defRPr>
      </a:lvl4pPr>
      <a:lvl5pPr marL="2743131" indent="-304792" algn="l" defTabSz="609585" rtl="0" eaLnBrk="1" latinLnBrk="0" hangingPunct="1">
        <a:spcBef>
          <a:spcPct val="20000"/>
        </a:spcBef>
        <a:buFont typeface="Arial"/>
        <a:buChar char="»"/>
        <a:defRPr sz="2133" kern="1200">
          <a:solidFill>
            <a:srgbClr val="6D6C6C"/>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emf"/></Relationships>
</file>

<file path=ppt/slides/_rels/slide10.xml.rels><?xml version="1.0" encoding="UTF-8" standalone="yes"?>
<Relationships xmlns="http://schemas.openxmlformats.org/package/2006/relationships"><Relationship Id="rId11" Type="http://schemas.openxmlformats.org/officeDocument/2006/relationships/image" Target="../media/image34.png"/><Relationship Id="rId12" Type="http://schemas.openxmlformats.org/officeDocument/2006/relationships/image" Target="../media/image35.png"/><Relationship Id="rId13" Type="http://schemas.openxmlformats.org/officeDocument/2006/relationships/image" Target="../media/image36.png"/><Relationship Id="rId14" Type="http://schemas.openxmlformats.org/officeDocument/2006/relationships/image" Target="../media/image37.png"/><Relationship Id="rId15" Type="http://schemas.openxmlformats.org/officeDocument/2006/relationships/image" Target="../media/image38.png"/><Relationship Id="rId16" Type="http://schemas.openxmlformats.org/officeDocument/2006/relationships/image" Target="../media/image39.png"/><Relationship Id="rId17" Type="http://schemas.openxmlformats.org/officeDocument/2006/relationships/image" Target="../media/image40.png"/><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image" Target="../media/image30.png"/><Relationship Id="rId8" Type="http://schemas.openxmlformats.org/officeDocument/2006/relationships/image" Target="../media/image31.png"/><Relationship Id="rId9" Type="http://schemas.openxmlformats.org/officeDocument/2006/relationships/image" Target="../media/image32.png"/><Relationship Id="rId10" Type="http://schemas.openxmlformats.org/officeDocument/2006/relationships/image" Target="../media/image3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4" Type="http://schemas.openxmlformats.org/officeDocument/2006/relationships/image" Target="../media/image18.png"/><Relationship Id="rId5" Type="http://schemas.openxmlformats.org/officeDocument/2006/relationships/image" Target="../media/image44.png"/><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44.png"/><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ongodb.com/bi-connector/reference/mongodrdl/#bin.mongodrdl" TargetMode="External"/><Relationship Id="rId4" Type="http://schemas.openxmlformats.org/officeDocument/2006/relationships/hyperlink" Target="https://docs.mongodb.com/bi-connector/reference/mongobischema/#bin.mongobischema" TargetMode="External"/><Relationship Id="rId1" Type="http://schemas.openxmlformats.org/officeDocument/2006/relationships/slideLayout" Target="../slideLayouts/slideLayout12.xml"/><Relationship Id="rId2" Type="http://schemas.openxmlformats.org/officeDocument/2006/relationships/hyperlink" Target="https://docs.mongodb.com/bi-connector/reference/mongobiuser/#bin.mongobiuser"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ocs.mongodb.com/manual/reference/mongodb-extended-json/#data_date" TargetMode="External"/><Relationship Id="rId4" Type="http://schemas.openxmlformats.org/officeDocument/2006/relationships/hyperlink" Target="https://docs.mongodb.com/manual/reference/glossary/#term-sql" TargetMode="External"/><Relationship Id="rId5" Type="http://schemas.openxmlformats.org/officeDocument/2006/relationships/hyperlink" Target="https://docs.mongodb.com/manual/reference/mongodb-extended-json/#data_timestamp" TargetMode="External"/><Relationship Id="rId6" Type="http://schemas.openxmlformats.org/officeDocument/2006/relationships/hyperlink" Target="http://docs.mongodb.com/manual/applications/geospatial-indexes" TargetMode="External"/><Relationship Id="rId1" Type="http://schemas.openxmlformats.org/officeDocument/2006/relationships/slideLayout" Target="../slideLayouts/slideLayout12.xml"/><Relationship Id="rId2" Type="http://schemas.openxmlformats.org/officeDocument/2006/relationships/hyperlink" Target="https://docs.mongodb.com/bi-connector/reference/mongodrdl/#bin.mongodrd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emf"/><Relationship Id="rId5" Type="http://schemas.openxmlformats.org/officeDocument/2006/relationships/image" Target="../media/image6.emf"/><Relationship Id="rId6" Type="http://schemas.openxmlformats.org/officeDocument/2006/relationships/image" Target="../media/image7.emf"/><Relationship Id="rId7"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4" Type="http://schemas.openxmlformats.org/officeDocument/2006/relationships/image" Target="../media/image46.png"/><Relationship Id="rId5" Type="http://schemas.openxmlformats.org/officeDocument/2006/relationships/image" Target="../media/image47.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3" Type="http://schemas.openxmlformats.org/officeDocument/2006/relationships/hyperlink" Target="https://www.mongodb.com/collateral/mongodb-3-2-whats-new" TargetMode="External"/><Relationship Id="rId4" Type="http://schemas.openxmlformats.org/officeDocument/2006/relationships/hyperlink" Target="https://www.mongodb.com/lp/download/mongodb-enterprise" TargetMode="External"/><Relationship Id="rId5" Type="http://schemas.openxmlformats.org/officeDocument/2006/relationships/hyperlink" Target="https://docs.mongodb.org/bi-connector/" TargetMode="External"/><Relationship Id="rId6" Type="http://schemas.openxmlformats.org/officeDocument/2006/relationships/hyperlink" Target="https://docs.mongodb.org/bi-connector/installation/" TargetMode="External"/><Relationship Id="rId7" Type="http://schemas.openxmlformats.org/officeDocument/2006/relationships/hyperlink" Target="https://docs.mongodb.org/bi-connector/schema-configuration/" TargetMode="External"/><Relationship Id="rId8" Type="http://schemas.openxmlformats.org/officeDocument/2006/relationships/hyperlink" Target="https://docs.mongodb.org/bi-connector/components/" TargetMode="External"/><Relationship Id="rId9" Type="http://schemas.openxmlformats.org/officeDocument/2006/relationships/hyperlink" Target="https://docs.mongodb.org/bi-connector/faq/" TargetMode="External"/><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9.tiff"/><Relationship Id="rId4" Type="http://schemas.openxmlformats.org/officeDocument/2006/relationships/image" Target="../media/image10.tif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emf"/><Relationship Id="rId5" Type="http://schemas.openxmlformats.org/officeDocument/2006/relationships/image" Target="../media/image13.emf"/><Relationship Id="rId6" Type="http://schemas.openxmlformats.org/officeDocument/2006/relationships/image" Target="../media/image14.emf"/><Relationship Id="rId7" Type="http://schemas.openxmlformats.org/officeDocument/2006/relationships/image" Target="../media/image5.emf"/><Relationship Id="rId8" Type="http://schemas.openxmlformats.org/officeDocument/2006/relationships/image" Target="../media/image6.emf"/><Relationship Id="rId9" Type="http://schemas.openxmlformats.org/officeDocument/2006/relationships/image" Target="../media/image7.emf"/><Relationship Id="rId10"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emf"/><Relationship Id="rId5" Type="http://schemas.openxmlformats.org/officeDocument/2006/relationships/image" Target="../media/image12.emf"/><Relationship Id="rId6" Type="http://schemas.openxmlformats.org/officeDocument/2006/relationships/image" Target="../media/image13.emf"/><Relationship Id="rId7" Type="http://schemas.openxmlformats.org/officeDocument/2006/relationships/image" Target="../media/image14.emf"/><Relationship Id="rId8" Type="http://schemas.openxmlformats.org/officeDocument/2006/relationships/image" Target="../media/image5.emf"/><Relationship Id="rId9" Type="http://schemas.openxmlformats.org/officeDocument/2006/relationships/image" Target="../media/image6.emf"/><Relationship Id="rId10" Type="http://schemas.openxmlformats.org/officeDocument/2006/relationships/image" Target="../media/image7.emf"/><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 Id="rId9" Type="http://schemas.openxmlformats.org/officeDocument/2006/relationships/image" Target="../media/image24.png"/><Relationship Id="rId10" Type="http://schemas.openxmlformats.org/officeDocument/2006/relationships/image" Target="../media/image25.png"/><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Rectangle 3"/>
          <p:cNvSpPr/>
          <p:nvPr/>
        </p:nvSpPr>
        <p:spPr>
          <a:xfrm>
            <a:off x="10010589" y="6051177"/>
            <a:ext cx="1927412" cy="702236"/>
          </a:xfrm>
          <a:prstGeom prst="rect">
            <a:avLst/>
          </a:prstGeom>
          <a:solidFill>
            <a:schemeClr val="tx1">
              <a:lumMod val="85000"/>
              <a:lumOff val="15000"/>
            </a:schemeClr>
          </a:solidFill>
          <a:ln>
            <a:noFill/>
          </a:ln>
        </p:spPr>
        <p:txBody>
          <a:bodyPr lIns="91423" tIns="91423" rIns="91423" bIns="91423" rtlCol="0" anchor="ctr" anchorCtr="0">
            <a:noAutofit/>
          </a:bodyPr>
          <a:lstStyle/>
          <a:p>
            <a:pPr algn="ctr"/>
            <a:endParaRPr lang="en-US" sz="1200">
              <a:solidFill>
                <a:schemeClr val="tx1">
                  <a:lumMod val="75000"/>
                  <a:lumOff val="25000"/>
                </a:schemeClr>
              </a:solidFill>
            </a:endParaRPr>
          </a:p>
        </p:txBody>
      </p:sp>
      <p:pic>
        <p:nvPicPr>
          <p:cNvPr id="11" name="Picture 10"/>
          <p:cNvPicPr>
            <a:picLocks noChangeAspect="1"/>
          </p:cNvPicPr>
          <p:nvPr/>
        </p:nvPicPr>
        <p:blipFill rotWithShape="1">
          <a:blip r:embed="rId3" cstate="email">
            <a:extLst>
              <a:ext uri="{28A0092B-C50C-407E-A947-70E740481C1C}">
                <a14:useLocalDpi xmlns:a14="http://schemas.microsoft.com/office/drawing/2010/main"/>
              </a:ext>
            </a:extLst>
          </a:blip>
          <a:srcRect r="84110"/>
          <a:stretch/>
        </p:blipFill>
        <p:spPr>
          <a:xfrm>
            <a:off x="11727894" y="6000345"/>
            <a:ext cx="420213" cy="753068"/>
          </a:xfrm>
          <a:prstGeom prst="rect">
            <a:avLst/>
          </a:prstGeom>
        </p:spPr>
      </p:pic>
      <p:sp>
        <p:nvSpPr>
          <p:cNvPr id="6" name="TextBox 5"/>
          <p:cNvSpPr txBox="1"/>
          <p:nvPr/>
        </p:nvSpPr>
        <p:spPr>
          <a:xfrm>
            <a:off x="96806" y="4267351"/>
            <a:ext cx="3994042" cy="1477328"/>
          </a:xfrm>
          <a:prstGeom prst="rect">
            <a:avLst/>
          </a:prstGeom>
          <a:noFill/>
        </p:spPr>
        <p:txBody>
          <a:bodyPr wrap="none" rtlCol="0">
            <a:spAutoFit/>
          </a:bodyPr>
          <a:lstStyle/>
          <a:p>
            <a:endParaRPr lang="en-US" dirty="0">
              <a:solidFill>
                <a:srgbClr val="B3B2B2"/>
              </a:solidFill>
            </a:endParaRPr>
          </a:p>
          <a:p>
            <a:r>
              <a:rPr lang="en-US" b="1" dirty="0" smtClean="0">
                <a:solidFill>
                  <a:srgbClr val="00B050"/>
                </a:solidFill>
              </a:rPr>
              <a:t>Emmanuel </a:t>
            </a:r>
            <a:r>
              <a:rPr lang="en-US" b="1" dirty="0" err="1" smtClean="0">
                <a:solidFill>
                  <a:srgbClr val="00B050"/>
                </a:solidFill>
              </a:rPr>
              <a:t>Deletang</a:t>
            </a:r>
            <a:r>
              <a:rPr lang="en-US" b="1" dirty="0" smtClean="0">
                <a:solidFill>
                  <a:srgbClr val="00B050"/>
                </a:solidFill>
              </a:rPr>
              <a:t>, </a:t>
            </a:r>
            <a:r>
              <a:rPr lang="en-US" dirty="0" smtClean="0">
                <a:solidFill>
                  <a:srgbClr val="00B050"/>
                </a:solidFill>
              </a:rPr>
              <a:t>Solutions Architect</a:t>
            </a:r>
            <a:endParaRPr lang="en-US" dirty="0">
              <a:solidFill>
                <a:srgbClr val="00B050"/>
              </a:solidFill>
            </a:endParaRPr>
          </a:p>
          <a:p>
            <a:r>
              <a:rPr lang="en-US" dirty="0" smtClean="0">
                <a:solidFill>
                  <a:schemeClr val="bg1"/>
                </a:solidFill>
              </a:rPr>
              <a:t>06 17 94 07 86</a:t>
            </a:r>
            <a:endParaRPr lang="en-US" dirty="0">
              <a:solidFill>
                <a:schemeClr val="bg1"/>
              </a:solidFill>
            </a:endParaRPr>
          </a:p>
          <a:p>
            <a:r>
              <a:rPr lang="en-US" dirty="0" err="1" smtClean="0">
                <a:solidFill>
                  <a:srgbClr val="B3B2B2"/>
                </a:solidFill>
              </a:rPr>
              <a:t>Emmanuel.deletang@mongoDB.com</a:t>
            </a:r>
            <a:endParaRPr lang="en-US" dirty="0">
              <a:solidFill>
                <a:srgbClr val="B3B2B2"/>
              </a:solidFill>
            </a:endParaRPr>
          </a:p>
          <a:p>
            <a:endParaRPr lang="en-US" dirty="0">
              <a:solidFill>
                <a:srgbClr val="B3B2B2"/>
              </a:solidFill>
            </a:endParaRPr>
          </a:p>
        </p:txBody>
      </p:sp>
      <p:pic>
        <p:nvPicPr>
          <p:cNvPr id="7" name="Picture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723459" y="2269979"/>
            <a:ext cx="5871294" cy="1671899"/>
          </a:xfrm>
          <a:prstGeom prst="rect">
            <a:avLst/>
          </a:prstGeom>
        </p:spPr>
      </p:pic>
    </p:spTree>
    <p:extLst>
      <p:ext uri="{BB962C8B-B14F-4D97-AF65-F5344CB8AC3E}">
        <p14:creationId xmlns:p14="http://schemas.microsoft.com/office/powerpoint/2010/main" val="8043950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r"/>
            <a:r>
              <a:rPr lang="en-US" dirty="0" smtClean="0"/>
              <a:t>Drivers &amp; Frameworks</a:t>
            </a:r>
            <a:endParaRPr lang="en-US" dirty="0"/>
          </a:p>
        </p:txBody>
      </p:sp>
      <p:pic>
        <p:nvPicPr>
          <p:cNvPr id="5" name="Picture 4" descr="687474703a2f2f662e636c2e6c792f6974656d732f30563253316e304b3169337931633132326730342f53637265656e25323053686f74253230323031322d30342d31312532306174253230392e35392e3432253230414d2e706e67.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272911" y="5684419"/>
            <a:ext cx="1412124" cy="428192"/>
          </a:xfrm>
          <a:prstGeom prst="rect">
            <a:avLst/>
          </a:prstGeom>
        </p:spPr>
      </p:pic>
      <p:cxnSp>
        <p:nvCxnSpPr>
          <p:cNvPr id="7" name="Straight Connector 6"/>
          <p:cNvCxnSpPr/>
          <p:nvPr/>
        </p:nvCxnSpPr>
        <p:spPr>
          <a:xfrm>
            <a:off x="652853" y="4494772"/>
            <a:ext cx="10972800" cy="0"/>
          </a:xfrm>
          <a:prstGeom prst="line">
            <a:avLst/>
          </a:prstGeom>
          <a:ln w="1905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269611" y="5298103"/>
            <a:ext cx="1512840" cy="885421"/>
          </a:xfrm>
          <a:prstGeom prst="rect">
            <a:avLst/>
          </a:prstGeom>
        </p:spPr>
      </p:pic>
      <p:pic>
        <p:nvPicPr>
          <p:cNvPr id="9" name="Picture 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466101" y="4728280"/>
            <a:ext cx="2111369" cy="586035"/>
          </a:xfrm>
          <a:prstGeom prst="rect">
            <a:avLst/>
          </a:prstGeom>
        </p:spPr>
      </p:pic>
      <p:sp>
        <p:nvSpPr>
          <p:cNvPr id="10" name="Content Placeholder 1"/>
          <p:cNvSpPr txBox="1">
            <a:spLocks/>
          </p:cNvSpPr>
          <p:nvPr/>
        </p:nvSpPr>
        <p:spPr bwMode="auto">
          <a:xfrm>
            <a:off x="8068315" y="5680600"/>
            <a:ext cx="2002365" cy="653617"/>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marL="342900" indent="-342900" algn="l" defTabSz="457200" rtl="0" eaLnBrk="0" fontAlgn="base" hangingPunct="0">
              <a:spcBef>
                <a:spcPts val="1275"/>
              </a:spcBef>
              <a:spcAft>
                <a:spcPct val="0"/>
              </a:spcAft>
              <a:buFont typeface="Arial" charset="0"/>
              <a:buChar char="•"/>
              <a:defRPr sz="2800" kern="1200">
                <a:solidFill>
                  <a:srgbClr val="595959"/>
                </a:solidFill>
                <a:latin typeface="+mn-lt"/>
                <a:ea typeface="ＭＳ Ｐゴシック" charset="0"/>
                <a:cs typeface="ＭＳ Ｐゴシック" charset="0"/>
              </a:defRPr>
            </a:lvl1pPr>
            <a:lvl2pPr marL="742950" indent="-285750" algn="l" defTabSz="457200" rtl="0" eaLnBrk="0" fontAlgn="base" hangingPunct="0">
              <a:lnSpc>
                <a:spcPts val="2775"/>
              </a:lnSpc>
              <a:spcBef>
                <a:spcPts val="600"/>
              </a:spcBef>
              <a:spcAft>
                <a:spcPct val="0"/>
              </a:spcAft>
              <a:buFont typeface="Arial" charset="0"/>
              <a:buChar char="–"/>
              <a:defRPr sz="2400" kern="1200">
                <a:solidFill>
                  <a:srgbClr val="595959"/>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eaLnBrk="1" fontAlgn="auto" hangingPunct="1">
              <a:spcBef>
                <a:spcPts val="96"/>
              </a:spcBef>
              <a:spcAft>
                <a:spcPts val="0"/>
              </a:spcAft>
              <a:buNone/>
              <a:defRPr/>
            </a:pPr>
            <a:r>
              <a:rPr lang="en-US" sz="2400" dirty="0" err="1">
                <a:solidFill>
                  <a:srgbClr val="4E4C4C"/>
                </a:solidFill>
                <a:latin typeface="Arial"/>
                <a:ea typeface="+mn-ea"/>
                <a:cs typeface="Arial"/>
              </a:rPr>
              <a:t>Morphia</a:t>
            </a:r>
            <a:endParaRPr lang="en-US" sz="2400" dirty="0">
              <a:solidFill>
                <a:srgbClr val="4E4C4C"/>
              </a:solidFill>
              <a:latin typeface="Arial"/>
              <a:ea typeface="+mn-ea"/>
              <a:cs typeface="Arial"/>
            </a:endParaRPr>
          </a:p>
        </p:txBody>
      </p:sp>
      <p:pic>
        <p:nvPicPr>
          <p:cNvPr id="11" name="Picture 10"/>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240219" y="4816420"/>
            <a:ext cx="1867579" cy="481683"/>
          </a:xfrm>
          <a:prstGeom prst="rect">
            <a:avLst/>
          </a:prstGeom>
        </p:spPr>
      </p:pic>
      <p:sp>
        <p:nvSpPr>
          <p:cNvPr id="12" name="Content Placeholder 1"/>
          <p:cNvSpPr txBox="1">
            <a:spLocks/>
          </p:cNvSpPr>
          <p:nvPr/>
        </p:nvSpPr>
        <p:spPr bwMode="auto">
          <a:xfrm>
            <a:off x="2896517" y="4816421"/>
            <a:ext cx="2829084" cy="653617"/>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marL="342900" indent="-342900" algn="l" defTabSz="457200" rtl="0" eaLnBrk="0" fontAlgn="base" hangingPunct="0">
              <a:spcBef>
                <a:spcPts val="1275"/>
              </a:spcBef>
              <a:spcAft>
                <a:spcPct val="0"/>
              </a:spcAft>
              <a:buFont typeface="Arial" charset="0"/>
              <a:buChar char="•"/>
              <a:defRPr sz="2800" kern="1200">
                <a:solidFill>
                  <a:srgbClr val="595959"/>
                </a:solidFill>
                <a:latin typeface="+mn-lt"/>
                <a:ea typeface="ＭＳ Ｐゴシック" charset="0"/>
                <a:cs typeface="ＭＳ Ｐゴシック" charset="0"/>
              </a:defRPr>
            </a:lvl1pPr>
            <a:lvl2pPr marL="742950" indent="-285750" algn="l" defTabSz="457200" rtl="0" eaLnBrk="0" fontAlgn="base" hangingPunct="0">
              <a:lnSpc>
                <a:spcPts val="2775"/>
              </a:lnSpc>
              <a:spcBef>
                <a:spcPts val="600"/>
              </a:spcBef>
              <a:spcAft>
                <a:spcPct val="0"/>
              </a:spcAft>
              <a:buFont typeface="Arial" charset="0"/>
              <a:buChar char="–"/>
              <a:defRPr sz="2400" kern="1200">
                <a:solidFill>
                  <a:srgbClr val="595959"/>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eaLnBrk="1" fontAlgn="auto" hangingPunct="1">
              <a:spcBef>
                <a:spcPts val="96"/>
              </a:spcBef>
              <a:spcAft>
                <a:spcPts val="0"/>
              </a:spcAft>
              <a:buNone/>
              <a:defRPr/>
            </a:pPr>
            <a:r>
              <a:rPr lang="en-US" sz="2400" dirty="0">
                <a:solidFill>
                  <a:srgbClr val="4E4C4C"/>
                </a:solidFill>
                <a:latin typeface="Arial"/>
                <a:ea typeface="+mn-ea"/>
                <a:cs typeface="Arial"/>
              </a:rPr>
              <a:t>MEAN Stack</a:t>
            </a:r>
          </a:p>
        </p:txBody>
      </p:sp>
      <p:grpSp>
        <p:nvGrpSpPr>
          <p:cNvPr id="13" name="Group 12"/>
          <p:cNvGrpSpPr/>
          <p:nvPr/>
        </p:nvGrpSpPr>
        <p:grpSpPr>
          <a:xfrm>
            <a:off x="1079290" y="1768242"/>
            <a:ext cx="10169580" cy="2338405"/>
            <a:chOff x="274581" y="2006064"/>
            <a:chExt cx="8402089" cy="1931986"/>
          </a:xfrm>
        </p:grpSpPr>
        <p:pic>
          <p:nvPicPr>
            <p:cNvPr id="14" name="Picture 33"/>
            <p:cNvPicPr>
              <a:picLocks noChangeAspect="1"/>
            </p:cNvPicPr>
            <p:nvPr/>
          </p:nvPicPr>
          <p:blipFill>
            <a:blip r:embed="rId7" cstate="email">
              <a:extLst>
                <a:ext uri="{28A0092B-C50C-407E-A947-70E740481C1C}">
                  <a14:useLocalDpi xmlns:a14="http://schemas.microsoft.com/office/drawing/2010/main"/>
                </a:ext>
              </a:extLst>
            </a:blip>
            <a:srcRect/>
            <a:stretch>
              <a:fillRect/>
            </a:stretch>
          </p:blipFill>
          <p:spPr bwMode="auto">
            <a:xfrm>
              <a:off x="2669072" y="3330037"/>
              <a:ext cx="763587" cy="608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5" name="Group 1"/>
            <p:cNvGrpSpPr>
              <a:grpSpLocks/>
            </p:cNvGrpSpPr>
            <p:nvPr/>
          </p:nvGrpSpPr>
          <p:grpSpPr bwMode="auto">
            <a:xfrm>
              <a:off x="274581" y="2006064"/>
              <a:ext cx="1189038" cy="984250"/>
              <a:chOff x="4295775" y="1233488"/>
              <a:chExt cx="1189037" cy="984250"/>
            </a:xfrm>
          </p:grpSpPr>
          <p:pic>
            <p:nvPicPr>
              <p:cNvPr id="29" name="Picture 28"/>
              <p:cNvPicPr>
                <a:picLocks noChangeAspect="1"/>
              </p:cNvPicPr>
              <p:nvPr/>
            </p:nvPicPr>
            <p:blipFill>
              <a:blip r:embed="rId8" cstate="email">
                <a:extLst>
                  <a:ext uri="{28A0092B-C50C-407E-A947-70E740481C1C}">
                    <a14:useLocalDpi xmlns:a14="http://schemas.microsoft.com/office/drawing/2010/main"/>
                  </a:ext>
                </a:extLst>
              </a:blip>
              <a:srcRect/>
              <a:stretch>
                <a:fillRect/>
              </a:stretch>
            </p:blipFill>
            <p:spPr bwMode="auto">
              <a:xfrm>
                <a:off x="4508500" y="1233488"/>
                <a:ext cx="755650" cy="755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 name="Content Placeholder 1"/>
              <p:cNvSpPr txBox="1">
                <a:spLocks/>
              </p:cNvSpPr>
              <p:nvPr/>
            </p:nvSpPr>
            <p:spPr bwMode="auto">
              <a:xfrm>
                <a:off x="4295775" y="2038350"/>
                <a:ext cx="1189037" cy="179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marL="342900" indent="-342900" algn="l" defTabSz="457200" rtl="0" eaLnBrk="0" fontAlgn="base" hangingPunct="0">
                  <a:spcBef>
                    <a:spcPts val="1275"/>
                  </a:spcBef>
                  <a:spcAft>
                    <a:spcPct val="0"/>
                  </a:spcAft>
                  <a:buFont typeface="Arial" charset="0"/>
                  <a:buChar char="•"/>
                  <a:defRPr sz="2800" kern="1200">
                    <a:solidFill>
                      <a:srgbClr val="595959"/>
                    </a:solidFill>
                    <a:latin typeface="+mn-lt"/>
                    <a:ea typeface="ＭＳ Ｐゴシック" charset="0"/>
                    <a:cs typeface="ＭＳ Ｐゴシック" charset="0"/>
                  </a:defRPr>
                </a:lvl1pPr>
                <a:lvl2pPr marL="742950" indent="-285750" algn="l" defTabSz="457200" rtl="0" eaLnBrk="0" fontAlgn="base" hangingPunct="0">
                  <a:lnSpc>
                    <a:spcPts val="2775"/>
                  </a:lnSpc>
                  <a:spcBef>
                    <a:spcPts val="600"/>
                  </a:spcBef>
                  <a:spcAft>
                    <a:spcPct val="0"/>
                  </a:spcAft>
                  <a:buFont typeface="Arial" charset="0"/>
                  <a:buChar char="–"/>
                  <a:defRPr sz="2400" kern="1200">
                    <a:solidFill>
                      <a:srgbClr val="595959"/>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eaLnBrk="1" fontAlgn="auto" hangingPunct="1">
                  <a:spcBef>
                    <a:spcPts val="96"/>
                  </a:spcBef>
                  <a:spcAft>
                    <a:spcPts val="0"/>
                  </a:spcAft>
                  <a:buNone/>
                  <a:defRPr/>
                </a:pPr>
                <a:r>
                  <a:rPr lang="en-US" sz="1600" dirty="0">
                    <a:solidFill>
                      <a:schemeClr val="accent6">
                        <a:lumMod val="75000"/>
                      </a:schemeClr>
                    </a:solidFill>
                    <a:ea typeface="+mn-ea"/>
                    <a:cs typeface="+mn-cs"/>
                  </a:rPr>
                  <a:t>Java</a:t>
                </a:r>
              </a:p>
            </p:txBody>
          </p:sp>
        </p:grpSp>
        <p:grpSp>
          <p:nvGrpSpPr>
            <p:cNvPr id="16" name="Group 5"/>
            <p:cNvGrpSpPr>
              <a:grpSpLocks/>
            </p:cNvGrpSpPr>
            <p:nvPr/>
          </p:nvGrpSpPr>
          <p:grpSpPr bwMode="auto">
            <a:xfrm>
              <a:off x="3360583" y="2083851"/>
              <a:ext cx="887412" cy="911225"/>
              <a:chOff x="6323012" y="3092450"/>
              <a:chExt cx="887413" cy="911225"/>
            </a:xfrm>
          </p:grpSpPr>
          <p:pic>
            <p:nvPicPr>
              <p:cNvPr id="27" name="Picture 29"/>
              <p:cNvPicPr>
                <a:picLocks noChangeAspect="1"/>
              </p:cNvPicPr>
              <p:nvPr/>
            </p:nvPicPr>
            <p:blipFill>
              <a:blip r:embed="rId9" cstate="email">
                <a:extLst>
                  <a:ext uri="{28A0092B-C50C-407E-A947-70E740481C1C}">
                    <a14:useLocalDpi xmlns:a14="http://schemas.microsoft.com/office/drawing/2010/main"/>
                  </a:ext>
                </a:extLst>
              </a:blip>
              <a:srcRect/>
              <a:stretch>
                <a:fillRect/>
              </a:stretch>
            </p:blipFill>
            <p:spPr bwMode="auto">
              <a:xfrm>
                <a:off x="6445250" y="3092450"/>
                <a:ext cx="644525" cy="820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8" name="Content Placeholder 1"/>
              <p:cNvSpPr txBox="1">
                <a:spLocks/>
              </p:cNvSpPr>
              <p:nvPr/>
            </p:nvSpPr>
            <p:spPr bwMode="auto">
              <a:xfrm>
                <a:off x="6323012" y="3822700"/>
                <a:ext cx="887413" cy="180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marL="342900" indent="-342900" algn="l" defTabSz="457200" rtl="0" eaLnBrk="0" fontAlgn="base" hangingPunct="0">
                  <a:spcBef>
                    <a:spcPts val="1275"/>
                  </a:spcBef>
                  <a:spcAft>
                    <a:spcPct val="0"/>
                  </a:spcAft>
                  <a:buFont typeface="Arial" charset="0"/>
                  <a:buChar char="•"/>
                  <a:defRPr sz="2800" kern="1200">
                    <a:solidFill>
                      <a:srgbClr val="595959"/>
                    </a:solidFill>
                    <a:latin typeface="+mn-lt"/>
                    <a:ea typeface="ＭＳ Ｐゴシック" charset="0"/>
                    <a:cs typeface="ＭＳ Ｐゴシック" charset="0"/>
                  </a:defRPr>
                </a:lvl1pPr>
                <a:lvl2pPr marL="742950" indent="-285750" algn="l" defTabSz="457200" rtl="0" eaLnBrk="0" fontAlgn="base" hangingPunct="0">
                  <a:lnSpc>
                    <a:spcPts val="2775"/>
                  </a:lnSpc>
                  <a:spcBef>
                    <a:spcPts val="600"/>
                  </a:spcBef>
                  <a:spcAft>
                    <a:spcPct val="0"/>
                  </a:spcAft>
                  <a:buFont typeface="Arial" charset="0"/>
                  <a:buChar char="–"/>
                  <a:defRPr sz="2400" kern="1200">
                    <a:solidFill>
                      <a:srgbClr val="595959"/>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eaLnBrk="1" fontAlgn="auto" hangingPunct="1">
                  <a:spcBef>
                    <a:spcPts val="96"/>
                  </a:spcBef>
                  <a:spcAft>
                    <a:spcPts val="0"/>
                  </a:spcAft>
                  <a:buNone/>
                  <a:defRPr/>
                </a:pPr>
                <a:r>
                  <a:rPr lang="en-US" sz="1600" dirty="0">
                    <a:solidFill>
                      <a:schemeClr val="accent6">
                        <a:lumMod val="75000"/>
                      </a:schemeClr>
                    </a:solidFill>
                    <a:ea typeface="+mn-ea"/>
                    <a:cs typeface="+mn-cs"/>
                  </a:rPr>
                  <a:t>Python</a:t>
                </a:r>
              </a:p>
            </p:txBody>
          </p:sp>
        </p:grpSp>
        <p:pic>
          <p:nvPicPr>
            <p:cNvPr id="17" name="Picture 30"/>
            <p:cNvPicPr>
              <a:picLocks noChangeAspect="1"/>
            </p:cNvPicPr>
            <p:nvPr/>
          </p:nvPicPr>
          <p:blipFill>
            <a:blip r:embed="rId10" cstate="email">
              <a:extLst>
                <a:ext uri="{28A0092B-C50C-407E-A947-70E740481C1C}">
                  <a14:useLocalDpi xmlns:a14="http://schemas.microsoft.com/office/drawing/2010/main"/>
                </a:ext>
              </a:extLst>
            </a:blip>
            <a:srcRect/>
            <a:stretch>
              <a:fillRect/>
            </a:stretch>
          </p:blipFill>
          <p:spPr bwMode="auto">
            <a:xfrm>
              <a:off x="1095898" y="3315224"/>
              <a:ext cx="825500" cy="538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36"/>
            <p:cNvPicPr>
              <a:picLocks noChangeAspect="1"/>
            </p:cNvPicPr>
            <p:nvPr/>
          </p:nvPicPr>
          <p:blipFill>
            <a:blip r:embed="rId11" cstate="email">
              <a:extLst>
                <a:ext uri="{28A0092B-C50C-407E-A947-70E740481C1C}">
                  <a14:useLocalDpi xmlns:a14="http://schemas.microsoft.com/office/drawing/2010/main"/>
                </a:ext>
              </a:extLst>
            </a:blip>
            <a:srcRect/>
            <a:stretch>
              <a:fillRect/>
            </a:stretch>
          </p:blipFill>
          <p:spPr bwMode="auto">
            <a:xfrm>
              <a:off x="5039481" y="2070680"/>
              <a:ext cx="566737" cy="615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 name="Content Placeholder 1"/>
            <p:cNvSpPr txBox="1">
              <a:spLocks/>
            </p:cNvSpPr>
            <p:nvPr/>
          </p:nvSpPr>
          <p:spPr bwMode="auto">
            <a:xfrm>
              <a:off x="4907567" y="2810926"/>
              <a:ext cx="887413" cy="179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marL="342900" indent="-342900" algn="l" defTabSz="457200" rtl="0" eaLnBrk="0" fontAlgn="base" hangingPunct="0">
                <a:spcBef>
                  <a:spcPts val="1275"/>
                </a:spcBef>
                <a:spcAft>
                  <a:spcPct val="0"/>
                </a:spcAft>
                <a:buFont typeface="Arial" charset="0"/>
                <a:buChar char="•"/>
                <a:defRPr sz="2800" kern="1200">
                  <a:solidFill>
                    <a:srgbClr val="595959"/>
                  </a:solidFill>
                  <a:latin typeface="+mn-lt"/>
                  <a:ea typeface="ＭＳ Ｐゴシック" charset="0"/>
                  <a:cs typeface="ＭＳ Ｐゴシック" charset="0"/>
                </a:defRPr>
              </a:lvl1pPr>
              <a:lvl2pPr marL="742950" indent="-285750" algn="l" defTabSz="457200" rtl="0" eaLnBrk="0" fontAlgn="base" hangingPunct="0">
                <a:lnSpc>
                  <a:spcPts val="2775"/>
                </a:lnSpc>
                <a:spcBef>
                  <a:spcPts val="600"/>
                </a:spcBef>
                <a:spcAft>
                  <a:spcPct val="0"/>
                </a:spcAft>
                <a:buFont typeface="Arial" charset="0"/>
                <a:buChar char="–"/>
                <a:defRPr sz="2400" kern="1200">
                  <a:solidFill>
                    <a:srgbClr val="595959"/>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eaLnBrk="1" fontAlgn="auto" hangingPunct="1">
                <a:spcBef>
                  <a:spcPts val="96"/>
                </a:spcBef>
                <a:spcAft>
                  <a:spcPts val="0"/>
                </a:spcAft>
                <a:buNone/>
                <a:defRPr/>
              </a:pPr>
              <a:r>
                <a:rPr lang="en-US" sz="1600" dirty="0">
                  <a:solidFill>
                    <a:schemeClr val="accent6">
                      <a:lumMod val="75000"/>
                    </a:schemeClr>
                  </a:solidFill>
                  <a:ea typeface="+mn-ea"/>
                  <a:cs typeface="+mn-cs"/>
                </a:rPr>
                <a:t>Perl</a:t>
              </a:r>
            </a:p>
          </p:txBody>
        </p:sp>
        <p:pic>
          <p:nvPicPr>
            <p:cNvPr id="20" name="Picture 9" descr="Scala_logo.png"/>
            <p:cNvPicPr>
              <a:picLocks noChangeAspect="1"/>
            </p:cNvPicPr>
            <p:nvPr/>
          </p:nvPicPr>
          <p:blipFill>
            <a:blip r:embed="rId12" cstate="email">
              <a:extLst>
                <a:ext uri="{28A0092B-C50C-407E-A947-70E740481C1C}">
                  <a14:useLocalDpi xmlns:a14="http://schemas.microsoft.com/office/drawing/2010/main"/>
                </a:ext>
              </a:extLst>
            </a:blip>
            <a:srcRect/>
            <a:stretch>
              <a:fillRect/>
            </a:stretch>
          </p:blipFill>
          <p:spPr bwMode="auto">
            <a:xfrm>
              <a:off x="5625032" y="3405444"/>
              <a:ext cx="903288" cy="26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1" name="Group 4"/>
            <p:cNvGrpSpPr>
              <a:grpSpLocks/>
            </p:cNvGrpSpPr>
            <p:nvPr/>
          </p:nvGrpSpPr>
          <p:grpSpPr bwMode="auto">
            <a:xfrm>
              <a:off x="1814501" y="2083851"/>
              <a:ext cx="887412" cy="909638"/>
              <a:chOff x="7893050" y="1308100"/>
              <a:chExt cx="887413" cy="909638"/>
            </a:xfrm>
          </p:grpSpPr>
          <p:pic>
            <p:nvPicPr>
              <p:cNvPr id="25" name="Picture 27"/>
              <p:cNvPicPr>
                <a:picLocks noChangeAspect="1"/>
              </p:cNvPicPr>
              <p:nvPr/>
            </p:nvPicPr>
            <p:blipFill>
              <a:blip r:embed="rId13" cstate="email">
                <a:extLst>
                  <a:ext uri="{28A0092B-C50C-407E-A947-70E740481C1C}">
                    <a14:useLocalDpi xmlns:a14="http://schemas.microsoft.com/office/drawing/2010/main"/>
                  </a:ext>
                </a:extLst>
              </a:blip>
              <a:srcRect/>
              <a:stretch>
                <a:fillRect/>
              </a:stretch>
            </p:blipFill>
            <p:spPr bwMode="auto">
              <a:xfrm>
                <a:off x="8035925" y="1308100"/>
                <a:ext cx="608013" cy="606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Content Placeholder 1"/>
              <p:cNvSpPr txBox="1">
                <a:spLocks/>
              </p:cNvSpPr>
              <p:nvPr/>
            </p:nvSpPr>
            <p:spPr bwMode="auto">
              <a:xfrm>
                <a:off x="7893050" y="2038350"/>
                <a:ext cx="887413" cy="179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marL="342900" indent="-342900" algn="l" defTabSz="457200" rtl="0" eaLnBrk="0" fontAlgn="base" hangingPunct="0">
                  <a:spcBef>
                    <a:spcPts val="1275"/>
                  </a:spcBef>
                  <a:spcAft>
                    <a:spcPct val="0"/>
                  </a:spcAft>
                  <a:buFont typeface="Arial" charset="0"/>
                  <a:buChar char="•"/>
                  <a:defRPr sz="2800" kern="1200">
                    <a:solidFill>
                      <a:srgbClr val="595959"/>
                    </a:solidFill>
                    <a:latin typeface="+mn-lt"/>
                    <a:ea typeface="ＭＳ Ｐゴシック" charset="0"/>
                    <a:cs typeface="ＭＳ Ｐゴシック" charset="0"/>
                  </a:defRPr>
                </a:lvl1pPr>
                <a:lvl2pPr marL="742950" indent="-285750" algn="l" defTabSz="457200" rtl="0" eaLnBrk="0" fontAlgn="base" hangingPunct="0">
                  <a:lnSpc>
                    <a:spcPts val="2775"/>
                  </a:lnSpc>
                  <a:spcBef>
                    <a:spcPts val="600"/>
                  </a:spcBef>
                  <a:spcAft>
                    <a:spcPct val="0"/>
                  </a:spcAft>
                  <a:buFont typeface="Arial" charset="0"/>
                  <a:buChar char="–"/>
                  <a:defRPr sz="2400" kern="1200">
                    <a:solidFill>
                      <a:srgbClr val="595959"/>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3200" kern="1200">
                    <a:solidFill>
                      <a:srgbClr val="595959"/>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eaLnBrk="1" fontAlgn="auto" hangingPunct="1">
                  <a:spcBef>
                    <a:spcPts val="96"/>
                  </a:spcBef>
                  <a:spcAft>
                    <a:spcPts val="0"/>
                  </a:spcAft>
                  <a:buNone/>
                  <a:defRPr/>
                </a:pPr>
                <a:r>
                  <a:rPr lang="en-US" sz="1600" dirty="0">
                    <a:solidFill>
                      <a:schemeClr val="accent6">
                        <a:lumMod val="75000"/>
                      </a:schemeClr>
                    </a:solidFill>
                    <a:ea typeface="+mn-ea"/>
                    <a:cs typeface="+mn-cs"/>
                  </a:rPr>
                  <a:t>Ruby</a:t>
                </a:r>
              </a:p>
            </p:txBody>
          </p:sp>
        </p:grpSp>
        <p:pic>
          <p:nvPicPr>
            <p:cNvPr id="22" name="Picture 32"/>
            <p:cNvPicPr>
              <a:picLocks noChangeAspect="1"/>
            </p:cNvPicPr>
            <p:nvPr/>
          </p:nvPicPr>
          <p:blipFill>
            <a:blip r:embed="rId14" cstate="email">
              <a:extLst>
                <a:ext uri="{28A0092B-C50C-407E-A947-70E740481C1C}">
                  <a14:useLocalDpi xmlns:a14="http://schemas.microsoft.com/office/drawing/2010/main"/>
                </a:ext>
              </a:extLst>
            </a:blip>
            <a:srcRect/>
            <a:stretch>
              <a:fillRect/>
            </a:stretch>
          </p:blipFill>
          <p:spPr bwMode="auto">
            <a:xfrm>
              <a:off x="4483828" y="3270599"/>
              <a:ext cx="414337" cy="452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 name="Picture 34"/>
            <p:cNvPicPr>
              <a:picLocks noChangeAspect="1"/>
            </p:cNvPicPr>
            <p:nvPr/>
          </p:nvPicPr>
          <p:blipFill>
            <a:blip r:embed="rId15" cstate="email">
              <a:extLst>
                <a:ext uri="{28A0092B-C50C-407E-A947-70E740481C1C}">
                  <a14:useLocalDpi xmlns:a14="http://schemas.microsoft.com/office/drawing/2010/main"/>
                </a:ext>
              </a:extLst>
            </a:blip>
            <a:srcRect/>
            <a:stretch>
              <a:fillRect/>
            </a:stretch>
          </p:blipFill>
          <p:spPr bwMode="auto">
            <a:xfrm>
              <a:off x="6412158" y="2355196"/>
              <a:ext cx="1228725" cy="303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 name="Picture 14" descr="nodejs-light.png"/>
            <p:cNvPicPr>
              <a:picLocks noChangeAspect="1"/>
            </p:cNvPicPr>
            <p:nvPr/>
          </p:nvPicPr>
          <p:blipFill>
            <a:blip r:embed="rId16" cstate="email">
              <a:extLst>
                <a:ext uri="{28A0092B-C50C-407E-A947-70E740481C1C}">
                  <a14:useLocalDpi xmlns:a14="http://schemas.microsoft.com/office/drawing/2010/main"/>
                </a:ext>
              </a:extLst>
            </a:blip>
            <a:srcRect/>
            <a:stretch>
              <a:fillRect/>
            </a:stretch>
          </p:blipFill>
          <p:spPr bwMode="auto">
            <a:xfrm>
              <a:off x="7384445" y="3142600"/>
              <a:ext cx="1292225"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pic>
        <p:nvPicPr>
          <p:cNvPr id="31" name="Picture 30" descr="django-logo.png"/>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6380223" y="5735837"/>
            <a:ext cx="1085877" cy="378247"/>
          </a:xfrm>
          <a:prstGeom prst="rect">
            <a:avLst/>
          </a:prstGeom>
        </p:spPr>
      </p:pic>
    </p:spTree>
    <p:extLst>
      <p:ext uri="{BB962C8B-B14F-4D97-AF65-F5344CB8AC3E}">
        <p14:creationId xmlns:p14="http://schemas.microsoft.com/office/powerpoint/2010/main" val="18391625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r"/>
            <a:r>
              <a:rPr lang="en-US" dirty="0" smtClean="0"/>
              <a:t>Model of the Aggregation Framework</a:t>
            </a:r>
            <a:endParaRPr lang="en-US" dirty="0"/>
          </a:p>
        </p:txBody>
      </p:sp>
      <p:pic>
        <p:nvPicPr>
          <p:cNvPr id="7" name="Picture 6"/>
          <p:cNvPicPr>
            <a:picLocks noChangeAspect="1"/>
          </p:cNvPicPr>
          <p:nvPr/>
        </p:nvPicPr>
        <p:blipFill>
          <a:blip r:embed="rId3"/>
          <a:stretch>
            <a:fillRect/>
          </a:stretch>
        </p:blipFill>
        <p:spPr>
          <a:xfrm>
            <a:off x="2032000" y="1443039"/>
            <a:ext cx="8215544" cy="4956452"/>
          </a:xfrm>
          <a:prstGeom prst="rect">
            <a:avLst/>
          </a:prstGeom>
        </p:spPr>
      </p:pic>
    </p:spTree>
    <p:extLst>
      <p:ext uri="{BB962C8B-B14F-4D97-AF65-F5344CB8AC3E}">
        <p14:creationId xmlns:p14="http://schemas.microsoft.com/office/powerpoint/2010/main" val="4717920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BI </a:t>
            </a:r>
            <a:r>
              <a:rPr lang="fr-FR" dirty="0" err="1" smtClean="0"/>
              <a:t>tools</a:t>
            </a:r>
            <a:r>
              <a:rPr lang="fr-FR" dirty="0" smtClean="0"/>
              <a:t> </a:t>
            </a:r>
            <a:endParaRPr lang="fr-FR" dirty="0"/>
          </a:p>
        </p:txBody>
      </p:sp>
      <p:sp>
        <p:nvSpPr>
          <p:cNvPr id="3" name="Espace réservé du contenu 2"/>
          <p:cNvSpPr>
            <a:spLocks noGrp="1"/>
          </p:cNvSpPr>
          <p:nvPr>
            <p:ph idx="1"/>
          </p:nvPr>
        </p:nvSpPr>
        <p:spPr/>
        <p:txBody>
          <a:bodyPr/>
          <a:lstStyle/>
          <a:p>
            <a:r>
              <a:rPr lang="fr-FR" dirty="0" smtClean="0"/>
              <a:t>IBM , power </a:t>
            </a:r>
            <a:r>
              <a:rPr lang="fr-FR" dirty="0" err="1" smtClean="0"/>
              <a:t>builder</a:t>
            </a:r>
            <a:r>
              <a:rPr lang="fr-FR" dirty="0" smtClean="0"/>
              <a:t> </a:t>
            </a:r>
          </a:p>
          <a:p>
            <a:r>
              <a:rPr lang="fr-FR" dirty="0" err="1" smtClean="0"/>
              <a:t>MicroStrategy</a:t>
            </a:r>
            <a:endParaRPr lang="fr-FR" dirty="0" smtClean="0"/>
          </a:p>
          <a:p>
            <a:r>
              <a:rPr lang="fr-FR" dirty="0" err="1" smtClean="0"/>
              <a:t>Qlik</a:t>
            </a:r>
            <a:endParaRPr lang="fr-FR" dirty="0" smtClean="0"/>
          </a:p>
          <a:p>
            <a:r>
              <a:rPr lang="fr-FR" dirty="0"/>
              <a:t>t</a:t>
            </a:r>
            <a:r>
              <a:rPr lang="fr-FR" dirty="0" smtClean="0"/>
              <a:t>ableau Software</a:t>
            </a:r>
          </a:p>
          <a:p>
            <a:r>
              <a:rPr lang="fr-FR" dirty="0" smtClean="0"/>
              <a:t>TIBCO Software</a:t>
            </a:r>
          </a:p>
          <a:p>
            <a:r>
              <a:rPr lang="fr-FR" dirty="0" smtClean="0"/>
              <a:t>COGNOS </a:t>
            </a:r>
          </a:p>
          <a:p>
            <a:r>
              <a:rPr lang="fr-FR" dirty="0" err="1" smtClean="0"/>
              <a:t>Pentaho</a:t>
            </a:r>
            <a:r>
              <a:rPr lang="fr-FR" dirty="0" smtClean="0"/>
              <a:t> </a:t>
            </a:r>
            <a:r>
              <a:rPr lang="is-IS" dirty="0" smtClean="0"/>
              <a:t>…. </a:t>
            </a:r>
          </a:p>
          <a:p>
            <a:pPr lvl="1"/>
            <a:r>
              <a:rPr lang="is-IS" dirty="0" smtClean="0"/>
              <a:t>They speak only SQL (</a:t>
            </a:r>
            <a:r>
              <a:rPr lang="fr-FR" b="1" dirty="0" err="1" smtClean="0"/>
              <a:t>Structured</a:t>
            </a:r>
            <a:r>
              <a:rPr lang="fr-FR" b="1" dirty="0" smtClean="0"/>
              <a:t> </a:t>
            </a:r>
            <a:r>
              <a:rPr lang="fr-FR" b="1" dirty="0" err="1"/>
              <a:t>Query</a:t>
            </a:r>
            <a:r>
              <a:rPr lang="fr-FR" b="1" dirty="0"/>
              <a:t> </a:t>
            </a:r>
            <a:r>
              <a:rPr lang="fr-FR" b="1" dirty="0" err="1" smtClean="0"/>
              <a:t>Language</a:t>
            </a:r>
            <a:r>
              <a:rPr lang="fr-FR" b="1" dirty="0" smtClean="0"/>
              <a:t>) or ODBC , OLEDB </a:t>
            </a:r>
            <a:r>
              <a:rPr lang="is-IS" b="1" dirty="0" smtClean="0"/>
              <a:t>…. </a:t>
            </a:r>
            <a:endParaRPr lang="fr-FR" dirty="0"/>
          </a:p>
        </p:txBody>
      </p:sp>
    </p:spTree>
    <p:extLst>
      <p:ext uri="{BB962C8B-B14F-4D97-AF65-F5344CB8AC3E}">
        <p14:creationId xmlns:p14="http://schemas.microsoft.com/office/powerpoint/2010/main" val="1803655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609604" y="274638"/>
            <a:ext cx="10972799" cy="1143000"/>
          </a:xfrm>
          <a:prstGeom prst="rect">
            <a:avLst/>
          </a:prstGeom>
          <a:noFill/>
          <a:ln>
            <a:noFill/>
          </a:ln>
        </p:spPr>
        <p:txBody>
          <a:bodyPr lIns="91375" tIns="91375" rIns="91375" bIns="91375" anchor="ctr" anchorCtr="0">
            <a:noAutofit/>
          </a:bodyPr>
          <a:lstStyle/>
          <a:p>
            <a:pPr marL="0" marR="0" lvl="0" indent="0" algn="ctr" rtl="0">
              <a:lnSpc>
                <a:spcPct val="100000"/>
              </a:lnSpc>
              <a:spcBef>
                <a:spcPts val="0"/>
              </a:spcBef>
              <a:spcAft>
                <a:spcPts val="0"/>
              </a:spcAft>
              <a:buClr>
                <a:srgbClr val="242423"/>
              </a:buClr>
              <a:buSzPct val="25000"/>
              <a:buFont typeface="Arial"/>
              <a:buNone/>
            </a:pPr>
            <a:r>
              <a:rPr lang="en-US" sz="3600" b="1" i="0" u="none" strike="noStrike" cap="none">
                <a:solidFill>
                  <a:srgbClr val="242423"/>
                </a:solidFill>
                <a:latin typeface="Arial"/>
                <a:ea typeface="Arial"/>
                <a:cs typeface="Arial"/>
                <a:sym typeface="Arial"/>
              </a:rPr>
              <a:t>MongoDB Connector for BI</a:t>
            </a:r>
          </a:p>
        </p:txBody>
      </p:sp>
      <p:cxnSp>
        <p:nvCxnSpPr>
          <p:cNvPr id="122" name="Shape 122"/>
          <p:cNvCxnSpPr/>
          <p:nvPr/>
        </p:nvCxnSpPr>
        <p:spPr>
          <a:xfrm>
            <a:off x="5588000" y="1768007"/>
            <a:ext cx="0" cy="4578203"/>
          </a:xfrm>
          <a:prstGeom prst="straightConnector1">
            <a:avLst/>
          </a:prstGeom>
          <a:noFill/>
          <a:ln w="12700" cap="flat" cmpd="sng">
            <a:solidFill>
              <a:srgbClr val="6EA340"/>
            </a:solidFill>
            <a:prstDash val="solid"/>
            <a:round/>
            <a:headEnd type="none" w="med" len="med"/>
            <a:tailEnd type="none" w="med" len="med"/>
          </a:ln>
        </p:spPr>
      </p:cxnSp>
      <p:sp>
        <p:nvSpPr>
          <p:cNvPr id="123" name="Shape 123"/>
          <p:cNvSpPr txBox="1"/>
          <p:nvPr/>
        </p:nvSpPr>
        <p:spPr>
          <a:xfrm>
            <a:off x="6299200" y="1139387"/>
            <a:ext cx="5283205" cy="5359399"/>
          </a:xfrm>
          <a:prstGeom prst="rect">
            <a:avLst/>
          </a:prstGeom>
          <a:noFill/>
          <a:ln>
            <a:noFill/>
          </a:ln>
        </p:spPr>
        <p:txBody>
          <a:bodyPr lIns="121875" tIns="60925" rIns="121875" bIns="60925" anchor="ctr" anchorCtr="0">
            <a:noAutofit/>
          </a:bodyPr>
          <a:lstStyle/>
          <a:p>
            <a:pPr marL="0" marR="0" lvl="0" indent="0" algn="l" rtl="0">
              <a:lnSpc>
                <a:spcPct val="150000"/>
              </a:lnSpc>
              <a:spcBef>
                <a:spcPts val="0"/>
              </a:spcBef>
              <a:spcAft>
                <a:spcPts val="0"/>
              </a:spcAft>
              <a:buClr>
                <a:srgbClr val="494747"/>
              </a:buClr>
              <a:buSzPct val="25000"/>
              <a:buFont typeface="Arial"/>
              <a:buNone/>
            </a:pPr>
            <a:r>
              <a:rPr lang="en-US" sz="1900" b="1" i="0" u="none" strike="noStrike" cap="none">
                <a:solidFill>
                  <a:srgbClr val="494747"/>
                </a:solidFill>
                <a:latin typeface="Arial"/>
                <a:ea typeface="Arial"/>
                <a:cs typeface="Arial"/>
                <a:sym typeface="Arial"/>
              </a:rPr>
              <a:t>Visualize and explore multi-dimensional documents using SQL-based BI tools. The connector does the following: </a:t>
            </a:r>
          </a:p>
          <a:p>
            <a:pPr marL="0" marR="0" lvl="0" indent="0" algn="l" rtl="0">
              <a:lnSpc>
                <a:spcPct val="150000"/>
              </a:lnSpc>
              <a:spcBef>
                <a:spcPts val="380"/>
              </a:spcBef>
              <a:spcAft>
                <a:spcPts val="0"/>
              </a:spcAft>
              <a:buClr>
                <a:srgbClr val="242423"/>
              </a:buClr>
              <a:buFont typeface="Arial"/>
              <a:buNone/>
            </a:pPr>
            <a:endParaRPr sz="1900" b="1" i="0" u="none" strike="noStrike" cap="none">
              <a:solidFill>
                <a:srgbClr val="494747"/>
              </a:solidFill>
              <a:latin typeface="Arial"/>
              <a:ea typeface="Arial"/>
              <a:cs typeface="Arial"/>
              <a:sym typeface="Arial"/>
            </a:endParaRPr>
          </a:p>
          <a:p>
            <a:pPr marL="342900" marR="0" lvl="0" indent="-342900" algn="l" rtl="0">
              <a:lnSpc>
                <a:spcPct val="150000"/>
              </a:lnSpc>
              <a:spcBef>
                <a:spcPts val="320"/>
              </a:spcBef>
              <a:spcAft>
                <a:spcPts val="0"/>
              </a:spcAft>
              <a:buClr>
                <a:srgbClr val="494747"/>
              </a:buClr>
              <a:buSzPct val="100000"/>
              <a:buFont typeface="Arial"/>
              <a:buChar char="•"/>
            </a:pPr>
            <a:r>
              <a:rPr lang="en-US" sz="1600" b="0" i="0" u="none" strike="noStrike" cap="none">
                <a:solidFill>
                  <a:srgbClr val="494747"/>
                </a:solidFill>
                <a:latin typeface="Arial"/>
                <a:ea typeface="Arial"/>
                <a:cs typeface="Arial"/>
                <a:sym typeface="Arial"/>
              </a:rPr>
              <a:t>Provides the BI tool with the schema of the MongoDB collection to be visualized</a:t>
            </a:r>
          </a:p>
          <a:p>
            <a:pPr marL="342900" marR="0" lvl="0" indent="-342900" algn="l" rtl="0">
              <a:lnSpc>
                <a:spcPct val="150000"/>
              </a:lnSpc>
              <a:spcBef>
                <a:spcPts val="320"/>
              </a:spcBef>
              <a:spcAft>
                <a:spcPts val="0"/>
              </a:spcAft>
              <a:buClr>
                <a:srgbClr val="494747"/>
              </a:buClr>
              <a:buSzPct val="100000"/>
              <a:buFont typeface="Arial"/>
              <a:buChar char="•"/>
            </a:pPr>
            <a:r>
              <a:rPr lang="en-US" sz="1600" b="0" i="0" u="none" strike="noStrike" cap="none">
                <a:solidFill>
                  <a:srgbClr val="494747"/>
                </a:solidFill>
                <a:latin typeface="Arial"/>
                <a:ea typeface="Arial"/>
                <a:cs typeface="Arial"/>
                <a:sym typeface="Arial"/>
              </a:rPr>
              <a:t>Translates SQL statements issued by the BI tool into equivalent MongoDB queries that are sent to MongoDB for processing</a:t>
            </a:r>
          </a:p>
          <a:p>
            <a:pPr marL="342900" marR="0" lvl="0" indent="-342900" algn="l" rtl="0">
              <a:lnSpc>
                <a:spcPct val="150000"/>
              </a:lnSpc>
              <a:spcBef>
                <a:spcPts val="320"/>
              </a:spcBef>
              <a:spcAft>
                <a:spcPts val="0"/>
              </a:spcAft>
              <a:buClr>
                <a:srgbClr val="494747"/>
              </a:buClr>
              <a:buSzPct val="100000"/>
              <a:buFont typeface="Arial"/>
              <a:buChar char="•"/>
            </a:pPr>
            <a:r>
              <a:rPr lang="en-US" sz="1600" b="0" i="0" u="none" strike="noStrike" cap="none">
                <a:solidFill>
                  <a:srgbClr val="494747"/>
                </a:solidFill>
                <a:latin typeface="Arial"/>
                <a:ea typeface="Arial"/>
                <a:cs typeface="Arial"/>
                <a:sym typeface="Arial"/>
              </a:rPr>
              <a:t>Converts the results into the tabular format expected by the BI tool, which can then visualize the data based on user requirements </a:t>
            </a:r>
          </a:p>
        </p:txBody>
      </p:sp>
      <p:pic>
        <p:nvPicPr>
          <p:cNvPr id="124" name="Shape 124" descr="tableau-scrn.png"/>
          <p:cNvPicPr preferRelativeResize="0"/>
          <p:nvPr/>
        </p:nvPicPr>
        <p:blipFill rotWithShape="1">
          <a:blip r:embed="rId3">
            <a:alphaModFix/>
          </a:blip>
          <a:srcRect/>
          <a:stretch/>
        </p:blipFill>
        <p:spPr>
          <a:xfrm>
            <a:off x="292548" y="1956156"/>
            <a:ext cx="4993099" cy="4139846"/>
          </a:xfrm>
          <a:prstGeom prst="rect">
            <a:avLst/>
          </a:prstGeom>
          <a:noFill/>
          <a:ln>
            <a:noFill/>
          </a:ln>
        </p:spPr>
      </p:pic>
      <p:sp>
        <p:nvSpPr>
          <p:cNvPr id="2" name="Rectangle 1"/>
          <p:cNvSpPr/>
          <p:nvPr/>
        </p:nvSpPr>
        <p:spPr>
          <a:xfrm>
            <a:off x="5978820" y="3275112"/>
            <a:ext cx="234360" cy="307777"/>
          </a:xfrm>
          <a:prstGeom prst="rect">
            <a:avLst/>
          </a:prstGeom>
        </p:spPr>
        <p:txBody>
          <a:bodyPr wrap="none">
            <a:spAutoFit/>
          </a:bodyPr>
          <a:lstStyle/>
          <a:p>
            <a:r>
              <a:rPr lang="sk-SK"/>
              <a:t> </a:t>
            </a:r>
            <a:endParaRPr lang="fr-FR"/>
          </a:p>
        </p:txBody>
      </p:sp>
    </p:spTree>
    <p:extLst>
      <p:ext uri="{BB962C8B-B14F-4D97-AF65-F5344CB8AC3E}">
        <p14:creationId xmlns:p14="http://schemas.microsoft.com/office/powerpoint/2010/main" val="2052454446"/>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p:nvPr/>
        </p:nvSpPr>
        <p:spPr>
          <a:xfrm>
            <a:off x="3251201" y="1873237"/>
            <a:ext cx="6371731" cy="535093"/>
          </a:xfrm>
          <a:prstGeom prst="leftArrow">
            <a:avLst>
              <a:gd name="adj1" fmla="val 50000"/>
              <a:gd name="adj2" fmla="val 50000"/>
            </a:avLst>
          </a:prstGeom>
          <a:solidFill>
            <a:schemeClr val="accent4"/>
          </a:solidFill>
          <a:ln w="25400" cap="flat" cmpd="sng">
            <a:solidFill>
              <a:srgbClr val="426E1F"/>
            </a:solidFill>
            <a:prstDash val="solid"/>
            <a:round/>
            <a:headEnd type="none" w="med" len="med"/>
            <a:tailEnd type="none" w="med" len="med"/>
          </a:ln>
        </p:spPr>
        <p:txBody>
          <a:bodyPr lIns="121875" tIns="60925" rIns="121875" bIns="60925" anchor="ctr" anchorCtr="0">
            <a:noAutofit/>
          </a:bodyPr>
          <a:lstStyle/>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FF"/>
              </a:solidFill>
              <a:latin typeface="Calibri"/>
              <a:ea typeface="Calibri"/>
              <a:cs typeface="Calibri"/>
              <a:sym typeface="Calibri"/>
            </a:endParaRPr>
          </a:p>
        </p:txBody>
      </p:sp>
      <p:sp>
        <p:nvSpPr>
          <p:cNvPr id="130" name="Shape 130"/>
          <p:cNvSpPr txBox="1">
            <a:spLocks noGrp="1"/>
          </p:cNvSpPr>
          <p:nvPr>
            <p:ph type="title"/>
          </p:nvPr>
        </p:nvSpPr>
        <p:spPr>
          <a:xfrm>
            <a:off x="500691" y="-75649"/>
            <a:ext cx="10972799" cy="1143000"/>
          </a:xfrm>
          <a:prstGeom prst="rect">
            <a:avLst/>
          </a:prstGeom>
          <a:noFill/>
          <a:ln>
            <a:noFill/>
          </a:ln>
        </p:spPr>
        <p:txBody>
          <a:bodyPr lIns="91375" tIns="91375" rIns="91375" bIns="91375" anchor="ctr" anchorCtr="0">
            <a:noAutofit/>
          </a:bodyPr>
          <a:lstStyle/>
          <a:p>
            <a:pPr marL="0" marR="0" lvl="0" indent="0" algn="ctr" rtl="0">
              <a:lnSpc>
                <a:spcPct val="100000"/>
              </a:lnSpc>
              <a:spcBef>
                <a:spcPts val="0"/>
              </a:spcBef>
              <a:spcAft>
                <a:spcPts val="0"/>
              </a:spcAft>
              <a:buClr>
                <a:srgbClr val="242423"/>
              </a:buClr>
              <a:buSzPct val="25000"/>
              <a:buFont typeface="Arial"/>
              <a:buNone/>
            </a:pPr>
            <a:r>
              <a:rPr lang="en-US" sz="3600" b="1" i="0" u="none" strike="noStrike" cap="none">
                <a:solidFill>
                  <a:srgbClr val="242423"/>
                </a:solidFill>
                <a:latin typeface="Arial"/>
                <a:ea typeface="Arial"/>
                <a:cs typeface="Arial"/>
                <a:sym typeface="Arial"/>
              </a:rPr>
              <a:t>Location &amp; Flow of Data</a:t>
            </a:r>
          </a:p>
        </p:txBody>
      </p:sp>
      <p:pic>
        <p:nvPicPr>
          <p:cNvPr id="131" name="Shape 131"/>
          <p:cNvPicPr preferRelativeResize="0"/>
          <p:nvPr/>
        </p:nvPicPr>
        <p:blipFill rotWithShape="1">
          <a:blip r:embed="rId3">
            <a:alphaModFix/>
          </a:blip>
          <a:srcRect/>
          <a:stretch/>
        </p:blipFill>
        <p:spPr>
          <a:xfrm>
            <a:off x="609599" y="1336229"/>
            <a:ext cx="2484847" cy="1609107"/>
          </a:xfrm>
          <a:prstGeom prst="rect">
            <a:avLst/>
          </a:prstGeom>
          <a:noFill/>
          <a:ln>
            <a:noFill/>
          </a:ln>
        </p:spPr>
      </p:pic>
      <p:pic>
        <p:nvPicPr>
          <p:cNvPr id="132" name="Shape 132"/>
          <p:cNvPicPr preferRelativeResize="0"/>
          <p:nvPr/>
        </p:nvPicPr>
        <p:blipFill rotWithShape="1">
          <a:blip r:embed="rId4">
            <a:alphaModFix/>
          </a:blip>
          <a:srcRect/>
          <a:stretch/>
        </p:blipFill>
        <p:spPr>
          <a:xfrm>
            <a:off x="9801978" y="1336229"/>
            <a:ext cx="1367740" cy="1609107"/>
          </a:xfrm>
          <a:prstGeom prst="rect">
            <a:avLst/>
          </a:prstGeom>
          <a:noFill/>
          <a:ln>
            <a:noFill/>
          </a:ln>
        </p:spPr>
      </p:pic>
      <p:pic>
        <p:nvPicPr>
          <p:cNvPr id="133" name="Shape 133"/>
          <p:cNvPicPr preferRelativeResize="0"/>
          <p:nvPr/>
        </p:nvPicPr>
        <p:blipFill rotWithShape="1">
          <a:blip r:embed="rId5">
            <a:alphaModFix/>
          </a:blip>
          <a:srcRect/>
          <a:stretch/>
        </p:blipFill>
        <p:spPr>
          <a:xfrm>
            <a:off x="10723767" y="1986209"/>
            <a:ext cx="513222" cy="1081701"/>
          </a:xfrm>
          <a:prstGeom prst="rect">
            <a:avLst/>
          </a:prstGeom>
          <a:noFill/>
          <a:ln>
            <a:noFill/>
          </a:ln>
        </p:spPr>
      </p:pic>
      <p:sp>
        <p:nvSpPr>
          <p:cNvPr id="134" name="Shape 134"/>
          <p:cNvSpPr/>
          <p:nvPr/>
        </p:nvSpPr>
        <p:spPr>
          <a:xfrm>
            <a:off x="5669279" y="1336229"/>
            <a:ext cx="1557867" cy="1609107"/>
          </a:xfrm>
          <a:prstGeom prst="roundRect">
            <a:avLst>
              <a:gd name="adj" fmla="val 16667"/>
            </a:avLst>
          </a:prstGeom>
          <a:solidFill>
            <a:schemeClr val="lt1"/>
          </a:solidFill>
          <a:ln w="25400" cap="flat" cmpd="sng">
            <a:solidFill>
              <a:srgbClr val="595959"/>
            </a:solidFill>
            <a:prstDash val="solid"/>
            <a:round/>
            <a:headEnd type="none" w="med" len="med"/>
            <a:tailEnd type="none" w="med" len="med"/>
          </a:ln>
        </p:spPr>
        <p:txBody>
          <a:bodyPr lIns="121875" tIns="60925" rIns="121875" bIns="60925" anchor="ctr" anchorCtr="0">
            <a:noAutofit/>
          </a:bodyPr>
          <a:lstStyle/>
          <a:p>
            <a:pPr marL="0" marR="0" lvl="0" indent="0" algn="ctr" rtl="0">
              <a:lnSpc>
                <a:spcPct val="100000"/>
              </a:lnSpc>
              <a:spcBef>
                <a:spcPts val="0"/>
              </a:spcBef>
              <a:spcAft>
                <a:spcPts val="0"/>
              </a:spcAft>
              <a:buClr>
                <a:srgbClr val="595959"/>
              </a:buClr>
              <a:buSzPct val="25000"/>
              <a:buFont typeface="Calibri"/>
              <a:buNone/>
            </a:pPr>
            <a:r>
              <a:rPr lang="en-US" sz="2100" b="0" i="0" u="none" strike="noStrike" cap="none" dirty="0">
                <a:solidFill>
                  <a:srgbClr val="595959"/>
                </a:solidFill>
                <a:latin typeface="Calibri"/>
                <a:ea typeface="Calibri"/>
                <a:cs typeface="Calibri"/>
                <a:sym typeface="Calibri"/>
              </a:rPr>
              <a:t>MongoDB BI Connector</a:t>
            </a:r>
          </a:p>
        </p:txBody>
      </p:sp>
      <p:sp>
        <p:nvSpPr>
          <p:cNvPr id="135" name="Shape 135"/>
          <p:cNvSpPr txBox="1"/>
          <p:nvPr/>
        </p:nvSpPr>
        <p:spPr>
          <a:xfrm>
            <a:off x="5341795" y="3142430"/>
            <a:ext cx="2212836" cy="415495"/>
          </a:xfrm>
          <a:prstGeom prst="rect">
            <a:avLst/>
          </a:prstGeom>
          <a:noFill/>
          <a:ln>
            <a:noFill/>
          </a:ln>
        </p:spPr>
        <p:txBody>
          <a:bodyPr lIns="121875" tIns="60925" rIns="121875" bIns="60925" anchor="t" anchorCtr="0">
            <a:noAutofit/>
          </a:bodyPr>
          <a:lstStyle/>
          <a:p>
            <a:pPr marL="0" marR="0" lvl="0" indent="0" algn="ctr" rtl="0">
              <a:lnSpc>
                <a:spcPct val="100000"/>
              </a:lnSpc>
              <a:spcBef>
                <a:spcPts val="0"/>
              </a:spcBef>
              <a:spcAft>
                <a:spcPts val="0"/>
              </a:spcAft>
              <a:buClr>
                <a:srgbClr val="595959"/>
              </a:buClr>
              <a:buSzPct val="25000"/>
              <a:buFont typeface="Calibri"/>
              <a:buNone/>
            </a:pPr>
            <a:r>
              <a:rPr lang="en-US" sz="1900" b="0" i="0" u="none" strike="noStrike" cap="none">
                <a:solidFill>
                  <a:srgbClr val="595959"/>
                </a:solidFill>
                <a:latin typeface="Calibri"/>
                <a:ea typeface="Calibri"/>
                <a:cs typeface="Calibri"/>
                <a:sym typeface="Calibri"/>
              </a:rPr>
              <a:t>Mapping meta-data</a:t>
            </a:r>
          </a:p>
        </p:txBody>
      </p:sp>
      <p:sp>
        <p:nvSpPr>
          <p:cNvPr id="136" name="Shape 136"/>
          <p:cNvSpPr txBox="1"/>
          <p:nvPr/>
        </p:nvSpPr>
        <p:spPr>
          <a:xfrm>
            <a:off x="9608291" y="3142430"/>
            <a:ext cx="1865199" cy="415495"/>
          </a:xfrm>
          <a:prstGeom prst="rect">
            <a:avLst/>
          </a:prstGeom>
          <a:noFill/>
          <a:ln>
            <a:noFill/>
          </a:ln>
        </p:spPr>
        <p:txBody>
          <a:bodyPr lIns="121875" tIns="60925" rIns="121875" bIns="60925" anchor="t" anchorCtr="0">
            <a:noAutofit/>
          </a:bodyPr>
          <a:lstStyle/>
          <a:p>
            <a:pPr marL="0" marR="0" lvl="0" indent="0" algn="ctr" rtl="0">
              <a:lnSpc>
                <a:spcPct val="100000"/>
              </a:lnSpc>
              <a:spcBef>
                <a:spcPts val="0"/>
              </a:spcBef>
              <a:spcAft>
                <a:spcPts val="0"/>
              </a:spcAft>
              <a:buClr>
                <a:srgbClr val="595959"/>
              </a:buClr>
              <a:buSzPct val="25000"/>
              <a:buFont typeface="Calibri"/>
              <a:buNone/>
            </a:pPr>
            <a:r>
              <a:rPr lang="en-US" sz="1900" b="0" i="0" u="none" strike="noStrike" cap="none">
                <a:solidFill>
                  <a:srgbClr val="595959"/>
                </a:solidFill>
                <a:latin typeface="Calibri"/>
                <a:ea typeface="Calibri"/>
                <a:cs typeface="Calibri"/>
                <a:sym typeface="Calibri"/>
              </a:rPr>
              <a:t>Application data</a:t>
            </a:r>
          </a:p>
        </p:txBody>
      </p:sp>
      <p:sp>
        <p:nvSpPr>
          <p:cNvPr id="137" name="Shape 137"/>
          <p:cNvSpPr/>
          <p:nvPr/>
        </p:nvSpPr>
        <p:spPr>
          <a:xfrm>
            <a:off x="8050588" y="1579104"/>
            <a:ext cx="927947" cy="1123356"/>
          </a:xfrm>
          <a:prstGeom prst="snipRoundRect">
            <a:avLst>
              <a:gd name="adj1" fmla="val 16667"/>
              <a:gd name="adj2" fmla="val 16667"/>
            </a:avLst>
          </a:prstGeom>
          <a:solidFill>
            <a:schemeClr val="lt1"/>
          </a:solidFill>
          <a:ln w="25400" cap="flat" cmpd="sng">
            <a:solidFill>
              <a:srgbClr val="595959"/>
            </a:solidFill>
            <a:prstDash val="solid"/>
            <a:round/>
            <a:headEnd type="none" w="med" len="med"/>
            <a:tailEnd type="none" w="med" len="med"/>
          </a:ln>
        </p:spPr>
        <p:txBody>
          <a:bodyPr lIns="121875" tIns="60925" rIns="121875" bIns="60925" anchor="ctr" anchorCtr="0">
            <a:noAutofit/>
          </a:bodyPr>
          <a:lstStyle/>
          <a:p>
            <a:pPr marL="0" marR="0" lvl="0" indent="0" algn="l" rtl="0">
              <a:lnSpc>
                <a:spcPct val="100000"/>
              </a:lnSpc>
              <a:spcBef>
                <a:spcPts val="0"/>
              </a:spcBef>
              <a:spcAft>
                <a:spcPts val="0"/>
              </a:spcAft>
              <a:buClr>
                <a:srgbClr val="595959"/>
              </a:buClr>
              <a:buSzPct val="25000"/>
              <a:buFont typeface="Courier New"/>
              <a:buNone/>
            </a:pPr>
            <a:r>
              <a:rPr lang="en-US" sz="800" b="0" i="0" u="none" strike="noStrike" cap="none">
                <a:solidFill>
                  <a:srgbClr val="595959"/>
                </a:solidFill>
                <a:latin typeface="Courier New"/>
                <a:ea typeface="Courier New"/>
                <a:cs typeface="Courier New"/>
                <a:sym typeface="Courier New"/>
              </a:rPr>
              <a:t>{name:</a:t>
            </a:r>
            <a:br>
              <a:rPr lang="en-US" sz="800" b="0" i="0" u="none" strike="noStrike" cap="none">
                <a:solidFill>
                  <a:srgbClr val="595959"/>
                </a:solidFill>
                <a:latin typeface="Courier New"/>
                <a:ea typeface="Courier New"/>
                <a:cs typeface="Courier New"/>
                <a:sym typeface="Courier New"/>
              </a:rPr>
            </a:br>
            <a:r>
              <a:rPr lang="en-US" sz="800" b="0" i="0" u="none" strike="noStrike" cap="none">
                <a:solidFill>
                  <a:srgbClr val="595959"/>
                </a:solidFill>
                <a:latin typeface="Courier New"/>
                <a:ea typeface="Courier New"/>
                <a:cs typeface="Courier New"/>
                <a:sym typeface="Courier New"/>
              </a:rPr>
              <a:t>“Andrew”,</a:t>
            </a:r>
          </a:p>
          <a:p>
            <a:pPr marL="0" marR="0" lvl="0" indent="0" algn="l" rtl="0">
              <a:lnSpc>
                <a:spcPct val="100000"/>
              </a:lnSpc>
              <a:spcBef>
                <a:spcPts val="0"/>
              </a:spcBef>
              <a:spcAft>
                <a:spcPts val="0"/>
              </a:spcAft>
              <a:buClr>
                <a:srgbClr val="595959"/>
              </a:buClr>
              <a:buSzPct val="25000"/>
              <a:buFont typeface="Courier New"/>
              <a:buNone/>
            </a:pPr>
            <a:r>
              <a:rPr lang="en-US" sz="800" b="0" i="0" u="none" strike="noStrike" cap="none">
                <a:solidFill>
                  <a:srgbClr val="595959"/>
                </a:solidFill>
                <a:latin typeface="Courier New"/>
                <a:ea typeface="Courier New"/>
                <a:cs typeface="Courier New"/>
                <a:sym typeface="Courier New"/>
              </a:rPr>
              <a:t>address: {street:…}}</a:t>
            </a:r>
          </a:p>
        </p:txBody>
      </p:sp>
      <p:sp>
        <p:nvSpPr>
          <p:cNvPr id="138" name="Shape 138"/>
          <p:cNvSpPr/>
          <p:nvPr/>
        </p:nvSpPr>
        <p:spPr>
          <a:xfrm>
            <a:off x="3917891" y="1579104"/>
            <a:ext cx="927946" cy="1123357"/>
          </a:xfrm>
          <a:prstGeom prst="flowChartInternalStorage">
            <a:avLst/>
          </a:prstGeom>
          <a:solidFill>
            <a:schemeClr val="lt1"/>
          </a:solidFill>
          <a:ln w="25400" cap="flat" cmpd="sng">
            <a:solidFill>
              <a:srgbClr val="595959"/>
            </a:solidFill>
            <a:prstDash val="solid"/>
            <a:round/>
            <a:headEnd type="none" w="med" len="med"/>
            <a:tailEnd type="none" w="med" len="med"/>
          </a:ln>
        </p:spPr>
        <p:txBody>
          <a:bodyPr lIns="121875" tIns="60925" rIns="121875" bIns="60925" anchor="ctr" anchorCtr="0">
            <a:noAutofit/>
          </a:bodyPr>
          <a:lstStyle/>
          <a:p>
            <a:pPr marL="0" marR="0" lvl="0" indent="0" algn="l" rtl="0">
              <a:lnSpc>
                <a:spcPct val="100000"/>
              </a:lnSpc>
              <a:spcBef>
                <a:spcPts val="0"/>
              </a:spcBef>
              <a:spcAft>
                <a:spcPts val="0"/>
              </a:spcAft>
              <a:buClr>
                <a:srgbClr val="000000"/>
              </a:buClr>
              <a:buFont typeface="Arial"/>
              <a:buNone/>
            </a:pPr>
            <a:endParaRPr sz="800" b="0" i="0" u="none" strike="noStrike" cap="none">
              <a:solidFill>
                <a:srgbClr val="595959"/>
              </a:solidFill>
              <a:latin typeface="Courier New"/>
              <a:ea typeface="Courier New"/>
              <a:cs typeface="Courier New"/>
              <a:sym typeface="Courier New"/>
            </a:endParaRPr>
          </a:p>
        </p:txBody>
      </p:sp>
      <p:sp>
        <p:nvSpPr>
          <p:cNvPr id="139" name="Shape 139"/>
          <p:cNvSpPr txBox="1"/>
          <p:nvPr/>
        </p:nvSpPr>
        <p:spPr>
          <a:xfrm>
            <a:off x="7880759" y="3142430"/>
            <a:ext cx="1281159" cy="415495"/>
          </a:xfrm>
          <a:prstGeom prst="rect">
            <a:avLst/>
          </a:prstGeom>
          <a:noFill/>
          <a:ln>
            <a:noFill/>
          </a:ln>
        </p:spPr>
        <p:txBody>
          <a:bodyPr lIns="121875" tIns="60925" rIns="121875" bIns="60925" anchor="t" anchorCtr="0">
            <a:noAutofit/>
          </a:bodyPr>
          <a:lstStyle/>
          <a:p>
            <a:pPr marL="0" marR="0" lvl="0" indent="0" algn="ctr" rtl="0">
              <a:lnSpc>
                <a:spcPct val="100000"/>
              </a:lnSpc>
              <a:spcBef>
                <a:spcPts val="0"/>
              </a:spcBef>
              <a:spcAft>
                <a:spcPts val="0"/>
              </a:spcAft>
              <a:buClr>
                <a:srgbClr val="595959"/>
              </a:buClr>
              <a:buSzPct val="25000"/>
              <a:buFont typeface="Calibri"/>
              <a:buNone/>
            </a:pPr>
            <a:r>
              <a:rPr lang="en-US" sz="1900" b="0" i="0" u="none" strike="noStrike" cap="none">
                <a:solidFill>
                  <a:srgbClr val="595959"/>
                </a:solidFill>
                <a:latin typeface="Calibri"/>
                <a:ea typeface="Calibri"/>
                <a:cs typeface="Calibri"/>
                <a:sym typeface="Calibri"/>
              </a:rPr>
              <a:t>Document</a:t>
            </a:r>
          </a:p>
        </p:txBody>
      </p:sp>
      <p:sp>
        <p:nvSpPr>
          <p:cNvPr id="140" name="Shape 140"/>
          <p:cNvSpPr txBox="1"/>
          <p:nvPr/>
        </p:nvSpPr>
        <p:spPr>
          <a:xfrm>
            <a:off x="3988454" y="3142430"/>
            <a:ext cx="786827" cy="415495"/>
          </a:xfrm>
          <a:prstGeom prst="rect">
            <a:avLst/>
          </a:prstGeom>
          <a:noFill/>
          <a:ln>
            <a:noFill/>
          </a:ln>
        </p:spPr>
        <p:txBody>
          <a:bodyPr lIns="121875" tIns="60925" rIns="121875" bIns="60925" anchor="t" anchorCtr="0">
            <a:noAutofit/>
          </a:bodyPr>
          <a:lstStyle/>
          <a:p>
            <a:pPr marL="0" marR="0" lvl="0" indent="0" algn="ctr" rtl="0">
              <a:lnSpc>
                <a:spcPct val="100000"/>
              </a:lnSpc>
              <a:spcBef>
                <a:spcPts val="0"/>
              </a:spcBef>
              <a:spcAft>
                <a:spcPts val="0"/>
              </a:spcAft>
              <a:buClr>
                <a:srgbClr val="595959"/>
              </a:buClr>
              <a:buSzPct val="25000"/>
              <a:buFont typeface="Calibri"/>
              <a:buNone/>
            </a:pPr>
            <a:r>
              <a:rPr lang="en-US" sz="1900" b="0" i="0" u="none" strike="noStrike" cap="none">
                <a:solidFill>
                  <a:srgbClr val="595959"/>
                </a:solidFill>
                <a:latin typeface="Calibri"/>
                <a:ea typeface="Calibri"/>
                <a:cs typeface="Calibri"/>
                <a:sym typeface="Calibri"/>
              </a:rPr>
              <a:t>Table</a:t>
            </a:r>
          </a:p>
        </p:txBody>
      </p:sp>
      <p:sp>
        <p:nvSpPr>
          <p:cNvPr id="141" name="Shape 141"/>
          <p:cNvSpPr txBox="1"/>
          <p:nvPr/>
        </p:nvSpPr>
        <p:spPr>
          <a:xfrm>
            <a:off x="702171" y="3142430"/>
            <a:ext cx="2631620" cy="415495"/>
          </a:xfrm>
          <a:prstGeom prst="rect">
            <a:avLst/>
          </a:prstGeom>
          <a:noFill/>
          <a:ln>
            <a:noFill/>
          </a:ln>
        </p:spPr>
        <p:txBody>
          <a:bodyPr lIns="121875" tIns="60925" rIns="121875" bIns="60925" anchor="t" anchorCtr="0">
            <a:noAutofit/>
          </a:bodyPr>
          <a:lstStyle/>
          <a:p>
            <a:pPr marL="0" marR="0" lvl="0" indent="0" algn="ctr" rtl="0">
              <a:lnSpc>
                <a:spcPct val="100000"/>
              </a:lnSpc>
              <a:spcBef>
                <a:spcPts val="0"/>
              </a:spcBef>
              <a:spcAft>
                <a:spcPts val="0"/>
              </a:spcAft>
              <a:buClr>
                <a:srgbClr val="595959"/>
              </a:buClr>
              <a:buSzPct val="25000"/>
              <a:buFont typeface="Calibri"/>
              <a:buNone/>
            </a:pPr>
            <a:r>
              <a:rPr lang="en-US" sz="1900" b="0" i="0" u="none" strike="noStrike" cap="none">
                <a:solidFill>
                  <a:srgbClr val="595959"/>
                </a:solidFill>
                <a:latin typeface="Calibri"/>
                <a:ea typeface="Calibri"/>
                <a:cs typeface="Calibri"/>
                <a:sym typeface="Calibri"/>
              </a:rPr>
              <a:t>Analytics &amp; visualization</a:t>
            </a:r>
          </a:p>
        </p:txBody>
      </p:sp>
      <p:pic>
        <p:nvPicPr>
          <p:cNvPr id="15" name="Shape 131"/>
          <p:cNvPicPr preferRelativeResize="0"/>
          <p:nvPr/>
        </p:nvPicPr>
        <p:blipFill rotWithShape="1">
          <a:blip r:embed="rId3">
            <a:alphaModFix/>
          </a:blip>
          <a:srcRect/>
          <a:stretch/>
        </p:blipFill>
        <p:spPr>
          <a:xfrm>
            <a:off x="694625" y="4250018"/>
            <a:ext cx="2484847" cy="1609107"/>
          </a:xfrm>
          <a:prstGeom prst="rect">
            <a:avLst/>
          </a:prstGeom>
          <a:noFill/>
          <a:ln>
            <a:noFill/>
          </a:ln>
        </p:spPr>
      </p:pic>
      <p:sp>
        <p:nvSpPr>
          <p:cNvPr id="16" name="Shape 141"/>
          <p:cNvSpPr txBox="1"/>
          <p:nvPr/>
        </p:nvSpPr>
        <p:spPr>
          <a:xfrm>
            <a:off x="778038" y="5901935"/>
            <a:ext cx="2631620" cy="415495"/>
          </a:xfrm>
          <a:prstGeom prst="rect">
            <a:avLst/>
          </a:prstGeom>
          <a:noFill/>
          <a:ln>
            <a:noFill/>
          </a:ln>
        </p:spPr>
        <p:txBody>
          <a:bodyPr lIns="121875" tIns="60925" rIns="121875" bIns="60925" anchor="t" anchorCtr="0">
            <a:noAutofit/>
          </a:bodyPr>
          <a:lstStyle/>
          <a:p>
            <a:pPr marL="0" marR="0" lvl="0" indent="0" algn="ctr" rtl="0">
              <a:lnSpc>
                <a:spcPct val="100000"/>
              </a:lnSpc>
              <a:spcBef>
                <a:spcPts val="0"/>
              </a:spcBef>
              <a:spcAft>
                <a:spcPts val="0"/>
              </a:spcAft>
              <a:buClr>
                <a:srgbClr val="595959"/>
              </a:buClr>
              <a:buSzPct val="25000"/>
              <a:buFont typeface="Calibri"/>
              <a:buNone/>
            </a:pPr>
            <a:r>
              <a:rPr lang="en-US" sz="1900" b="0" i="0" u="none" strike="noStrike" cap="none">
                <a:solidFill>
                  <a:srgbClr val="595959"/>
                </a:solidFill>
                <a:latin typeface="Calibri"/>
                <a:ea typeface="Calibri"/>
                <a:cs typeface="Calibri"/>
                <a:sym typeface="Calibri"/>
              </a:rPr>
              <a:t>Analytics &amp; visualization</a:t>
            </a:r>
          </a:p>
        </p:txBody>
      </p:sp>
      <p:pic>
        <p:nvPicPr>
          <p:cNvPr id="17" name="Shape 132"/>
          <p:cNvPicPr preferRelativeResize="0"/>
          <p:nvPr/>
        </p:nvPicPr>
        <p:blipFill rotWithShape="1">
          <a:blip r:embed="rId4">
            <a:alphaModFix/>
          </a:blip>
          <a:srcRect/>
          <a:stretch/>
        </p:blipFill>
        <p:spPr>
          <a:xfrm>
            <a:off x="9997769" y="4185795"/>
            <a:ext cx="1367740" cy="1609107"/>
          </a:xfrm>
          <a:prstGeom prst="rect">
            <a:avLst/>
          </a:prstGeom>
          <a:noFill/>
          <a:ln>
            <a:noFill/>
          </a:ln>
        </p:spPr>
      </p:pic>
      <p:pic>
        <p:nvPicPr>
          <p:cNvPr id="18" name="Shape 133"/>
          <p:cNvPicPr preferRelativeResize="0"/>
          <p:nvPr/>
        </p:nvPicPr>
        <p:blipFill rotWithShape="1">
          <a:blip r:embed="rId5">
            <a:alphaModFix/>
          </a:blip>
          <a:srcRect/>
          <a:stretch/>
        </p:blipFill>
        <p:spPr>
          <a:xfrm>
            <a:off x="9974044" y="4865841"/>
            <a:ext cx="513222" cy="1081701"/>
          </a:xfrm>
          <a:prstGeom prst="rect">
            <a:avLst/>
          </a:prstGeom>
          <a:noFill/>
          <a:ln>
            <a:noFill/>
          </a:ln>
        </p:spPr>
      </p:pic>
      <p:sp>
        <p:nvSpPr>
          <p:cNvPr id="19" name="Shape 136"/>
          <p:cNvSpPr txBox="1"/>
          <p:nvPr/>
        </p:nvSpPr>
        <p:spPr>
          <a:xfrm>
            <a:off x="8858568" y="6022062"/>
            <a:ext cx="1865199" cy="415495"/>
          </a:xfrm>
          <a:prstGeom prst="rect">
            <a:avLst/>
          </a:prstGeom>
          <a:noFill/>
          <a:ln>
            <a:noFill/>
          </a:ln>
        </p:spPr>
        <p:txBody>
          <a:bodyPr lIns="121875" tIns="60925" rIns="121875" bIns="60925" anchor="t" anchorCtr="0">
            <a:noAutofit/>
          </a:bodyPr>
          <a:lstStyle/>
          <a:p>
            <a:pPr marL="0" marR="0" lvl="0" indent="0" algn="ctr" rtl="0">
              <a:lnSpc>
                <a:spcPct val="100000"/>
              </a:lnSpc>
              <a:spcBef>
                <a:spcPts val="0"/>
              </a:spcBef>
              <a:spcAft>
                <a:spcPts val="0"/>
              </a:spcAft>
              <a:buClr>
                <a:srgbClr val="595959"/>
              </a:buClr>
              <a:buSzPct val="25000"/>
              <a:buFont typeface="Calibri"/>
              <a:buNone/>
            </a:pPr>
            <a:r>
              <a:rPr lang="en-US" sz="1900" b="0" i="0" u="none" strike="noStrike" cap="none">
                <a:solidFill>
                  <a:srgbClr val="595959"/>
                </a:solidFill>
                <a:latin typeface="Calibri"/>
                <a:ea typeface="Calibri"/>
                <a:cs typeface="Calibri"/>
                <a:sym typeface="Calibri"/>
              </a:rPr>
              <a:t>Application data</a:t>
            </a:r>
          </a:p>
        </p:txBody>
      </p:sp>
      <p:sp>
        <p:nvSpPr>
          <p:cNvPr id="22" name="Shape 129"/>
          <p:cNvSpPr/>
          <p:nvPr/>
        </p:nvSpPr>
        <p:spPr>
          <a:xfrm>
            <a:off x="3409390" y="4681083"/>
            <a:ext cx="6371731" cy="535093"/>
          </a:xfrm>
          <a:prstGeom prst="leftArrow">
            <a:avLst>
              <a:gd name="adj1" fmla="val 50000"/>
              <a:gd name="adj2" fmla="val 50000"/>
            </a:avLst>
          </a:prstGeom>
          <a:solidFill>
            <a:schemeClr val="accent4"/>
          </a:solidFill>
          <a:ln w="25400" cap="flat" cmpd="sng">
            <a:solidFill>
              <a:srgbClr val="426E1F"/>
            </a:solidFill>
            <a:prstDash val="solid"/>
            <a:round/>
            <a:headEnd type="none" w="med" len="med"/>
            <a:tailEnd type="none" w="med" len="med"/>
          </a:ln>
        </p:spPr>
        <p:txBody>
          <a:bodyPr lIns="121875" tIns="60925" rIns="121875" bIns="60925" anchor="ctr" anchorCtr="0">
            <a:noAutofit/>
          </a:bodyPr>
          <a:lstStyle/>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FF"/>
              </a:solidFill>
              <a:latin typeface="Calibri"/>
              <a:ea typeface="Calibri"/>
              <a:cs typeface="Calibri"/>
              <a:sym typeface="Calibri"/>
            </a:endParaRPr>
          </a:p>
        </p:txBody>
      </p:sp>
      <p:sp>
        <p:nvSpPr>
          <p:cNvPr id="20" name="Shape 134"/>
          <p:cNvSpPr/>
          <p:nvPr/>
        </p:nvSpPr>
        <p:spPr>
          <a:xfrm>
            <a:off x="6437066" y="4215860"/>
            <a:ext cx="1557867" cy="1609107"/>
          </a:xfrm>
          <a:prstGeom prst="roundRect">
            <a:avLst>
              <a:gd name="adj" fmla="val 16667"/>
            </a:avLst>
          </a:prstGeom>
          <a:solidFill>
            <a:schemeClr val="lt1"/>
          </a:solidFill>
          <a:ln w="25400" cap="flat" cmpd="sng">
            <a:solidFill>
              <a:srgbClr val="595959"/>
            </a:solidFill>
            <a:prstDash val="solid"/>
            <a:round/>
            <a:headEnd type="none" w="med" len="med"/>
            <a:tailEnd type="none" w="med" len="med"/>
          </a:ln>
        </p:spPr>
        <p:txBody>
          <a:bodyPr lIns="121875" tIns="60925" rIns="121875" bIns="60925" anchor="ctr" anchorCtr="0">
            <a:noAutofit/>
          </a:bodyPr>
          <a:lstStyle/>
          <a:p>
            <a:pPr marL="0" marR="0" lvl="0" indent="0" algn="ctr" rtl="0">
              <a:lnSpc>
                <a:spcPct val="100000"/>
              </a:lnSpc>
              <a:spcBef>
                <a:spcPts val="0"/>
              </a:spcBef>
              <a:spcAft>
                <a:spcPts val="0"/>
              </a:spcAft>
              <a:buClr>
                <a:srgbClr val="595959"/>
              </a:buClr>
              <a:buSzPct val="25000"/>
              <a:buFont typeface="Calibri"/>
              <a:buNone/>
            </a:pPr>
            <a:r>
              <a:rPr lang="en-US" sz="2100" b="0" i="0" u="none" strike="noStrike" cap="none">
                <a:solidFill>
                  <a:srgbClr val="595959"/>
                </a:solidFill>
                <a:latin typeface="Calibri"/>
                <a:ea typeface="Calibri"/>
                <a:cs typeface="Calibri"/>
                <a:sym typeface="Calibri"/>
              </a:rPr>
              <a:t>MongoDB BI Connector</a:t>
            </a:r>
          </a:p>
        </p:txBody>
      </p:sp>
      <p:sp>
        <p:nvSpPr>
          <p:cNvPr id="21" name="Shape 134"/>
          <p:cNvSpPr/>
          <p:nvPr/>
        </p:nvSpPr>
        <p:spPr>
          <a:xfrm>
            <a:off x="4456870" y="4215860"/>
            <a:ext cx="1495576" cy="1609107"/>
          </a:xfrm>
          <a:prstGeom prst="roundRect">
            <a:avLst>
              <a:gd name="adj" fmla="val 16667"/>
            </a:avLst>
          </a:prstGeom>
          <a:solidFill>
            <a:schemeClr val="lt1"/>
          </a:solidFill>
          <a:ln w="25400" cap="flat" cmpd="sng">
            <a:solidFill>
              <a:srgbClr val="595959"/>
            </a:solidFill>
            <a:prstDash val="solid"/>
            <a:round/>
            <a:headEnd type="none" w="med" len="med"/>
            <a:tailEnd type="none" w="med" len="med"/>
          </a:ln>
        </p:spPr>
        <p:txBody>
          <a:bodyPr lIns="121875" tIns="60925" rIns="121875" bIns="60925" anchor="ctr" anchorCtr="0">
            <a:noAutofit/>
          </a:bodyPr>
          <a:lstStyle/>
          <a:p>
            <a:pPr marL="0" marR="0" lvl="0" indent="0" algn="ctr" rtl="0">
              <a:lnSpc>
                <a:spcPct val="100000"/>
              </a:lnSpc>
              <a:spcBef>
                <a:spcPts val="0"/>
              </a:spcBef>
              <a:spcAft>
                <a:spcPts val="0"/>
              </a:spcAft>
              <a:buClr>
                <a:srgbClr val="595959"/>
              </a:buClr>
              <a:buSzPct val="25000"/>
              <a:buFont typeface="Calibri"/>
              <a:buNone/>
            </a:pPr>
            <a:r>
              <a:rPr lang="en-US" sz="2100" b="0" i="0" u="none" strike="noStrike" cap="none" dirty="0" smtClean="0">
                <a:solidFill>
                  <a:srgbClr val="595959"/>
                </a:solidFill>
                <a:latin typeface="Calibri"/>
                <a:ea typeface="Calibri"/>
                <a:cs typeface="Calibri"/>
                <a:sym typeface="Calibri"/>
              </a:rPr>
              <a:t>ODBC</a:t>
            </a:r>
            <a:endParaRPr lang="en-US" sz="2100" b="0" i="0" u="none" strike="noStrike" cap="none" dirty="0">
              <a:solidFill>
                <a:srgbClr val="595959"/>
              </a:solidFill>
              <a:latin typeface="Calibri"/>
              <a:ea typeface="Calibri"/>
              <a:cs typeface="Calibri"/>
              <a:sym typeface="Calibri"/>
            </a:endParaRPr>
          </a:p>
        </p:txBody>
      </p:sp>
    </p:spTree>
    <p:extLst>
      <p:ext uri="{BB962C8B-B14F-4D97-AF65-F5344CB8AC3E}">
        <p14:creationId xmlns:p14="http://schemas.microsoft.com/office/powerpoint/2010/main" val="196382308"/>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609600" y="274638"/>
            <a:ext cx="10972799" cy="1143000"/>
          </a:xfrm>
          <a:prstGeom prst="rect">
            <a:avLst/>
          </a:prstGeom>
          <a:noFill/>
          <a:ln>
            <a:noFill/>
          </a:ln>
        </p:spPr>
        <p:txBody>
          <a:bodyPr lIns="91375" tIns="91375" rIns="91375" bIns="91375" anchor="ctr" anchorCtr="0">
            <a:noAutofit/>
          </a:bodyPr>
          <a:lstStyle/>
          <a:p>
            <a:pPr marL="0" marR="0" lvl="0" indent="0" algn="ctr" rtl="0">
              <a:lnSpc>
                <a:spcPct val="100000"/>
              </a:lnSpc>
              <a:spcBef>
                <a:spcPts val="0"/>
              </a:spcBef>
              <a:spcAft>
                <a:spcPts val="0"/>
              </a:spcAft>
              <a:buClr>
                <a:srgbClr val="242423"/>
              </a:buClr>
              <a:buSzPct val="25000"/>
              <a:buFont typeface="Arial"/>
              <a:buNone/>
            </a:pPr>
            <a:r>
              <a:rPr lang="en-US" sz="3600" b="1" i="0" u="none" strike="noStrike" cap="none">
                <a:solidFill>
                  <a:srgbClr val="242423"/>
                </a:solidFill>
                <a:latin typeface="Arial"/>
                <a:ea typeface="Arial"/>
                <a:cs typeface="Arial"/>
                <a:sym typeface="Arial"/>
              </a:rPr>
              <a:t>Defining Data Mapping</a:t>
            </a:r>
          </a:p>
        </p:txBody>
      </p:sp>
      <p:sp>
        <p:nvSpPr>
          <p:cNvPr id="147" name="Shape 147"/>
          <p:cNvSpPr txBox="1"/>
          <p:nvPr/>
        </p:nvSpPr>
        <p:spPr>
          <a:xfrm>
            <a:off x="609600" y="5215469"/>
            <a:ext cx="10972799" cy="131402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accent3"/>
              </a:buClr>
              <a:buSzPct val="25000"/>
              <a:buFont typeface="Courier New"/>
              <a:buNone/>
            </a:pPr>
            <a:r>
              <a:rPr lang="en-US" sz="2400" b="0" i="0" u="none" strike="noStrike" cap="none">
                <a:solidFill>
                  <a:schemeClr val="accent3"/>
                </a:solidFill>
                <a:latin typeface="Courier New"/>
                <a:ea typeface="Courier New"/>
                <a:cs typeface="Courier New"/>
                <a:sym typeface="Courier New"/>
              </a:rPr>
              <a:t>mongodrdl</a:t>
            </a:r>
            <a:r>
              <a:rPr lang="en-US" sz="2400" b="0" i="0" u="none" strike="noStrike" cap="none">
                <a:solidFill>
                  <a:schemeClr val="dk1"/>
                </a:solidFill>
                <a:latin typeface="Courier New"/>
                <a:ea typeface="Courier New"/>
                <a:cs typeface="Courier New"/>
                <a:sym typeface="Courier New"/>
              </a:rPr>
              <a:t> --host 192.168.1.94 --port 27017 -d myDbName \</a:t>
            </a:r>
            <a:br>
              <a:rPr lang="en-US" sz="2400" b="0" i="0" u="none" strike="noStrike" cap="none">
                <a:solidFill>
                  <a:schemeClr val="dk1"/>
                </a:solidFill>
                <a:latin typeface="Courier New"/>
                <a:ea typeface="Courier New"/>
                <a:cs typeface="Courier New"/>
                <a:sym typeface="Courier New"/>
              </a:rPr>
            </a:br>
            <a:r>
              <a:rPr lang="en-US" sz="2400" b="0" i="0" u="none" strike="noStrike" cap="none">
                <a:solidFill>
                  <a:schemeClr val="dk1"/>
                </a:solidFill>
                <a:latin typeface="Courier New"/>
                <a:ea typeface="Courier New"/>
                <a:cs typeface="Courier New"/>
                <a:sym typeface="Courier New"/>
              </a:rPr>
              <a:t>	-o myDrdlFile.drdl</a:t>
            </a:r>
          </a:p>
          <a:p>
            <a:pPr marL="0" marR="0" lvl="0" indent="0" algn="l" rtl="0">
              <a:lnSpc>
                <a:spcPct val="100000"/>
              </a:lnSpc>
              <a:spcBef>
                <a:spcPts val="0"/>
              </a:spcBef>
              <a:spcAft>
                <a:spcPts val="0"/>
              </a:spcAft>
              <a:buClr>
                <a:schemeClr val="accent3"/>
              </a:buClr>
              <a:buSzPct val="25000"/>
              <a:buFont typeface="Courier New"/>
              <a:buNone/>
            </a:pPr>
            <a:r>
              <a:rPr lang="en-US" sz="2400" b="0" i="0" u="none" strike="noStrike" cap="none">
                <a:solidFill>
                  <a:schemeClr val="accent3"/>
                </a:solidFill>
                <a:latin typeface="Courier New"/>
                <a:ea typeface="Courier New"/>
                <a:cs typeface="Courier New"/>
                <a:sym typeface="Courier New"/>
              </a:rPr>
              <a:t>mongobischema</a:t>
            </a:r>
            <a:r>
              <a:rPr lang="en-US" sz="2400" b="0" i="0" u="none" strike="noStrike" cap="none">
                <a:solidFill>
                  <a:schemeClr val="dk1"/>
                </a:solidFill>
                <a:latin typeface="Courier New"/>
                <a:ea typeface="Courier New"/>
                <a:cs typeface="Courier New"/>
                <a:sym typeface="Courier New"/>
              </a:rPr>
              <a:t> import myCollectionName myDrdlFile.drdl</a:t>
            </a:r>
          </a:p>
        </p:txBody>
      </p:sp>
      <p:pic>
        <p:nvPicPr>
          <p:cNvPr id="148" name="Shape 148"/>
          <p:cNvPicPr preferRelativeResize="0"/>
          <p:nvPr/>
        </p:nvPicPr>
        <p:blipFill rotWithShape="1">
          <a:blip r:embed="rId3">
            <a:alphaModFix/>
          </a:blip>
          <a:srcRect/>
          <a:stretch/>
        </p:blipFill>
        <p:spPr>
          <a:xfrm>
            <a:off x="1105020" y="1598771"/>
            <a:ext cx="1367740" cy="1609107"/>
          </a:xfrm>
          <a:prstGeom prst="rect">
            <a:avLst/>
          </a:prstGeom>
          <a:noFill/>
          <a:ln>
            <a:noFill/>
          </a:ln>
        </p:spPr>
      </p:pic>
      <p:pic>
        <p:nvPicPr>
          <p:cNvPr id="149" name="Shape 149"/>
          <p:cNvPicPr preferRelativeResize="0"/>
          <p:nvPr/>
        </p:nvPicPr>
        <p:blipFill rotWithShape="1">
          <a:blip r:embed="rId4">
            <a:alphaModFix/>
          </a:blip>
          <a:srcRect/>
          <a:stretch/>
        </p:blipFill>
        <p:spPr>
          <a:xfrm>
            <a:off x="2213057" y="2443051"/>
            <a:ext cx="513222" cy="1081701"/>
          </a:xfrm>
          <a:prstGeom prst="rect">
            <a:avLst/>
          </a:prstGeom>
          <a:noFill/>
          <a:ln>
            <a:noFill/>
          </a:ln>
        </p:spPr>
      </p:pic>
      <p:sp>
        <p:nvSpPr>
          <p:cNvPr id="150" name="Shape 150"/>
          <p:cNvSpPr/>
          <p:nvPr/>
        </p:nvSpPr>
        <p:spPr>
          <a:xfrm>
            <a:off x="5214280" y="3602683"/>
            <a:ext cx="927947" cy="1123356"/>
          </a:xfrm>
          <a:prstGeom prst="snipRoundRect">
            <a:avLst>
              <a:gd name="adj1" fmla="val 16667"/>
              <a:gd name="adj2" fmla="val 16667"/>
            </a:avLst>
          </a:prstGeom>
          <a:solidFill>
            <a:schemeClr val="lt1"/>
          </a:solidFill>
          <a:ln w="25400" cap="flat" cmpd="sng">
            <a:solidFill>
              <a:srgbClr val="595959"/>
            </a:solidFill>
            <a:prstDash val="solid"/>
            <a:round/>
            <a:headEnd type="none" w="med" len="med"/>
            <a:tailEnd type="none" w="med" len="med"/>
          </a:ln>
        </p:spPr>
        <p:txBody>
          <a:bodyPr lIns="121875" tIns="60925" rIns="121875" bIns="60925" anchor="ctr" anchorCtr="0">
            <a:noAutofit/>
          </a:bodyPr>
          <a:lstStyle/>
          <a:p>
            <a:pPr marL="0" marR="0" lvl="0" indent="0" algn="ctr" rtl="0">
              <a:lnSpc>
                <a:spcPct val="100000"/>
              </a:lnSpc>
              <a:spcBef>
                <a:spcPts val="0"/>
              </a:spcBef>
              <a:spcAft>
                <a:spcPts val="0"/>
              </a:spcAft>
              <a:buClr>
                <a:srgbClr val="595959"/>
              </a:buClr>
              <a:buSzPct val="25000"/>
              <a:buFont typeface="Courier New"/>
              <a:buNone/>
            </a:pPr>
            <a:r>
              <a:rPr lang="en-US" sz="1500" b="0" i="0" u="none" strike="noStrike" cap="none">
                <a:solidFill>
                  <a:srgbClr val="595959"/>
                </a:solidFill>
                <a:latin typeface="Courier New"/>
                <a:ea typeface="Courier New"/>
                <a:cs typeface="Courier New"/>
                <a:sym typeface="Courier New"/>
              </a:rPr>
              <a:t>DRDL</a:t>
            </a:r>
          </a:p>
        </p:txBody>
      </p:sp>
      <p:sp>
        <p:nvSpPr>
          <p:cNvPr id="151" name="Shape 151"/>
          <p:cNvSpPr/>
          <p:nvPr/>
        </p:nvSpPr>
        <p:spPr>
          <a:xfrm>
            <a:off x="3366853" y="2086450"/>
            <a:ext cx="2194575" cy="649976"/>
          </a:xfrm>
          <a:prstGeom prst="roundRect">
            <a:avLst>
              <a:gd name="adj" fmla="val 16667"/>
            </a:avLst>
          </a:prstGeom>
          <a:solidFill>
            <a:schemeClr val="lt1"/>
          </a:solidFill>
          <a:ln w="25400" cap="flat" cmpd="sng">
            <a:solidFill>
              <a:srgbClr val="595959"/>
            </a:solidFill>
            <a:prstDash val="solid"/>
            <a:round/>
            <a:headEnd type="none" w="med" len="med"/>
            <a:tailEnd type="none" w="med" len="med"/>
          </a:ln>
        </p:spPr>
        <p:txBody>
          <a:bodyPr lIns="121875" tIns="60925" rIns="121875" bIns="60925" anchor="ctr" anchorCtr="0">
            <a:noAutofit/>
          </a:bodyPr>
          <a:lstStyle/>
          <a:p>
            <a:pPr marL="0" marR="0" lvl="0" indent="0" algn="ctr" rtl="0">
              <a:lnSpc>
                <a:spcPct val="100000"/>
              </a:lnSpc>
              <a:spcBef>
                <a:spcPts val="0"/>
              </a:spcBef>
              <a:spcAft>
                <a:spcPts val="0"/>
              </a:spcAft>
              <a:buClr>
                <a:srgbClr val="595959"/>
              </a:buClr>
              <a:buSzPct val="25000"/>
              <a:buFont typeface="Courier New"/>
              <a:buNone/>
            </a:pPr>
            <a:r>
              <a:rPr lang="en-US" sz="1900" b="0" i="0" u="none" strike="noStrike" cap="none">
                <a:solidFill>
                  <a:srgbClr val="595959"/>
                </a:solidFill>
                <a:latin typeface="Courier New"/>
                <a:ea typeface="Courier New"/>
                <a:cs typeface="Courier New"/>
                <a:sym typeface="Courier New"/>
              </a:rPr>
              <a:t>mongodrdl</a:t>
            </a:r>
          </a:p>
        </p:txBody>
      </p:sp>
      <p:sp>
        <p:nvSpPr>
          <p:cNvPr id="152" name="Shape 152"/>
          <p:cNvSpPr/>
          <p:nvPr/>
        </p:nvSpPr>
        <p:spPr>
          <a:xfrm>
            <a:off x="5838610" y="2078335"/>
            <a:ext cx="2194575" cy="649976"/>
          </a:xfrm>
          <a:prstGeom prst="roundRect">
            <a:avLst>
              <a:gd name="adj" fmla="val 16667"/>
            </a:avLst>
          </a:prstGeom>
          <a:solidFill>
            <a:schemeClr val="lt1"/>
          </a:solidFill>
          <a:ln w="25400" cap="flat" cmpd="sng">
            <a:solidFill>
              <a:srgbClr val="595959"/>
            </a:solidFill>
            <a:prstDash val="solid"/>
            <a:round/>
            <a:headEnd type="none" w="med" len="med"/>
            <a:tailEnd type="none" w="med" len="med"/>
          </a:ln>
        </p:spPr>
        <p:txBody>
          <a:bodyPr lIns="121875" tIns="60925" rIns="121875" bIns="60925" anchor="ctr" anchorCtr="0">
            <a:noAutofit/>
          </a:bodyPr>
          <a:lstStyle/>
          <a:p>
            <a:pPr marL="0" marR="0" lvl="0" indent="0" algn="ctr" rtl="0">
              <a:lnSpc>
                <a:spcPct val="100000"/>
              </a:lnSpc>
              <a:spcBef>
                <a:spcPts val="0"/>
              </a:spcBef>
              <a:spcAft>
                <a:spcPts val="0"/>
              </a:spcAft>
              <a:buClr>
                <a:srgbClr val="595959"/>
              </a:buClr>
              <a:buSzPct val="25000"/>
              <a:buFont typeface="Courier New"/>
              <a:buNone/>
            </a:pPr>
            <a:r>
              <a:rPr lang="en-US" sz="1900" b="0" i="0" u="none" strike="noStrike" cap="none">
                <a:solidFill>
                  <a:srgbClr val="595959"/>
                </a:solidFill>
                <a:latin typeface="Courier New"/>
                <a:ea typeface="Courier New"/>
                <a:cs typeface="Courier New"/>
                <a:sym typeface="Courier New"/>
              </a:rPr>
              <a:t>mongobischema</a:t>
            </a:r>
          </a:p>
        </p:txBody>
      </p:sp>
      <p:sp>
        <p:nvSpPr>
          <p:cNvPr id="153" name="Shape 153"/>
          <p:cNvSpPr/>
          <p:nvPr/>
        </p:nvSpPr>
        <p:spPr>
          <a:xfrm>
            <a:off x="8927253" y="1598771"/>
            <a:ext cx="1686559" cy="1609107"/>
          </a:xfrm>
          <a:prstGeom prst="roundRect">
            <a:avLst>
              <a:gd name="adj" fmla="val 16667"/>
            </a:avLst>
          </a:prstGeom>
          <a:solidFill>
            <a:schemeClr val="lt1"/>
          </a:solidFill>
          <a:ln w="25400" cap="flat" cmpd="sng">
            <a:solidFill>
              <a:srgbClr val="595959"/>
            </a:solidFill>
            <a:prstDash val="solid"/>
            <a:round/>
            <a:headEnd type="none" w="med" len="med"/>
            <a:tailEnd type="none" w="med" len="med"/>
          </a:ln>
        </p:spPr>
        <p:txBody>
          <a:bodyPr lIns="121875" tIns="60925" rIns="121875" bIns="60925" anchor="ctr" anchorCtr="0">
            <a:noAutofit/>
          </a:bodyPr>
          <a:lstStyle/>
          <a:p>
            <a:pPr marL="0" marR="0" lvl="0" indent="0" algn="ctr" rtl="0">
              <a:lnSpc>
                <a:spcPct val="100000"/>
              </a:lnSpc>
              <a:spcBef>
                <a:spcPts val="0"/>
              </a:spcBef>
              <a:spcAft>
                <a:spcPts val="0"/>
              </a:spcAft>
              <a:buClr>
                <a:srgbClr val="595959"/>
              </a:buClr>
              <a:buSzPct val="25000"/>
              <a:buFont typeface="Calibri"/>
              <a:buNone/>
            </a:pPr>
            <a:r>
              <a:rPr lang="en-US" sz="1900" b="0" i="0" u="none" strike="noStrike" cap="none">
                <a:solidFill>
                  <a:srgbClr val="595959"/>
                </a:solidFill>
                <a:latin typeface="Calibri"/>
                <a:ea typeface="Calibri"/>
                <a:cs typeface="Calibri"/>
                <a:sym typeface="Calibri"/>
              </a:rPr>
              <a:t>PostgreSQL</a:t>
            </a:r>
          </a:p>
          <a:p>
            <a:pPr marL="0" marR="0" lvl="0" indent="0" algn="ctr" rtl="0">
              <a:lnSpc>
                <a:spcPct val="100000"/>
              </a:lnSpc>
              <a:spcBef>
                <a:spcPts val="0"/>
              </a:spcBef>
              <a:spcAft>
                <a:spcPts val="0"/>
              </a:spcAft>
              <a:buClr>
                <a:srgbClr val="000000"/>
              </a:buClr>
              <a:buFont typeface="Arial"/>
              <a:buNone/>
            </a:pPr>
            <a:endParaRPr sz="800" b="0" i="0" u="none" strike="noStrike" cap="none">
              <a:solidFill>
                <a:srgbClr val="595959"/>
              </a:solidFill>
              <a:latin typeface="Calibri"/>
              <a:ea typeface="Calibri"/>
              <a:cs typeface="Calibri"/>
              <a:sym typeface="Calibri"/>
            </a:endParaRPr>
          </a:p>
          <a:p>
            <a:pPr marL="0" marR="0" lvl="0" indent="0" algn="ctr" rtl="0">
              <a:lnSpc>
                <a:spcPct val="100000"/>
              </a:lnSpc>
              <a:spcBef>
                <a:spcPts val="0"/>
              </a:spcBef>
              <a:spcAft>
                <a:spcPts val="0"/>
              </a:spcAft>
              <a:buClr>
                <a:srgbClr val="595959"/>
              </a:buClr>
              <a:buSzPct val="25000"/>
              <a:buFont typeface="Calibri"/>
              <a:buNone/>
            </a:pPr>
            <a:r>
              <a:rPr lang="en-US" sz="1900" b="0" i="0" u="none" strike="noStrike" cap="none">
                <a:solidFill>
                  <a:srgbClr val="595959"/>
                </a:solidFill>
                <a:latin typeface="Calibri"/>
                <a:ea typeface="Calibri"/>
                <a:cs typeface="Calibri"/>
                <a:sym typeface="Calibri"/>
              </a:rPr>
              <a:t>MongoDB-specific Foreign Data Wrapper</a:t>
            </a:r>
          </a:p>
        </p:txBody>
      </p:sp>
      <p:cxnSp>
        <p:nvCxnSpPr>
          <p:cNvPr id="154" name="Shape 154"/>
          <p:cNvCxnSpPr/>
          <p:nvPr/>
        </p:nvCxnSpPr>
        <p:spPr>
          <a:xfrm>
            <a:off x="8940800" y="1971040"/>
            <a:ext cx="1679787" cy="0"/>
          </a:xfrm>
          <a:prstGeom prst="straightConnector1">
            <a:avLst/>
          </a:prstGeom>
          <a:solidFill>
            <a:schemeClr val="lt1"/>
          </a:solidFill>
          <a:ln w="25400" cap="flat" cmpd="sng">
            <a:solidFill>
              <a:srgbClr val="595959"/>
            </a:solidFill>
            <a:prstDash val="solid"/>
            <a:round/>
            <a:headEnd type="none" w="med" len="med"/>
            <a:tailEnd type="none" w="med" len="med"/>
          </a:ln>
        </p:spPr>
      </p:cxnSp>
      <p:cxnSp>
        <p:nvCxnSpPr>
          <p:cNvPr id="155" name="Shape 155"/>
          <p:cNvCxnSpPr>
            <a:stCxn id="148" idx="3"/>
            <a:endCxn id="151" idx="1"/>
          </p:cNvCxnSpPr>
          <p:nvPr/>
        </p:nvCxnSpPr>
        <p:spPr>
          <a:xfrm>
            <a:off x="2472761" y="2403325"/>
            <a:ext cx="894000" cy="8100"/>
          </a:xfrm>
          <a:prstGeom prst="straightConnector1">
            <a:avLst/>
          </a:prstGeom>
          <a:solidFill>
            <a:schemeClr val="lt1"/>
          </a:solidFill>
          <a:ln w="25400" cap="flat" cmpd="sng">
            <a:solidFill>
              <a:srgbClr val="595959"/>
            </a:solidFill>
            <a:prstDash val="solid"/>
            <a:round/>
            <a:headEnd type="none" w="med" len="med"/>
            <a:tailEnd type="stealth" w="lg" len="lg"/>
          </a:ln>
        </p:spPr>
      </p:cxnSp>
      <p:cxnSp>
        <p:nvCxnSpPr>
          <p:cNvPr id="156" name="Shape 156"/>
          <p:cNvCxnSpPr>
            <a:stCxn id="151" idx="2"/>
            <a:endCxn id="150" idx="2"/>
          </p:cNvCxnSpPr>
          <p:nvPr/>
        </p:nvCxnSpPr>
        <p:spPr>
          <a:xfrm>
            <a:off x="4464141" y="2736426"/>
            <a:ext cx="750000" cy="1428000"/>
          </a:xfrm>
          <a:prstGeom prst="straightConnector1">
            <a:avLst/>
          </a:prstGeom>
          <a:solidFill>
            <a:schemeClr val="lt1"/>
          </a:solidFill>
          <a:ln w="25400" cap="flat" cmpd="sng">
            <a:solidFill>
              <a:srgbClr val="595959"/>
            </a:solidFill>
            <a:prstDash val="solid"/>
            <a:round/>
            <a:headEnd type="none" w="med" len="med"/>
            <a:tailEnd type="stealth" w="lg" len="lg"/>
          </a:ln>
        </p:spPr>
      </p:cxnSp>
      <p:cxnSp>
        <p:nvCxnSpPr>
          <p:cNvPr id="157" name="Shape 157"/>
          <p:cNvCxnSpPr>
            <a:stCxn id="150" idx="0"/>
            <a:endCxn id="152" idx="2"/>
          </p:cNvCxnSpPr>
          <p:nvPr/>
        </p:nvCxnSpPr>
        <p:spPr>
          <a:xfrm rot="10800000" flipH="1">
            <a:off x="6142227" y="2728262"/>
            <a:ext cx="793799" cy="1436100"/>
          </a:xfrm>
          <a:prstGeom prst="straightConnector1">
            <a:avLst/>
          </a:prstGeom>
          <a:solidFill>
            <a:schemeClr val="lt1"/>
          </a:solidFill>
          <a:ln w="25400" cap="flat" cmpd="sng">
            <a:solidFill>
              <a:srgbClr val="595959"/>
            </a:solidFill>
            <a:prstDash val="solid"/>
            <a:round/>
            <a:headEnd type="none" w="med" len="med"/>
            <a:tailEnd type="stealth" w="lg" len="lg"/>
          </a:ln>
        </p:spPr>
      </p:cxnSp>
      <p:cxnSp>
        <p:nvCxnSpPr>
          <p:cNvPr id="158" name="Shape 158"/>
          <p:cNvCxnSpPr>
            <a:stCxn id="152" idx="3"/>
            <a:endCxn id="153" idx="1"/>
          </p:cNvCxnSpPr>
          <p:nvPr/>
        </p:nvCxnSpPr>
        <p:spPr>
          <a:xfrm>
            <a:off x="8033185" y="2403323"/>
            <a:ext cx="894000" cy="0"/>
          </a:xfrm>
          <a:prstGeom prst="straightConnector1">
            <a:avLst/>
          </a:prstGeom>
          <a:solidFill>
            <a:schemeClr val="lt1"/>
          </a:solidFill>
          <a:ln w="25400" cap="flat" cmpd="sng">
            <a:solidFill>
              <a:srgbClr val="595959"/>
            </a:solidFill>
            <a:prstDash val="solid"/>
            <a:round/>
            <a:headEnd type="none" w="med" len="med"/>
            <a:tailEnd type="stealth" w="lg" len="lg"/>
          </a:ln>
        </p:spPr>
      </p:cxnSp>
    </p:spTree>
    <p:extLst>
      <p:ext uri="{BB962C8B-B14F-4D97-AF65-F5344CB8AC3E}">
        <p14:creationId xmlns:p14="http://schemas.microsoft.com/office/powerpoint/2010/main" val="912186674"/>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Tools </a:t>
            </a:r>
            <a:endParaRPr lang="fr-FR" dirty="0"/>
          </a:p>
        </p:txBody>
      </p:sp>
      <p:sp>
        <p:nvSpPr>
          <p:cNvPr id="3" name="Rectangle 2"/>
          <p:cNvSpPr/>
          <p:nvPr/>
        </p:nvSpPr>
        <p:spPr>
          <a:xfrm>
            <a:off x="397566" y="1019266"/>
            <a:ext cx="10764077" cy="3416320"/>
          </a:xfrm>
          <a:prstGeom prst="rect">
            <a:avLst/>
          </a:prstGeom>
        </p:spPr>
        <p:txBody>
          <a:bodyPr wrap="square">
            <a:spAutoFit/>
          </a:bodyPr>
          <a:lstStyle/>
          <a:p>
            <a:r>
              <a:rPr lang="fr-FR" dirty="0">
                <a:hlinkClick r:id="rId2" tooltip="mongobiuser"/>
              </a:rPr>
              <a:t>mongobiuser</a:t>
            </a:r>
            <a:r>
              <a:rPr lang="fr-FR" dirty="0"/>
              <a:t> </a:t>
            </a:r>
            <a:endParaRPr lang="fr-FR" dirty="0" smtClean="0"/>
          </a:p>
          <a:p>
            <a:r>
              <a:rPr lang="fr-FR" dirty="0"/>
              <a:t>	</a:t>
            </a:r>
            <a:r>
              <a:rPr lang="fr-FR" dirty="0" err="1" smtClean="0"/>
              <a:t>can</a:t>
            </a:r>
            <a:r>
              <a:rPr lang="fr-FR" dirty="0" smtClean="0"/>
              <a:t> </a:t>
            </a:r>
            <a:r>
              <a:rPr lang="fr-FR" dirty="0" err="1"/>
              <a:t>modify</a:t>
            </a:r>
            <a:r>
              <a:rPr lang="fr-FR" dirty="0"/>
              <a:t> </a:t>
            </a:r>
            <a:r>
              <a:rPr lang="fr-FR" dirty="0" err="1"/>
              <a:t>users</a:t>
            </a:r>
            <a:r>
              <a:rPr lang="fr-FR" dirty="0"/>
              <a:t> in the MongoDB </a:t>
            </a:r>
            <a:r>
              <a:rPr lang="fr-FR" dirty="0" err="1"/>
              <a:t>Connector</a:t>
            </a:r>
            <a:r>
              <a:rPr lang="fr-FR" dirty="0"/>
              <a:t> for BI.</a:t>
            </a:r>
          </a:p>
          <a:p>
            <a:endParaRPr lang="fr-FR" dirty="0" smtClean="0">
              <a:hlinkClick r:id="rId3" tooltip="mongodrdl"/>
            </a:endParaRPr>
          </a:p>
          <a:p>
            <a:r>
              <a:rPr lang="fr-FR" dirty="0" smtClean="0">
                <a:hlinkClick r:id="rId3" tooltip="mongodrdl"/>
              </a:rPr>
              <a:t>mongodrdl</a:t>
            </a:r>
            <a:r>
              <a:rPr lang="fr-FR" dirty="0"/>
              <a:t> </a:t>
            </a:r>
            <a:endParaRPr lang="fr-FR" dirty="0" smtClean="0"/>
          </a:p>
          <a:p>
            <a:r>
              <a:rPr lang="fr-FR" dirty="0"/>
              <a:t>	</a:t>
            </a:r>
            <a:r>
              <a:rPr lang="fr-FR" dirty="0" err="1" smtClean="0"/>
              <a:t>generates</a:t>
            </a:r>
            <a:r>
              <a:rPr lang="fr-FR" dirty="0" smtClean="0"/>
              <a:t> </a:t>
            </a:r>
            <a:r>
              <a:rPr lang="fr-FR" dirty="0" err="1"/>
              <a:t>database</a:t>
            </a:r>
            <a:r>
              <a:rPr lang="fr-FR" dirty="0"/>
              <a:t> </a:t>
            </a:r>
            <a:r>
              <a:rPr lang="fr-FR" dirty="0" err="1"/>
              <a:t>schema</a:t>
            </a:r>
            <a:r>
              <a:rPr lang="fr-FR" dirty="0"/>
              <a:t> information for use </a:t>
            </a:r>
            <a:r>
              <a:rPr lang="fr-FR" dirty="0" err="1"/>
              <a:t>with</a:t>
            </a:r>
            <a:r>
              <a:rPr lang="fr-FR" dirty="0"/>
              <a:t> the MongoDB </a:t>
            </a:r>
            <a:r>
              <a:rPr lang="fr-FR" dirty="0" err="1"/>
              <a:t>Connector</a:t>
            </a:r>
            <a:r>
              <a:rPr lang="fr-FR" dirty="0"/>
              <a:t> for BI.</a:t>
            </a:r>
          </a:p>
          <a:p>
            <a:endParaRPr lang="fr-FR" dirty="0">
              <a:hlinkClick r:id="rId4" tooltip="mongobischema"/>
            </a:endParaRPr>
          </a:p>
          <a:p>
            <a:r>
              <a:rPr lang="fr-FR" dirty="0" smtClean="0">
                <a:hlinkClick r:id="rId4" tooltip="mongobischema"/>
              </a:rPr>
              <a:t>mongobischema</a:t>
            </a:r>
            <a:r>
              <a:rPr lang="fr-FR" dirty="0"/>
              <a:t> </a:t>
            </a:r>
            <a:endParaRPr lang="fr-FR" dirty="0" smtClean="0"/>
          </a:p>
          <a:p>
            <a:r>
              <a:rPr lang="fr-FR" dirty="0"/>
              <a:t>	</a:t>
            </a:r>
            <a:r>
              <a:rPr lang="fr-FR" dirty="0" err="1" smtClean="0"/>
              <a:t>will</a:t>
            </a:r>
            <a:r>
              <a:rPr lang="fr-FR" dirty="0" smtClean="0"/>
              <a:t> </a:t>
            </a:r>
            <a:r>
              <a:rPr lang="fr-FR" dirty="0" err="1"/>
              <a:t>load</a:t>
            </a:r>
            <a:r>
              <a:rPr lang="fr-FR" dirty="0"/>
              <a:t> the </a:t>
            </a:r>
            <a:r>
              <a:rPr lang="fr-FR" dirty="0" err="1"/>
              <a:t>resulting</a:t>
            </a:r>
            <a:r>
              <a:rPr lang="fr-FR" dirty="0"/>
              <a:t> files </a:t>
            </a:r>
            <a:r>
              <a:rPr lang="fr-FR" dirty="0" err="1"/>
              <a:t>into</a:t>
            </a:r>
            <a:r>
              <a:rPr lang="fr-FR" dirty="0"/>
              <a:t> the MongoDB </a:t>
            </a:r>
            <a:r>
              <a:rPr lang="fr-FR" dirty="0" err="1"/>
              <a:t>Connector</a:t>
            </a:r>
            <a:r>
              <a:rPr lang="fr-FR" dirty="0"/>
              <a:t> for BI.</a:t>
            </a:r>
          </a:p>
          <a:p>
            <a:endParaRPr lang="fr-FR" dirty="0"/>
          </a:p>
          <a:p>
            <a:r>
              <a:rPr lang="fr-FR" dirty="0"/>
              <a:t/>
            </a:r>
            <a:br>
              <a:rPr lang="fr-FR" dirty="0"/>
            </a:br>
            <a:endParaRPr lang="fr-FR" dirty="0"/>
          </a:p>
          <a:p>
            <a:endParaRPr lang="fr-FR" b="0" i="0" dirty="0">
              <a:solidFill>
                <a:srgbClr val="494747"/>
              </a:solidFill>
              <a:effectLst/>
              <a:latin typeface="Akzidenz" charset="0"/>
            </a:endParaRPr>
          </a:p>
        </p:txBody>
      </p:sp>
    </p:spTree>
    <p:extLst>
      <p:ext uri="{BB962C8B-B14F-4D97-AF65-F5344CB8AC3E}">
        <p14:creationId xmlns:p14="http://schemas.microsoft.com/office/powerpoint/2010/main" val="645939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Internals</a:t>
            </a:r>
            <a:r>
              <a:rPr lang="fr-FR" dirty="0" smtClean="0"/>
              <a:t> </a:t>
            </a:r>
            <a:endParaRPr lang="fr-FR" dirty="0"/>
          </a:p>
        </p:txBody>
      </p:sp>
      <p:sp>
        <p:nvSpPr>
          <p:cNvPr id="3" name="Rectangle 2"/>
          <p:cNvSpPr/>
          <p:nvPr/>
        </p:nvSpPr>
        <p:spPr>
          <a:xfrm>
            <a:off x="397566" y="1019266"/>
            <a:ext cx="10764077" cy="6093976"/>
          </a:xfrm>
          <a:prstGeom prst="rect">
            <a:avLst/>
          </a:prstGeom>
        </p:spPr>
        <p:txBody>
          <a:bodyPr wrap="square">
            <a:spAutoFit/>
          </a:bodyPr>
          <a:lstStyle/>
          <a:p>
            <a:r>
              <a:rPr lang="fr-FR" dirty="0">
                <a:solidFill>
                  <a:srgbClr val="494747"/>
                </a:solidFill>
                <a:latin typeface="Akzidenz" charset="0"/>
              </a:rPr>
              <a:t>U</a:t>
            </a:r>
            <a:r>
              <a:rPr lang="fr-FR" dirty="0" smtClean="0">
                <a:solidFill>
                  <a:srgbClr val="494747"/>
                </a:solidFill>
                <a:latin typeface="Akzidenz" charset="0"/>
              </a:rPr>
              <a:t>se</a:t>
            </a:r>
            <a:r>
              <a:rPr lang="fr-FR" dirty="0">
                <a:solidFill>
                  <a:srgbClr val="494747"/>
                </a:solidFill>
                <a:latin typeface="Akzidenz" charset="0"/>
              </a:rPr>
              <a:t> </a:t>
            </a:r>
            <a:r>
              <a:rPr lang="fr-FR" dirty="0">
                <a:solidFill>
                  <a:srgbClr val="006CBC"/>
                </a:solidFill>
                <a:latin typeface="Source Code Pro" charset="0"/>
                <a:hlinkClick r:id="rId2" tooltip="mongodrdl"/>
              </a:rPr>
              <a:t>mongodrdl</a:t>
            </a:r>
            <a:r>
              <a:rPr lang="fr-FR" dirty="0">
                <a:solidFill>
                  <a:srgbClr val="494747"/>
                </a:solidFill>
                <a:latin typeface="Akzidenz" charset="0"/>
              </a:rPr>
              <a:t> to </a:t>
            </a:r>
            <a:r>
              <a:rPr lang="fr-FR" dirty="0" err="1">
                <a:solidFill>
                  <a:srgbClr val="494747"/>
                </a:solidFill>
                <a:latin typeface="Akzidenz" charset="0"/>
              </a:rPr>
              <a:t>generate</a:t>
            </a:r>
            <a:r>
              <a:rPr lang="fr-FR" dirty="0">
                <a:solidFill>
                  <a:srgbClr val="494747"/>
                </a:solidFill>
                <a:latin typeface="Akzidenz" charset="0"/>
              </a:rPr>
              <a:t> a </a:t>
            </a:r>
            <a:r>
              <a:rPr lang="fr-FR" dirty="0" err="1">
                <a:solidFill>
                  <a:srgbClr val="494747"/>
                </a:solidFill>
                <a:latin typeface="Akzidenz" charset="0"/>
              </a:rPr>
              <a:t>schema</a:t>
            </a:r>
            <a:r>
              <a:rPr lang="fr-FR" dirty="0">
                <a:solidFill>
                  <a:srgbClr val="494747"/>
                </a:solidFill>
                <a:latin typeface="Akzidenz" charset="0"/>
              </a:rPr>
              <a:t> </a:t>
            </a:r>
            <a:r>
              <a:rPr lang="fr-FR" dirty="0" err="1">
                <a:solidFill>
                  <a:srgbClr val="494747"/>
                </a:solidFill>
                <a:latin typeface="Akzidenz" charset="0"/>
              </a:rPr>
              <a:t>based</a:t>
            </a:r>
            <a:r>
              <a:rPr lang="fr-FR" dirty="0">
                <a:solidFill>
                  <a:srgbClr val="494747"/>
                </a:solidFill>
                <a:latin typeface="Akzidenz" charset="0"/>
              </a:rPr>
              <a:t> on </a:t>
            </a:r>
            <a:r>
              <a:rPr lang="fr-FR" dirty="0" err="1">
                <a:solidFill>
                  <a:srgbClr val="494747"/>
                </a:solidFill>
                <a:latin typeface="Akzidenz" charset="0"/>
              </a:rPr>
              <a:t>this</a:t>
            </a:r>
            <a:r>
              <a:rPr lang="fr-FR" dirty="0">
                <a:solidFill>
                  <a:srgbClr val="494747"/>
                </a:solidFill>
                <a:latin typeface="Akzidenz" charset="0"/>
              </a:rPr>
              <a:t> collection by running the </a:t>
            </a:r>
            <a:r>
              <a:rPr lang="fr-FR" dirty="0" err="1">
                <a:solidFill>
                  <a:srgbClr val="494747"/>
                </a:solidFill>
                <a:latin typeface="Akzidenz" charset="0"/>
              </a:rPr>
              <a:t>following</a:t>
            </a:r>
            <a:r>
              <a:rPr lang="fr-FR" dirty="0">
                <a:solidFill>
                  <a:srgbClr val="494747"/>
                </a:solidFill>
                <a:latin typeface="Akzidenz" charset="0"/>
              </a:rPr>
              <a:t> command:</a:t>
            </a:r>
          </a:p>
          <a:p>
            <a:r>
              <a:rPr lang="fr-FR" sz="3200" b="1" u="sng" dirty="0" err="1">
                <a:solidFill>
                  <a:srgbClr val="494747"/>
                </a:solidFill>
                <a:latin typeface="Akzidenz" charset="0"/>
              </a:rPr>
              <a:t>mongodrdl</a:t>
            </a:r>
            <a:r>
              <a:rPr lang="fr-FR" sz="3200" b="1" u="sng" dirty="0">
                <a:solidFill>
                  <a:srgbClr val="494747"/>
                </a:solidFill>
                <a:latin typeface="Akzidenz" charset="0"/>
              </a:rPr>
              <a:t> </a:t>
            </a:r>
            <a:r>
              <a:rPr lang="fr-FR" sz="4800" b="1" u="sng" dirty="0">
                <a:solidFill>
                  <a:srgbClr val="494747"/>
                </a:solidFill>
                <a:latin typeface="Akzidenz" charset="0"/>
              </a:rPr>
              <a:t>-d </a:t>
            </a:r>
            <a:r>
              <a:rPr lang="fr-FR" sz="4800" b="1" u="sng" dirty="0">
                <a:solidFill>
                  <a:srgbClr val="007020"/>
                </a:solidFill>
                <a:latin typeface="Akzidenz" charset="0"/>
              </a:rPr>
              <a:t>test</a:t>
            </a:r>
            <a:r>
              <a:rPr lang="fr-FR" sz="4800" b="1" u="sng" dirty="0">
                <a:solidFill>
                  <a:srgbClr val="494747"/>
                </a:solidFill>
                <a:latin typeface="Akzidenz" charset="0"/>
              </a:rPr>
              <a:t> -c abc </a:t>
            </a:r>
            <a:r>
              <a:rPr lang="fr-FR" sz="3200" b="1" u="sng" dirty="0">
                <a:solidFill>
                  <a:srgbClr val="494747"/>
                </a:solidFill>
                <a:latin typeface="Akzidenz" charset="0"/>
              </a:rPr>
              <a:t>-o </a:t>
            </a:r>
            <a:r>
              <a:rPr lang="fr-FR" sz="3200" b="1" u="sng" dirty="0" err="1" smtClean="0">
                <a:solidFill>
                  <a:srgbClr val="494747"/>
                </a:solidFill>
                <a:latin typeface="Akzidenz" charset="0"/>
              </a:rPr>
              <a:t>schema.drdl</a:t>
            </a:r>
            <a:endParaRPr lang="fr-FR" sz="3200" b="1" u="sng" dirty="0" smtClean="0">
              <a:solidFill>
                <a:srgbClr val="494747"/>
              </a:solidFill>
              <a:latin typeface="Akzidenz" charset="0"/>
            </a:endParaRPr>
          </a:p>
          <a:p>
            <a:endParaRPr lang="fr-FR" b="0" i="0" dirty="0">
              <a:solidFill>
                <a:srgbClr val="494747"/>
              </a:solidFill>
              <a:effectLst/>
              <a:latin typeface="Akzidenz" charset="0"/>
            </a:endParaRPr>
          </a:p>
          <a:p>
            <a:r>
              <a:rPr lang="fr-FR" dirty="0"/>
              <a:t>Field </a:t>
            </a:r>
            <a:r>
              <a:rPr lang="fr-FR" dirty="0" smtClean="0"/>
              <a:t>Types : </a:t>
            </a:r>
            <a:endParaRPr lang="fr-FR" dirty="0"/>
          </a:p>
          <a:p>
            <a:r>
              <a:rPr lang="fr-FR" dirty="0"/>
              <a:t>The MongoDB </a:t>
            </a:r>
            <a:r>
              <a:rPr lang="fr-FR" dirty="0" err="1"/>
              <a:t>Connector</a:t>
            </a:r>
            <a:r>
              <a:rPr lang="fr-FR" dirty="0"/>
              <a:t> for BI </a:t>
            </a:r>
            <a:r>
              <a:rPr lang="fr-FR" dirty="0" err="1"/>
              <a:t>will</a:t>
            </a:r>
            <a:r>
              <a:rPr lang="fr-FR" dirty="0"/>
              <a:t> </a:t>
            </a:r>
            <a:r>
              <a:rPr lang="fr-FR" dirty="0" err="1"/>
              <a:t>correctly</a:t>
            </a:r>
            <a:r>
              <a:rPr lang="fr-FR" dirty="0"/>
              <a:t> </a:t>
            </a:r>
            <a:r>
              <a:rPr lang="fr-FR" dirty="0" err="1"/>
              <a:t>map</a:t>
            </a:r>
            <a:r>
              <a:rPr lang="fr-FR" dirty="0"/>
              <a:t> </a:t>
            </a:r>
            <a:r>
              <a:rPr lang="fr-FR" dirty="0" err="1"/>
              <a:t>fields</a:t>
            </a:r>
            <a:r>
              <a:rPr lang="fr-FR" dirty="0"/>
              <a:t> </a:t>
            </a:r>
            <a:r>
              <a:rPr lang="fr-FR" dirty="0" err="1"/>
              <a:t>that</a:t>
            </a:r>
            <a:r>
              <a:rPr lang="fr-FR" dirty="0"/>
              <a:t> </a:t>
            </a:r>
            <a:r>
              <a:rPr lang="fr-FR" dirty="0" err="1"/>
              <a:t>always</a:t>
            </a:r>
            <a:r>
              <a:rPr lang="fr-FR" dirty="0"/>
              <a:t> </a:t>
            </a:r>
            <a:r>
              <a:rPr lang="fr-FR" dirty="0" err="1"/>
              <a:t>contain</a:t>
            </a:r>
            <a:r>
              <a:rPr lang="fr-FR" dirty="0"/>
              <a:t> the </a:t>
            </a:r>
            <a:r>
              <a:rPr lang="fr-FR" dirty="0" err="1"/>
              <a:t>same</a:t>
            </a:r>
            <a:r>
              <a:rPr lang="fr-FR" dirty="0"/>
              <a:t> data type </a:t>
            </a:r>
            <a:r>
              <a:rPr lang="fr-FR" dirty="0" err="1"/>
              <a:t>into</a:t>
            </a:r>
            <a:r>
              <a:rPr lang="fr-FR" dirty="0"/>
              <a:t> the </a:t>
            </a:r>
            <a:r>
              <a:rPr lang="fr-FR" dirty="0" err="1"/>
              <a:t>relational</a:t>
            </a:r>
            <a:r>
              <a:rPr lang="fr-FR" dirty="0"/>
              <a:t> model. </a:t>
            </a:r>
            <a:endParaRPr lang="fr-FR" dirty="0" smtClean="0"/>
          </a:p>
          <a:p>
            <a:endParaRPr lang="fr-FR" dirty="0" smtClean="0"/>
          </a:p>
          <a:p>
            <a:r>
              <a:rPr lang="fr-FR" dirty="0" err="1" smtClean="0"/>
              <a:t>Schema</a:t>
            </a:r>
            <a:r>
              <a:rPr lang="fr-FR" dirty="0" smtClean="0"/>
              <a:t> </a:t>
            </a:r>
            <a:r>
              <a:rPr lang="fr-FR" dirty="0" err="1"/>
              <a:t>generation</a:t>
            </a:r>
            <a:r>
              <a:rPr lang="fr-FR" dirty="0"/>
              <a:t> </a:t>
            </a:r>
            <a:r>
              <a:rPr lang="fr-FR" dirty="0" err="1"/>
              <a:t>will</a:t>
            </a:r>
            <a:r>
              <a:rPr lang="fr-FR" dirty="0"/>
              <a:t> deal </a:t>
            </a:r>
            <a:r>
              <a:rPr lang="fr-FR" dirty="0" err="1"/>
              <a:t>specially</a:t>
            </a:r>
            <a:r>
              <a:rPr lang="fr-FR" dirty="0"/>
              <a:t> </a:t>
            </a:r>
            <a:r>
              <a:rPr lang="fr-FR" dirty="0" err="1"/>
              <a:t>with</a:t>
            </a:r>
            <a:r>
              <a:rPr lang="fr-FR" dirty="0"/>
              <a:t> the </a:t>
            </a:r>
            <a:r>
              <a:rPr lang="fr-FR" dirty="0" err="1"/>
              <a:t>following</a:t>
            </a:r>
            <a:r>
              <a:rPr lang="fr-FR" dirty="0"/>
              <a:t> cases:</a:t>
            </a:r>
          </a:p>
          <a:p>
            <a:r>
              <a:rPr lang="fr-FR" dirty="0" smtClean="0"/>
              <a:t>Dates </a:t>
            </a:r>
          </a:p>
          <a:p>
            <a:r>
              <a:rPr lang="fr-FR" dirty="0" smtClean="0"/>
              <a:t> </a:t>
            </a:r>
            <a:r>
              <a:rPr lang="fr-FR" dirty="0"/>
              <a:t> </a:t>
            </a:r>
            <a:r>
              <a:rPr lang="fr-FR" dirty="0">
                <a:hlinkClick r:id="rId3" tooltip="(in mongodb-manual v3.2)"/>
              </a:rPr>
              <a:t>data_date</a:t>
            </a:r>
            <a:r>
              <a:rPr lang="fr-FR" dirty="0"/>
              <a:t> as the </a:t>
            </a:r>
            <a:r>
              <a:rPr lang="fr-FR" dirty="0">
                <a:hlinkClick r:id="rId4" tooltip="(in mongodb-manual v3.2)"/>
              </a:rPr>
              <a:t>SQL</a:t>
            </a:r>
            <a:r>
              <a:rPr lang="fr-FR" dirty="0"/>
              <a:t> </a:t>
            </a:r>
            <a:r>
              <a:rPr lang="fr-FR" dirty="0" err="1"/>
              <a:t>timestamp</a:t>
            </a:r>
            <a:r>
              <a:rPr lang="fr-FR" dirty="0"/>
              <a:t> </a:t>
            </a:r>
            <a:r>
              <a:rPr lang="fr-FR" dirty="0" smtClean="0"/>
              <a:t>type.</a:t>
            </a:r>
          </a:p>
          <a:p>
            <a:r>
              <a:rPr lang="fr-FR" dirty="0" err="1" smtClean="0"/>
              <a:t>Timestamps</a:t>
            </a:r>
            <a:r>
              <a:rPr lang="fr-FR" dirty="0" smtClean="0"/>
              <a:t>  </a:t>
            </a:r>
          </a:p>
          <a:p>
            <a:r>
              <a:rPr lang="fr-FR" dirty="0"/>
              <a:t> </a:t>
            </a:r>
            <a:r>
              <a:rPr lang="fr-FR" dirty="0">
                <a:hlinkClick r:id="rId5" tooltip="(in mongodb-manual v3.2)"/>
              </a:rPr>
              <a:t>data_timestamp</a:t>
            </a:r>
            <a:r>
              <a:rPr lang="fr-FR" dirty="0"/>
              <a:t> as a </a:t>
            </a:r>
            <a:r>
              <a:rPr lang="fr-FR" dirty="0" err="1"/>
              <a:t>varchar</a:t>
            </a:r>
            <a:r>
              <a:rPr lang="fr-FR" dirty="0"/>
              <a:t> string type</a:t>
            </a:r>
            <a:r>
              <a:rPr lang="fr-FR" dirty="0" smtClean="0"/>
              <a:t>.</a:t>
            </a:r>
          </a:p>
          <a:p>
            <a:r>
              <a:rPr lang="fr-FR" dirty="0" err="1" smtClean="0"/>
              <a:t>Geospatial</a:t>
            </a:r>
            <a:endParaRPr lang="fr-FR" i="1" dirty="0"/>
          </a:p>
          <a:p>
            <a:r>
              <a:rPr lang="fr-FR" dirty="0" smtClean="0"/>
              <a:t>If </a:t>
            </a:r>
            <a:r>
              <a:rPr lang="fr-FR" dirty="0"/>
              <a:t>a collection </a:t>
            </a:r>
            <a:r>
              <a:rPr lang="fr-FR" dirty="0" err="1"/>
              <a:t>contains</a:t>
            </a:r>
            <a:r>
              <a:rPr lang="fr-FR" dirty="0"/>
              <a:t> a </a:t>
            </a:r>
            <a:r>
              <a:rPr lang="fr-FR" dirty="0">
                <a:hlinkClick r:id="rId6"/>
              </a:rPr>
              <a:t>geospatial index</a:t>
            </a:r>
            <a:r>
              <a:rPr lang="fr-FR" dirty="0"/>
              <a:t>, the </a:t>
            </a:r>
            <a:r>
              <a:rPr lang="fr-FR" dirty="0" err="1"/>
              <a:t>connector</a:t>
            </a:r>
            <a:r>
              <a:rPr lang="fr-FR" dirty="0"/>
              <a:t> </a:t>
            </a:r>
            <a:r>
              <a:rPr lang="fr-FR" dirty="0" err="1"/>
              <a:t>will</a:t>
            </a:r>
            <a:r>
              <a:rPr lang="fr-FR" dirty="0"/>
              <a:t> </a:t>
            </a:r>
            <a:r>
              <a:rPr lang="fr-FR" dirty="0" err="1"/>
              <a:t>map</a:t>
            </a:r>
            <a:r>
              <a:rPr lang="fr-FR" dirty="0"/>
              <a:t> the </a:t>
            </a:r>
            <a:r>
              <a:rPr lang="fr-FR" dirty="0" err="1"/>
              <a:t>indexed</a:t>
            </a:r>
            <a:r>
              <a:rPr lang="fr-FR" dirty="0"/>
              <a:t> </a:t>
            </a:r>
            <a:r>
              <a:rPr lang="fr-FR" dirty="0" err="1"/>
              <a:t>field</a:t>
            </a:r>
            <a:r>
              <a:rPr lang="fr-FR" dirty="0"/>
              <a:t> </a:t>
            </a:r>
            <a:r>
              <a:rPr lang="fr-FR" dirty="0" err="1"/>
              <a:t>into</a:t>
            </a:r>
            <a:r>
              <a:rPr lang="fr-FR" dirty="0"/>
              <a:t> an </a:t>
            </a:r>
            <a:r>
              <a:rPr lang="fr-FR" dirty="0" err="1"/>
              <a:t>array</a:t>
            </a:r>
            <a:r>
              <a:rPr lang="fr-FR" dirty="0"/>
              <a:t> of </a:t>
            </a:r>
            <a:r>
              <a:rPr lang="fr-FR" dirty="0" err="1"/>
              <a:t>numeric</a:t>
            </a:r>
            <a:r>
              <a:rPr lang="fr-FR" dirty="0"/>
              <a:t> longitude-latitude </a:t>
            </a:r>
            <a:r>
              <a:rPr lang="fr-FR" dirty="0" err="1"/>
              <a:t>coordinates</a:t>
            </a:r>
            <a:r>
              <a:rPr lang="fr-FR" dirty="0" smtClean="0"/>
              <a:t>.</a:t>
            </a:r>
          </a:p>
          <a:p>
            <a:endParaRPr lang="fr-FR" dirty="0" smtClean="0"/>
          </a:p>
          <a:p>
            <a:endParaRPr lang="fr-FR" dirty="0"/>
          </a:p>
          <a:p>
            <a:r>
              <a:rPr lang="fr-FR" dirty="0"/>
              <a:t/>
            </a:r>
            <a:br>
              <a:rPr lang="fr-FR" dirty="0"/>
            </a:br>
            <a:endParaRPr lang="fr-FR" dirty="0"/>
          </a:p>
          <a:p>
            <a:endParaRPr lang="fr-FR" b="0" i="0" dirty="0">
              <a:solidFill>
                <a:srgbClr val="494747"/>
              </a:solidFill>
              <a:effectLst/>
              <a:latin typeface="Akzidenz" charset="0"/>
            </a:endParaRPr>
          </a:p>
        </p:txBody>
      </p:sp>
    </p:spTree>
    <p:extLst>
      <p:ext uri="{BB962C8B-B14F-4D97-AF65-F5344CB8AC3E}">
        <p14:creationId xmlns:p14="http://schemas.microsoft.com/office/powerpoint/2010/main" val="134130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609600" y="274638"/>
            <a:ext cx="10972799" cy="1143000"/>
          </a:xfrm>
          <a:prstGeom prst="rect">
            <a:avLst/>
          </a:prstGeom>
          <a:noFill/>
          <a:ln>
            <a:noFill/>
          </a:ln>
        </p:spPr>
        <p:txBody>
          <a:bodyPr lIns="91375" tIns="91375" rIns="91375" bIns="91375" anchor="ctr" anchorCtr="0">
            <a:noAutofit/>
          </a:bodyPr>
          <a:lstStyle/>
          <a:p>
            <a:pPr marL="0" marR="0" lvl="0" indent="0" algn="ctr" rtl="0">
              <a:lnSpc>
                <a:spcPct val="100000"/>
              </a:lnSpc>
              <a:spcBef>
                <a:spcPts val="0"/>
              </a:spcBef>
              <a:spcAft>
                <a:spcPts val="0"/>
              </a:spcAft>
              <a:buClr>
                <a:srgbClr val="242423"/>
              </a:buClr>
              <a:buSzPct val="25000"/>
              <a:buFont typeface="Arial"/>
              <a:buNone/>
            </a:pPr>
            <a:r>
              <a:rPr lang="en-US" sz="3600" b="1" i="0" u="none" strike="noStrike" cap="none">
                <a:solidFill>
                  <a:srgbClr val="242423"/>
                </a:solidFill>
                <a:latin typeface="Arial"/>
                <a:ea typeface="Arial"/>
                <a:cs typeface="Arial"/>
                <a:sym typeface="Arial"/>
              </a:rPr>
              <a:t>Optionally Manually Edit DRDL File</a:t>
            </a:r>
          </a:p>
        </p:txBody>
      </p:sp>
      <p:sp>
        <p:nvSpPr>
          <p:cNvPr id="164" name="Shape 164"/>
          <p:cNvSpPr txBox="1"/>
          <p:nvPr/>
        </p:nvSpPr>
        <p:spPr>
          <a:xfrm>
            <a:off x="609600" y="1600200"/>
            <a:ext cx="4693920" cy="4525963"/>
          </a:xfrm>
          <a:prstGeom prst="rect">
            <a:avLst/>
          </a:prstGeom>
          <a:noFill/>
          <a:ln>
            <a:noFill/>
          </a:ln>
        </p:spPr>
        <p:txBody>
          <a:bodyPr lIns="91425" tIns="45700" rIns="91425" bIns="45700" anchor="t" anchorCtr="0">
            <a:noAutofit/>
          </a:bodyPr>
          <a:lstStyle/>
          <a:p>
            <a:pPr marL="285750" marR="0" lvl="0" indent="-285750" algn="l" rtl="0">
              <a:lnSpc>
                <a:spcPct val="100000"/>
              </a:lnSpc>
              <a:spcBef>
                <a:spcPts val="0"/>
              </a:spcBef>
              <a:spcAft>
                <a:spcPts val="0"/>
              </a:spcAft>
              <a:buClr>
                <a:srgbClr val="000000"/>
              </a:buClr>
              <a:buSzPct val="100000"/>
              <a:buFont typeface="Arial"/>
              <a:buChar char="•"/>
            </a:pPr>
            <a:r>
              <a:rPr lang="en-US" sz="2400" b="0" i="0" u="none" strike="noStrike" cap="none" dirty="0">
                <a:solidFill>
                  <a:srgbClr val="000000"/>
                </a:solidFill>
                <a:latin typeface="Arial"/>
                <a:ea typeface="Arial"/>
                <a:cs typeface="Arial"/>
                <a:sym typeface="Arial"/>
              </a:rPr>
              <a:t>Redact attributes</a:t>
            </a:r>
          </a:p>
          <a:p>
            <a:pPr marL="285750" marR="0" lvl="0" indent="-285750" algn="l" rtl="0">
              <a:lnSpc>
                <a:spcPct val="100000"/>
              </a:lnSpc>
              <a:spcBef>
                <a:spcPts val="0"/>
              </a:spcBef>
              <a:spcAft>
                <a:spcPts val="0"/>
              </a:spcAft>
              <a:buClr>
                <a:srgbClr val="000000"/>
              </a:buClr>
              <a:buSzPct val="100000"/>
              <a:buFont typeface="Arial"/>
              <a:buChar char="•"/>
            </a:pPr>
            <a:r>
              <a:rPr lang="en-US" sz="2400" b="0" i="0" u="none" strike="noStrike" cap="none" dirty="0">
                <a:solidFill>
                  <a:srgbClr val="000000"/>
                </a:solidFill>
                <a:latin typeface="Arial"/>
                <a:ea typeface="Arial"/>
                <a:cs typeface="Arial"/>
                <a:sym typeface="Arial"/>
              </a:rPr>
              <a:t>Use more appropriate types (sampling can get it wrong)</a:t>
            </a:r>
          </a:p>
          <a:p>
            <a:pPr marL="285750" marR="0" lvl="0" indent="-285750" algn="l" rtl="0">
              <a:lnSpc>
                <a:spcPct val="100000"/>
              </a:lnSpc>
              <a:spcBef>
                <a:spcPts val="0"/>
              </a:spcBef>
              <a:spcAft>
                <a:spcPts val="0"/>
              </a:spcAft>
              <a:buClr>
                <a:srgbClr val="000000"/>
              </a:buClr>
              <a:buSzPct val="100000"/>
              <a:buFont typeface="Arial"/>
              <a:buChar char="•"/>
            </a:pPr>
            <a:r>
              <a:rPr lang="en-US" sz="2400" b="0" i="0" u="none" strike="noStrike" cap="none" dirty="0">
                <a:solidFill>
                  <a:srgbClr val="000000"/>
                </a:solidFill>
                <a:latin typeface="Arial"/>
                <a:ea typeface="Arial"/>
                <a:cs typeface="Arial"/>
                <a:sym typeface="Arial"/>
              </a:rPr>
              <a:t>Rename tables </a:t>
            </a:r>
            <a:endParaRPr lang="en-US" sz="2400" b="0" i="0" u="none" strike="noStrike" cap="none" dirty="0" smtClean="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ct val="100000"/>
              <a:buFont typeface="Arial"/>
              <a:buChar char="•"/>
            </a:pPr>
            <a:r>
              <a:rPr lang="en-US" sz="2400" b="0" i="0" u="none" strike="noStrike" cap="none" dirty="0" smtClean="0">
                <a:solidFill>
                  <a:srgbClr val="000000"/>
                </a:solidFill>
                <a:latin typeface="Arial"/>
                <a:ea typeface="Arial"/>
                <a:cs typeface="Arial"/>
                <a:sym typeface="Arial"/>
              </a:rPr>
              <a:t>Rename </a:t>
            </a:r>
            <a:r>
              <a:rPr lang="en-US" sz="2400" b="0" i="0" u="none" strike="noStrike" cap="none" dirty="0">
                <a:solidFill>
                  <a:srgbClr val="000000"/>
                </a:solidFill>
                <a:latin typeface="Arial"/>
                <a:ea typeface="Arial"/>
                <a:cs typeface="Arial"/>
                <a:sym typeface="Arial"/>
              </a:rPr>
              <a:t>columns </a:t>
            </a:r>
          </a:p>
          <a:p>
            <a:pPr marL="285750" marR="0" lvl="0" indent="-285750" algn="l" rtl="0">
              <a:lnSpc>
                <a:spcPct val="100000"/>
              </a:lnSpc>
              <a:spcBef>
                <a:spcPts val="0"/>
              </a:spcBef>
              <a:spcAft>
                <a:spcPts val="0"/>
              </a:spcAft>
              <a:buClr>
                <a:srgbClr val="000000"/>
              </a:buClr>
              <a:buSzPct val="100000"/>
              <a:buFont typeface="Arial"/>
              <a:buChar char="•"/>
            </a:pPr>
            <a:r>
              <a:rPr lang="en-US" sz="2400" b="0" i="0" u="none" strike="noStrike" cap="none" dirty="0">
                <a:solidFill>
                  <a:srgbClr val="000000"/>
                </a:solidFill>
                <a:latin typeface="Arial"/>
                <a:ea typeface="Arial"/>
                <a:cs typeface="Arial"/>
                <a:sym typeface="Arial"/>
              </a:rPr>
              <a:t>Build new views using MongoDB Aggregation Framework</a:t>
            </a:r>
          </a:p>
          <a:p>
            <a:pPr marL="285750" marR="0" lvl="1" indent="-285750" algn="l" rtl="0">
              <a:lnSpc>
                <a:spcPct val="100000"/>
              </a:lnSpc>
              <a:spcBef>
                <a:spcPts val="0"/>
              </a:spcBef>
              <a:spcAft>
                <a:spcPts val="0"/>
              </a:spcAft>
              <a:buClr>
                <a:srgbClr val="000000"/>
              </a:buClr>
              <a:buSzPct val="100000"/>
              <a:buFont typeface="Arial"/>
              <a:buChar char="•"/>
            </a:pPr>
            <a:r>
              <a:rPr lang="en-US" sz="2400" b="0" i="0" u="none" strike="noStrike" cap="none" dirty="0">
                <a:solidFill>
                  <a:srgbClr val="000000"/>
                </a:solidFill>
                <a:latin typeface="Arial"/>
                <a:ea typeface="Arial"/>
                <a:cs typeface="Arial"/>
                <a:sym typeface="Arial"/>
              </a:rPr>
              <a:t>e.g., $lookup to join 2 tables</a:t>
            </a:r>
          </a:p>
        </p:txBody>
      </p:sp>
      <p:sp>
        <p:nvSpPr>
          <p:cNvPr id="165" name="Shape 165"/>
          <p:cNvSpPr txBox="1"/>
          <p:nvPr/>
        </p:nvSpPr>
        <p:spPr>
          <a:xfrm>
            <a:off x="6495626" y="1600200"/>
            <a:ext cx="4693920" cy="4525963"/>
          </a:xfrm>
          <a:prstGeom prst="rect">
            <a:avLst/>
          </a:prstGeom>
          <a:noFill/>
          <a:ln>
            <a:noFill/>
          </a:ln>
        </p:spPr>
        <p:txBody>
          <a:bodyPr lIns="121875" tIns="60925" rIns="121875" bIns="60925" anchor="t" anchorCtr="0">
            <a:noAutofit/>
          </a:bodyPr>
          <a:lstStyle/>
          <a:p>
            <a:pPr marL="342900" marR="0" lvl="0" indent="-342900" algn="l" rtl="0">
              <a:lnSpc>
                <a:spcPct val="100000"/>
              </a:lnSpc>
              <a:spcBef>
                <a:spcPts val="0"/>
              </a:spcBef>
              <a:spcAft>
                <a:spcPts val="0"/>
              </a:spcAft>
              <a:buClr>
                <a:srgbClr val="DF5000"/>
              </a:buClr>
              <a:buSzPct val="100000"/>
              <a:buFont typeface="Arial"/>
              <a:buChar char="-"/>
            </a:pPr>
            <a:r>
              <a:rPr lang="en-US" sz="1600" b="0" i="0" u="none" strike="noStrike" cap="none">
                <a:solidFill>
                  <a:srgbClr val="DF5000"/>
                </a:solidFill>
                <a:latin typeface="Courier New"/>
                <a:ea typeface="Courier New"/>
                <a:cs typeface="Courier New"/>
                <a:sym typeface="Courier New"/>
              </a:rPr>
              <a:t>table:</a:t>
            </a:r>
            <a:r>
              <a:rPr lang="en-US" sz="1600" b="0" i="0" u="none" strike="noStrike" cap="none">
                <a:solidFill>
                  <a:srgbClr val="6E5494"/>
                </a:solidFill>
                <a:latin typeface="Courier New"/>
                <a:ea typeface="Courier New"/>
                <a:cs typeface="Courier New"/>
                <a:sym typeface="Courier New"/>
              </a:rPr>
              <a:t> home</a:t>
            </a:r>
            <a:r>
              <a:rPr lang="en-US" sz="1600" b="1" i="0" u="none" strike="noStrike" cap="none">
                <a:solidFill>
                  <a:srgbClr val="5B972B"/>
                </a:solidFill>
                <a:latin typeface="Courier New"/>
                <a:ea typeface="Courier New"/>
                <a:cs typeface="Courier New"/>
                <a:sym typeface="Courier New"/>
              </a:rPr>
              <a:t>s</a:t>
            </a:r>
            <a:r>
              <a:rPr lang="en-US" sz="1600" b="0" i="0" u="none" strike="noStrike" cap="none">
                <a:solidFill>
                  <a:srgbClr val="6E5494"/>
                </a:solidFill>
                <a:latin typeface="Courier New"/>
                <a:ea typeface="Courier New"/>
                <a:cs typeface="Courier New"/>
                <a:sym typeface="Courier New"/>
              </a:rPr>
              <a:t>ales</a:t>
            </a:r>
            <a:r>
              <a:rPr lang="en-US" sz="1600" b="0" i="0" u="none" strike="noStrike" cap="none">
                <a:solidFill>
                  <a:srgbClr val="242423"/>
                </a:solidFill>
                <a:latin typeface="Courier New"/>
                <a:ea typeface="Courier New"/>
                <a:cs typeface="Courier New"/>
                <a:sym typeface="Courier New"/>
              </a:rPr>
              <a:t> </a:t>
            </a:r>
            <a:br>
              <a:rPr lang="en-US" sz="1600" b="0" i="0" u="none" strike="noStrike" cap="none">
                <a:solidFill>
                  <a:srgbClr val="242423"/>
                </a:solidFill>
                <a:latin typeface="Courier New"/>
                <a:ea typeface="Courier New"/>
                <a:cs typeface="Courier New"/>
                <a:sym typeface="Courier New"/>
              </a:rPr>
            </a:br>
            <a:r>
              <a:rPr lang="en-US" sz="1600" b="0" i="0" u="none" strike="noStrike" cap="none">
                <a:solidFill>
                  <a:srgbClr val="DF5000"/>
                </a:solidFill>
                <a:latin typeface="Courier New"/>
                <a:ea typeface="Courier New"/>
                <a:cs typeface="Courier New"/>
                <a:sym typeface="Courier New"/>
              </a:rPr>
              <a:t>collection:</a:t>
            </a:r>
            <a:r>
              <a:rPr lang="en-US" sz="1600" b="0" i="0" u="none" strike="noStrike" cap="none">
                <a:solidFill>
                  <a:srgbClr val="6E5494"/>
                </a:solidFill>
                <a:latin typeface="Courier New"/>
                <a:ea typeface="Courier New"/>
                <a:cs typeface="Courier New"/>
                <a:sym typeface="Courier New"/>
              </a:rPr>
              <a:t> homeSales</a:t>
            </a:r>
            <a:r>
              <a:rPr lang="en-US" sz="1600" b="0" i="0" u="none" strike="noStrike" cap="none">
                <a:solidFill>
                  <a:srgbClr val="242423"/>
                </a:solidFill>
                <a:latin typeface="Courier New"/>
                <a:ea typeface="Courier New"/>
                <a:cs typeface="Courier New"/>
                <a:sym typeface="Courier New"/>
              </a:rPr>
              <a:t/>
            </a:r>
            <a:br>
              <a:rPr lang="en-US" sz="1600" b="0" i="0" u="none" strike="noStrike" cap="none">
                <a:solidFill>
                  <a:srgbClr val="242423"/>
                </a:solidFill>
                <a:latin typeface="Courier New"/>
                <a:ea typeface="Courier New"/>
                <a:cs typeface="Courier New"/>
                <a:sym typeface="Courier New"/>
              </a:rPr>
            </a:br>
            <a:r>
              <a:rPr lang="en-US" sz="1600" b="0" i="0" u="none" strike="noStrike" cap="none">
                <a:solidFill>
                  <a:srgbClr val="DF5000"/>
                </a:solidFill>
                <a:latin typeface="Courier New"/>
                <a:ea typeface="Courier New"/>
                <a:cs typeface="Courier New"/>
                <a:sym typeface="Courier New"/>
              </a:rPr>
              <a:t>pipeline:</a:t>
            </a:r>
            <a:r>
              <a:rPr lang="en-US" sz="1600" b="0" i="0" u="none" strike="noStrike" cap="none">
                <a:solidFill>
                  <a:srgbClr val="6E5494"/>
                </a:solidFill>
                <a:latin typeface="Courier New"/>
                <a:ea typeface="Courier New"/>
                <a:cs typeface="Courier New"/>
                <a:sym typeface="Courier New"/>
              </a:rPr>
              <a:t> []</a:t>
            </a:r>
            <a:br>
              <a:rPr lang="en-US" sz="1600" b="0" i="0" u="none" strike="noStrike" cap="none">
                <a:solidFill>
                  <a:srgbClr val="6E5494"/>
                </a:solidFill>
                <a:latin typeface="Courier New"/>
                <a:ea typeface="Courier New"/>
                <a:cs typeface="Courier New"/>
                <a:sym typeface="Courier New"/>
              </a:rPr>
            </a:br>
            <a:r>
              <a:rPr lang="en-US" sz="1600" b="0" i="0" u="none" strike="noStrike" cap="none">
                <a:solidFill>
                  <a:srgbClr val="DF5000"/>
                </a:solidFill>
                <a:latin typeface="Courier New"/>
                <a:ea typeface="Courier New"/>
                <a:cs typeface="Courier New"/>
                <a:sym typeface="Courier New"/>
              </a:rPr>
              <a:t>columns:</a:t>
            </a:r>
            <a:r>
              <a:rPr lang="en-US" sz="1600" b="0" i="0" u="none" strike="noStrike" cap="none">
                <a:solidFill>
                  <a:srgbClr val="242423"/>
                </a:solidFill>
                <a:latin typeface="Courier New"/>
                <a:ea typeface="Courier New"/>
                <a:cs typeface="Courier New"/>
                <a:sym typeface="Courier New"/>
              </a:rPr>
              <a:t> </a:t>
            </a:r>
            <a:br>
              <a:rPr lang="en-US" sz="1600" b="0" i="0" u="none" strike="noStrike" cap="none">
                <a:solidFill>
                  <a:srgbClr val="242423"/>
                </a:solidFill>
                <a:latin typeface="Courier New"/>
                <a:ea typeface="Courier New"/>
                <a:cs typeface="Courier New"/>
                <a:sym typeface="Courier New"/>
              </a:rPr>
            </a:br>
            <a:r>
              <a:rPr lang="en-US" sz="1600" b="0" i="0" u="none" strike="sngStrike" cap="none">
                <a:solidFill>
                  <a:srgbClr val="6E5494"/>
                </a:solidFill>
                <a:latin typeface="Courier New"/>
                <a:ea typeface="Courier New"/>
                <a:cs typeface="Courier New"/>
                <a:sym typeface="Courier New"/>
              </a:rPr>
              <a:t>- </a:t>
            </a:r>
            <a:r>
              <a:rPr lang="en-US" sz="1600" b="0" i="0" u="none" strike="sngStrike" cap="none">
                <a:solidFill>
                  <a:srgbClr val="DF5000"/>
                </a:solidFill>
                <a:latin typeface="Courier New"/>
                <a:ea typeface="Courier New"/>
                <a:cs typeface="Courier New"/>
                <a:sym typeface="Courier New"/>
              </a:rPr>
              <a:t>name:</a:t>
            </a:r>
            <a:r>
              <a:rPr lang="en-US" sz="1600" b="0" i="0" u="none" strike="sngStrike" cap="none">
                <a:solidFill>
                  <a:srgbClr val="6E5494"/>
                </a:solidFill>
                <a:latin typeface="Courier New"/>
                <a:ea typeface="Courier New"/>
                <a:cs typeface="Courier New"/>
                <a:sym typeface="Courier New"/>
              </a:rPr>
              <a:t> _id</a:t>
            </a:r>
            <a:r>
              <a:rPr lang="en-US" sz="1600" b="0" i="0" u="none" strike="sngStrike" cap="none">
                <a:solidFill>
                  <a:srgbClr val="242423"/>
                </a:solidFill>
                <a:latin typeface="Courier New"/>
                <a:ea typeface="Courier New"/>
                <a:cs typeface="Courier New"/>
                <a:sym typeface="Courier New"/>
              </a:rPr>
              <a:t> </a:t>
            </a:r>
            <a:br>
              <a:rPr lang="en-US" sz="1600" b="0" i="0" u="none" strike="sngStrike" cap="none">
                <a:solidFill>
                  <a:srgbClr val="242423"/>
                </a:solidFill>
                <a:latin typeface="Courier New"/>
                <a:ea typeface="Courier New"/>
                <a:cs typeface="Courier New"/>
                <a:sym typeface="Courier New"/>
              </a:rPr>
            </a:br>
            <a:r>
              <a:rPr lang="en-US" sz="1600" b="0" i="0" u="none" strike="sngStrike" cap="none">
                <a:solidFill>
                  <a:srgbClr val="242423"/>
                </a:solidFill>
                <a:latin typeface="Courier New"/>
                <a:ea typeface="Courier New"/>
                <a:cs typeface="Courier New"/>
                <a:sym typeface="Courier New"/>
              </a:rPr>
              <a:t>  </a:t>
            </a:r>
            <a:r>
              <a:rPr lang="en-US" sz="1600" b="0" i="0" u="none" strike="sngStrike" cap="none">
                <a:solidFill>
                  <a:srgbClr val="DF5000"/>
                </a:solidFill>
                <a:latin typeface="Courier New"/>
                <a:ea typeface="Courier New"/>
                <a:cs typeface="Courier New"/>
                <a:sym typeface="Courier New"/>
              </a:rPr>
              <a:t>mongotype:</a:t>
            </a:r>
            <a:r>
              <a:rPr lang="en-US" sz="1600" b="0" i="0" u="none" strike="sngStrike" cap="none">
                <a:solidFill>
                  <a:srgbClr val="6E5494"/>
                </a:solidFill>
                <a:latin typeface="Courier New"/>
                <a:ea typeface="Courier New"/>
                <a:cs typeface="Courier New"/>
                <a:sym typeface="Courier New"/>
              </a:rPr>
              <a:t> bson.ObjectId</a:t>
            </a:r>
            <a:br>
              <a:rPr lang="en-US" sz="1600" b="0" i="0" u="none" strike="sngStrike" cap="none">
                <a:solidFill>
                  <a:srgbClr val="6E5494"/>
                </a:solidFill>
                <a:latin typeface="Courier New"/>
                <a:ea typeface="Courier New"/>
                <a:cs typeface="Courier New"/>
                <a:sym typeface="Courier New"/>
              </a:rPr>
            </a:br>
            <a:r>
              <a:rPr lang="en-US" sz="1600" b="0" i="0" u="none" strike="sngStrike" cap="none">
                <a:solidFill>
                  <a:srgbClr val="6E5494"/>
                </a:solidFill>
                <a:latin typeface="Courier New"/>
                <a:ea typeface="Courier New"/>
                <a:cs typeface="Courier New"/>
                <a:sym typeface="Courier New"/>
              </a:rPr>
              <a:t>  </a:t>
            </a:r>
            <a:r>
              <a:rPr lang="en-US" sz="1600" b="0" i="0" u="none" strike="sngStrike" cap="none">
                <a:solidFill>
                  <a:srgbClr val="DF5000"/>
                </a:solidFill>
                <a:latin typeface="Courier New"/>
                <a:ea typeface="Courier New"/>
                <a:cs typeface="Courier New"/>
                <a:sym typeface="Courier New"/>
              </a:rPr>
              <a:t>sqlname:</a:t>
            </a:r>
            <a:r>
              <a:rPr lang="en-US" sz="1600" b="0" i="0" u="none" strike="sngStrike" cap="none">
                <a:solidFill>
                  <a:srgbClr val="6E5494"/>
                </a:solidFill>
                <a:latin typeface="Courier New"/>
                <a:ea typeface="Courier New"/>
                <a:cs typeface="Courier New"/>
                <a:sym typeface="Courier New"/>
              </a:rPr>
              <a:t> _id</a:t>
            </a:r>
            <a:r>
              <a:rPr lang="en-US" sz="1600" b="0" i="0" u="none" strike="sngStrike" cap="none">
                <a:solidFill>
                  <a:srgbClr val="242423"/>
                </a:solidFill>
                <a:latin typeface="Courier New"/>
                <a:ea typeface="Courier New"/>
                <a:cs typeface="Courier New"/>
                <a:sym typeface="Courier New"/>
              </a:rPr>
              <a:t> </a:t>
            </a:r>
            <a:br>
              <a:rPr lang="en-US" sz="1600" b="0" i="0" u="none" strike="sngStrike" cap="none">
                <a:solidFill>
                  <a:srgbClr val="242423"/>
                </a:solidFill>
                <a:latin typeface="Courier New"/>
                <a:ea typeface="Courier New"/>
                <a:cs typeface="Courier New"/>
                <a:sym typeface="Courier New"/>
              </a:rPr>
            </a:br>
            <a:r>
              <a:rPr lang="en-US" sz="1600" b="0" i="0" u="none" strike="sngStrike" cap="none">
                <a:solidFill>
                  <a:srgbClr val="242423"/>
                </a:solidFill>
                <a:latin typeface="Courier New"/>
                <a:ea typeface="Courier New"/>
                <a:cs typeface="Courier New"/>
                <a:sym typeface="Courier New"/>
              </a:rPr>
              <a:t>  </a:t>
            </a:r>
            <a:r>
              <a:rPr lang="en-US" sz="1600" b="0" i="0" u="none" strike="sngStrike" cap="none">
                <a:solidFill>
                  <a:srgbClr val="DF5000"/>
                </a:solidFill>
                <a:latin typeface="Courier New"/>
                <a:ea typeface="Courier New"/>
                <a:cs typeface="Courier New"/>
                <a:sym typeface="Courier New"/>
              </a:rPr>
              <a:t>sqltype:</a:t>
            </a:r>
            <a:r>
              <a:rPr lang="en-US" sz="1600" b="0" i="0" u="none" strike="sngStrike" cap="none">
                <a:solidFill>
                  <a:srgbClr val="6E5494"/>
                </a:solidFill>
                <a:latin typeface="Courier New"/>
                <a:ea typeface="Courier New"/>
                <a:cs typeface="Courier New"/>
                <a:sym typeface="Courier New"/>
              </a:rPr>
              <a:t> varchar</a:t>
            </a:r>
            <a:r>
              <a:rPr lang="en-US" sz="1600" b="0" i="0" u="none" strike="sngStrike" cap="none">
                <a:solidFill>
                  <a:srgbClr val="242423"/>
                </a:solidFill>
                <a:latin typeface="Courier New"/>
                <a:ea typeface="Courier New"/>
                <a:cs typeface="Courier New"/>
                <a:sym typeface="Courier New"/>
              </a:rPr>
              <a:t> </a:t>
            </a:r>
            <a:r>
              <a:rPr lang="en-US" sz="1600" b="0" i="0" u="none" strike="noStrike" cap="none">
                <a:solidFill>
                  <a:srgbClr val="242423"/>
                </a:solidFill>
                <a:latin typeface="Courier New"/>
                <a:ea typeface="Courier New"/>
                <a:cs typeface="Courier New"/>
                <a:sym typeface="Courier New"/>
              </a:rPr>
              <a:t/>
            </a:r>
            <a:br>
              <a:rPr lang="en-US" sz="1600" b="0" i="0" u="none" strike="noStrike" cap="none">
                <a:solidFill>
                  <a:srgbClr val="242423"/>
                </a:solidFill>
                <a:latin typeface="Courier New"/>
                <a:ea typeface="Courier New"/>
                <a:cs typeface="Courier New"/>
                <a:sym typeface="Courier New"/>
              </a:rPr>
            </a:br>
            <a:r>
              <a:rPr lang="en-US" sz="1600" b="0" i="0" u="none" strike="noStrike" cap="none">
                <a:solidFill>
                  <a:srgbClr val="6E5494"/>
                </a:solidFill>
                <a:latin typeface="Courier New"/>
                <a:ea typeface="Courier New"/>
                <a:cs typeface="Courier New"/>
                <a:sym typeface="Courier New"/>
              </a:rPr>
              <a:t>- </a:t>
            </a:r>
            <a:r>
              <a:rPr lang="en-US" sz="1600" b="0" i="0" u="none" strike="noStrike" cap="none">
                <a:solidFill>
                  <a:srgbClr val="DF5000"/>
                </a:solidFill>
                <a:latin typeface="Courier New"/>
                <a:ea typeface="Courier New"/>
                <a:cs typeface="Courier New"/>
                <a:sym typeface="Courier New"/>
              </a:rPr>
              <a:t>name:</a:t>
            </a:r>
            <a:r>
              <a:rPr lang="en-US" sz="1600" b="0" i="0" u="none" strike="noStrike" cap="none">
                <a:solidFill>
                  <a:srgbClr val="6E5494"/>
                </a:solidFill>
                <a:latin typeface="Courier New"/>
                <a:ea typeface="Courier New"/>
                <a:cs typeface="Courier New"/>
                <a:sym typeface="Courier New"/>
              </a:rPr>
              <a:t> address.county</a:t>
            </a:r>
            <a:r>
              <a:rPr lang="en-US" sz="1600" b="0" i="0" u="none" strike="noStrike" cap="none">
                <a:solidFill>
                  <a:srgbClr val="242423"/>
                </a:solidFill>
                <a:latin typeface="Courier New"/>
                <a:ea typeface="Courier New"/>
                <a:cs typeface="Courier New"/>
                <a:sym typeface="Courier New"/>
              </a:rPr>
              <a:t/>
            </a:r>
            <a:br>
              <a:rPr lang="en-US" sz="1600" b="0" i="0" u="none" strike="noStrike" cap="none">
                <a:solidFill>
                  <a:srgbClr val="242423"/>
                </a:solidFill>
                <a:latin typeface="Courier New"/>
                <a:ea typeface="Courier New"/>
                <a:cs typeface="Courier New"/>
                <a:sym typeface="Courier New"/>
              </a:rPr>
            </a:br>
            <a:r>
              <a:rPr lang="en-US" sz="1600" b="0" i="0" u="none" strike="noStrike" cap="none">
                <a:solidFill>
                  <a:srgbClr val="242423"/>
                </a:solidFill>
                <a:latin typeface="Courier New"/>
                <a:ea typeface="Courier New"/>
                <a:cs typeface="Courier New"/>
                <a:sym typeface="Courier New"/>
              </a:rPr>
              <a:t>  </a:t>
            </a:r>
            <a:r>
              <a:rPr lang="en-US" sz="1600" b="0" i="0" u="none" strike="noStrike" cap="none">
                <a:solidFill>
                  <a:srgbClr val="DF5000"/>
                </a:solidFill>
                <a:latin typeface="Courier New"/>
                <a:ea typeface="Courier New"/>
                <a:cs typeface="Courier New"/>
                <a:sym typeface="Courier New"/>
              </a:rPr>
              <a:t>mongotype:</a:t>
            </a:r>
            <a:r>
              <a:rPr lang="en-US" sz="1600" b="0" i="0" u="none" strike="noStrike" cap="none">
                <a:solidFill>
                  <a:srgbClr val="6E5494"/>
                </a:solidFill>
                <a:latin typeface="Courier New"/>
                <a:ea typeface="Courier New"/>
                <a:cs typeface="Courier New"/>
                <a:sym typeface="Courier New"/>
              </a:rPr>
              <a:t> string</a:t>
            </a:r>
            <a:r>
              <a:rPr lang="en-US" sz="1600" b="0" i="0" u="none" strike="noStrike" cap="none">
                <a:solidFill>
                  <a:srgbClr val="242423"/>
                </a:solidFill>
                <a:latin typeface="Courier New"/>
                <a:ea typeface="Courier New"/>
                <a:cs typeface="Courier New"/>
                <a:sym typeface="Courier New"/>
              </a:rPr>
              <a:t> </a:t>
            </a:r>
            <a:br>
              <a:rPr lang="en-US" sz="1600" b="0" i="0" u="none" strike="noStrike" cap="none">
                <a:solidFill>
                  <a:srgbClr val="242423"/>
                </a:solidFill>
                <a:latin typeface="Courier New"/>
                <a:ea typeface="Courier New"/>
                <a:cs typeface="Courier New"/>
                <a:sym typeface="Courier New"/>
              </a:rPr>
            </a:br>
            <a:r>
              <a:rPr lang="en-US" sz="1600" b="0" i="0" u="none" strike="noStrike" cap="none">
                <a:solidFill>
                  <a:srgbClr val="242423"/>
                </a:solidFill>
                <a:latin typeface="Courier New"/>
                <a:ea typeface="Courier New"/>
                <a:cs typeface="Courier New"/>
                <a:sym typeface="Courier New"/>
              </a:rPr>
              <a:t>  </a:t>
            </a:r>
            <a:r>
              <a:rPr lang="en-US" sz="1600" b="0" i="0" u="none" strike="noStrike" cap="none">
                <a:solidFill>
                  <a:srgbClr val="DF5000"/>
                </a:solidFill>
                <a:latin typeface="Courier New"/>
                <a:ea typeface="Courier New"/>
                <a:cs typeface="Courier New"/>
                <a:sym typeface="Courier New"/>
              </a:rPr>
              <a:t>sqlname:</a:t>
            </a:r>
            <a:r>
              <a:rPr lang="en-US" sz="1600" b="0" i="0" u="none" strike="noStrike" cap="none">
                <a:solidFill>
                  <a:srgbClr val="6E5494"/>
                </a:solidFill>
                <a:latin typeface="Courier New"/>
                <a:ea typeface="Courier New"/>
                <a:cs typeface="Courier New"/>
                <a:sym typeface="Courier New"/>
              </a:rPr>
              <a:t> address</a:t>
            </a:r>
            <a:r>
              <a:rPr lang="en-US" sz="1600" b="1" i="0" u="none" strike="noStrike" cap="none">
                <a:solidFill>
                  <a:srgbClr val="5B972B"/>
                </a:solidFill>
                <a:latin typeface="Courier New"/>
                <a:ea typeface="Courier New"/>
                <a:cs typeface="Courier New"/>
                <a:sym typeface="Courier New"/>
              </a:rPr>
              <a:t>_</a:t>
            </a:r>
            <a:r>
              <a:rPr lang="en-US" sz="1600" b="0" i="0" u="none" strike="noStrike" cap="none">
                <a:solidFill>
                  <a:srgbClr val="6E5494"/>
                </a:solidFill>
                <a:latin typeface="Courier New"/>
                <a:ea typeface="Courier New"/>
                <a:cs typeface="Courier New"/>
                <a:sym typeface="Courier New"/>
              </a:rPr>
              <a:t>county</a:t>
            </a:r>
            <a:r>
              <a:rPr lang="en-US" sz="1600" b="0" i="0" u="none" strike="noStrike" cap="none">
                <a:solidFill>
                  <a:srgbClr val="242423"/>
                </a:solidFill>
                <a:latin typeface="Courier New"/>
                <a:ea typeface="Courier New"/>
                <a:cs typeface="Courier New"/>
                <a:sym typeface="Courier New"/>
              </a:rPr>
              <a:t> </a:t>
            </a:r>
            <a:br>
              <a:rPr lang="en-US" sz="1600" b="0" i="0" u="none" strike="noStrike" cap="none">
                <a:solidFill>
                  <a:srgbClr val="242423"/>
                </a:solidFill>
                <a:latin typeface="Courier New"/>
                <a:ea typeface="Courier New"/>
                <a:cs typeface="Courier New"/>
                <a:sym typeface="Courier New"/>
              </a:rPr>
            </a:br>
            <a:r>
              <a:rPr lang="en-US" sz="1600" b="0" i="0" u="none" strike="noStrike" cap="none">
                <a:solidFill>
                  <a:srgbClr val="242423"/>
                </a:solidFill>
                <a:latin typeface="Courier New"/>
                <a:ea typeface="Courier New"/>
                <a:cs typeface="Courier New"/>
                <a:sym typeface="Courier New"/>
              </a:rPr>
              <a:t>  </a:t>
            </a:r>
            <a:r>
              <a:rPr lang="en-US" sz="1600" b="0" i="0" u="none" strike="noStrike" cap="none">
                <a:solidFill>
                  <a:srgbClr val="DF5000"/>
                </a:solidFill>
                <a:latin typeface="Courier New"/>
                <a:ea typeface="Courier New"/>
                <a:cs typeface="Courier New"/>
                <a:sym typeface="Courier New"/>
              </a:rPr>
              <a:t>sqltype:</a:t>
            </a:r>
            <a:r>
              <a:rPr lang="en-US" sz="1600" b="0" i="0" u="none" strike="noStrike" cap="none">
                <a:solidFill>
                  <a:srgbClr val="6E5494"/>
                </a:solidFill>
                <a:latin typeface="Courier New"/>
                <a:ea typeface="Courier New"/>
                <a:cs typeface="Courier New"/>
                <a:sym typeface="Courier New"/>
              </a:rPr>
              <a:t> varchar</a:t>
            </a:r>
            <a:r>
              <a:rPr lang="en-US" sz="1600" b="0" i="0" u="none" strike="noStrike" cap="none">
                <a:solidFill>
                  <a:srgbClr val="242423"/>
                </a:solidFill>
                <a:latin typeface="Courier New"/>
                <a:ea typeface="Courier New"/>
                <a:cs typeface="Courier New"/>
                <a:sym typeface="Courier New"/>
              </a:rPr>
              <a:t> </a:t>
            </a:r>
            <a:br>
              <a:rPr lang="en-US" sz="1600" b="0" i="0" u="none" strike="noStrike" cap="none">
                <a:solidFill>
                  <a:srgbClr val="242423"/>
                </a:solidFill>
                <a:latin typeface="Courier New"/>
                <a:ea typeface="Courier New"/>
                <a:cs typeface="Courier New"/>
                <a:sym typeface="Courier New"/>
              </a:rPr>
            </a:br>
            <a:r>
              <a:rPr lang="en-US" sz="1600" b="0" i="0" u="none" strike="noStrike" cap="none">
                <a:solidFill>
                  <a:srgbClr val="6E5494"/>
                </a:solidFill>
                <a:latin typeface="Courier New"/>
                <a:ea typeface="Courier New"/>
                <a:cs typeface="Courier New"/>
                <a:sym typeface="Courier New"/>
              </a:rPr>
              <a:t>- </a:t>
            </a:r>
            <a:r>
              <a:rPr lang="en-US" sz="1600" b="0" i="0" u="none" strike="noStrike" cap="none">
                <a:solidFill>
                  <a:srgbClr val="DF5000"/>
                </a:solidFill>
                <a:latin typeface="Courier New"/>
                <a:ea typeface="Courier New"/>
                <a:cs typeface="Courier New"/>
                <a:sym typeface="Courier New"/>
              </a:rPr>
              <a:t>name:</a:t>
            </a:r>
            <a:r>
              <a:rPr lang="en-US" sz="1600" b="0" i="0" u="none" strike="noStrike" cap="none">
                <a:solidFill>
                  <a:srgbClr val="6E5494"/>
                </a:solidFill>
                <a:latin typeface="Courier New"/>
                <a:ea typeface="Courier New"/>
                <a:cs typeface="Courier New"/>
                <a:sym typeface="Courier New"/>
              </a:rPr>
              <a:t> </a:t>
            </a:r>
            <a:br>
              <a:rPr lang="en-US" sz="1600" b="0" i="0" u="none" strike="noStrike" cap="none">
                <a:solidFill>
                  <a:srgbClr val="6E5494"/>
                </a:solidFill>
                <a:latin typeface="Courier New"/>
                <a:ea typeface="Courier New"/>
                <a:cs typeface="Courier New"/>
                <a:sym typeface="Courier New"/>
              </a:rPr>
            </a:br>
            <a:r>
              <a:rPr lang="en-US" sz="1600" b="0" i="0" u="none" strike="noStrike" cap="none">
                <a:solidFill>
                  <a:srgbClr val="6E5494"/>
                </a:solidFill>
                <a:latin typeface="Courier New"/>
                <a:ea typeface="Courier New"/>
                <a:cs typeface="Courier New"/>
                <a:sym typeface="Courier New"/>
              </a:rPr>
              <a:t>  address.nameOrNumber</a:t>
            </a:r>
            <a:r>
              <a:rPr lang="en-US" sz="1600" b="0" i="0" u="none" strike="noStrike" cap="none">
                <a:solidFill>
                  <a:srgbClr val="242423"/>
                </a:solidFill>
                <a:latin typeface="Courier New"/>
                <a:ea typeface="Courier New"/>
                <a:cs typeface="Courier New"/>
                <a:sym typeface="Courier New"/>
              </a:rPr>
              <a:t> </a:t>
            </a:r>
            <a:br>
              <a:rPr lang="en-US" sz="1600" b="0" i="0" u="none" strike="noStrike" cap="none">
                <a:solidFill>
                  <a:srgbClr val="242423"/>
                </a:solidFill>
                <a:latin typeface="Courier New"/>
                <a:ea typeface="Courier New"/>
                <a:cs typeface="Courier New"/>
                <a:sym typeface="Courier New"/>
              </a:rPr>
            </a:br>
            <a:r>
              <a:rPr lang="en-US" sz="1600" b="0" i="0" u="none" strike="noStrike" cap="none">
                <a:solidFill>
                  <a:srgbClr val="242423"/>
                </a:solidFill>
                <a:latin typeface="Courier New"/>
                <a:ea typeface="Courier New"/>
                <a:cs typeface="Courier New"/>
                <a:sym typeface="Courier New"/>
              </a:rPr>
              <a:t>  </a:t>
            </a:r>
            <a:r>
              <a:rPr lang="en-US" sz="1600" b="0" i="0" u="none" strike="noStrike" cap="none">
                <a:solidFill>
                  <a:srgbClr val="DF5000"/>
                </a:solidFill>
                <a:latin typeface="Courier New"/>
                <a:ea typeface="Courier New"/>
                <a:cs typeface="Courier New"/>
                <a:sym typeface="Courier New"/>
              </a:rPr>
              <a:t>mongotype:</a:t>
            </a:r>
            <a:r>
              <a:rPr lang="en-US" sz="1600" b="0" i="0" u="none" strike="noStrike" cap="none">
                <a:solidFill>
                  <a:srgbClr val="6E5494"/>
                </a:solidFill>
                <a:latin typeface="Courier New"/>
                <a:ea typeface="Courier New"/>
                <a:cs typeface="Courier New"/>
                <a:sym typeface="Courier New"/>
              </a:rPr>
              <a:t> int</a:t>
            </a:r>
            <a:r>
              <a:rPr lang="en-US" sz="1600" b="0" i="0" u="none" strike="noStrike" cap="none">
                <a:solidFill>
                  <a:srgbClr val="242423"/>
                </a:solidFill>
                <a:latin typeface="Courier New"/>
                <a:ea typeface="Courier New"/>
                <a:cs typeface="Courier New"/>
                <a:sym typeface="Courier New"/>
              </a:rPr>
              <a:t/>
            </a:r>
            <a:br>
              <a:rPr lang="en-US" sz="1600" b="0" i="0" u="none" strike="noStrike" cap="none">
                <a:solidFill>
                  <a:srgbClr val="242423"/>
                </a:solidFill>
                <a:latin typeface="Courier New"/>
                <a:ea typeface="Courier New"/>
                <a:cs typeface="Courier New"/>
                <a:sym typeface="Courier New"/>
              </a:rPr>
            </a:br>
            <a:r>
              <a:rPr lang="en-US" sz="1600" b="0" i="0" u="none" strike="noStrike" cap="none">
                <a:solidFill>
                  <a:srgbClr val="242423"/>
                </a:solidFill>
                <a:latin typeface="Courier New"/>
                <a:ea typeface="Courier New"/>
                <a:cs typeface="Courier New"/>
                <a:sym typeface="Courier New"/>
              </a:rPr>
              <a:t>  </a:t>
            </a:r>
            <a:r>
              <a:rPr lang="en-US" sz="1600" b="0" i="0" u="none" strike="noStrike" cap="none">
                <a:solidFill>
                  <a:srgbClr val="DF5000"/>
                </a:solidFill>
                <a:latin typeface="Courier New"/>
                <a:ea typeface="Courier New"/>
                <a:cs typeface="Courier New"/>
                <a:sym typeface="Courier New"/>
              </a:rPr>
              <a:t>sqlname:</a:t>
            </a:r>
            <a:r>
              <a:rPr lang="en-US" sz="1600" b="0" i="0" u="none" strike="noStrike" cap="none">
                <a:solidFill>
                  <a:srgbClr val="6E5494"/>
                </a:solidFill>
                <a:latin typeface="Courier New"/>
                <a:ea typeface="Courier New"/>
                <a:cs typeface="Courier New"/>
                <a:sym typeface="Courier New"/>
              </a:rPr>
              <a:t> </a:t>
            </a:r>
            <a:br>
              <a:rPr lang="en-US" sz="1600" b="0" i="0" u="none" strike="noStrike" cap="none">
                <a:solidFill>
                  <a:srgbClr val="6E5494"/>
                </a:solidFill>
                <a:latin typeface="Courier New"/>
                <a:ea typeface="Courier New"/>
                <a:cs typeface="Courier New"/>
                <a:sym typeface="Courier New"/>
              </a:rPr>
            </a:br>
            <a:r>
              <a:rPr lang="en-US" sz="1600" b="0" i="0" u="none" strike="noStrike" cap="none">
                <a:solidFill>
                  <a:srgbClr val="6E5494"/>
                </a:solidFill>
                <a:latin typeface="Courier New"/>
                <a:ea typeface="Courier New"/>
                <a:cs typeface="Courier New"/>
                <a:sym typeface="Courier New"/>
              </a:rPr>
              <a:t>	address</a:t>
            </a:r>
            <a:r>
              <a:rPr lang="en-US" sz="1600" b="1" i="0" u="none" strike="noStrike" cap="none">
                <a:solidFill>
                  <a:srgbClr val="5B972B"/>
                </a:solidFill>
                <a:latin typeface="Courier New"/>
                <a:ea typeface="Courier New"/>
                <a:cs typeface="Courier New"/>
                <a:sym typeface="Courier New"/>
              </a:rPr>
              <a:t>_</a:t>
            </a:r>
            <a:r>
              <a:rPr lang="en-US" sz="1600" b="0" i="0" u="none" strike="noStrike" cap="none">
                <a:solidFill>
                  <a:srgbClr val="6E5494"/>
                </a:solidFill>
                <a:latin typeface="Courier New"/>
                <a:ea typeface="Courier New"/>
                <a:cs typeface="Courier New"/>
                <a:sym typeface="Courier New"/>
              </a:rPr>
              <a:t>nameornumber</a:t>
            </a:r>
            <a:r>
              <a:rPr lang="en-US" sz="1600" b="0" i="0" u="none" strike="noStrike" cap="none">
                <a:solidFill>
                  <a:srgbClr val="242423"/>
                </a:solidFill>
                <a:latin typeface="Courier New"/>
                <a:ea typeface="Courier New"/>
                <a:cs typeface="Courier New"/>
                <a:sym typeface="Courier New"/>
              </a:rPr>
              <a:t> </a:t>
            </a:r>
            <a:br>
              <a:rPr lang="en-US" sz="1600" b="0" i="0" u="none" strike="noStrike" cap="none">
                <a:solidFill>
                  <a:srgbClr val="242423"/>
                </a:solidFill>
                <a:latin typeface="Courier New"/>
                <a:ea typeface="Courier New"/>
                <a:cs typeface="Courier New"/>
                <a:sym typeface="Courier New"/>
              </a:rPr>
            </a:br>
            <a:r>
              <a:rPr lang="en-US" sz="1600" b="0" i="0" u="none" strike="noStrike" cap="none">
                <a:solidFill>
                  <a:srgbClr val="242423"/>
                </a:solidFill>
                <a:latin typeface="Courier New"/>
                <a:ea typeface="Courier New"/>
                <a:cs typeface="Courier New"/>
                <a:sym typeface="Courier New"/>
              </a:rPr>
              <a:t>  </a:t>
            </a:r>
            <a:r>
              <a:rPr lang="en-US" sz="1600" b="0" i="0" u="none" strike="noStrike" cap="none">
                <a:solidFill>
                  <a:srgbClr val="DF5000"/>
                </a:solidFill>
                <a:latin typeface="Courier New"/>
                <a:ea typeface="Courier New"/>
                <a:cs typeface="Courier New"/>
                <a:sym typeface="Courier New"/>
              </a:rPr>
              <a:t>sqltype:</a:t>
            </a:r>
            <a:r>
              <a:rPr lang="en-US" sz="1600" b="0" i="0" u="none" strike="noStrike" cap="none">
                <a:solidFill>
                  <a:srgbClr val="6E5494"/>
                </a:solidFill>
                <a:latin typeface="Courier New"/>
                <a:ea typeface="Courier New"/>
                <a:cs typeface="Courier New"/>
                <a:sym typeface="Courier New"/>
              </a:rPr>
              <a:t> </a:t>
            </a:r>
            <a:r>
              <a:rPr lang="en-US" sz="1600" b="1" i="0" u="none" strike="noStrike" cap="none">
                <a:solidFill>
                  <a:srgbClr val="5B972B"/>
                </a:solidFill>
                <a:latin typeface="Courier New"/>
                <a:ea typeface="Courier New"/>
                <a:cs typeface="Courier New"/>
                <a:sym typeface="Courier New"/>
              </a:rPr>
              <a:t>varchar</a:t>
            </a:r>
          </a:p>
        </p:txBody>
      </p:sp>
    </p:spTree>
    <p:extLst>
      <p:ext uri="{BB962C8B-B14F-4D97-AF65-F5344CB8AC3E}">
        <p14:creationId xmlns:p14="http://schemas.microsoft.com/office/powerpoint/2010/main" val="1012820827"/>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14400" y="2693992"/>
            <a:ext cx="10363200" cy="1470025"/>
          </a:xfrm>
        </p:spPr>
        <p:txBody>
          <a:bodyPr>
            <a:normAutofit/>
          </a:bodyPr>
          <a:lstStyle/>
          <a:p>
            <a:r>
              <a:rPr lang="en-US" dirty="0" smtClean="0"/>
              <a:t>When using ? </a:t>
            </a:r>
            <a:endParaRPr lang="en-US" dirty="0"/>
          </a:p>
        </p:txBody>
      </p:sp>
    </p:spTree>
    <p:extLst>
      <p:ext uri="{BB962C8B-B14F-4D97-AF65-F5344CB8AC3E}">
        <p14:creationId xmlns:p14="http://schemas.microsoft.com/office/powerpoint/2010/main" val="16193289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itle 3"/>
          <p:cNvSpPr>
            <a:spLocks noGrp="1"/>
          </p:cNvSpPr>
          <p:nvPr>
            <p:ph type="title"/>
          </p:nvPr>
        </p:nvSpPr>
        <p:spPr>
          <a:ln>
            <a:noFill/>
          </a:ln>
        </p:spPr>
        <p:txBody>
          <a:bodyPr anchor="b"/>
          <a:lstStyle/>
          <a:p>
            <a:r>
              <a:rPr lang="en-US" dirty="0" smtClean="0">
                <a:solidFill>
                  <a:schemeClr val="tx2"/>
                </a:solidFill>
              </a:rPr>
              <a:t>Relational</a:t>
            </a:r>
            <a:endParaRPr lang="en-US" dirty="0">
              <a:solidFill>
                <a:schemeClr val="tx2"/>
              </a:solidFill>
            </a:endParaRPr>
          </a:p>
        </p:txBody>
      </p:sp>
      <p:sp>
        <p:nvSpPr>
          <p:cNvPr id="36" name="TextBox 35"/>
          <p:cNvSpPr txBox="1"/>
          <p:nvPr/>
        </p:nvSpPr>
        <p:spPr>
          <a:xfrm>
            <a:off x="119417" y="2296180"/>
            <a:ext cx="3461983" cy="523220"/>
          </a:xfrm>
          <a:prstGeom prst="rect">
            <a:avLst/>
          </a:prstGeom>
          <a:noFill/>
          <a:effectLst/>
        </p:spPr>
        <p:txBody>
          <a:bodyPr wrap="square" rtlCol="0" anchor="ctr">
            <a:spAutoFit/>
          </a:bodyPr>
          <a:lstStyle/>
          <a:p>
            <a:pPr algn="r"/>
            <a:r>
              <a:rPr lang="en-US" sz="1400" dirty="0">
                <a:solidFill>
                  <a:schemeClr val="tx2"/>
                </a:solidFill>
                <a:cs typeface="Arial"/>
              </a:rPr>
              <a:t>Expressive Query Language</a:t>
            </a:r>
          </a:p>
          <a:p>
            <a:pPr algn="r"/>
            <a:r>
              <a:rPr lang="en-US" sz="1400" dirty="0">
                <a:solidFill>
                  <a:schemeClr val="tx2"/>
                </a:solidFill>
                <a:cs typeface="Arial"/>
              </a:rPr>
              <a:t>&amp; Secondary Indexes</a:t>
            </a:r>
          </a:p>
        </p:txBody>
      </p:sp>
      <p:sp>
        <p:nvSpPr>
          <p:cNvPr id="38" name="TextBox 37"/>
          <p:cNvSpPr txBox="1"/>
          <p:nvPr/>
        </p:nvSpPr>
        <p:spPr>
          <a:xfrm>
            <a:off x="1098340" y="4188023"/>
            <a:ext cx="2483060" cy="307777"/>
          </a:xfrm>
          <a:prstGeom prst="rect">
            <a:avLst/>
          </a:prstGeom>
          <a:noFill/>
          <a:effectLst/>
        </p:spPr>
        <p:txBody>
          <a:bodyPr wrap="square" rtlCol="0">
            <a:spAutoFit/>
          </a:bodyPr>
          <a:lstStyle/>
          <a:p>
            <a:pPr algn="r"/>
            <a:r>
              <a:rPr lang="en-US" sz="1400" dirty="0">
                <a:solidFill>
                  <a:schemeClr val="tx2"/>
                </a:solidFill>
                <a:latin typeface="Arial"/>
                <a:cs typeface="Arial"/>
              </a:rPr>
              <a:t>Strong Consistency</a:t>
            </a:r>
          </a:p>
        </p:txBody>
      </p:sp>
      <p:sp>
        <p:nvSpPr>
          <p:cNvPr id="39" name="TextBox 38"/>
          <p:cNvSpPr txBox="1"/>
          <p:nvPr/>
        </p:nvSpPr>
        <p:spPr>
          <a:xfrm>
            <a:off x="907437" y="6106180"/>
            <a:ext cx="2673963" cy="523220"/>
          </a:xfrm>
          <a:prstGeom prst="rect">
            <a:avLst/>
          </a:prstGeom>
          <a:noFill/>
          <a:effectLst/>
        </p:spPr>
        <p:txBody>
          <a:bodyPr wrap="square" rtlCol="0">
            <a:spAutoFit/>
          </a:bodyPr>
          <a:lstStyle/>
          <a:p>
            <a:pPr algn="r"/>
            <a:r>
              <a:rPr lang="en-US" sz="1400" dirty="0">
                <a:solidFill>
                  <a:schemeClr val="tx2"/>
                </a:solidFill>
                <a:cs typeface="Arial"/>
              </a:rPr>
              <a:t>Enterprise Management</a:t>
            </a:r>
          </a:p>
          <a:p>
            <a:pPr algn="r"/>
            <a:r>
              <a:rPr lang="en-US" sz="1400" dirty="0">
                <a:solidFill>
                  <a:schemeClr val="tx2"/>
                </a:solidFill>
                <a:cs typeface="Arial"/>
              </a:rPr>
              <a:t>&amp; Integrations</a:t>
            </a:r>
          </a:p>
        </p:txBody>
      </p:sp>
      <p:grpSp>
        <p:nvGrpSpPr>
          <p:cNvPr id="69" name="Group 68"/>
          <p:cNvGrpSpPr/>
          <p:nvPr/>
        </p:nvGrpSpPr>
        <p:grpSpPr>
          <a:xfrm>
            <a:off x="3730673" y="2000240"/>
            <a:ext cx="1469297" cy="3810000"/>
            <a:chOff x="3171072" y="1547069"/>
            <a:chExt cx="1101972" cy="2857500"/>
          </a:xfrm>
        </p:grpSpPr>
        <p:sp>
          <p:nvSpPr>
            <p:cNvPr id="70" name="object 20"/>
            <p:cNvSpPr/>
            <p:nvPr/>
          </p:nvSpPr>
          <p:spPr>
            <a:xfrm>
              <a:off x="3171072" y="1547069"/>
              <a:ext cx="1094404" cy="661102"/>
            </a:xfrm>
            <a:custGeom>
              <a:avLst/>
              <a:gdLst/>
              <a:ahLst/>
              <a:cxnLst/>
              <a:rect l="l" t="t" r="r" b="b"/>
              <a:pathLst>
                <a:path w="2874645" h="1565910">
                  <a:moveTo>
                    <a:pt x="0" y="0"/>
                  </a:moveTo>
                  <a:lnTo>
                    <a:pt x="1308839" y="0"/>
                  </a:lnTo>
                  <a:lnTo>
                    <a:pt x="2874647" y="1565807"/>
                  </a:lnTo>
                </a:path>
              </a:pathLst>
            </a:custGeom>
            <a:ln w="25130">
              <a:solidFill>
                <a:schemeClr val="accent1"/>
              </a:solidFill>
            </a:ln>
          </p:spPr>
          <p:txBody>
            <a:bodyPr wrap="square" lIns="0" tIns="0" rIns="0" bIns="0" rtlCol="0"/>
            <a:lstStyle/>
            <a:p>
              <a:endParaRPr sz="2400"/>
            </a:p>
          </p:txBody>
        </p:sp>
        <p:sp>
          <p:nvSpPr>
            <p:cNvPr id="71" name="object 22"/>
            <p:cNvSpPr/>
            <p:nvPr/>
          </p:nvSpPr>
          <p:spPr>
            <a:xfrm flipV="1">
              <a:off x="3178641" y="2857763"/>
              <a:ext cx="1012360" cy="118529"/>
            </a:xfrm>
            <a:custGeom>
              <a:avLst/>
              <a:gdLst/>
              <a:ahLst/>
              <a:cxnLst/>
              <a:rect l="l" t="t" r="r" b="b"/>
              <a:pathLst>
                <a:path w="2078990">
                  <a:moveTo>
                    <a:pt x="2078776" y="0"/>
                  </a:moveTo>
                  <a:lnTo>
                    <a:pt x="0" y="0"/>
                  </a:lnTo>
                </a:path>
              </a:pathLst>
            </a:custGeom>
            <a:ln w="25130">
              <a:solidFill>
                <a:schemeClr val="accent1"/>
              </a:solidFill>
            </a:ln>
          </p:spPr>
          <p:txBody>
            <a:bodyPr wrap="square" lIns="0" tIns="0" rIns="0" bIns="0" rtlCol="0"/>
            <a:lstStyle/>
            <a:p>
              <a:endParaRPr sz="2400"/>
            </a:p>
          </p:txBody>
        </p:sp>
        <p:sp>
          <p:nvSpPr>
            <p:cNvPr id="72" name="object 20"/>
            <p:cNvSpPr/>
            <p:nvPr/>
          </p:nvSpPr>
          <p:spPr>
            <a:xfrm flipV="1">
              <a:off x="3178640" y="3743467"/>
              <a:ext cx="1094404" cy="661102"/>
            </a:xfrm>
            <a:custGeom>
              <a:avLst/>
              <a:gdLst/>
              <a:ahLst/>
              <a:cxnLst/>
              <a:rect l="l" t="t" r="r" b="b"/>
              <a:pathLst>
                <a:path w="2874645" h="1565910">
                  <a:moveTo>
                    <a:pt x="0" y="0"/>
                  </a:moveTo>
                  <a:lnTo>
                    <a:pt x="1308839" y="0"/>
                  </a:lnTo>
                  <a:lnTo>
                    <a:pt x="2874647" y="1565807"/>
                  </a:lnTo>
                </a:path>
              </a:pathLst>
            </a:custGeom>
            <a:ln w="25130">
              <a:solidFill>
                <a:schemeClr val="accent1"/>
              </a:solidFill>
            </a:ln>
          </p:spPr>
          <p:txBody>
            <a:bodyPr wrap="square" lIns="0" tIns="0" rIns="0" bIns="0" rtlCol="0"/>
            <a:lstStyle/>
            <a:p>
              <a:endParaRPr sz="2400"/>
            </a:p>
          </p:txBody>
        </p:sp>
      </p:grpSp>
      <p:pic>
        <p:nvPicPr>
          <p:cNvPr id="3" name="Picture 2" descr="relational.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953000" y="2742089"/>
            <a:ext cx="2340864" cy="2340864"/>
          </a:xfrm>
          <a:prstGeom prst="rect">
            <a:avLst/>
          </a:prstGeom>
        </p:spPr>
      </p:pic>
      <p:cxnSp>
        <p:nvCxnSpPr>
          <p:cNvPr id="35" name="Straight Connector 34"/>
          <p:cNvCxnSpPr/>
          <p:nvPr/>
        </p:nvCxnSpPr>
        <p:spPr>
          <a:xfrm>
            <a:off x="472454" y="282497"/>
            <a:ext cx="13716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4"/>
          <a:stretch>
            <a:fillRect/>
          </a:stretch>
        </p:blipFill>
        <p:spPr>
          <a:xfrm>
            <a:off x="3124200" y="3693527"/>
            <a:ext cx="457200" cy="419100"/>
          </a:xfrm>
          <a:prstGeom prst="rect">
            <a:avLst/>
          </a:prstGeom>
        </p:spPr>
      </p:pic>
      <p:pic>
        <p:nvPicPr>
          <p:cNvPr id="15" name="Picture 14"/>
          <p:cNvPicPr>
            <a:picLocks noChangeAspect="1"/>
          </p:cNvPicPr>
          <p:nvPr/>
        </p:nvPicPr>
        <p:blipFill>
          <a:blip r:embed="rId5"/>
          <a:stretch>
            <a:fillRect/>
          </a:stretch>
        </p:blipFill>
        <p:spPr>
          <a:xfrm>
            <a:off x="3124200" y="5577869"/>
            <a:ext cx="457200" cy="457200"/>
          </a:xfrm>
          <a:prstGeom prst="rect">
            <a:avLst/>
          </a:prstGeom>
        </p:spPr>
      </p:pic>
      <p:pic>
        <p:nvPicPr>
          <p:cNvPr id="16" name="Picture 15"/>
          <p:cNvPicPr>
            <a:picLocks noChangeAspect="1"/>
          </p:cNvPicPr>
          <p:nvPr/>
        </p:nvPicPr>
        <p:blipFill>
          <a:blip r:embed="rId6"/>
          <a:stretch>
            <a:fillRect/>
          </a:stretch>
        </p:blipFill>
        <p:spPr>
          <a:xfrm>
            <a:off x="3124200" y="1771085"/>
            <a:ext cx="457200" cy="457200"/>
          </a:xfrm>
          <a:prstGeom prst="rect">
            <a:avLst/>
          </a:prstGeom>
        </p:spPr>
      </p:pic>
      <p:pic>
        <p:nvPicPr>
          <p:cNvPr id="5" name="Picture 4" descr="relash.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953000" y="2750027"/>
            <a:ext cx="2340864" cy="2340864"/>
          </a:xfrm>
          <a:prstGeom prst="rect">
            <a:avLst/>
          </a:prstGeom>
        </p:spPr>
      </p:pic>
    </p:spTree>
    <p:extLst>
      <p:ext uri="{BB962C8B-B14F-4D97-AF65-F5344CB8AC3E}">
        <p14:creationId xmlns:p14="http://schemas.microsoft.com/office/powerpoint/2010/main" val="21250379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79400"/>
            <a:ext cx="10972800" cy="1143000"/>
          </a:xfrm>
        </p:spPr>
        <p:txBody>
          <a:bodyPr>
            <a:normAutofit/>
          </a:bodyPr>
          <a:lstStyle/>
          <a:p>
            <a:pPr algn="r"/>
            <a:r>
              <a:rPr lang="en-US" dirty="0" smtClean="0"/>
              <a:t>Replica Sets – Workload Isolation</a:t>
            </a:r>
            <a:endParaRPr lang="en-US" dirty="0"/>
          </a:p>
        </p:txBody>
      </p:sp>
      <p:cxnSp>
        <p:nvCxnSpPr>
          <p:cNvPr id="8" name="Straight Connector 7"/>
          <p:cNvCxnSpPr/>
          <p:nvPr/>
        </p:nvCxnSpPr>
        <p:spPr>
          <a:xfrm>
            <a:off x="5588000" y="1768007"/>
            <a:ext cx="0" cy="4578204"/>
          </a:xfrm>
          <a:prstGeom prst="line">
            <a:avLst/>
          </a:prstGeom>
          <a:ln w="12700">
            <a:solidFill>
              <a:srgbClr val="6EA340"/>
            </a:solidFill>
          </a:ln>
          <a:effectLst/>
        </p:spPr>
        <p:style>
          <a:lnRef idx="2">
            <a:schemeClr val="accent1"/>
          </a:lnRef>
          <a:fillRef idx="0">
            <a:schemeClr val="accent1"/>
          </a:fillRef>
          <a:effectRef idx="1">
            <a:schemeClr val="accent1"/>
          </a:effectRef>
          <a:fontRef idx="minor">
            <a:schemeClr val="tx1"/>
          </a:fontRef>
        </p:style>
      </p:cxnSp>
      <p:sp>
        <p:nvSpPr>
          <p:cNvPr id="10" name="Content Placeholder 4"/>
          <p:cNvSpPr txBox="1">
            <a:spLocks/>
          </p:cNvSpPr>
          <p:nvPr/>
        </p:nvSpPr>
        <p:spPr>
          <a:xfrm>
            <a:off x="6299195" y="1657231"/>
            <a:ext cx="5283205" cy="5081135"/>
          </a:xfrm>
          <a:prstGeom prst="rect">
            <a:avLst/>
          </a:prstGeom>
        </p:spPr>
        <p:txBody>
          <a:bodyPr vert="horz" lIns="121917" tIns="60959" rIns="121917" bIns="60959" rtlCol="0" anchor="ctr">
            <a:normAutofit fontScale="92500" lnSpcReduction="10000"/>
          </a:bodyPr>
          <a:lstStyle>
            <a:lvl1pPr marL="342900" indent="-342900" algn="l" defTabSz="457200" rtl="0" eaLnBrk="1" latinLnBrk="0" hangingPunct="1">
              <a:spcBef>
                <a:spcPct val="20000"/>
              </a:spcBef>
              <a:buFont typeface="Arial"/>
              <a:buChar char="•"/>
              <a:defRPr sz="1600" kern="1200">
                <a:solidFill>
                  <a:srgbClr val="242423"/>
                </a:solidFill>
                <a:latin typeface="Arial"/>
                <a:ea typeface="+mn-ea"/>
                <a:cs typeface="Arial"/>
              </a:defRPr>
            </a:lvl1pPr>
            <a:lvl2pPr marL="742950" indent="-285750" algn="l" defTabSz="457200" rtl="0" eaLnBrk="1" latinLnBrk="0" hangingPunct="1">
              <a:spcBef>
                <a:spcPct val="20000"/>
              </a:spcBef>
              <a:buFont typeface="Arial"/>
              <a:buChar char="–"/>
              <a:defRPr sz="1600" kern="1200">
                <a:solidFill>
                  <a:srgbClr val="242423"/>
                </a:solidFill>
                <a:latin typeface="Arial"/>
                <a:ea typeface="+mn-ea"/>
                <a:cs typeface="Arial"/>
              </a:defRPr>
            </a:lvl2pPr>
            <a:lvl3pPr marL="1143000" indent="-228600" algn="l" defTabSz="457200" rtl="0" eaLnBrk="1" latinLnBrk="0" hangingPunct="1">
              <a:spcBef>
                <a:spcPct val="20000"/>
              </a:spcBef>
              <a:buFont typeface="Arial"/>
              <a:buChar char="•"/>
              <a:defRPr sz="1600" kern="1200">
                <a:solidFill>
                  <a:srgbClr val="242423"/>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rgbClr val="242423"/>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rgbClr val="242423"/>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50000"/>
              </a:lnSpc>
            </a:pPr>
            <a:endParaRPr lang="en-US" sz="1867" dirty="0">
              <a:solidFill>
                <a:srgbClr val="494747"/>
              </a:solidFill>
            </a:endParaRPr>
          </a:p>
          <a:p>
            <a:pPr marL="0" indent="0">
              <a:lnSpc>
                <a:spcPct val="150000"/>
              </a:lnSpc>
              <a:buNone/>
            </a:pPr>
            <a:endParaRPr lang="en-US" sz="1867" dirty="0">
              <a:solidFill>
                <a:srgbClr val="494747"/>
              </a:solidFill>
            </a:endParaRPr>
          </a:p>
          <a:p>
            <a:pPr marL="0" indent="0">
              <a:lnSpc>
                <a:spcPct val="150000"/>
              </a:lnSpc>
              <a:buNone/>
            </a:pPr>
            <a:endParaRPr lang="en-US" sz="1867" dirty="0">
              <a:solidFill>
                <a:srgbClr val="494747"/>
              </a:solidFill>
            </a:endParaRPr>
          </a:p>
          <a:p>
            <a:pPr marL="0" indent="0">
              <a:lnSpc>
                <a:spcPct val="150000"/>
              </a:lnSpc>
              <a:buNone/>
            </a:pPr>
            <a:endParaRPr lang="en-US" sz="1867" dirty="0">
              <a:solidFill>
                <a:srgbClr val="494747"/>
              </a:solidFill>
            </a:endParaRPr>
          </a:p>
          <a:p>
            <a:pPr marL="0" indent="0">
              <a:lnSpc>
                <a:spcPct val="150000"/>
              </a:lnSpc>
              <a:buNone/>
            </a:pPr>
            <a:endParaRPr lang="en-US" sz="1867" dirty="0">
              <a:solidFill>
                <a:srgbClr val="494747"/>
              </a:solidFill>
            </a:endParaRPr>
          </a:p>
          <a:p>
            <a:pPr marL="0" indent="0">
              <a:lnSpc>
                <a:spcPct val="150000"/>
              </a:lnSpc>
              <a:buNone/>
            </a:pPr>
            <a:r>
              <a:rPr lang="en-US" sz="1867" b="1" dirty="0">
                <a:solidFill>
                  <a:srgbClr val="494747"/>
                </a:solidFill>
              </a:rPr>
              <a:t>Replica sets enable workload isolation. </a:t>
            </a:r>
          </a:p>
          <a:p>
            <a:pPr marL="0" indent="0">
              <a:lnSpc>
                <a:spcPct val="150000"/>
              </a:lnSpc>
              <a:buNone/>
            </a:pPr>
            <a:endParaRPr lang="en-US" sz="1867" dirty="0">
              <a:solidFill>
                <a:srgbClr val="494747"/>
              </a:solidFill>
            </a:endParaRPr>
          </a:p>
          <a:p>
            <a:pPr marL="0" indent="0">
              <a:lnSpc>
                <a:spcPct val="150000"/>
              </a:lnSpc>
              <a:buNone/>
            </a:pPr>
            <a:r>
              <a:rPr lang="en-US" sz="1867" dirty="0">
                <a:solidFill>
                  <a:srgbClr val="494747"/>
                </a:solidFill>
              </a:rPr>
              <a:t>Example: Operational workloads on the primary node, analytical workloads on the secondary nodes </a:t>
            </a:r>
          </a:p>
          <a:p>
            <a:pPr lvl="1">
              <a:lnSpc>
                <a:spcPct val="150000"/>
              </a:lnSpc>
            </a:pPr>
            <a:endParaRPr lang="en-US" sz="1867" dirty="0">
              <a:solidFill>
                <a:srgbClr val="494747"/>
              </a:solidFill>
            </a:endParaRPr>
          </a:p>
          <a:p>
            <a:pPr marL="0" indent="0">
              <a:lnSpc>
                <a:spcPct val="150000"/>
              </a:lnSpc>
              <a:buNone/>
            </a:pPr>
            <a:endParaRPr lang="en-US" sz="1867" b="1" dirty="0">
              <a:solidFill>
                <a:srgbClr val="494747"/>
              </a:solidFill>
            </a:endParaRPr>
          </a:p>
          <a:p>
            <a:pPr marL="0" indent="0">
              <a:lnSpc>
                <a:spcPct val="150000"/>
              </a:lnSpc>
              <a:buNone/>
            </a:pPr>
            <a:r>
              <a:rPr lang="en-US" sz="1867" b="1" dirty="0">
                <a:solidFill>
                  <a:srgbClr val="494747"/>
                </a:solidFill>
              </a:rPr>
              <a:t> </a:t>
            </a:r>
          </a:p>
          <a:p>
            <a:pPr marL="0" indent="0">
              <a:lnSpc>
                <a:spcPct val="150000"/>
              </a:lnSpc>
              <a:buNone/>
            </a:pPr>
            <a:endParaRPr lang="en-US" sz="1867" b="1" dirty="0">
              <a:solidFill>
                <a:srgbClr val="494747"/>
              </a:solidFill>
            </a:endParaRPr>
          </a:p>
          <a:p>
            <a:pPr marL="0" indent="0">
              <a:lnSpc>
                <a:spcPct val="150000"/>
              </a:lnSpc>
              <a:buNone/>
            </a:pPr>
            <a:endParaRPr lang="en-US" sz="1867" b="1" dirty="0">
              <a:solidFill>
                <a:srgbClr val="494747"/>
              </a:solidFill>
            </a:endParaRPr>
          </a:p>
          <a:p>
            <a:pPr marL="0" indent="0">
              <a:lnSpc>
                <a:spcPct val="150000"/>
              </a:lnSpc>
              <a:buNone/>
            </a:pPr>
            <a:endParaRPr lang="en-US" sz="1867" b="1" dirty="0">
              <a:solidFill>
                <a:srgbClr val="494747"/>
              </a:solidFill>
            </a:endParaRPr>
          </a:p>
          <a:p>
            <a:pPr marL="0" indent="0">
              <a:lnSpc>
                <a:spcPct val="150000"/>
              </a:lnSpc>
              <a:buNone/>
            </a:pPr>
            <a:endParaRPr lang="en-US" sz="1867" b="1" dirty="0">
              <a:solidFill>
                <a:srgbClr val="494747"/>
              </a:solidFill>
            </a:endParaRPr>
          </a:p>
        </p:txBody>
      </p:sp>
      <p:pic>
        <p:nvPicPr>
          <p:cNvPr id="5" name="Picture 4" descr="Screen Shot 2015-11-23 at 5.42.4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491" y="1768007"/>
            <a:ext cx="5300223" cy="4339611"/>
          </a:xfrm>
          <a:prstGeom prst="rect">
            <a:avLst/>
          </a:prstGeom>
        </p:spPr>
      </p:pic>
      <p:grpSp>
        <p:nvGrpSpPr>
          <p:cNvPr id="6" name="Group 13"/>
          <p:cNvGrpSpPr/>
          <p:nvPr/>
        </p:nvGrpSpPr>
        <p:grpSpPr>
          <a:xfrm>
            <a:off x="857676" y="5483596"/>
            <a:ext cx="557595" cy="796075"/>
            <a:chOff x="6066203" y="3441701"/>
            <a:chExt cx="914400" cy="970176"/>
          </a:xfrm>
          <a:solidFill>
            <a:srgbClr val="FFFFFF"/>
          </a:solidFill>
        </p:grpSpPr>
        <p:sp>
          <p:nvSpPr>
            <p:cNvPr id="7" name="Rounded Rectangle 14"/>
            <p:cNvSpPr/>
            <p:nvPr/>
          </p:nvSpPr>
          <p:spPr>
            <a:xfrm>
              <a:off x="6066203" y="3441701"/>
              <a:ext cx="914400" cy="970176"/>
            </a:xfrm>
            <a:prstGeom prst="round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a:p>
          </p:txBody>
        </p:sp>
        <p:pic>
          <p:nvPicPr>
            <p:cNvPr id="9" name="Picture 15" descr="hadoop-elephant.png"/>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7153" y="3634128"/>
              <a:ext cx="858050" cy="612648"/>
            </a:xfrm>
            <a:prstGeom prst="rect">
              <a:avLst/>
            </a:prstGeom>
            <a:grpFill/>
          </p:spPr>
        </p:pic>
      </p:grpSp>
      <p:pic>
        <p:nvPicPr>
          <p:cNvPr id="11" name="Imag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5216" y="4343400"/>
            <a:ext cx="1522515" cy="539368"/>
          </a:xfrm>
          <a:prstGeom prst="rect">
            <a:avLst/>
          </a:prstGeom>
        </p:spPr>
      </p:pic>
    </p:spTree>
    <p:extLst>
      <p:ext uri="{BB962C8B-B14F-4D97-AF65-F5344CB8AC3E}">
        <p14:creationId xmlns:p14="http://schemas.microsoft.com/office/powerpoint/2010/main" val="8775975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609600" y="274638"/>
            <a:ext cx="10972799" cy="1143000"/>
          </a:xfrm>
          <a:prstGeom prst="rect">
            <a:avLst/>
          </a:prstGeom>
          <a:noFill/>
          <a:ln>
            <a:noFill/>
          </a:ln>
        </p:spPr>
        <p:txBody>
          <a:bodyPr lIns="91375" tIns="91375" rIns="91375" bIns="91375" anchor="ctr" anchorCtr="0">
            <a:noAutofit/>
          </a:bodyPr>
          <a:lstStyle/>
          <a:p>
            <a:pPr marL="0" marR="0" lvl="0" indent="0" algn="ctr" rtl="0">
              <a:lnSpc>
                <a:spcPct val="100000"/>
              </a:lnSpc>
              <a:spcBef>
                <a:spcPts val="0"/>
              </a:spcBef>
              <a:spcAft>
                <a:spcPts val="0"/>
              </a:spcAft>
              <a:buClr>
                <a:srgbClr val="242423"/>
              </a:buClr>
              <a:buSzPct val="25000"/>
              <a:buFont typeface="Arial"/>
              <a:buNone/>
            </a:pPr>
            <a:r>
              <a:rPr lang="en-US" sz="3600" b="1" i="0" u="none" strike="noStrike" cap="none">
                <a:solidFill>
                  <a:srgbClr val="242423"/>
                </a:solidFill>
                <a:latin typeface="Arial"/>
                <a:ea typeface="Arial"/>
                <a:cs typeface="Arial"/>
                <a:sym typeface="Arial"/>
              </a:rPr>
              <a:t>Next Steps</a:t>
            </a:r>
          </a:p>
        </p:txBody>
      </p:sp>
      <p:sp>
        <p:nvSpPr>
          <p:cNvPr id="179" name="Shape 179"/>
          <p:cNvSpPr txBox="1"/>
          <p:nvPr/>
        </p:nvSpPr>
        <p:spPr>
          <a:xfrm>
            <a:off x="609600" y="1600200"/>
            <a:ext cx="10972799" cy="4525963"/>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dk1"/>
              </a:buClr>
              <a:buSzPct val="102000"/>
              <a:buFont typeface="Noto Sans Symbols"/>
              <a:buChar char="➢"/>
            </a:pPr>
            <a:r>
              <a:rPr lang="en-US" sz="2040" b="0" i="0" u="none" strike="noStrike" cap="none" dirty="0">
                <a:solidFill>
                  <a:schemeClr val="dk1"/>
                </a:solidFill>
                <a:latin typeface="Arial"/>
                <a:ea typeface="Arial"/>
                <a:cs typeface="Arial"/>
                <a:sym typeface="Arial"/>
              </a:rPr>
              <a:t>Download the MongoDB 3.2 Whitepaper</a:t>
            </a:r>
          </a:p>
          <a:p>
            <a:pPr marL="457200" marR="0" lvl="1" indent="0" algn="l" rtl="0">
              <a:lnSpc>
                <a:spcPct val="80000"/>
              </a:lnSpc>
              <a:spcBef>
                <a:spcPts val="0"/>
              </a:spcBef>
              <a:spcAft>
                <a:spcPts val="0"/>
              </a:spcAft>
              <a:buClr>
                <a:schemeClr val="dk1"/>
              </a:buClr>
              <a:buSzPct val="25000"/>
              <a:buFont typeface="Arial"/>
              <a:buNone/>
            </a:pPr>
            <a:r>
              <a:rPr lang="en-US" sz="2040" b="0" i="0" u="sng" strike="noStrike" cap="none" dirty="0">
                <a:solidFill>
                  <a:schemeClr val="hlink"/>
                </a:solidFill>
                <a:latin typeface="Arial"/>
                <a:ea typeface="Arial"/>
                <a:cs typeface="Arial"/>
                <a:sym typeface="Arial"/>
                <a:hlinkClick r:id="rId3"/>
              </a:rPr>
              <a:t>https://www.mongodb.com/collateral/mongodb-3-2-whats-new</a:t>
            </a:r>
          </a:p>
          <a:p>
            <a:pPr marL="457200" marR="0" lvl="1" indent="0" algn="l" rtl="0">
              <a:lnSpc>
                <a:spcPct val="80000"/>
              </a:lnSpc>
              <a:spcBef>
                <a:spcPts val="0"/>
              </a:spcBef>
              <a:spcAft>
                <a:spcPts val="0"/>
              </a:spcAft>
              <a:buClr>
                <a:srgbClr val="000000"/>
              </a:buClr>
              <a:buFont typeface="Arial"/>
              <a:buNone/>
            </a:pPr>
            <a:endParaRPr sz="2040" b="0" i="0" u="none" strike="noStrike" cap="none" dirty="0">
              <a:solidFill>
                <a:schemeClr val="dk1"/>
              </a:solidFill>
              <a:latin typeface="Arial"/>
              <a:ea typeface="Arial"/>
              <a:cs typeface="Arial"/>
              <a:sym typeface="Arial"/>
            </a:endParaRPr>
          </a:p>
          <a:p>
            <a:pPr marL="342900" marR="0" lvl="0" indent="-342900" algn="l" rtl="0">
              <a:lnSpc>
                <a:spcPct val="80000"/>
              </a:lnSpc>
              <a:spcBef>
                <a:spcPts val="0"/>
              </a:spcBef>
              <a:spcAft>
                <a:spcPts val="0"/>
              </a:spcAft>
              <a:buClr>
                <a:srgbClr val="000000"/>
              </a:buClr>
              <a:buSzPct val="102000"/>
              <a:buFont typeface="Noto Sans Symbols"/>
              <a:buChar char="➢"/>
            </a:pPr>
            <a:r>
              <a:rPr lang="en-US" sz="2040" b="0" i="0" u="none" strike="noStrike" cap="none" dirty="0">
                <a:solidFill>
                  <a:srgbClr val="000000"/>
                </a:solidFill>
                <a:latin typeface="Arial"/>
                <a:ea typeface="Arial"/>
                <a:cs typeface="Arial"/>
                <a:sym typeface="Arial"/>
              </a:rPr>
              <a:t>Try the MongoDB Connector for BI</a:t>
            </a:r>
          </a:p>
          <a:p>
            <a:pPr marL="457200" marR="0" lvl="1" indent="0" algn="l" rtl="0">
              <a:lnSpc>
                <a:spcPct val="80000"/>
              </a:lnSpc>
              <a:spcBef>
                <a:spcPts val="0"/>
              </a:spcBef>
              <a:spcAft>
                <a:spcPts val="0"/>
              </a:spcAft>
              <a:buClr>
                <a:srgbClr val="000000"/>
              </a:buClr>
              <a:buSzPct val="25000"/>
              <a:buFont typeface="Arial"/>
              <a:buNone/>
            </a:pPr>
            <a:r>
              <a:rPr lang="en-US" sz="2040" b="0" i="0" u="sng" strike="noStrike" cap="none" dirty="0">
                <a:solidFill>
                  <a:schemeClr val="hlink"/>
                </a:solidFill>
                <a:latin typeface="Arial"/>
                <a:ea typeface="Arial"/>
                <a:cs typeface="Arial"/>
                <a:sym typeface="Arial"/>
                <a:hlinkClick r:id="rId4"/>
              </a:rPr>
              <a:t>https://www.mongodb.com/lp/download/mongodb-enterprise</a:t>
            </a:r>
            <a:r>
              <a:rPr lang="en-US" sz="2040" b="0" i="0" u="none" strike="noStrike" cap="none" dirty="0">
                <a:solidFill>
                  <a:srgbClr val="000000"/>
                </a:solidFill>
                <a:latin typeface="Arial"/>
                <a:ea typeface="Arial"/>
                <a:cs typeface="Arial"/>
                <a:sym typeface="Arial"/>
              </a:rPr>
              <a:t> </a:t>
            </a:r>
          </a:p>
          <a:p>
            <a:pPr marL="457200" marR="0" lvl="1" indent="0" algn="l" rtl="0">
              <a:lnSpc>
                <a:spcPct val="80000"/>
              </a:lnSpc>
              <a:spcBef>
                <a:spcPts val="0"/>
              </a:spcBef>
              <a:spcAft>
                <a:spcPts val="0"/>
              </a:spcAft>
              <a:buClr>
                <a:srgbClr val="000000"/>
              </a:buClr>
              <a:buFont typeface="Arial"/>
              <a:buNone/>
            </a:pPr>
            <a:endParaRPr sz="2040" b="0" i="0" u="none" strike="noStrike" cap="none" dirty="0">
              <a:solidFill>
                <a:srgbClr val="000000"/>
              </a:solidFill>
              <a:latin typeface="Arial"/>
              <a:ea typeface="Arial"/>
              <a:cs typeface="Arial"/>
              <a:sym typeface="Arial"/>
            </a:endParaRPr>
          </a:p>
          <a:p>
            <a:pPr marL="342900" marR="0" lvl="0" indent="-342900" algn="l" rtl="0">
              <a:lnSpc>
                <a:spcPct val="80000"/>
              </a:lnSpc>
              <a:spcBef>
                <a:spcPts val="0"/>
              </a:spcBef>
              <a:spcAft>
                <a:spcPts val="0"/>
              </a:spcAft>
              <a:buClr>
                <a:srgbClr val="000000"/>
              </a:buClr>
              <a:buSzPct val="102000"/>
              <a:buFont typeface="Noto Sans Symbols"/>
              <a:buChar char="➢"/>
            </a:pPr>
            <a:r>
              <a:rPr lang="en-US" sz="2040" b="0" i="0" u="none" strike="noStrike" cap="none" dirty="0">
                <a:solidFill>
                  <a:srgbClr val="000000"/>
                </a:solidFill>
                <a:latin typeface="Arial"/>
                <a:ea typeface="Arial"/>
                <a:cs typeface="Arial"/>
                <a:sym typeface="Arial"/>
              </a:rPr>
              <a:t>Review the docs!</a:t>
            </a:r>
          </a:p>
          <a:p>
            <a:pPr marL="457200" marR="0" lvl="1" indent="0" algn="l" rtl="0">
              <a:lnSpc>
                <a:spcPct val="80000"/>
              </a:lnSpc>
              <a:spcBef>
                <a:spcPts val="0"/>
              </a:spcBef>
              <a:spcAft>
                <a:spcPts val="0"/>
              </a:spcAft>
              <a:buClr>
                <a:srgbClr val="000000"/>
              </a:buClr>
              <a:buSzPct val="25000"/>
              <a:buFont typeface="Arial"/>
              <a:buNone/>
            </a:pPr>
            <a:r>
              <a:rPr lang="en-US" sz="2040" b="0" i="0" u="sng" strike="noStrike" cap="none" dirty="0">
                <a:solidFill>
                  <a:schemeClr val="hlink"/>
                </a:solidFill>
                <a:latin typeface="Arial"/>
                <a:ea typeface="Arial"/>
                <a:cs typeface="Arial"/>
                <a:sym typeface="Arial"/>
                <a:hlinkClick r:id="rId5"/>
              </a:rPr>
              <a:t>https://docs.mongodb.org/bi-connector/</a:t>
            </a:r>
          </a:p>
          <a:p>
            <a:pPr marL="457200" marR="0" lvl="1" indent="0" algn="l" rtl="0">
              <a:lnSpc>
                <a:spcPct val="80000"/>
              </a:lnSpc>
              <a:spcBef>
                <a:spcPts val="0"/>
              </a:spcBef>
              <a:spcAft>
                <a:spcPts val="0"/>
              </a:spcAft>
              <a:buClr>
                <a:srgbClr val="000000"/>
              </a:buClr>
              <a:buSzPct val="25000"/>
              <a:buFont typeface="Arial"/>
              <a:buNone/>
            </a:pPr>
            <a:r>
              <a:rPr lang="en-US" sz="2040" b="0" i="0" u="sng" strike="noStrike" cap="none" dirty="0">
                <a:solidFill>
                  <a:schemeClr val="hlink"/>
                </a:solidFill>
                <a:latin typeface="Arial"/>
                <a:ea typeface="Arial"/>
                <a:cs typeface="Arial"/>
                <a:sym typeface="Arial"/>
                <a:hlinkClick r:id="rId6"/>
              </a:rPr>
              <a:t>https://docs.mongodb.org/bi-connector/installation/</a:t>
            </a:r>
          </a:p>
          <a:p>
            <a:pPr marL="457200" marR="0" lvl="1" indent="0" algn="l" rtl="0">
              <a:lnSpc>
                <a:spcPct val="80000"/>
              </a:lnSpc>
              <a:spcBef>
                <a:spcPts val="0"/>
              </a:spcBef>
              <a:spcAft>
                <a:spcPts val="0"/>
              </a:spcAft>
              <a:buClr>
                <a:srgbClr val="000000"/>
              </a:buClr>
              <a:buSzPct val="25000"/>
              <a:buFont typeface="Arial"/>
              <a:buNone/>
            </a:pPr>
            <a:r>
              <a:rPr lang="en-US" sz="2040" b="0" i="0" u="sng" strike="noStrike" cap="none" dirty="0">
                <a:solidFill>
                  <a:schemeClr val="hlink"/>
                </a:solidFill>
                <a:latin typeface="Arial"/>
                <a:ea typeface="Arial"/>
                <a:cs typeface="Arial"/>
                <a:sym typeface="Arial"/>
                <a:hlinkClick r:id="rId7"/>
              </a:rPr>
              <a:t>https://docs.mongodb.org/bi-connector/schema-configuration/</a:t>
            </a:r>
          </a:p>
          <a:p>
            <a:pPr marL="457200" marR="0" lvl="1" indent="0" algn="l" rtl="0">
              <a:lnSpc>
                <a:spcPct val="80000"/>
              </a:lnSpc>
              <a:spcBef>
                <a:spcPts val="0"/>
              </a:spcBef>
              <a:spcAft>
                <a:spcPts val="0"/>
              </a:spcAft>
              <a:buClr>
                <a:srgbClr val="000000"/>
              </a:buClr>
              <a:buSzPct val="25000"/>
              <a:buFont typeface="Arial"/>
              <a:buNone/>
            </a:pPr>
            <a:r>
              <a:rPr lang="en-US" sz="2040" b="0" i="0" u="sng" strike="noStrike" cap="none" dirty="0">
                <a:solidFill>
                  <a:schemeClr val="hlink"/>
                </a:solidFill>
                <a:latin typeface="Arial"/>
                <a:ea typeface="Arial"/>
                <a:cs typeface="Arial"/>
                <a:sym typeface="Arial"/>
                <a:hlinkClick r:id="rId8"/>
              </a:rPr>
              <a:t>https://docs.mongodb.org/bi-connector/components/</a:t>
            </a:r>
          </a:p>
          <a:p>
            <a:pPr marL="457200" marR="0" lvl="1" indent="0" algn="l" rtl="0">
              <a:lnSpc>
                <a:spcPct val="80000"/>
              </a:lnSpc>
              <a:spcBef>
                <a:spcPts val="0"/>
              </a:spcBef>
              <a:spcAft>
                <a:spcPts val="0"/>
              </a:spcAft>
              <a:buClr>
                <a:srgbClr val="000000"/>
              </a:buClr>
              <a:buFont typeface="Arial"/>
              <a:buNone/>
            </a:pPr>
            <a:endParaRPr sz="2040" b="0" i="0" u="none" strike="noStrike" cap="none" dirty="0">
              <a:solidFill>
                <a:srgbClr val="000000"/>
              </a:solidFill>
              <a:latin typeface="Arial"/>
              <a:ea typeface="Arial"/>
              <a:cs typeface="Arial"/>
              <a:sym typeface="Arial"/>
            </a:endParaRPr>
          </a:p>
          <a:p>
            <a:pPr marL="342900" marR="0" lvl="0" indent="-342900" algn="l" rtl="0">
              <a:lnSpc>
                <a:spcPct val="80000"/>
              </a:lnSpc>
              <a:spcBef>
                <a:spcPts val="0"/>
              </a:spcBef>
              <a:spcAft>
                <a:spcPts val="0"/>
              </a:spcAft>
              <a:buClr>
                <a:srgbClr val="000000"/>
              </a:buClr>
              <a:buSzPct val="102000"/>
              <a:buFont typeface="Noto Sans Symbols"/>
              <a:buChar char="➢"/>
            </a:pPr>
            <a:r>
              <a:rPr lang="en-US" sz="2040" b="0" i="0" u="none" strike="noStrike" cap="none" dirty="0">
                <a:solidFill>
                  <a:srgbClr val="000000"/>
                </a:solidFill>
                <a:latin typeface="Arial"/>
                <a:ea typeface="Arial"/>
                <a:cs typeface="Arial"/>
                <a:sym typeface="Arial"/>
              </a:rPr>
              <a:t>FAQ</a:t>
            </a:r>
          </a:p>
          <a:p>
            <a:pPr marL="457200" marR="0" lvl="1" indent="0" algn="l" rtl="0">
              <a:lnSpc>
                <a:spcPct val="80000"/>
              </a:lnSpc>
              <a:spcBef>
                <a:spcPts val="0"/>
              </a:spcBef>
              <a:spcAft>
                <a:spcPts val="0"/>
              </a:spcAft>
              <a:buClr>
                <a:srgbClr val="000000"/>
              </a:buClr>
              <a:buSzPct val="25000"/>
              <a:buFont typeface="Arial"/>
              <a:buNone/>
            </a:pPr>
            <a:r>
              <a:rPr lang="en-US" sz="2040" b="0" i="0" u="sng" strike="noStrike" cap="none" dirty="0">
                <a:solidFill>
                  <a:schemeClr val="hlink"/>
                </a:solidFill>
                <a:latin typeface="Arial"/>
                <a:ea typeface="Arial"/>
                <a:cs typeface="Arial"/>
                <a:sym typeface="Arial"/>
                <a:hlinkClick r:id="rId9"/>
              </a:rPr>
              <a:t>https://docs.mongodb.org/bi-connector/faq/</a:t>
            </a:r>
          </a:p>
          <a:p>
            <a:pPr marL="457200" marR="0" lvl="1" indent="0" algn="l" rtl="0">
              <a:lnSpc>
                <a:spcPct val="80000"/>
              </a:lnSpc>
              <a:spcBef>
                <a:spcPts val="0"/>
              </a:spcBef>
              <a:spcAft>
                <a:spcPts val="0"/>
              </a:spcAft>
              <a:buClr>
                <a:srgbClr val="000000"/>
              </a:buClr>
              <a:buFont typeface="Arial"/>
              <a:buNone/>
            </a:pPr>
            <a:endParaRPr sz="2040" b="0" i="0" u="none" strike="noStrike" cap="none" dirty="0">
              <a:solidFill>
                <a:srgbClr val="000000"/>
              </a:solidFill>
              <a:latin typeface="Arial"/>
              <a:ea typeface="Arial"/>
              <a:cs typeface="Arial"/>
              <a:sym typeface="Arial"/>
            </a:endParaRPr>
          </a:p>
          <a:p>
            <a:pPr marL="457200" marR="0" lvl="1" indent="0" algn="l" rtl="0">
              <a:lnSpc>
                <a:spcPct val="80000"/>
              </a:lnSpc>
              <a:spcBef>
                <a:spcPts val="0"/>
              </a:spcBef>
              <a:spcAft>
                <a:spcPts val="0"/>
              </a:spcAft>
              <a:buClr>
                <a:srgbClr val="000000"/>
              </a:buClr>
              <a:buFont typeface="Arial"/>
              <a:buNone/>
            </a:pPr>
            <a:endParaRPr sz="204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233440656"/>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BI </a:t>
            </a:r>
            <a:r>
              <a:rPr lang="fr-FR" dirty="0" err="1" smtClean="0"/>
              <a:t>connector</a:t>
            </a:r>
            <a:r>
              <a:rPr lang="fr-FR" dirty="0" smtClean="0"/>
              <a:t> V2 </a:t>
            </a:r>
            <a:endParaRPr lang="fr-FR" dirty="0"/>
          </a:p>
        </p:txBody>
      </p:sp>
      <p:sp>
        <p:nvSpPr>
          <p:cNvPr id="3" name="Rectangle 2"/>
          <p:cNvSpPr/>
          <p:nvPr/>
        </p:nvSpPr>
        <p:spPr>
          <a:xfrm>
            <a:off x="397566" y="1019266"/>
            <a:ext cx="10764077" cy="3416320"/>
          </a:xfrm>
          <a:prstGeom prst="rect">
            <a:avLst/>
          </a:prstGeom>
        </p:spPr>
        <p:txBody>
          <a:bodyPr wrap="square">
            <a:spAutoFit/>
          </a:bodyPr>
          <a:lstStyle/>
          <a:p>
            <a:pPr marL="285750" indent="-285750">
              <a:buFont typeface="Arial" charset="0"/>
              <a:buChar char="•"/>
            </a:pPr>
            <a:r>
              <a:rPr lang="fr-FR" sz="3600" b="0" i="0" dirty="0" smtClean="0">
                <a:solidFill>
                  <a:srgbClr val="494747"/>
                </a:solidFill>
                <a:effectLst/>
                <a:latin typeface="Akzidenz" charset="0"/>
              </a:rPr>
              <a:t>Support of multi os </a:t>
            </a:r>
          </a:p>
          <a:p>
            <a:pPr marL="285750" indent="-285750">
              <a:buFont typeface="Arial" charset="0"/>
              <a:buChar char="•"/>
            </a:pPr>
            <a:r>
              <a:rPr lang="fr-FR" sz="3600" dirty="0" smtClean="0">
                <a:solidFill>
                  <a:srgbClr val="494747"/>
                </a:solidFill>
                <a:latin typeface="Akzidenz" charset="0"/>
              </a:rPr>
              <a:t>Collation</a:t>
            </a:r>
          </a:p>
          <a:p>
            <a:pPr marL="285750" indent="-285750">
              <a:buFont typeface="Arial" charset="0"/>
              <a:buChar char="•"/>
            </a:pPr>
            <a:r>
              <a:rPr lang="fr-FR" sz="3600" b="0" i="0" dirty="0" smtClean="0">
                <a:solidFill>
                  <a:srgbClr val="494747"/>
                </a:solidFill>
                <a:effectLst/>
                <a:latin typeface="Akzidenz" charset="0"/>
              </a:rPr>
              <a:t>LOG support </a:t>
            </a:r>
          </a:p>
          <a:p>
            <a:pPr marL="285750" indent="-285750">
              <a:buFont typeface="Arial" charset="0"/>
              <a:buChar char="•"/>
            </a:pPr>
            <a:r>
              <a:rPr lang="fr-FR" sz="3600" dirty="0" err="1" smtClean="0">
                <a:solidFill>
                  <a:srgbClr val="494747"/>
                </a:solidFill>
                <a:latin typeface="Akzidenz" charset="0"/>
              </a:rPr>
              <a:t>Decimal</a:t>
            </a:r>
            <a:r>
              <a:rPr lang="fr-FR" sz="3600" dirty="0" smtClean="0">
                <a:solidFill>
                  <a:srgbClr val="494747"/>
                </a:solidFill>
                <a:latin typeface="Akzidenz" charset="0"/>
              </a:rPr>
              <a:t> support </a:t>
            </a:r>
          </a:p>
          <a:p>
            <a:pPr marL="285750" indent="-285750">
              <a:buFont typeface="Arial" charset="0"/>
              <a:buChar char="•"/>
            </a:pPr>
            <a:r>
              <a:rPr lang="fr-FR" sz="3600" b="0" i="0" dirty="0" smtClean="0">
                <a:solidFill>
                  <a:srgbClr val="494747"/>
                </a:solidFill>
                <a:effectLst/>
                <a:latin typeface="Akzidenz" charset="0"/>
              </a:rPr>
              <a:t>3.4 support </a:t>
            </a:r>
          </a:p>
          <a:p>
            <a:pPr marL="285750" indent="-285750">
              <a:buFont typeface="Arial" charset="0"/>
              <a:buChar char="•"/>
            </a:pPr>
            <a:r>
              <a:rPr lang="fr-FR" sz="3600" dirty="0" smtClean="0">
                <a:solidFill>
                  <a:srgbClr val="494747"/>
                </a:solidFill>
                <a:latin typeface="Akzidenz" charset="0"/>
              </a:rPr>
              <a:t>News drivers </a:t>
            </a:r>
            <a:r>
              <a:rPr lang="fr-FR" sz="3600" dirty="0" err="1" smtClean="0">
                <a:solidFill>
                  <a:srgbClr val="494747"/>
                </a:solidFill>
                <a:latin typeface="Akzidenz" charset="0"/>
              </a:rPr>
              <a:t>mysql</a:t>
            </a:r>
            <a:r>
              <a:rPr lang="fr-FR" sz="3600" dirty="0" smtClean="0">
                <a:solidFill>
                  <a:srgbClr val="494747"/>
                </a:solidFill>
                <a:latin typeface="Akzidenz" charset="0"/>
              </a:rPr>
              <a:t> </a:t>
            </a:r>
            <a:r>
              <a:rPr lang="fr-FR" sz="3600" dirty="0" err="1" smtClean="0">
                <a:solidFill>
                  <a:srgbClr val="494747"/>
                </a:solidFill>
                <a:latin typeface="Akzidenz" charset="0"/>
              </a:rPr>
              <a:t>odbc</a:t>
            </a:r>
            <a:r>
              <a:rPr lang="fr-FR" sz="3600" dirty="0" smtClean="0">
                <a:solidFill>
                  <a:srgbClr val="494747"/>
                </a:solidFill>
                <a:latin typeface="Akzidenz" charset="0"/>
              </a:rPr>
              <a:t> drivers </a:t>
            </a:r>
            <a:r>
              <a:rPr lang="fr-FR" sz="3600" dirty="0" err="1" smtClean="0">
                <a:solidFill>
                  <a:srgbClr val="494747"/>
                </a:solidFill>
                <a:latin typeface="Akzidenz" charset="0"/>
              </a:rPr>
              <a:t>will</a:t>
            </a:r>
            <a:r>
              <a:rPr lang="fr-FR" sz="3600" dirty="0" smtClean="0">
                <a:solidFill>
                  <a:srgbClr val="494747"/>
                </a:solidFill>
                <a:latin typeface="Akzidenz" charset="0"/>
              </a:rPr>
              <a:t> </a:t>
            </a:r>
            <a:r>
              <a:rPr lang="fr-FR" sz="3600" dirty="0" err="1" smtClean="0">
                <a:solidFill>
                  <a:srgbClr val="494747"/>
                </a:solidFill>
                <a:latin typeface="Akzidenz" charset="0"/>
              </a:rPr>
              <a:t>be</a:t>
            </a:r>
            <a:r>
              <a:rPr lang="fr-FR" sz="3600" dirty="0" smtClean="0">
                <a:solidFill>
                  <a:srgbClr val="494747"/>
                </a:solidFill>
                <a:latin typeface="Akzidenz" charset="0"/>
              </a:rPr>
              <a:t> use </a:t>
            </a:r>
            <a:r>
              <a:rPr lang="fr-FR" sz="3600" b="0" i="0" dirty="0">
                <a:solidFill>
                  <a:srgbClr val="494747"/>
                </a:solidFill>
                <a:effectLst/>
                <a:latin typeface="Akzidenz" charset="0"/>
              </a:rPr>
              <a:t>	</a:t>
            </a:r>
          </a:p>
        </p:txBody>
      </p:sp>
    </p:spTree>
    <p:extLst>
      <p:ext uri="{BB962C8B-B14F-4D97-AF65-F5344CB8AC3E}">
        <p14:creationId xmlns:p14="http://schemas.microsoft.com/office/powerpoint/2010/main" val="845828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810000" y="2778045"/>
            <a:ext cx="4572000" cy="1301915"/>
          </a:xfrm>
          <a:prstGeom prst="rect">
            <a:avLst/>
          </a:prstGeom>
        </p:spPr>
      </p:pic>
    </p:spTree>
    <p:extLst>
      <p:ext uri="{BB962C8B-B14F-4D97-AF65-F5344CB8AC3E}">
        <p14:creationId xmlns:p14="http://schemas.microsoft.com/office/powerpoint/2010/main" val="16821747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2"/>
                </a:solidFill>
              </a:rPr>
              <a:t>The World Has Changed</a:t>
            </a:r>
            <a:endParaRPr lang="en-US" dirty="0">
              <a:solidFill>
                <a:schemeClr val="tx2"/>
              </a:solidFill>
            </a:endParaRPr>
          </a:p>
        </p:txBody>
      </p:sp>
      <p:sp>
        <p:nvSpPr>
          <p:cNvPr id="7" name="Rectangle 6"/>
          <p:cNvSpPr/>
          <p:nvPr/>
        </p:nvSpPr>
        <p:spPr>
          <a:xfrm>
            <a:off x="411679" y="1447800"/>
            <a:ext cx="5334000" cy="5029200"/>
          </a:xfrm>
          <a:prstGeom prst="rect">
            <a:avLst/>
          </a:prstGeom>
          <a:solidFill>
            <a:schemeClr val="bg1"/>
          </a:solidFill>
          <a:ln>
            <a:noFill/>
          </a:ln>
          <a:effectLst>
            <a:outerShdw blurRad="127000" dist="508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44" indent="-285744">
              <a:buClr>
                <a:schemeClr val="accent1"/>
              </a:buClr>
              <a:buFont typeface="Arial" charset="0"/>
              <a:buChar char="•"/>
            </a:pPr>
            <a:endParaRPr lang="en-US" sz="1600" dirty="0">
              <a:solidFill>
                <a:schemeClr val="tx2"/>
              </a:solidFill>
            </a:endParaRPr>
          </a:p>
        </p:txBody>
      </p:sp>
      <p:sp>
        <p:nvSpPr>
          <p:cNvPr id="12" name="TextBox 11"/>
          <p:cNvSpPr txBox="1"/>
          <p:nvPr/>
        </p:nvSpPr>
        <p:spPr>
          <a:xfrm>
            <a:off x="640279" y="1447802"/>
            <a:ext cx="4876800" cy="5029199"/>
          </a:xfrm>
          <a:prstGeom prst="rect">
            <a:avLst/>
          </a:prstGeom>
          <a:noFill/>
        </p:spPr>
        <p:txBody>
          <a:bodyPr wrap="square" rtlCol="0" anchor="t">
            <a:normAutofit/>
          </a:bodyPr>
          <a:lstStyle/>
          <a:p>
            <a:pPr algn="ctr"/>
            <a:endParaRPr lang="en-US" dirty="0">
              <a:solidFill>
                <a:schemeClr val="tx2"/>
              </a:solidFill>
              <a:latin typeface="+mj-lt"/>
            </a:endParaRPr>
          </a:p>
          <a:p>
            <a:r>
              <a:rPr lang="en-US" sz="2400" dirty="0">
                <a:solidFill>
                  <a:schemeClr val="tx2"/>
                </a:solidFill>
                <a:latin typeface="+mj-lt"/>
              </a:rPr>
              <a:t>Data                              Risk                       </a:t>
            </a:r>
          </a:p>
          <a:p>
            <a:pPr algn="ctr"/>
            <a:endParaRPr lang="en-US" sz="2400" dirty="0">
              <a:solidFill>
                <a:schemeClr val="tx2"/>
              </a:solidFill>
              <a:latin typeface="+mj-lt"/>
            </a:endParaRPr>
          </a:p>
          <a:p>
            <a:endParaRPr lang="en-US" sz="1400" spc="-151" dirty="0">
              <a:solidFill>
                <a:schemeClr val="tx2"/>
              </a:solidFill>
            </a:endParaRPr>
          </a:p>
        </p:txBody>
      </p:sp>
      <p:sp>
        <p:nvSpPr>
          <p:cNvPr id="19" name="Rectangle 18"/>
          <p:cNvSpPr/>
          <p:nvPr/>
        </p:nvSpPr>
        <p:spPr>
          <a:xfrm>
            <a:off x="5974279" y="1447800"/>
            <a:ext cx="5562600" cy="5029200"/>
          </a:xfrm>
          <a:prstGeom prst="rect">
            <a:avLst/>
          </a:prstGeom>
          <a:solidFill>
            <a:schemeClr val="bg1"/>
          </a:solidFill>
          <a:ln>
            <a:noFill/>
          </a:ln>
          <a:effectLst>
            <a:outerShdw blurRad="127000" dist="508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44" indent="-285744">
              <a:buClr>
                <a:schemeClr val="accent1"/>
              </a:buClr>
              <a:buFont typeface="Arial" charset="0"/>
              <a:buChar char="•"/>
            </a:pPr>
            <a:endParaRPr lang="en-US" sz="1600" dirty="0">
              <a:solidFill>
                <a:schemeClr val="tx2"/>
              </a:solidFill>
            </a:endParaRPr>
          </a:p>
        </p:txBody>
      </p:sp>
      <p:sp>
        <p:nvSpPr>
          <p:cNvPr id="15" name="TextBox 14"/>
          <p:cNvSpPr txBox="1"/>
          <p:nvPr/>
        </p:nvSpPr>
        <p:spPr>
          <a:xfrm>
            <a:off x="6202879" y="1447800"/>
            <a:ext cx="5029200" cy="5029200"/>
          </a:xfrm>
          <a:prstGeom prst="rect">
            <a:avLst/>
          </a:prstGeom>
          <a:noFill/>
        </p:spPr>
        <p:txBody>
          <a:bodyPr wrap="square" rtlCol="0" anchor="t">
            <a:normAutofit/>
          </a:bodyPr>
          <a:lstStyle/>
          <a:p>
            <a:endParaRPr lang="en-US" dirty="0">
              <a:solidFill>
                <a:schemeClr val="tx2"/>
              </a:solidFill>
              <a:latin typeface="+mj-lt"/>
            </a:endParaRPr>
          </a:p>
          <a:p>
            <a:r>
              <a:rPr lang="en-US" sz="2400" dirty="0">
                <a:solidFill>
                  <a:schemeClr val="tx2"/>
                </a:solidFill>
                <a:latin typeface="+mj-lt"/>
              </a:rPr>
              <a:t>Time 			   Cost</a:t>
            </a:r>
          </a:p>
          <a:p>
            <a:pPr algn="ctr"/>
            <a:endParaRPr lang="en-US" sz="2400" dirty="0">
              <a:solidFill>
                <a:schemeClr val="tx2"/>
              </a:solidFill>
              <a:latin typeface="+mj-lt"/>
            </a:endParaRPr>
          </a:p>
          <a:p>
            <a:endParaRPr lang="en-US" sz="1400" spc="-151" dirty="0">
              <a:solidFill>
                <a:schemeClr val="tx2"/>
              </a:solidFill>
            </a:endParaRPr>
          </a:p>
        </p:txBody>
      </p:sp>
      <p:cxnSp>
        <p:nvCxnSpPr>
          <p:cNvPr id="21" name="Straight Connector 20"/>
          <p:cNvCxnSpPr/>
          <p:nvPr/>
        </p:nvCxnSpPr>
        <p:spPr>
          <a:xfrm>
            <a:off x="411679" y="2387600"/>
            <a:ext cx="5334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974279" y="2387600"/>
            <a:ext cx="55626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8" name="Up Arrow 7"/>
          <p:cNvSpPr/>
          <p:nvPr/>
        </p:nvSpPr>
        <p:spPr>
          <a:xfrm>
            <a:off x="2385664" y="2883798"/>
            <a:ext cx="1371600" cy="2769079"/>
          </a:xfrm>
          <a:prstGeom prst="upArrow">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Up Arrow 24"/>
          <p:cNvSpPr/>
          <p:nvPr/>
        </p:nvSpPr>
        <p:spPr>
          <a:xfrm rot="10800000">
            <a:off x="8031679" y="2895602"/>
            <a:ext cx="1371600" cy="2769079"/>
          </a:xfrm>
          <a:prstGeom prst="upArrow">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Ellipse 1"/>
          <p:cNvSpPr/>
          <p:nvPr/>
        </p:nvSpPr>
        <p:spPr>
          <a:xfrm>
            <a:off x="3257303" y="2386404"/>
            <a:ext cx="1676400" cy="812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facebook</a:t>
            </a:r>
            <a:endParaRPr lang="fr-FR" dirty="0"/>
          </a:p>
        </p:txBody>
      </p:sp>
      <p:sp>
        <p:nvSpPr>
          <p:cNvPr id="14" name="Ellipse 13"/>
          <p:cNvSpPr/>
          <p:nvPr/>
        </p:nvSpPr>
        <p:spPr>
          <a:xfrm>
            <a:off x="9493333" y="4480648"/>
            <a:ext cx="1676400" cy="812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Uber</a:t>
            </a:r>
            <a:r>
              <a:rPr lang="fr-FR" dirty="0"/>
              <a:t> </a:t>
            </a:r>
          </a:p>
        </p:txBody>
      </p:sp>
      <p:sp>
        <p:nvSpPr>
          <p:cNvPr id="17" name="Ellipse 16"/>
          <p:cNvSpPr/>
          <p:nvPr/>
        </p:nvSpPr>
        <p:spPr>
          <a:xfrm>
            <a:off x="9403279" y="5062528"/>
            <a:ext cx="1676400" cy="812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Air </a:t>
            </a:r>
            <a:r>
              <a:rPr lang="fr-FR" dirty="0" err="1"/>
              <a:t>bnb</a:t>
            </a:r>
            <a:r>
              <a:rPr lang="fr-FR" dirty="0"/>
              <a:t> </a:t>
            </a:r>
          </a:p>
        </p:txBody>
      </p:sp>
      <p:pic>
        <p:nvPicPr>
          <p:cNvPr id="3" name="Image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56866" y="3965369"/>
            <a:ext cx="1936007" cy="2083723"/>
          </a:xfrm>
          <a:prstGeom prst="rect">
            <a:avLst/>
          </a:prstGeom>
        </p:spPr>
      </p:pic>
      <p:pic>
        <p:nvPicPr>
          <p:cNvPr id="5" name="Image 4"/>
          <p:cNvPicPr>
            <a:picLocks noChangeAspect="1"/>
          </p:cNvPicPr>
          <p:nvPr/>
        </p:nvPicPr>
        <p:blipFill>
          <a:blip r:embed="rId4"/>
          <a:stretch>
            <a:fillRect/>
          </a:stretch>
        </p:blipFill>
        <p:spPr>
          <a:xfrm>
            <a:off x="6142017" y="4441979"/>
            <a:ext cx="1950523" cy="1869495"/>
          </a:xfrm>
          <a:prstGeom prst="rect">
            <a:avLst/>
          </a:prstGeom>
        </p:spPr>
      </p:pic>
    </p:spTree>
    <p:extLst>
      <p:ext uri="{BB962C8B-B14F-4D97-AF65-F5344CB8AC3E}">
        <p14:creationId xmlns:p14="http://schemas.microsoft.com/office/powerpoint/2010/main" val="1596643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p:cNvCxnSpPr/>
          <p:nvPr/>
        </p:nvCxnSpPr>
        <p:spPr>
          <a:xfrm>
            <a:off x="472454" y="282497"/>
            <a:ext cx="1371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Title 3"/>
          <p:cNvSpPr txBox="1">
            <a:spLocks/>
          </p:cNvSpPr>
          <p:nvPr/>
        </p:nvSpPr>
        <p:spPr>
          <a:xfrm>
            <a:off x="381000" y="11151"/>
            <a:ext cx="10515600"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150">
                <a:solidFill>
                  <a:schemeClr val="tx1"/>
                </a:solidFill>
                <a:latin typeface="+mj-lt"/>
                <a:ea typeface="+mj-ea"/>
                <a:cs typeface="+mj-cs"/>
              </a:defRPr>
            </a:lvl1pPr>
          </a:lstStyle>
          <a:p>
            <a:r>
              <a:rPr lang="en-US" smtClean="0">
                <a:solidFill>
                  <a:schemeClr val="tx2"/>
                </a:solidFill>
              </a:rPr>
              <a:t>NoSQL</a:t>
            </a:r>
            <a:endParaRPr lang="en-US" dirty="0">
              <a:solidFill>
                <a:schemeClr val="tx2"/>
              </a:solidFill>
            </a:endParaRPr>
          </a:p>
        </p:txBody>
      </p:sp>
      <p:pic>
        <p:nvPicPr>
          <p:cNvPr id="3" name="Picture 2" descr="nosql.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953000" y="2737493"/>
            <a:ext cx="2336755" cy="2336755"/>
          </a:xfrm>
          <a:prstGeom prst="rect">
            <a:avLst/>
          </a:prstGeom>
        </p:spPr>
      </p:pic>
      <p:grpSp>
        <p:nvGrpSpPr>
          <p:cNvPr id="28" name="Group 27"/>
          <p:cNvGrpSpPr/>
          <p:nvPr/>
        </p:nvGrpSpPr>
        <p:grpSpPr>
          <a:xfrm flipH="1">
            <a:off x="6988903" y="1998077"/>
            <a:ext cx="1469297" cy="3810000"/>
            <a:chOff x="3171072" y="1547069"/>
            <a:chExt cx="1101972" cy="2857500"/>
          </a:xfrm>
        </p:grpSpPr>
        <p:sp>
          <p:nvSpPr>
            <p:cNvPr id="29" name="object 20"/>
            <p:cNvSpPr/>
            <p:nvPr/>
          </p:nvSpPr>
          <p:spPr>
            <a:xfrm>
              <a:off x="3171072" y="1547069"/>
              <a:ext cx="1094404" cy="661102"/>
            </a:xfrm>
            <a:custGeom>
              <a:avLst/>
              <a:gdLst/>
              <a:ahLst/>
              <a:cxnLst/>
              <a:rect l="l" t="t" r="r" b="b"/>
              <a:pathLst>
                <a:path w="2874645" h="1565910">
                  <a:moveTo>
                    <a:pt x="0" y="0"/>
                  </a:moveTo>
                  <a:lnTo>
                    <a:pt x="1308839" y="0"/>
                  </a:lnTo>
                  <a:lnTo>
                    <a:pt x="2874647" y="1565807"/>
                  </a:lnTo>
                </a:path>
              </a:pathLst>
            </a:custGeom>
            <a:ln w="25130">
              <a:solidFill>
                <a:schemeClr val="accent1"/>
              </a:solidFill>
            </a:ln>
          </p:spPr>
          <p:txBody>
            <a:bodyPr wrap="square" lIns="0" tIns="0" rIns="0" bIns="0" rtlCol="0"/>
            <a:lstStyle/>
            <a:p>
              <a:endParaRPr sz="2400"/>
            </a:p>
          </p:txBody>
        </p:sp>
        <p:sp>
          <p:nvSpPr>
            <p:cNvPr id="30" name="object 22"/>
            <p:cNvSpPr/>
            <p:nvPr/>
          </p:nvSpPr>
          <p:spPr>
            <a:xfrm flipV="1">
              <a:off x="3178641" y="2857763"/>
              <a:ext cx="1012360" cy="118529"/>
            </a:xfrm>
            <a:custGeom>
              <a:avLst/>
              <a:gdLst/>
              <a:ahLst/>
              <a:cxnLst/>
              <a:rect l="l" t="t" r="r" b="b"/>
              <a:pathLst>
                <a:path w="2078990">
                  <a:moveTo>
                    <a:pt x="2078776" y="0"/>
                  </a:moveTo>
                  <a:lnTo>
                    <a:pt x="0" y="0"/>
                  </a:lnTo>
                </a:path>
              </a:pathLst>
            </a:custGeom>
            <a:ln w="25130">
              <a:solidFill>
                <a:schemeClr val="accent1"/>
              </a:solidFill>
            </a:ln>
          </p:spPr>
          <p:txBody>
            <a:bodyPr wrap="square" lIns="0" tIns="0" rIns="0" bIns="0" rtlCol="0"/>
            <a:lstStyle/>
            <a:p>
              <a:endParaRPr sz="2400"/>
            </a:p>
          </p:txBody>
        </p:sp>
        <p:sp>
          <p:nvSpPr>
            <p:cNvPr id="31" name="object 20"/>
            <p:cNvSpPr/>
            <p:nvPr/>
          </p:nvSpPr>
          <p:spPr>
            <a:xfrm flipV="1">
              <a:off x="3178640" y="3743467"/>
              <a:ext cx="1094404" cy="661102"/>
            </a:xfrm>
            <a:custGeom>
              <a:avLst/>
              <a:gdLst/>
              <a:ahLst/>
              <a:cxnLst/>
              <a:rect l="l" t="t" r="r" b="b"/>
              <a:pathLst>
                <a:path w="2874645" h="1565910">
                  <a:moveTo>
                    <a:pt x="0" y="0"/>
                  </a:moveTo>
                  <a:lnTo>
                    <a:pt x="1308839" y="0"/>
                  </a:lnTo>
                  <a:lnTo>
                    <a:pt x="2874647" y="1565807"/>
                  </a:lnTo>
                </a:path>
              </a:pathLst>
            </a:custGeom>
            <a:ln w="25130">
              <a:solidFill>
                <a:schemeClr val="accent1"/>
              </a:solidFill>
            </a:ln>
          </p:spPr>
          <p:txBody>
            <a:bodyPr wrap="square" lIns="0" tIns="0" rIns="0" bIns="0" rtlCol="0"/>
            <a:lstStyle/>
            <a:p>
              <a:endParaRPr sz="2400"/>
            </a:p>
          </p:txBody>
        </p:sp>
      </p:grpSp>
      <p:sp>
        <p:nvSpPr>
          <p:cNvPr id="32" name="TextBox 31"/>
          <p:cNvSpPr txBox="1"/>
          <p:nvPr/>
        </p:nvSpPr>
        <p:spPr>
          <a:xfrm>
            <a:off x="8471478" y="4201180"/>
            <a:ext cx="2483060" cy="523220"/>
          </a:xfrm>
          <a:prstGeom prst="rect">
            <a:avLst/>
          </a:prstGeom>
          <a:noFill/>
          <a:effectLst/>
        </p:spPr>
        <p:txBody>
          <a:bodyPr wrap="square" rtlCol="0">
            <a:spAutoFit/>
          </a:bodyPr>
          <a:lstStyle/>
          <a:p>
            <a:r>
              <a:rPr lang="en-US" sz="1400" dirty="0" smtClean="0">
                <a:solidFill>
                  <a:schemeClr val="tx2"/>
                </a:solidFill>
                <a:latin typeface="Arial"/>
                <a:cs typeface="Arial"/>
              </a:rPr>
              <a:t>Scalability</a:t>
            </a:r>
          </a:p>
          <a:p>
            <a:r>
              <a:rPr lang="en-US" sz="1400" dirty="0" smtClean="0">
                <a:solidFill>
                  <a:schemeClr val="tx2"/>
                </a:solidFill>
                <a:latin typeface="Arial"/>
                <a:cs typeface="Arial"/>
              </a:rPr>
              <a:t>&amp; Performance</a:t>
            </a:r>
            <a:endParaRPr lang="en-US" sz="1400" dirty="0">
              <a:solidFill>
                <a:schemeClr val="tx2"/>
              </a:solidFill>
              <a:latin typeface="Arial"/>
              <a:cs typeface="Arial"/>
            </a:endParaRPr>
          </a:p>
        </p:txBody>
      </p:sp>
      <p:sp>
        <p:nvSpPr>
          <p:cNvPr id="33" name="TextBox 32"/>
          <p:cNvSpPr txBox="1"/>
          <p:nvPr/>
        </p:nvSpPr>
        <p:spPr>
          <a:xfrm>
            <a:off x="8458200" y="6040219"/>
            <a:ext cx="2342092" cy="523220"/>
          </a:xfrm>
          <a:prstGeom prst="rect">
            <a:avLst/>
          </a:prstGeom>
          <a:noFill/>
          <a:effectLst/>
        </p:spPr>
        <p:txBody>
          <a:bodyPr wrap="square" rtlCol="0">
            <a:spAutoFit/>
          </a:bodyPr>
          <a:lstStyle/>
          <a:p>
            <a:r>
              <a:rPr lang="en-US" sz="1400" dirty="0" smtClean="0">
                <a:solidFill>
                  <a:schemeClr val="tx2"/>
                </a:solidFill>
                <a:latin typeface="Arial"/>
                <a:cs typeface="Arial"/>
              </a:rPr>
              <a:t>Always On,</a:t>
            </a:r>
          </a:p>
          <a:p>
            <a:r>
              <a:rPr lang="en-US" sz="1400" dirty="0" smtClean="0">
                <a:solidFill>
                  <a:schemeClr val="tx2"/>
                </a:solidFill>
                <a:latin typeface="Arial"/>
                <a:cs typeface="Arial"/>
              </a:rPr>
              <a:t>Global Deployments</a:t>
            </a:r>
            <a:endParaRPr lang="en-US" sz="1400" dirty="0">
              <a:solidFill>
                <a:schemeClr val="tx2"/>
              </a:solidFill>
              <a:latin typeface="Arial"/>
              <a:cs typeface="Arial"/>
            </a:endParaRPr>
          </a:p>
        </p:txBody>
      </p:sp>
      <p:sp>
        <p:nvSpPr>
          <p:cNvPr id="34" name="TextBox 33"/>
          <p:cNvSpPr txBox="1"/>
          <p:nvPr/>
        </p:nvSpPr>
        <p:spPr>
          <a:xfrm>
            <a:off x="8496474" y="2283023"/>
            <a:ext cx="2483060" cy="307777"/>
          </a:xfrm>
          <a:prstGeom prst="rect">
            <a:avLst/>
          </a:prstGeom>
          <a:noFill/>
          <a:effectLst/>
        </p:spPr>
        <p:txBody>
          <a:bodyPr wrap="square" rtlCol="0">
            <a:spAutoFit/>
          </a:bodyPr>
          <a:lstStyle/>
          <a:p>
            <a:r>
              <a:rPr lang="en-US" sz="1400" dirty="0" smtClean="0">
                <a:solidFill>
                  <a:schemeClr val="tx2"/>
                </a:solidFill>
                <a:latin typeface="Arial"/>
                <a:cs typeface="Arial"/>
              </a:rPr>
              <a:t>Flexibility</a:t>
            </a:r>
            <a:endParaRPr lang="en-US" sz="1400" dirty="0">
              <a:solidFill>
                <a:schemeClr val="tx2"/>
              </a:solidFill>
              <a:latin typeface="Arial"/>
              <a:cs typeface="Arial"/>
            </a:endParaRPr>
          </a:p>
        </p:txBody>
      </p:sp>
      <p:pic>
        <p:nvPicPr>
          <p:cNvPr id="36" name="Picture 35"/>
          <p:cNvPicPr>
            <a:picLocks noChangeAspect="1"/>
          </p:cNvPicPr>
          <p:nvPr/>
        </p:nvPicPr>
        <p:blipFill>
          <a:blip r:embed="rId4"/>
          <a:stretch>
            <a:fillRect/>
          </a:stretch>
        </p:blipFill>
        <p:spPr>
          <a:xfrm>
            <a:off x="8610600" y="3734443"/>
            <a:ext cx="457200" cy="332509"/>
          </a:xfrm>
          <a:prstGeom prst="rect">
            <a:avLst/>
          </a:prstGeom>
        </p:spPr>
      </p:pic>
      <p:pic>
        <p:nvPicPr>
          <p:cNvPr id="37" name="Picture 36"/>
          <p:cNvPicPr>
            <a:picLocks noChangeAspect="1"/>
          </p:cNvPicPr>
          <p:nvPr/>
        </p:nvPicPr>
        <p:blipFill>
          <a:blip r:embed="rId5"/>
          <a:stretch>
            <a:fillRect/>
          </a:stretch>
        </p:blipFill>
        <p:spPr>
          <a:xfrm>
            <a:off x="8610600" y="5563238"/>
            <a:ext cx="457200" cy="457200"/>
          </a:xfrm>
          <a:prstGeom prst="rect">
            <a:avLst/>
          </a:prstGeom>
        </p:spPr>
      </p:pic>
      <p:grpSp>
        <p:nvGrpSpPr>
          <p:cNvPr id="41" name="Group 40"/>
          <p:cNvGrpSpPr/>
          <p:nvPr/>
        </p:nvGrpSpPr>
        <p:grpSpPr>
          <a:xfrm>
            <a:off x="3730673" y="2000240"/>
            <a:ext cx="1469297" cy="3810000"/>
            <a:chOff x="3171072" y="1547069"/>
            <a:chExt cx="1101972" cy="2857500"/>
          </a:xfrm>
        </p:grpSpPr>
        <p:sp>
          <p:nvSpPr>
            <p:cNvPr id="42" name="object 20"/>
            <p:cNvSpPr/>
            <p:nvPr/>
          </p:nvSpPr>
          <p:spPr>
            <a:xfrm>
              <a:off x="3171072" y="1547069"/>
              <a:ext cx="1094404" cy="661102"/>
            </a:xfrm>
            <a:custGeom>
              <a:avLst/>
              <a:gdLst/>
              <a:ahLst/>
              <a:cxnLst/>
              <a:rect l="l" t="t" r="r" b="b"/>
              <a:pathLst>
                <a:path w="2874645" h="1565910">
                  <a:moveTo>
                    <a:pt x="0" y="0"/>
                  </a:moveTo>
                  <a:lnTo>
                    <a:pt x="1308839" y="0"/>
                  </a:lnTo>
                  <a:lnTo>
                    <a:pt x="2874647" y="1565807"/>
                  </a:lnTo>
                </a:path>
              </a:pathLst>
            </a:custGeom>
            <a:ln w="25130">
              <a:solidFill>
                <a:schemeClr val="bg2"/>
              </a:solidFill>
            </a:ln>
          </p:spPr>
          <p:txBody>
            <a:bodyPr wrap="square" lIns="0" tIns="0" rIns="0" bIns="0" rtlCol="0"/>
            <a:lstStyle/>
            <a:p>
              <a:endParaRPr sz="2400"/>
            </a:p>
          </p:txBody>
        </p:sp>
        <p:sp>
          <p:nvSpPr>
            <p:cNvPr id="43" name="object 22"/>
            <p:cNvSpPr/>
            <p:nvPr/>
          </p:nvSpPr>
          <p:spPr>
            <a:xfrm flipV="1">
              <a:off x="3178641" y="2857763"/>
              <a:ext cx="1012360" cy="118529"/>
            </a:xfrm>
            <a:custGeom>
              <a:avLst/>
              <a:gdLst/>
              <a:ahLst/>
              <a:cxnLst/>
              <a:rect l="l" t="t" r="r" b="b"/>
              <a:pathLst>
                <a:path w="2078990">
                  <a:moveTo>
                    <a:pt x="2078776" y="0"/>
                  </a:moveTo>
                  <a:lnTo>
                    <a:pt x="0" y="0"/>
                  </a:lnTo>
                </a:path>
              </a:pathLst>
            </a:custGeom>
            <a:ln w="25130">
              <a:solidFill>
                <a:schemeClr val="bg2"/>
              </a:solidFill>
            </a:ln>
          </p:spPr>
          <p:txBody>
            <a:bodyPr wrap="square" lIns="0" tIns="0" rIns="0" bIns="0" rtlCol="0"/>
            <a:lstStyle/>
            <a:p>
              <a:endParaRPr sz="2400"/>
            </a:p>
          </p:txBody>
        </p:sp>
        <p:sp>
          <p:nvSpPr>
            <p:cNvPr id="44" name="object 20"/>
            <p:cNvSpPr/>
            <p:nvPr/>
          </p:nvSpPr>
          <p:spPr>
            <a:xfrm flipV="1">
              <a:off x="3178640" y="3743467"/>
              <a:ext cx="1094404" cy="661102"/>
            </a:xfrm>
            <a:custGeom>
              <a:avLst/>
              <a:gdLst/>
              <a:ahLst/>
              <a:cxnLst/>
              <a:rect l="l" t="t" r="r" b="b"/>
              <a:pathLst>
                <a:path w="2874645" h="1565910">
                  <a:moveTo>
                    <a:pt x="0" y="0"/>
                  </a:moveTo>
                  <a:lnTo>
                    <a:pt x="1308839" y="0"/>
                  </a:lnTo>
                  <a:lnTo>
                    <a:pt x="2874647" y="1565807"/>
                  </a:lnTo>
                </a:path>
              </a:pathLst>
            </a:custGeom>
            <a:ln w="25130">
              <a:solidFill>
                <a:schemeClr val="bg2"/>
              </a:solidFill>
            </a:ln>
          </p:spPr>
          <p:txBody>
            <a:bodyPr wrap="square" lIns="0" tIns="0" rIns="0" bIns="0" rtlCol="0"/>
            <a:lstStyle/>
            <a:p>
              <a:endParaRPr sz="2400"/>
            </a:p>
          </p:txBody>
        </p:sp>
      </p:grpSp>
      <p:pic>
        <p:nvPicPr>
          <p:cNvPr id="7" name="Picture 6"/>
          <p:cNvPicPr>
            <a:picLocks noChangeAspect="1"/>
          </p:cNvPicPr>
          <p:nvPr/>
        </p:nvPicPr>
        <p:blipFill>
          <a:blip r:embed="rId6"/>
          <a:stretch>
            <a:fillRect/>
          </a:stretch>
        </p:blipFill>
        <p:spPr>
          <a:xfrm>
            <a:off x="8610600" y="1874681"/>
            <a:ext cx="457200" cy="249382"/>
          </a:xfrm>
          <a:prstGeom prst="rect">
            <a:avLst/>
          </a:prstGeom>
        </p:spPr>
      </p:pic>
      <p:sp>
        <p:nvSpPr>
          <p:cNvPr id="45" name="TextBox 44"/>
          <p:cNvSpPr txBox="1"/>
          <p:nvPr/>
        </p:nvSpPr>
        <p:spPr>
          <a:xfrm>
            <a:off x="119417" y="2296180"/>
            <a:ext cx="3461983" cy="523220"/>
          </a:xfrm>
          <a:prstGeom prst="rect">
            <a:avLst/>
          </a:prstGeom>
          <a:noFill/>
          <a:effectLst/>
        </p:spPr>
        <p:txBody>
          <a:bodyPr wrap="square" rtlCol="0" anchor="ctr">
            <a:spAutoFit/>
          </a:bodyPr>
          <a:lstStyle/>
          <a:p>
            <a:pPr algn="r"/>
            <a:r>
              <a:rPr lang="en-US" sz="1400" dirty="0">
                <a:solidFill>
                  <a:schemeClr val="bg1">
                    <a:lumMod val="75000"/>
                  </a:schemeClr>
                </a:solidFill>
                <a:cs typeface="Arial"/>
              </a:rPr>
              <a:t>Expressive Query Language</a:t>
            </a:r>
          </a:p>
          <a:p>
            <a:pPr algn="r"/>
            <a:r>
              <a:rPr lang="en-US" sz="1400" dirty="0">
                <a:solidFill>
                  <a:schemeClr val="bg1">
                    <a:lumMod val="75000"/>
                  </a:schemeClr>
                </a:solidFill>
                <a:cs typeface="Arial"/>
              </a:rPr>
              <a:t>&amp; Secondary Indexes</a:t>
            </a:r>
          </a:p>
        </p:txBody>
      </p:sp>
      <p:sp>
        <p:nvSpPr>
          <p:cNvPr id="46" name="TextBox 45"/>
          <p:cNvSpPr txBox="1"/>
          <p:nvPr/>
        </p:nvSpPr>
        <p:spPr>
          <a:xfrm>
            <a:off x="1098340" y="4188023"/>
            <a:ext cx="2483060" cy="307777"/>
          </a:xfrm>
          <a:prstGeom prst="rect">
            <a:avLst/>
          </a:prstGeom>
          <a:noFill/>
          <a:effectLst/>
        </p:spPr>
        <p:txBody>
          <a:bodyPr wrap="square" rtlCol="0">
            <a:spAutoFit/>
          </a:bodyPr>
          <a:lstStyle/>
          <a:p>
            <a:pPr algn="r"/>
            <a:r>
              <a:rPr lang="en-US" sz="1400" dirty="0">
                <a:solidFill>
                  <a:schemeClr val="bg1">
                    <a:lumMod val="75000"/>
                  </a:schemeClr>
                </a:solidFill>
                <a:cs typeface="Arial"/>
              </a:rPr>
              <a:t>Strong Consistency</a:t>
            </a:r>
          </a:p>
        </p:txBody>
      </p:sp>
      <p:sp>
        <p:nvSpPr>
          <p:cNvPr id="47" name="TextBox 46"/>
          <p:cNvSpPr txBox="1"/>
          <p:nvPr/>
        </p:nvSpPr>
        <p:spPr>
          <a:xfrm>
            <a:off x="907437" y="6106180"/>
            <a:ext cx="2673963" cy="523220"/>
          </a:xfrm>
          <a:prstGeom prst="rect">
            <a:avLst/>
          </a:prstGeom>
          <a:noFill/>
          <a:effectLst/>
        </p:spPr>
        <p:txBody>
          <a:bodyPr wrap="square" rtlCol="0">
            <a:spAutoFit/>
          </a:bodyPr>
          <a:lstStyle/>
          <a:p>
            <a:pPr algn="r"/>
            <a:r>
              <a:rPr lang="en-US" sz="1400" dirty="0">
                <a:solidFill>
                  <a:schemeClr val="bg1">
                    <a:lumMod val="75000"/>
                  </a:schemeClr>
                </a:solidFill>
                <a:cs typeface="Arial"/>
              </a:rPr>
              <a:t>Enterprise Management</a:t>
            </a:r>
          </a:p>
          <a:p>
            <a:pPr algn="r"/>
            <a:r>
              <a:rPr lang="en-US" sz="1400" dirty="0">
                <a:solidFill>
                  <a:schemeClr val="bg1">
                    <a:lumMod val="75000"/>
                  </a:schemeClr>
                </a:solidFill>
                <a:cs typeface="Arial"/>
              </a:rPr>
              <a:t>&amp; Integrations</a:t>
            </a:r>
          </a:p>
        </p:txBody>
      </p:sp>
      <p:pic>
        <p:nvPicPr>
          <p:cNvPr id="48" name="Picture 47"/>
          <p:cNvPicPr>
            <a:picLocks noChangeAspect="1"/>
          </p:cNvPicPr>
          <p:nvPr/>
        </p:nvPicPr>
        <p:blipFill>
          <a:blip r:embed="rId7">
            <a:alphaModFix amt="20000"/>
          </a:blip>
          <a:stretch>
            <a:fillRect/>
          </a:stretch>
        </p:blipFill>
        <p:spPr>
          <a:xfrm>
            <a:off x="3124200" y="3693527"/>
            <a:ext cx="457200" cy="419100"/>
          </a:xfrm>
          <a:prstGeom prst="rect">
            <a:avLst/>
          </a:prstGeom>
        </p:spPr>
      </p:pic>
      <p:pic>
        <p:nvPicPr>
          <p:cNvPr id="49" name="Picture 48"/>
          <p:cNvPicPr>
            <a:picLocks noChangeAspect="1"/>
          </p:cNvPicPr>
          <p:nvPr/>
        </p:nvPicPr>
        <p:blipFill>
          <a:blip r:embed="rId8">
            <a:alphaModFix amt="20000"/>
          </a:blip>
          <a:stretch>
            <a:fillRect/>
          </a:stretch>
        </p:blipFill>
        <p:spPr>
          <a:xfrm>
            <a:off x="3124200" y="5577869"/>
            <a:ext cx="457200" cy="457200"/>
          </a:xfrm>
          <a:prstGeom prst="rect">
            <a:avLst/>
          </a:prstGeom>
        </p:spPr>
      </p:pic>
      <p:pic>
        <p:nvPicPr>
          <p:cNvPr id="50" name="Picture 49"/>
          <p:cNvPicPr>
            <a:picLocks noChangeAspect="1"/>
          </p:cNvPicPr>
          <p:nvPr/>
        </p:nvPicPr>
        <p:blipFill>
          <a:blip r:embed="rId9">
            <a:alphaModFix amt="20000"/>
          </a:blip>
          <a:stretch>
            <a:fillRect/>
          </a:stretch>
        </p:blipFill>
        <p:spPr>
          <a:xfrm>
            <a:off x="3124200" y="1771085"/>
            <a:ext cx="457200" cy="457200"/>
          </a:xfrm>
          <a:prstGeom prst="rect">
            <a:avLst/>
          </a:prstGeom>
        </p:spPr>
      </p:pic>
      <p:pic>
        <p:nvPicPr>
          <p:cNvPr id="4" name="Picture 3" descr="nosh.png"/>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948891" y="2733276"/>
            <a:ext cx="2340864" cy="2340864"/>
          </a:xfrm>
          <a:prstGeom prst="rect">
            <a:avLst/>
          </a:prstGeom>
        </p:spPr>
      </p:pic>
    </p:spTree>
    <p:extLst>
      <p:ext uri="{BB962C8B-B14F-4D97-AF65-F5344CB8AC3E}">
        <p14:creationId xmlns:p14="http://schemas.microsoft.com/office/powerpoint/2010/main" val="728094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flipH="1">
            <a:off x="6988903" y="1998077"/>
            <a:ext cx="1469297" cy="3810000"/>
            <a:chOff x="3171072" y="1547069"/>
            <a:chExt cx="1101972" cy="2857500"/>
          </a:xfrm>
        </p:grpSpPr>
        <p:sp>
          <p:nvSpPr>
            <p:cNvPr id="34" name="object 20"/>
            <p:cNvSpPr/>
            <p:nvPr/>
          </p:nvSpPr>
          <p:spPr>
            <a:xfrm>
              <a:off x="3171072" y="1547069"/>
              <a:ext cx="1094404" cy="661102"/>
            </a:xfrm>
            <a:custGeom>
              <a:avLst/>
              <a:gdLst/>
              <a:ahLst/>
              <a:cxnLst/>
              <a:rect l="l" t="t" r="r" b="b"/>
              <a:pathLst>
                <a:path w="2874645" h="1565910">
                  <a:moveTo>
                    <a:pt x="0" y="0"/>
                  </a:moveTo>
                  <a:lnTo>
                    <a:pt x="1308839" y="0"/>
                  </a:lnTo>
                  <a:lnTo>
                    <a:pt x="2874647" y="1565807"/>
                  </a:lnTo>
                </a:path>
              </a:pathLst>
            </a:custGeom>
            <a:ln w="25130">
              <a:solidFill>
                <a:schemeClr val="accent1"/>
              </a:solidFill>
            </a:ln>
          </p:spPr>
          <p:txBody>
            <a:bodyPr wrap="square" lIns="0" tIns="0" rIns="0" bIns="0" rtlCol="0"/>
            <a:lstStyle/>
            <a:p>
              <a:endParaRPr sz="2400"/>
            </a:p>
          </p:txBody>
        </p:sp>
        <p:sp>
          <p:nvSpPr>
            <p:cNvPr id="36" name="object 22"/>
            <p:cNvSpPr/>
            <p:nvPr/>
          </p:nvSpPr>
          <p:spPr>
            <a:xfrm flipV="1">
              <a:off x="3178641" y="2857763"/>
              <a:ext cx="1012360" cy="118529"/>
            </a:xfrm>
            <a:custGeom>
              <a:avLst/>
              <a:gdLst/>
              <a:ahLst/>
              <a:cxnLst/>
              <a:rect l="l" t="t" r="r" b="b"/>
              <a:pathLst>
                <a:path w="2078990">
                  <a:moveTo>
                    <a:pt x="2078776" y="0"/>
                  </a:moveTo>
                  <a:lnTo>
                    <a:pt x="0" y="0"/>
                  </a:lnTo>
                </a:path>
              </a:pathLst>
            </a:custGeom>
            <a:ln w="25130">
              <a:solidFill>
                <a:schemeClr val="accent1"/>
              </a:solidFill>
            </a:ln>
          </p:spPr>
          <p:txBody>
            <a:bodyPr wrap="square" lIns="0" tIns="0" rIns="0" bIns="0" rtlCol="0"/>
            <a:lstStyle/>
            <a:p>
              <a:endParaRPr sz="2400"/>
            </a:p>
          </p:txBody>
        </p:sp>
        <p:sp>
          <p:nvSpPr>
            <p:cNvPr id="37" name="object 20"/>
            <p:cNvSpPr/>
            <p:nvPr/>
          </p:nvSpPr>
          <p:spPr>
            <a:xfrm flipV="1">
              <a:off x="3178640" y="3743467"/>
              <a:ext cx="1094404" cy="661102"/>
            </a:xfrm>
            <a:custGeom>
              <a:avLst/>
              <a:gdLst/>
              <a:ahLst/>
              <a:cxnLst/>
              <a:rect l="l" t="t" r="r" b="b"/>
              <a:pathLst>
                <a:path w="2874645" h="1565910">
                  <a:moveTo>
                    <a:pt x="0" y="0"/>
                  </a:moveTo>
                  <a:lnTo>
                    <a:pt x="1308839" y="0"/>
                  </a:lnTo>
                  <a:lnTo>
                    <a:pt x="2874647" y="1565807"/>
                  </a:lnTo>
                </a:path>
              </a:pathLst>
            </a:custGeom>
            <a:ln w="25130">
              <a:solidFill>
                <a:schemeClr val="accent1"/>
              </a:solidFill>
            </a:ln>
          </p:spPr>
          <p:txBody>
            <a:bodyPr wrap="square" lIns="0" tIns="0" rIns="0" bIns="0" rtlCol="0"/>
            <a:lstStyle/>
            <a:p>
              <a:endParaRPr sz="2400"/>
            </a:p>
          </p:txBody>
        </p:sp>
      </p:grpSp>
      <p:pic>
        <p:nvPicPr>
          <p:cNvPr id="5" name="Picture 4" descr="nexus_darker.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953000" y="2735439"/>
            <a:ext cx="2340864" cy="2340864"/>
          </a:xfrm>
          <a:prstGeom prst="rect">
            <a:avLst/>
          </a:prstGeom>
        </p:spPr>
      </p:pic>
      <p:pic>
        <p:nvPicPr>
          <p:cNvPr id="4" name="Picture 3"/>
          <p:cNvPicPr>
            <a:picLocks noChangeAspect="1"/>
          </p:cNvPicPr>
          <p:nvPr/>
        </p:nvPicPr>
        <p:blipFill>
          <a:blip r:embed="rId4"/>
          <a:stretch>
            <a:fillRect/>
          </a:stretch>
        </p:blipFill>
        <p:spPr>
          <a:xfrm>
            <a:off x="5815445" y="3604047"/>
            <a:ext cx="635000" cy="1422400"/>
          </a:xfrm>
          <a:prstGeom prst="rect">
            <a:avLst/>
          </a:prstGeom>
          <a:effectLst/>
        </p:spPr>
      </p:pic>
      <p:grpSp>
        <p:nvGrpSpPr>
          <p:cNvPr id="23" name="Group 22"/>
          <p:cNvGrpSpPr/>
          <p:nvPr/>
        </p:nvGrpSpPr>
        <p:grpSpPr>
          <a:xfrm>
            <a:off x="3730673" y="2000240"/>
            <a:ext cx="1469297" cy="3810000"/>
            <a:chOff x="3171072" y="1547069"/>
            <a:chExt cx="1101972" cy="2857500"/>
          </a:xfrm>
        </p:grpSpPr>
        <p:sp>
          <p:nvSpPr>
            <p:cNvPr id="31" name="object 20"/>
            <p:cNvSpPr/>
            <p:nvPr/>
          </p:nvSpPr>
          <p:spPr>
            <a:xfrm>
              <a:off x="3171072" y="1547069"/>
              <a:ext cx="1094404" cy="661102"/>
            </a:xfrm>
            <a:custGeom>
              <a:avLst/>
              <a:gdLst/>
              <a:ahLst/>
              <a:cxnLst/>
              <a:rect l="l" t="t" r="r" b="b"/>
              <a:pathLst>
                <a:path w="2874645" h="1565910">
                  <a:moveTo>
                    <a:pt x="0" y="0"/>
                  </a:moveTo>
                  <a:lnTo>
                    <a:pt x="1308839" y="0"/>
                  </a:lnTo>
                  <a:lnTo>
                    <a:pt x="2874647" y="1565807"/>
                  </a:lnTo>
                </a:path>
              </a:pathLst>
            </a:custGeom>
            <a:ln w="25130">
              <a:solidFill>
                <a:schemeClr val="accent1"/>
              </a:solidFill>
            </a:ln>
          </p:spPr>
          <p:txBody>
            <a:bodyPr wrap="square" lIns="0" tIns="0" rIns="0" bIns="0" rtlCol="0"/>
            <a:lstStyle/>
            <a:p>
              <a:endParaRPr sz="2400"/>
            </a:p>
          </p:txBody>
        </p:sp>
        <p:sp>
          <p:nvSpPr>
            <p:cNvPr id="32" name="object 22"/>
            <p:cNvSpPr/>
            <p:nvPr/>
          </p:nvSpPr>
          <p:spPr>
            <a:xfrm flipV="1">
              <a:off x="3178641" y="2857763"/>
              <a:ext cx="1012360" cy="118529"/>
            </a:xfrm>
            <a:custGeom>
              <a:avLst/>
              <a:gdLst/>
              <a:ahLst/>
              <a:cxnLst/>
              <a:rect l="l" t="t" r="r" b="b"/>
              <a:pathLst>
                <a:path w="2078990">
                  <a:moveTo>
                    <a:pt x="2078776" y="0"/>
                  </a:moveTo>
                  <a:lnTo>
                    <a:pt x="0" y="0"/>
                  </a:lnTo>
                </a:path>
              </a:pathLst>
            </a:custGeom>
            <a:ln w="25130">
              <a:solidFill>
                <a:schemeClr val="accent1"/>
              </a:solidFill>
            </a:ln>
          </p:spPr>
          <p:txBody>
            <a:bodyPr wrap="square" lIns="0" tIns="0" rIns="0" bIns="0" rtlCol="0"/>
            <a:lstStyle/>
            <a:p>
              <a:endParaRPr sz="2400"/>
            </a:p>
          </p:txBody>
        </p:sp>
        <p:sp>
          <p:nvSpPr>
            <p:cNvPr id="41" name="object 20"/>
            <p:cNvSpPr/>
            <p:nvPr/>
          </p:nvSpPr>
          <p:spPr>
            <a:xfrm flipV="1">
              <a:off x="3178640" y="3743467"/>
              <a:ext cx="1094404" cy="661102"/>
            </a:xfrm>
            <a:custGeom>
              <a:avLst/>
              <a:gdLst/>
              <a:ahLst/>
              <a:cxnLst/>
              <a:rect l="l" t="t" r="r" b="b"/>
              <a:pathLst>
                <a:path w="2874645" h="1565910">
                  <a:moveTo>
                    <a:pt x="0" y="0"/>
                  </a:moveTo>
                  <a:lnTo>
                    <a:pt x="1308839" y="0"/>
                  </a:lnTo>
                  <a:lnTo>
                    <a:pt x="2874647" y="1565807"/>
                  </a:lnTo>
                </a:path>
              </a:pathLst>
            </a:custGeom>
            <a:ln w="25130">
              <a:solidFill>
                <a:schemeClr val="accent1"/>
              </a:solidFill>
            </a:ln>
          </p:spPr>
          <p:txBody>
            <a:bodyPr wrap="square" lIns="0" tIns="0" rIns="0" bIns="0" rtlCol="0"/>
            <a:lstStyle/>
            <a:p>
              <a:endParaRPr sz="2400"/>
            </a:p>
          </p:txBody>
        </p:sp>
      </p:grpSp>
      <p:sp>
        <p:nvSpPr>
          <p:cNvPr id="89" name="Title 3"/>
          <p:cNvSpPr>
            <a:spLocks noGrp="1"/>
          </p:cNvSpPr>
          <p:nvPr>
            <p:ph type="title"/>
          </p:nvPr>
        </p:nvSpPr>
        <p:spPr/>
        <p:txBody>
          <a:bodyPr anchor="b"/>
          <a:lstStyle/>
          <a:p>
            <a:r>
              <a:rPr lang="en-US" dirty="0" smtClean="0">
                <a:solidFill>
                  <a:schemeClr val="tx2"/>
                </a:solidFill>
              </a:rPr>
              <a:t>Nexus Architecture</a:t>
            </a:r>
            <a:endParaRPr lang="en-US" sz="2400" spc="0" dirty="0">
              <a:solidFill>
                <a:schemeClr val="tx2"/>
              </a:solidFill>
              <a:latin typeface="+mn-lt"/>
            </a:endParaRPr>
          </a:p>
        </p:txBody>
      </p:sp>
      <p:cxnSp>
        <p:nvCxnSpPr>
          <p:cNvPr id="35" name="Straight Connector 34"/>
          <p:cNvCxnSpPr/>
          <p:nvPr/>
        </p:nvCxnSpPr>
        <p:spPr>
          <a:xfrm>
            <a:off x="472454" y="282497"/>
            <a:ext cx="1371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471478" y="4201180"/>
            <a:ext cx="2483060" cy="523220"/>
          </a:xfrm>
          <a:prstGeom prst="rect">
            <a:avLst/>
          </a:prstGeom>
          <a:noFill/>
          <a:effectLst/>
        </p:spPr>
        <p:txBody>
          <a:bodyPr wrap="square" rtlCol="0">
            <a:spAutoFit/>
          </a:bodyPr>
          <a:lstStyle/>
          <a:p>
            <a:r>
              <a:rPr lang="en-US" sz="1400" dirty="0" smtClean="0">
                <a:solidFill>
                  <a:schemeClr val="tx2"/>
                </a:solidFill>
                <a:latin typeface="Arial"/>
                <a:cs typeface="Arial"/>
              </a:rPr>
              <a:t>Scalability</a:t>
            </a:r>
          </a:p>
          <a:p>
            <a:r>
              <a:rPr lang="en-US" sz="1400" dirty="0" smtClean="0">
                <a:solidFill>
                  <a:schemeClr val="tx2"/>
                </a:solidFill>
                <a:latin typeface="Arial"/>
                <a:cs typeface="Arial"/>
              </a:rPr>
              <a:t>&amp; Performance</a:t>
            </a:r>
            <a:endParaRPr lang="en-US" sz="1400" dirty="0">
              <a:solidFill>
                <a:schemeClr val="tx2"/>
              </a:solidFill>
              <a:latin typeface="Arial"/>
              <a:cs typeface="Arial"/>
            </a:endParaRPr>
          </a:p>
        </p:txBody>
      </p:sp>
      <p:sp>
        <p:nvSpPr>
          <p:cNvPr id="29" name="TextBox 28"/>
          <p:cNvSpPr txBox="1"/>
          <p:nvPr/>
        </p:nvSpPr>
        <p:spPr>
          <a:xfrm>
            <a:off x="8458200" y="6040219"/>
            <a:ext cx="2342092" cy="523220"/>
          </a:xfrm>
          <a:prstGeom prst="rect">
            <a:avLst/>
          </a:prstGeom>
          <a:noFill/>
          <a:effectLst/>
        </p:spPr>
        <p:txBody>
          <a:bodyPr wrap="square" rtlCol="0">
            <a:spAutoFit/>
          </a:bodyPr>
          <a:lstStyle/>
          <a:p>
            <a:r>
              <a:rPr lang="en-US" sz="1400" dirty="0" smtClean="0">
                <a:solidFill>
                  <a:schemeClr val="tx2"/>
                </a:solidFill>
                <a:latin typeface="Arial"/>
                <a:cs typeface="Arial"/>
              </a:rPr>
              <a:t>Always On,</a:t>
            </a:r>
          </a:p>
          <a:p>
            <a:r>
              <a:rPr lang="en-US" sz="1400" dirty="0" smtClean="0">
                <a:solidFill>
                  <a:schemeClr val="tx2"/>
                </a:solidFill>
                <a:latin typeface="Arial"/>
                <a:cs typeface="Arial"/>
              </a:rPr>
              <a:t>Global Deployments</a:t>
            </a:r>
            <a:endParaRPr lang="en-US" sz="1400" dirty="0">
              <a:solidFill>
                <a:schemeClr val="tx2"/>
              </a:solidFill>
              <a:latin typeface="Arial"/>
              <a:cs typeface="Arial"/>
            </a:endParaRPr>
          </a:p>
        </p:txBody>
      </p:sp>
      <p:sp>
        <p:nvSpPr>
          <p:cNvPr id="30" name="TextBox 29"/>
          <p:cNvSpPr txBox="1"/>
          <p:nvPr/>
        </p:nvSpPr>
        <p:spPr>
          <a:xfrm>
            <a:off x="8496474" y="2283023"/>
            <a:ext cx="2483060" cy="307777"/>
          </a:xfrm>
          <a:prstGeom prst="rect">
            <a:avLst/>
          </a:prstGeom>
          <a:noFill/>
          <a:effectLst/>
        </p:spPr>
        <p:txBody>
          <a:bodyPr wrap="square" rtlCol="0">
            <a:spAutoFit/>
          </a:bodyPr>
          <a:lstStyle/>
          <a:p>
            <a:r>
              <a:rPr lang="en-US" sz="1400" dirty="0" smtClean="0">
                <a:solidFill>
                  <a:schemeClr val="tx2"/>
                </a:solidFill>
                <a:latin typeface="Arial"/>
                <a:cs typeface="Arial"/>
              </a:rPr>
              <a:t>Flexibility</a:t>
            </a:r>
            <a:endParaRPr lang="en-US" sz="1400" dirty="0">
              <a:solidFill>
                <a:schemeClr val="tx2"/>
              </a:solidFill>
              <a:latin typeface="Arial"/>
              <a:cs typeface="Arial"/>
            </a:endParaRPr>
          </a:p>
        </p:txBody>
      </p:sp>
      <p:pic>
        <p:nvPicPr>
          <p:cNvPr id="48" name="Picture 47"/>
          <p:cNvPicPr>
            <a:picLocks noChangeAspect="1"/>
          </p:cNvPicPr>
          <p:nvPr/>
        </p:nvPicPr>
        <p:blipFill>
          <a:blip r:embed="rId5"/>
          <a:stretch>
            <a:fillRect/>
          </a:stretch>
        </p:blipFill>
        <p:spPr>
          <a:xfrm>
            <a:off x="8610600" y="3734443"/>
            <a:ext cx="457200" cy="332509"/>
          </a:xfrm>
          <a:prstGeom prst="rect">
            <a:avLst/>
          </a:prstGeom>
        </p:spPr>
      </p:pic>
      <p:pic>
        <p:nvPicPr>
          <p:cNvPr id="49" name="Picture 48"/>
          <p:cNvPicPr>
            <a:picLocks noChangeAspect="1"/>
          </p:cNvPicPr>
          <p:nvPr/>
        </p:nvPicPr>
        <p:blipFill>
          <a:blip r:embed="rId6"/>
          <a:stretch>
            <a:fillRect/>
          </a:stretch>
        </p:blipFill>
        <p:spPr>
          <a:xfrm>
            <a:off x="8610600" y="5563238"/>
            <a:ext cx="457200" cy="457200"/>
          </a:xfrm>
          <a:prstGeom prst="rect">
            <a:avLst/>
          </a:prstGeom>
        </p:spPr>
      </p:pic>
      <p:pic>
        <p:nvPicPr>
          <p:cNvPr id="50" name="Picture 49"/>
          <p:cNvPicPr>
            <a:picLocks noChangeAspect="1"/>
          </p:cNvPicPr>
          <p:nvPr/>
        </p:nvPicPr>
        <p:blipFill>
          <a:blip r:embed="rId7"/>
          <a:stretch>
            <a:fillRect/>
          </a:stretch>
        </p:blipFill>
        <p:spPr>
          <a:xfrm>
            <a:off x="8610600" y="1874681"/>
            <a:ext cx="457200" cy="249382"/>
          </a:xfrm>
          <a:prstGeom prst="rect">
            <a:avLst/>
          </a:prstGeom>
        </p:spPr>
      </p:pic>
      <p:sp>
        <p:nvSpPr>
          <p:cNvPr id="51" name="TextBox 50"/>
          <p:cNvSpPr txBox="1"/>
          <p:nvPr/>
        </p:nvSpPr>
        <p:spPr>
          <a:xfrm>
            <a:off x="119417" y="2296180"/>
            <a:ext cx="3461983" cy="523220"/>
          </a:xfrm>
          <a:prstGeom prst="rect">
            <a:avLst/>
          </a:prstGeom>
          <a:noFill/>
          <a:effectLst/>
        </p:spPr>
        <p:txBody>
          <a:bodyPr wrap="square" rtlCol="0" anchor="ctr">
            <a:spAutoFit/>
          </a:bodyPr>
          <a:lstStyle/>
          <a:p>
            <a:pPr algn="r"/>
            <a:r>
              <a:rPr lang="en-US" sz="1400" dirty="0">
                <a:solidFill>
                  <a:schemeClr val="tx2"/>
                </a:solidFill>
                <a:cs typeface="Arial"/>
              </a:rPr>
              <a:t>Expressive Query Language</a:t>
            </a:r>
          </a:p>
          <a:p>
            <a:pPr algn="r"/>
            <a:r>
              <a:rPr lang="en-US" sz="1400" dirty="0">
                <a:solidFill>
                  <a:schemeClr val="tx2"/>
                </a:solidFill>
                <a:cs typeface="Arial"/>
              </a:rPr>
              <a:t>&amp; Secondary Indexes</a:t>
            </a:r>
          </a:p>
        </p:txBody>
      </p:sp>
      <p:sp>
        <p:nvSpPr>
          <p:cNvPr id="52" name="TextBox 51"/>
          <p:cNvSpPr txBox="1"/>
          <p:nvPr/>
        </p:nvSpPr>
        <p:spPr>
          <a:xfrm>
            <a:off x="1098340" y="4188023"/>
            <a:ext cx="2483060" cy="307777"/>
          </a:xfrm>
          <a:prstGeom prst="rect">
            <a:avLst/>
          </a:prstGeom>
          <a:noFill/>
          <a:effectLst/>
        </p:spPr>
        <p:txBody>
          <a:bodyPr wrap="square" rtlCol="0">
            <a:spAutoFit/>
          </a:bodyPr>
          <a:lstStyle/>
          <a:p>
            <a:pPr algn="r"/>
            <a:r>
              <a:rPr lang="en-US" sz="1400" dirty="0">
                <a:solidFill>
                  <a:schemeClr val="tx2"/>
                </a:solidFill>
                <a:cs typeface="Arial"/>
              </a:rPr>
              <a:t>Strong Consistency</a:t>
            </a:r>
          </a:p>
        </p:txBody>
      </p:sp>
      <p:sp>
        <p:nvSpPr>
          <p:cNvPr id="53" name="TextBox 52"/>
          <p:cNvSpPr txBox="1"/>
          <p:nvPr/>
        </p:nvSpPr>
        <p:spPr>
          <a:xfrm>
            <a:off x="907437" y="6106180"/>
            <a:ext cx="2673963" cy="523220"/>
          </a:xfrm>
          <a:prstGeom prst="rect">
            <a:avLst/>
          </a:prstGeom>
          <a:noFill/>
          <a:effectLst/>
        </p:spPr>
        <p:txBody>
          <a:bodyPr wrap="square" rtlCol="0">
            <a:spAutoFit/>
          </a:bodyPr>
          <a:lstStyle/>
          <a:p>
            <a:pPr algn="r"/>
            <a:r>
              <a:rPr lang="en-US" sz="1400" dirty="0">
                <a:solidFill>
                  <a:schemeClr val="tx2"/>
                </a:solidFill>
                <a:cs typeface="Arial"/>
              </a:rPr>
              <a:t>Enterprise Management</a:t>
            </a:r>
          </a:p>
          <a:p>
            <a:pPr algn="r"/>
            <a:r>
              <a:rPr lang="en-US" sz="1400" dirty="0">
                <a:solidFill>
                  <a:schemeClr val="tx2"/>
                </a:solidFill>
                <a:cs typeface="Arial"/>
              </a:rPr>
              <a:t>&amp; Integrations</a:t>
            </a:r>
          </a:p>
        </p:txBody>
      </p:sp>
      <p:pic>
        <p:nvPicPr>
          <p:cNvPr id="54" name="Picture 53"/>
          <p:cNvPicPr>
            <a:picLocks noChangeAspect="1"/>
          </p:cNvPicPr>
          <p:nvPr/>
        </p:nvPicPr>
        <p:blipFill>
          <a:blip r:embed="rId8">
            <a:alphaModFix/>
          </a:blip>
          <a:stretch>
            <a:fillRect/>
          </a:stretch>
        </p:blipFill>
        <p:spPr>
          <a:xfrm>
            <a:off x="3124200" y="3693527"/>
            <a:ext cx="457200" cy="419100"/>
          </a:xfrm>
          <a:prstGeom prst="rect">
            <a:avLst/>
          </a:prstGeom>
        </p:spPr>
      </p:pic>
      <p:pic>
        <p:nvPicPr>
          <p:cNvPr id="55" name="Picture 54"/>
          <p:cNvPicPr>
            <a:picLocks noChangeAspect="1"/>
          </p:cNvPicPr>
          <p:nvPr/>
        </p:nvPicPr>
        <p:blipFill>
          <a:blip r:embed="rId9">
            <a:alphaModFix/>
          </a:blip>
          <a:stretch>
            <a:fillRect/>
          </a:stretch>
        </p:blipFill>
        <p:spPr>
          <a:xfrm>
            <a:off x="3124200" y="5577869"/>
            <a:ext cx="457200" cy="457200"/>
          </a:xfrm>
          <a:prstGeom prst="rect">
            <a:avLst/>
          </a:prstGeom>
        </p:spPr>
      </p:pic>
      <p:pic>
        <p:nvPicPr>
          <p:cNvPr id="56" name="Picture 55"/>
          <p:cNvPicPr>
            <a:picLocks noChangeAspect="1"/>
          </p:cNvPicPr>
          <p:nvPr/>
        </p:nvPicPr>
        <p:blipFill>
          <a:blip r:embed="rId10">
            <a:alphaModFix/>
          </a:blip>
          <a:stretch>
            <a:fillRect/>
          </a:stretch>
        </p:blipFill>
        <p:spPr>
          <a:xfrm>
            <a:off x="3124200" y="1771085"/>
            <a:ext cx="457200" cy="457200"/>
          </a:xfrm>
          <a:prstGeom prst="rect">
            <a:avLst/>
          </a:prstGeom>
        </p:spPr>
      </p:pic>
    </p:spTree>
    <p:extLst>
      <p:ext uri="{BB962C8B-B14F-4D97-AF65-F5344CB8AC3E}">
        <p14:creationId xmlns:p14="http://schemas.microsoft.com/office/powerpoint/2010/main" val="1847375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5534051" y="1437066"/>
            <a:ext cx="1287516" cy="429172"/>
          </a:xfrm>
          <a:prstGeom prst="roundRect">
            <a:avLst/>
          </a:prstGeom>
          <a:solidFill>
            <a:schemeClr val="tx1">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bg1"/>
                </a:solidFill>
                <a:latin typeface="Calibri"/>
                <a:cs typeface="Calibri"/>
              </a:rPr>
              <a:t>Application</a:t>
            </a:r>
          </a:p>
        </p:txBody>
      </p:sp>
      <p:sp>
        <p:nvSpPr>
          <p:cNvPr id="7" name="Rounded Rectangle 6"/>
          <p:cNvSpPr/>
          <p:nvPr/>
        </p:nvSpPr>
        <p:spPr>
          <a:xfrm>
            <a:off x="5534051" y="2110847"/>
            <a:ext cx="1287516" cy="429172"/>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bg1"/>
                </a:solidFill>
                <a:latin typeface="Calibri"/>
                <a:cs typeface="Calibri"/>
              </a:rPr>
              <a:t>Driver</a:t>
            </a:r>
          </a:p>
        </p:txBody>
      </p:sp>
      <p:sp>
        <p:nvSpPr>
          <p:cNvPr id="5" name="Rounded Rectangle 4"/>
          <p:cNvSpPr/>
          <p:nvPr/>
        </p:nvSpPr>
        <p:spPr>
          <a:xfrm>
            <a:off x="5271293" y="1192561"/>
            <a:ext cx="1813035" cy="1562047"/>
          </a:xfrm>
          <a:prstGeom prst="roundRect">
            <a:avLst/>
          </a:prstGeom>
          <a:noFill/>
          <a:ln w="19050" cmpd="sng">
            <a:solidFill>
              <a:schemeClr val="tx1">
                <a:lumMod val="90000"/>
                <a:lumOff val="10000"/>
              </a:schemeClr>
            </a:solidFill>
            <a:prstDash val="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11" name="Rounded Rectangle 10"/>
          <p:cNvSpPr/>
          <p:nvPr/>
        </p:nvSpPr>
        <p:spPr>
          <a:xfrm>
            <a:off x="5527939" y="2906795"/>
            <a:ext cx="1287516" cy="429172"/>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bg1"/>
                </a:solidFill>
                <a:latin typeface="Calibri"/>
                <a:cs typeface="Calibri"/>
              </a:rPr>
              <a:t>Query Router</a:t>
            </a:r>
          </a:p>
        </p:txBody>
      </p:sp>
      <p:cxnSp>
        <p:nvCxnSpPr>
          <p:cNvPr id="18" name="Straight Arrow Connector 17"/>
          <p:cNvCxnSpPr>
            <a:stCxn id="6" idx="2"/>
            <a:endCxn id="7" idx="0"/>
          </p:cNvCxnSpPr>
          <p:nvPr/>
        </p:nvCxnSpPr>
        <p:spPr>
          <a:xfrm>
            <a:off x="6177809" y="1866237"/>
            <a:ext cx="0" cy="24461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7" idx="2"/>
            <a:endCxn id="11" idx="0"/>
          </p:cNvCxnSpPr>
          <p:nvPr/>
        </p:nvCxnSpPr>
        <p:spPr>
          <a:xfrm rot="5400000">
            <a:off x="5991368" y="2720353"/>
            <a:ext cx="366777" cy="6113"/>
          </a:xfrm>
          <a:prstGeom prst="bentConnector3">
            <a:avLst>
              <a:gd name="adj1" fmla="val 50000"/>
            </a:avLst>
          </a:prstGeom>
          <a:ln>
            <a:solidFill>
              <a:schemeClr val="bg1">
                <a:lumMod val="65000"/>
              </a:schemeClr>
            </a:solidFill>
            <a:headEnd type="triangle" w="lg" len="med"/>
            <a:tailEnd type="triangle" w="lg" len="med"/>
          </a:ln>
        </p:spPr>
        <p:style>
          <a:lnRef idx="2">
            <a:schemeClr val="accent1"/>
          </a:lnRef>
          <a:fillRef idx="0">
            <a:schemeClr val="accent1"/>
          </a:fillRef>
          <a:effectRef idx="1">
            <a:schemeClr val="accent1"/>
          </a:effectRef>
          <a:fontRef idx="minor">
            <a:schemeClr val="tx1"/>
          </a:fontRef>
        </p:style>
      </p:cxnSp>
      <p:sp>
        <p:nvSpPr>
          <p:cNvPr id="46" name="Rounded Rectangle 45"/>
          <p:cNvSpPr/>
          <p:nvPr/>
        </p:nvSpPr>
        <p:spPr>
          <a:xfrm>
            <a:off x="3598235" y="4345702"/>
            <a:ext cx="1287516" cy="429172"/>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bg1"/>
                </a:solidFill>
                <a:latin typeface="Calibri"/>
                <a:cs typeface="Calibri"/>
              </a:rPr>
              <a:t>Primary</a:t>
            </a:r>
          </a:p>
        </p:txBody>
      </p:sp>
      <p:sp>
        <p:nvSpPr>
          <p:cNvPr id="48" name="Rounded Rectangle 47"/>
          <p:cNvSpPr/>
          <p:nvPr/>
        </p:nvSpPr>
        <p:spPr>
          <a:xfrm>
            <a:off x="3598235" y="4839186"/>
            <a:ext cx="1287516" cy="429172"/>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bg1"/>
                </a:solidFill>
                <a:latin typeface="Calibri"/>
                <a:cs typeface="Calibri"/>
              </a:rPr>
              <a:t>Secondary</a:t>
            </a:r>
          </a:p>
        </p:txBody>
      </p:sp>
      <p:sp>
        <p:nvSpPr>
          <p:cNvPr id="50" name="Rounded Rectangle 49"/>
          <p:cNvSpPr/>
          <p:nvPr/>
        </p:nvSpPr>
        <p:spPr>
          <a:xfrm>
            <a:off x="3598235" y="5344011"/>
            <a:ext cx="1287516" cy="429172"/>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bg1"/>
                </a:solidFill>
                <a:latin typeface="Calibri"/>
                <a:cs typeface="Calibri"/>
              </a:rPr>
              <a:t>Secondary</a:t>
            </a:r>
          </a:p>
        </p:txBody>
      </p:sp>
      <p:sp>
        <p:nvSpPr>
          <p:cNvPr id="51" name="Rectangle 50"/>
          <p:cNvSpPr/>
          <p:nvPr/>
        </p:nvSpPr>
        <p:spPr>
          <a:xfrm>
            <a:off x="3700148" y="4007148"/>
            <a:ext cx="1185605" cy="338554"/>
          </a:xfrm>
          <a:prstGeom prst="rect">
            <a:avLst/>
          </a:prstGeom>
          <a:ln>
            <a:noFill/>
          </a:ln>
        </p:spPr>
        <p:txBody>
          <a:bodyPr wrap="square" anchor="t">
            <a:spAutoFit/>
          </a:bodyPr>
          <a:lstStyle/>
          <a:p>
            <a:pPr lvl="0" algn="ctr"/>
            <a:r>
              <a:rPr lang="en-US" sz="1600" b="1" dirty="0">
                <a:solidFill>
                  <a:schemeClr val="bg1">
                    <a:lumMod val="50000"/>
                  </a:schemeClr>
                </a:solidFill>
                <a:latin typeface="Calibri"/>
                <a:cs typeface="Calibri"/>
              </a:rPr>
              <a:t>Shard 1</a:t>
            </a:r>
          </a:p>
        </p:txBody>
      </p:sp>
      <p:cxnSp>
        <p:nvCxnSpPr>
          <p:cNvPr id="52" name="Straight Arrow Connector 51"/>
          <p:cNvCxnSpPr>
            <a:stCxn id="11" idx="2"/>
            <a:endCxn id="51" idx="0"/>
          </p:cNvCxnSpPr>
          <p:nvPr/>
        </p:nvCxnSpPr>
        <p:spPr>
          <a:xfrm rot="5400000">
            <a:off x="4896734" y="2732184"/>
            <a:ext cx="671181" cy="1878746"/>
          </a:xfrm>
          <a:prstGeom prst="bentConnector3">
            <a:avLst>
              <a:gd name="adj1" fmla="val 50000"/>
            </a:avLst>
          </a:prstGeom>
          <a:ln>
            <a:solidFill>
              <a:schemeClr val="bg1">
                <a:lumMod val="65000"/>
              </a:schemeClr>
            </a:solidFill>
            <a:headEnd type="triangle" w="lg" len="med"/>
            <a:tailEnd type="triangle" w="lg" len="med"/>
          </a:ln>
        </p:spPr>
        <p:style>
          <a:lnRef idx="2">
            <a:schemeClr val="accent1"/>
          </a:lnRef>
          <a:fillRef idx="0">
            <a:schemeClr val="accent1"/>
          </a:fillRef>
          <a:effectRef idx="1">
            <a:schemeClr val="accent1"/>
          </a:effectRef>
          <a:fontRef idx="minor">
            <a:schemeClr val="tx1"/>
          </a:fontRef>
        </p:style>
      </p:cxnSp>
      <p:sp>
        <p:nvSpPr>
          <p:cNvPr id="53" name="Rounded Rectangle 52"/>
          <p:cNvSpPr/>
          <p:nvPr/>
        </p:nvSpPr>
        <p:spPr>
          <a:xfrm>
            <a:off x="5066931" y="4345702"/>
            <a:ext cx="1287516" cy="429172"/>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bg1"/>
                </a:solidFill>
                <a:latin typeface="Calibri"/>
                <a:cs typeface="Calibri"/>
              </a:rPr>
              <a:t>Primary</a:t>
            </a:r>
          </a:p>
        </p:txBody>
      </p:sp>
      <p:sp>
        <p:nvSpPr>
          <p:cNvPr id="54" name="Rounded Rectangle 53"/>
          <p:cNvSpPr/>
          <p:nvPr/>
        </p:nvSpPr>
        <p:spPr>
          <a:xfrm>
            <a:off x="5066931" y="4839186"/>
            <a:ext cx="1287516" cy="429172"/>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bg1"/>
                </a:solidFill>
                <a:latin typeface="Calibri"/>
                <a:cs typeface="Calibri"/>
              </a:rPr>
              <a:t>Secondary</a:t>
            </a:r>
          </a:p>
        </p:txBody>
      </p:sp>
      <p:sp>
        <p:nvSpPr>
          <p:cNvPr id="55" name="Rounded Rectangle 54"/>
          <p:cNvSpPr/>
          <p:nvPr/>
        </p:nvSpPr>
        <p:spPr>
          <a:xfrm>
            <a:off x="5066931" y="5344011"/>
            <a:ext cx="1287516" cy="429172"/>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bg1"/>
                </a:solidFill>
                <a:latin typeface="Calibri"/>
                <a:cs typeface="Calibri"/>
              </a:rPr>
              <a:t>Secondary</a:t>
            </a:r>
          </a:p>
        </p:txBody>
      </p:sp>
      <p:sp>
        <p:nvSpPr>
          <p:cNvPr id="56" name="Rectangle 55"/>
          <p:cNvSpPr/>
          <p:nvPr/>
        </p:nvSpPr>
        <p:spPr>
          <a:xfrm>
            <a:off x="5168843" y="4007148"/>
            <a:ext cx="1185605" cy="338554"/>
          </a:xfrm>
          <a:prstGeom prst="rect">
            <a:avLst/>
          </a:prstGeom>
          <a:ln>
            <a:noFill/>
          </a:ln>
        </p:spPr>
        <p:txBody>
          <a:bodyPr wrap="square" anchor="t">
            <a:spAutoFit/>
          </a:bodyPr>
          <a:lstStyle/>
          <a:p>
            <a:pPr lvl="0" algn="ctr"/>
            <a:r>
              <a:rPr lang="en-US" sz="1600" b="1" dirty="0">
                <a:solidFill>
                  <a:schemeClr val="bg1">
                    <a:lumMod val="50000"/>
                  </a:schemeClr>
                </a:solidFill>
                <a:latin typeface="Calibri"/>
                <a:cs typeface="Calibri"/>
              </a:rPr>
              <a:t>Shard 2</a:t>
            </a:r>
          </a:p>
        </p:txBody>
      </p:sp>
      <p:cxnSp>
        <p:nvCxnSpPr>
          <p:cNvPr id="67" name="Straight Arrow Connector 51"/>
          <p:cNvCxnSpPr>
            <a:stCxn id="11" idx="2"/>
            <a:endCxn id="56" idx="0"/>
          </p:cNvCxnSpPr>
          <p:nvPr/>
        </p:nvCxnSpPr>
        <p:spPr>
          <a:xfrm rot="5400000">
            <a:off x="5631082" y="3466532"/>
            <a:ext cx="671181" cy="410051"/>
          </a:xfrm>
          <a:prstGeom prst="bentConnector3">
            <a:avLst>
              <a:gd name="adj1" fmla="val 50000"/>
            </a:avLst>
          </a:prstGeom>
          <a:ln>
            <a:solidFill>
              <a:schemeClr val="bg1">
                <a:lumMod val="65000"/>
              </a:schemeClr>
            </a:solidFill>
            <a:headEnd type="triangle" w="lg" len="med"/>
            <a:tailEnd type="triangle" w="lg" len="med"/>
          </a:ln>
        </p:spPr>
        <p:style>
          <a:lnRef idx="2">
            <a:schemeClr val="accent1"/>
          </a:lnRef>
          <a:fillRef idx="0">
            <a:schemeClr val="accent1"/>
          </a:fillRef>
          <a:effectRef idx="1">
            <a:schemeClr val="accent1"/>
          </a:effectRef>
          <a:fontRef idx="minor">
            <a:schemeClr val="tx1"/>
          </a:fontRef>
        </p:style>
      </p:cxnSp>
      <p:sp>
        <p:nvSpPr>
          <p:cNvPr id="75" name="Rectangle 74"/>
          <p:cNvSpPr/>
          <p:nvPr/>
        </p:nvSpPr>
        <p:spPr>
          <a:xfrm>
            <a:off x="6430400" y="4599347"/>
            <a:ext cx="503664" cy="646331"/>
          </a:xfrm>
          <a:prstGeom prst="rect">
            <a:avLst/>
          </a:prstGeom>
        </p:spPr>
        <p:txBody>
          <a:bodyPr wrap="none">
            <a:spAutoFit/>
          </a:bodyPr>
          <a:lstStyle/>
          <a:p>
            <a:pPr lvl="0" algn="ctr"/>
            <a:r>
              <a:rPr lang="en-US" sz="3600" dirty="0">
                <a:solidFill>
                  <a:prstClr val="white">
                    <a:lumMod val="50000"/>
                  </a:prstClr>
                </a:solidFill>
              </a:rPr>
              <a:t>…</a:t>
            </a:r>
          </a:p>
        </p:txBody>
      </p:sp>
      <p:sp>
        <p:nvSpPr>
          <p:cNvPr id="76" name="Rounded Rectangle 75"/>
          <p:cNvSpPr/>
          <p:nvPr/>
        </p:nvSpPr>
        <p:spPr>
          <a:xfrm>
            <a:off x="7005395" y="4345702"/>
            <a:ext cx="1287516" cy="429172"/>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bg1"/>
                </a:solidFill>
                <a:latin typeface="Calibri"/>
                <a:cs typeface="Calibri"/>
              </a:rPr>
              <a:t>Primary</a:t>
            </a:r>
          </a:p>
        </p:txBody>
      </p:sp>
      <p:sp>
        <p:nvSpPr>
          <p:cNvPr id="78" name="Rounded Rectangle 77"/>
          <p:cNvSpPr/>
          <p:nvPr/>
        </p:nvSpPr>
        <p:spPr>
          <a:xfrm>
            <a:off x="7005395" y="4839186"/>
            <a:ext cx="1287516" cy="429172"/>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bg1"/>
                </a:solidFill>
                <a:latin typeface="Calibri"/>
                <a:cs typeface="Calibri"/>
              </a:rPr>
              <a:t>Secondary</a:t>
            </a:r>
          </a:p>
        </p:txBody>
      </p:sp>
      <p:sp>
        <p:nvSpPr>
          <p:cNvPr id="80" name="Rounded Rectangle 79"/>
          <p:cNvSpPr/>
          <p:nvPr/>
        </p:nvSpPr>
        <p:spPr>
          <a:xfrm>
            <a:off x="7005395" y="5344011"/>
            <a:ext cx="1287516" cy="429172"/>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bg1"/>
                </a:solidFill>
                <a:latin typeface="Calibri"/>
                <a:cs typeface="Calibri"/>
              </a:rPr>
              <a:t>Secondary</a:t>
            </a:r>
          </a:p>
        </p:txBody>
      </p:sp>
      <p:sp>
        <p:nvSpPr>
          <p:cNvPr id="81" name="Rectangle 80"/>
          <p:cNvSpPr/>
          <p:nvPr/>
        </p:nvSpPr>
        <p:spPr>
          <a:xfrm>
            <a:off x="7107307" y="4007148"/>
            <a:ext cx="1185605" cy="338554"/>
          </a:xfrm>
          <a:prstGeom prst="rect">
            <a:avLst/>
          </a:prstGeom>
          <a:ln>
            <a:noFill/>
          </a:ln>
        </p:spPr>
        <p:txBody>
          <a:bodyPr wrap="square" anchor="t">
            <a:spAutoFit/>
          </a:bodyPr>
          <a:lstStyle/>
          <a:p>
            <a:pPr lvl="0" algn="ctr"/>
            <a:r>
              <a:rPr lang="en-US" sz="1600" b="1" dirty="0">
                <a:solidFill>
                  <a:schemeClr val="bg1">
                    <a:lumMod val="50000"/>
                  </a:schemeClr>
                </a:solidFill>
                <a:latin typeface="Calibri"/>
                <a:cs typeface="Calibri"/>
              </a:rPr>
              <a:t>Shard N</a:t>
            </a:r>
          </a:p>
        </p:txBody>
      </p:sp>
      <p:cxnSp>
        <p:nvCxnSpPr>
          <p:cNvPr id="84" name="Straight Arrow Connector 51"/>
          <p:cNvCxnSpPr>
            <a:stCxn id="11" idx="2"/>
            <a:endCxn id="81" idx="0"/>
          </p:cNvCxnSpPr>
          <p:nvPr/>
        </p:nvCxnSpPr>
        <p:spPr>
          <a:xfrm rot="16200000" flipH="1">
            <a:off x="6600313" y="2907350"/>
            <a:ext cx="671181" cy="1528413"/>
          </a:xfrm>
          <a:prstGeom prst="bentConnector3">
            <a:avLst>
              <a:gd name="adj1" fmla="val 50000"/>
            </a:avLst>
          </a:prstGeom>
          <a:ln>
            <a:solidFill>
              <a:schemeClr val="bg1">
                <a:lumMod val="65000"/>
              </a:schemeClr>
            </a:solidFill>
            <a:headEnd type="triangle" w="lg" len="med"/>
            <a:tailEnd type="triangle" w="lg" len="med"/>
          </a:ln>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2648257" y="2026517"/>
            <a:ext cx="2418675" cy="600164"/>
          </a:xfrm>
          <a:prstGeom prst="rect">
            <a:avLst/>
          </a:prstGeom>
        </p:spPr>
        <p:txBody>
          <a:bodyPr wrap="square">
            <a:spAutoFit/>
          </a:bodyPr>
          <a:lstStyle/>
          <a:p>
            <a:pPr marL="27902"/>
            <a:r>
              <a:rPr lang="en-US" sz="1100" dirty="0" err="1">
                <a:solidFill>
                  <a:srgbClr val="303030"/>
                </a:solidFill>
                <a:latin typeface="Courier"/>
                <a:cs typeface="Courier"/>
              </a:rPr>
              <a:t>db.customer.insert</a:t>
            </a:r>
            <a:r>
              <a:rPr lang="en-US" sz="1100" dirty="0">
                <a:solidFill>
                  <a:srgbClr val="303030"/>
                </a:solidFill>
                <a:latin typeface="Courier"/>
                <a:cs typeface="Courier"/>
              </a:rPr>
              <a:t>({…})</a:t>
            </a:r>
          </a:p>
          <a:p>
            <a:pPr marL="27902"/>
            <a:r>
              <a:rPr lang="en-US" sz="1100" dirty="0" err="1">
                <a:solidFill>
                  <a:srgbClr val="303030"/>
                </a:solidFill>
                <a:latin typeface="Courier"/>
                <a:cs typeface="Courier"/>
              </a:rPr>
              <a:t>db.customer.find</a:t>
            </a:r>
            <a:r>
              <a:rPr lang="en-US" sz="1100" dirty="0">
                <a:solidFill>
                  <a:srgbClr val="303030"/>
                </a:solidFill>
                <a:latin typeface="Courier"/>
                <a:cs typeface="Courier"/>
              </a:rPr>
              <a:t>({ </a:t>
            </a:r>
          </a:p>
          <a:p>
            <a:pPr marL="27902"/>
            <a:r>
              <a:rPr lang="en-US" sz="1100" dirty="0">
                <a:solidFill>
                  <a:srgbClr val="303030"/>
                </a:solidFill>
                <a:latin typeface="Courier"/>
                <a:cs typeface="Courier"/>
              </a:rPr>
              <a:t> name: ”John Smith”})</a:t>
            </a:r>
          </a:p>
        </p:txBody>
      </p:sp>
      <p:sp>
        <p:nvSpPr>
          <p:cNvPr id="40" name="TextBox 39"/>
          <p:cNvSpPr txBox="1"/>
          <p:nvPr/>
        </p:nvSpPr>
        <p:spPr>
          <a:xfrm>
            <a:off x="8133574" y="1341335"/>
            <a:ext cx="2534428" cy="957474"/>
          </a:xfrm>
          <a:prstGeom prst="rect">
            <a:avLst/>
          </a:prstGeom>
          <a:noFill/>
        </p:spPr>
        <p:txBody>
          <a:bodyPr wrap="square" lIns="64291" tIns="32147" rIns="64291" bIns="32147" rtlCol="0">
            <a:spAutoFit/>
          </a:bodyPr>
          <a:lstStyle/>
          <a:p>
            <a:pPr marL="227002" indent="-227002">
              <a:buFont typeface="+mj-lt"/>
              <a:buAutoNum type="arabicPeriod"/>
            </a:pPr>
            <a:r>
              <a:rPr lang="en-US" sz="2000" dirty="0">
                <a:solidFill>
                  <a:srgbClr val="3F3F3F"/>
                </a:solidFill>
                <a:latin typeface="Calibri"/>
                <a:cs typeface="Calibri"/>
              </a:rPr>
              <a:t>Dynamic Document Schema</a:t>
            </a:r>
          </a:p>
          <a:p>
            <a:endParaRPr lang="en-US" dirty="0">
              <a:solidFill>
                <a:srgbClr val="3F3F3F"/>
              </a:solidFill>
              <a:latin typeface="Calibri"/>
              <a:cs typeface="Calibri"/>
            </a:endParaRPr>
          </a:p>
        </p:txBody>
      </p:sp>
      <p:sp>
        <p:nvSpPr>
          <p:cNvPr id="42" name="Rectangle 41"/>
          <p:cNvSpPr/>
          <p:nvPr/>
        </p:nvSpPr>
        <p:spPr>
          <a:xfrm>
            <a:off x="8219715" y="1962609"/>
            <a:ext cx="2448287" cy="1249862"/>
          </a:xfrm>
          <a:prstGeom prst="rect">
            <a:avLst/>
          </a:prstGeom>
          <a:ln>
            <a:solidFill>
              <a:srgbClr val="FFFFFF"/>
            </a:solidFill>
          </a:ln>
        </p:spPr>
        <p:txBody>
          <a:bodyPr wrap="square" lIns="64291" tIns="32147" rIns="64291" bIns="32147">
            <a:spAutoFit/>
          </a:bodyPr>
          <a:lstStyle/>
          <a:p>
            <a:pPr marL="27905"/>
            <a:r>
              <a:rPr lang="en-US" sz="1100" dirty="0">
                <a:latin typeface="Courier"/>
                <a:cs typeface="Courier"/>
              </a:rPr>
              <a:t>{ </a:t>
            </a:r>
            <a:r>
              <a:rPr lang="en-US" sz="1100" dirty="0">
                <a:solidFill>
                  <a:srgbClr val="437126"/>
                </a:solidFill>
                <a:latin typeface="Courier"/>
                <a:cs typeface="Courier"/>
              </a:rPr>
              <a:t>name</a:t>
            </a:r>
            <a:r>
              <a:rPr lang="en-US" sz="1100" dirty="0">
                <a:solidFill>
                  <a:srgbClr val="3F3F3F"/>
                </a:solidFill>
                <a:latin typeface="Courier"/>
                <a:cs typeface="Courier"/>
              </a:rPr>
              <a:t>: “John Smith”,</a:t>
            </a:r>
          </a:p>
          <a:p>
            <a:pPr marL="27905"/>
            <a:r>
              <a:rPr lang="en-US" sz="1100" dirty="0">
                <a:latin typeface="Courier"/>
                <a:cs typeface="Courier"/>
              </a:rPr>
              <a:t>  </a:t>
            </a:r>
            <a:r>
              <a:rPr lang="en-US" sz="1100" dirty="0">
                <a:solidFill>
                  <a:schemeClr val="accent1">
                    <a:lumMod val="75000"/>
                  </a:schemeClr>
                </a:solidFill>
                <a:latin typeface="Courier"/>
                <a:cs typeface="Courier"/>
              </a:rPr>
              <a:t>date</a:t>
            </a:r>
            <a:r>
              <a:rPr lang="en-US" sz="1100" dirty="0">
                <a:solidFill>
                  <a:srgbClr val="3F3F3F"/>
                </a:solidFill>
                <a:latin typeface="Courier"/>
                <a:cs typeface="Courier"/>
              </a:rPr>
              <a:t>: “2013-08-01”),</a:t>
            </a:r>
          </a:p>
          <a:p>
            <a:pPr marL="27905"/>
            <a:r>
              <a:rPr lang="en-US" sz="1100" dirty="0">
                <a:solidFill>
                  <a:srgbClr val="3366FF"/>
                </a:solidFill>
                <a:latin typeface="Courier"/>
                <a:cs typeface="Courier"/>
              </a:rPr>
              <a:t>  </a:t>
            </a:r>
            <a:r>
              <a:rPr lang="en-US" sz="1100" dirty="0">
                <a:solidFill>
                  <a:srgbClr val="437126"/>
                </a:solidFill>
                <a:latin typeface="Courier"/>
                <a:cs typeface="Courier"/>
              </a:rPr>
              <a:t>address</a:t>
            </a:r>
            <a:r>
              <a:rPr lang="en-US" sz="1100" dirty="0">
                <a:solidFill>
                  <a:srgbClr val="3F3F3F"/>
                </a:solidFill>
                <a:latin typeface="Courier"/>
                <a:cs typeface="Courier"/>
              </a:rPr>
              <a:t>: “10 3</a:t>
            </a:r>
            <a:r>
              <a:rPr lang="en-US" sz="1100" baseline="30000" dirty="0">
                <a:solidFill>
                  <a:srgbClr val="3F3F3F"/>
                </a:solidFill>
                <a:latin typeface="Courier"/>
                <a:cs typeface="Courier"/>
              </a:rPr>
              <a:t>rd</a:t>
            </a:r>
            <a:r>
              <a:rPr lang="en-US" sz="1100" dirty="0">
                <a:solidFill>
                  <a:srgbClr val="3F3F3F"/>
                </a:solidFill>
                <a:latin typeface="Courier"/>
                <a:cs typeface="Courier"/>
              </a:rPr>
              <a:t> St.”,</a:t>
            </a:r>
          </a:p>
          <a:p>
            <a:pPr marL="27905"/>
            <a:r>
              <a:rPr lang="en-US" sz="1100" dirty="0">
                <a:solidFill>
                  <a:srgbClr val="3F3F3F"/>
                </a:solidFill>
                <a:latin typeface="Courier"/>
                <a:cs typeface="Courier"/>
              </a:rPr>
              <a:t>  </a:t>
            </a:r>
            <a:r>
              <a:rPr lang="en-US" sz="1100" dirty="0">
                <a:solidFill>
                  <a:srgbClr val="437126"/>
                </a:solidFill>
                <a:latin typeface="Courier"/>
                <a:cs typeface="Courier"/>
              </a:rPr>
              <a:t>phone</a:t>
            </a:r>
            <a:r>
              <a:rPr lang="en-US" sz="1100" dirty="0">
                <a:solidFill>
                  <a:srgbClr val="3F3F3F"/>
                </a:solidFill>
                <a:latin typeface="Courier"/>
                <a:cs typeface="Courier"/>
              </a:rPr>
              <a:t>: [</a:t>
            </a:r>
          </a:p>
          <a:p>
            <a:pPr marL="27905"/>
            <a:r>
              <a:rPr lang="en-US" sz="1100" dirty="0">
                <a:solidFill>
                  <a:srgbClr val="3F3F3F"/>
                </a:solidFill>
                <a:latin typeface="Courier"/>
                <a:cs typeface="Courier"/>
              </a:rPr>
              <a:t>    { </a:t>
            </a:r>
            <a:r>
              <a:rPr lang="en-US" sz="1100" dirty="0">
                <a:solidFill>
                  <a:srgbClr val="437126"/>
                </a:solidFill>
                <a:latin typeface="Courier"/>
                <a:cs typeface="Courier"/>
              </a:rPr>
              <a:t>home</a:t>
            </a:r>
            <a:r>
              <a:rPr lang="en-US" sz="1100" dirty="0">
                <a:solidFill>
                  <a:srgbClr val="3F3F3F"/>
                </a:solidFill>
                <a:latin typeface="Courier"/>
                <a:cs typeface="Courier"/>
              </a:rPr>
              <a:t>: 1234567890},</a:t>
            </a:r>
          </a:p>
          <a:p>
            <a:pPr marL="27905"/>
            <a:r>
              <a:rPr lang="en-US" sz="1100" dirty="0">
                <a:solidFill>
                  <a:srgbClr val="3F3F3F"/>
                </a:solidFill>
                <a:latin typeface="Courier"/>
                <a:cs typeface="Courier"/>
              </a:rPr>
              <a:t>    { </a:t>
            </a:r>
            <a:r>
              <a:rPr lang="en-US" sz="1100" dirty="0">
                <a:solidFill>
                  <a:srgbClr val="437126"/>
                </a:solidFill>
                <a:latin typeface="Courier"/>
                <a:cs typeface="Courier"/>
              </a:rPr>
              <a:t>mobile</a:t>
            </a:r>
            <a:r>
              <a:rPr lang="en-US" sz="1100" dirty="0">
                <a:solidFill>
                  <a:srgbClr val="3F3F3F"/>
                </a:solidFill>
                <a:latin typeface="Courier"/>
                <a:cs typeface="Courier"/>
              </a:rPr>
              <a:t>: 1234568138} ]</a:t>
            </a:r>
          </a:p>
          <a:p>
            <a:pPr marL="27905"/>
            <a:r>
              <a:rPr lang="en-US" sz="1100" dirty="0">
                <a:solidFill>
                  <a:srgbClr val="3F3F3F"/>
                </a:solidFill>
                <a:latin typeface="Courier"/>
                <a:cs typeface="Courier"/>
              </a:rPr>
              <a:t>  }</a:t>
            </a:r>
          </a:p>
        </p:txBody>
      </p:sp>
      <p:cxnSp>
        <p:nvCxnSpPr>
          <p:cNvPr id="44" name="Straight Connector 43"/>
          <p:cNvCxnSpPr/>
          <p:nvPr/>
        </p:nvCxnSpPr>
        <p:spPr bwMode="auto">
          <a:xfrm flipV="1">
            <a:off x="8270908" y="3212468"/>
            <a:ext cx="327573" cy="1133235"/>
          </a:xfrm>
          <a:prstGeom prst="line">
            <a:avLst/>
          </a:prstGeom>
          <a:solidFill>
            <a:srgbClr val="000000"/>
          </a:solidFill>
          <a:ln w="25400" cap="flat" cmpd="sng" algn="ctr">
            <a:solidFill>
              <a:schemeClr val="accent1">
                <a:lumMod val="60000"/>
                <a:lumOff val="40000"/>
              </a:schemeClr>
            </a:solidFill>
            <a:prstDash val="dash"/>
            <a:round/>
            <a:headEnd type="none" w="med" len="med"/>
            <a:tailEnd type="none" w="med" len="med"/>
          </a:ln>
          <a:effectLst/>
        </p:spPr>
      </p:cxnSp>
      <p:sp>
        <p:nvSpPr>
          <p:cNvPr id="58" name="TextBox 57"/>
          <p:cNvSpPr txBox="1"/>
          <p:nvPr/>
        </p:nvSpPr>
        <p:spPr>
          <a:xfrm>
            <a:off x="2458361" y="1668539"/>
            <a:ext cx="2803571" cy="372698"/>
          </a:xfrm>
          <a:prstGeom prst="rect">
            <a:avLst/>
          </a:prstGeom>
          <a:noFill/>
        </p:spPr>
        <p:txBody>
          <a:bodyPr wrap="square" lIns="64291" tIns="32147" rIns="64291" bIns="32147" rtlCol="0">
            <a:spAutoFit/>
          </a:bodyPr>
          <a:lstStyle/>
          <a:p>
            <a:r>
              <a:rPr lang="en-US" dirty="0">
                <a:solidFill>
                  <a:srgbClr val="3F3F3F"/>
                </a:solidFill>
                <a:latin typeface="Calibri"/>
                <a:cs typeface="Calibri"/>
              </a:rPr>
              <a:t>2. </a:t>
            </a:r>
            <a:r>
              <a:rPr lang="en-US" sz="2000" dirty="0">
                <a:solidFill>
                  <a:srgbClr val="3F3F3F"/>
                </a:solidFill>
                <a:latin typeface="Calibri"/>
                <a:cs typeface="Calibri"/>
              </a:rPr>
              <a:t>Native language drivers</a:t>
            </a:r>
          </a:p>
        </p:txBody>
      </p:sp>
      <p:sp>
        <p:nvSpPr>
          <p:cNvPr id="62" name="TextBox 61"/>
          <p:cNvSpPr txBox="1"/>
          <p:nvPr/>
        </p:nvSpPr>
        <p:spPr>
          <a:xfrm>
            <a:off x="8391602" y="4140318"/>
            <a:ext cx="2276401" cy="1203695"/>
          </a:xfrm>
          <a:prstGeom prst="rect">
            <a:avLst/>
          </a:prstGeom>
          <a:noFill/>
        </p:spPr>
        <p:txBody>
          <a:bodyPr wrap="square" lIns="64291" tIns="32147" rIns="64291" bIns="32147" rtlCol="0">
            <a:spAutoFit/>
          </a:bodyPr>
          <a:lstStyle/>
          <a:p>
            <a:r>
              <a:rPr lang="en-US" sz="2000" dirty="0">
                <a:solidFill>
                  <a:srgbClr val="3F3F3F"/>
                </a:solidFill>
                <a:latin typeface="Calibri"/>
                <a:cs typeface="Calibri"/>
              </a:rPr>
              <a:t>4. High performance</a:t>
            </a:r>
          </a:p>
          <a:p>
            <a:pPr marL="454003" indent="-173030">
              <a:buFont typeface="Lucida Grande"/>
              <a:buChar char="-"/>
            </a:pPr>
            <a:r>
              <a:rPr lang="en-US" dirty="0">
                <a:solidFill>
                  <a:srgbClr val="3F3F3F"/>
                </a:solidFill>
                <a:latin typeface="Calibri"/>
                <a:cs typeface="Calibri"/>
              </a:rPr>
              <a:t>Data locality</a:t>
            </a:r>
          </a:p>
          <a:p>
            <a:pPr marL="454003" indent="-173030">
              <a:buFont typeface="Lucida Grande"/>
              <a:buChar char="-"/>
            </a:pPr>
            <a:r>
              <a:rPr lang="en-US" dirty="0">
                <a:solidFill>
                  <a:srgbClr val="3F3F3F"/>
                </a:solidFill>
                <a:latin typeface="Calibri"/>
                <a:cs typeface="Calibri"/>
              </a:rPr>
              <a:t>Rich Indexes</a:t>
            </a:r>
          </a:p>
          <a:p>
            <a:pPr marL="454003" indent="-173030">
              <a:buFont typeface="Lucida Grande"/>
              <a:buChar char="-"/>
            </a:pPr>
            <a:r>
              <a:rPr lang="en-US" dirty="0">
                <a:solidFill>
                  <a:srgbClr val="3F3F3F"/>
                </a:solidFill>
                <a:latin typeface="Calibri"/>
                <a:cs typeface="Calibri"/>
              </a:rPr>
              <a:t>RAM</a:t>
            </a:r>
          </a:p>
        </p:txBody>
      </p:sp>
      <p:sp>
        <p:nvSpPr>
          <p:cNvPr id="64" name="TextBox 63"/>
          <p:cNvSpPr txBox="1"/>
          <p:nvPr/>
        </p:nvSpPr>
        <p:spPr>
          <a:xfrm>
            <a:off x="1623035" y="3935089"/>
            <a:ext cx="2534428" cy="649697"/>
          </a:xfrm>
          <a:prstGeom prst="rect">
            <a:avLst/>
          </a:prstGeom>
          <a:noFill/>
        </p:spPr>
        <p:txBody>
          <a:bodyPr wrap="square" lIns="64291" tIns="32147" rIns="64291" bIns="32147" rtlCol="0">
            <a:spAutoFit/>
          </a:bodyPr>
          <a:lstStyle/>
          <a:p>
            <a:r>
              <a:rPr lang="en-US" sz="2000" dirty="0">
                <a:solidFill>
                  <a:srgbClr val="3F3F3F"/>
                </a:solidFill>
                <a:latin typeface="Calibri"/>
                <a:cs typeface="Calibri"/>
              </a:rPr>
              <a:t>3. High availability</a:t>
            </a:r>
          </a:p>
          <a:p>
            <a:pPr marL="454003" indent="-171442">
              <a:buFont typeface="Lucida Grande"/>
              <a:buChar char="-"/>
            </a:pPr>
            <a:r>
              <a:rPr lang="en-US" dirty="0">
                <a:solidFill>
                  <a:srgbClr val="3F3F3F"/>
                </a:solidFill>
                <a:latin typeface="Calibri"/>
                <a:cs typeface="Calibri"/>
              </a:rPr>
              <a:t>Replica sets</a:t>
            </a:r>
          </a:p>
        </p:txBody>
      </p:sp>
      <p:sp>
        <p:nvSpPr>
          <p:cNvPr id="65" name="TextBox 64"/>
          <p:cNvSpPr txBox="1"/>
          <p:nvPr/>
        </p:nvSpPr>
        <p:spPr>
          <a:xfrm>
            <a:off x="4157463" y="5900504"/>
            <a:ext cx="5072687" cy="618920"/>
          </a:xfrm>
          <a:prstGeom prst="rect">
            <a:avLst/>
          </a:prstGeom>
          <a:noFill/>
        </p:spPr>
        <p:txBody>
          <a:bodyPr wrap="square" lIns="64291" tIns="32147" rIns="64291" bIns="32147" rtlCol="0">
            <a:spAutoFit/>
          </a:bodyPr>
          <a:lstStyle/>
          <a:p>
            <a:r>
              <a:rPr lang="en-US" sz="2000" dirty="0">
                <a:solidFill>
                  <a:srgbClr val="3F3F3F"/>
                </a:solidFill>
                <a:latin typeface="Calibri"/>
                <a:cs typeface="Calibri"/>
              </a:rPr>
              <a:t>5. Horizontal scalability</a:t>
            </a:r>
          </a:p>
          <a:p>
            <a:pPr marL="454003" indent="-163505">
              <a:buFont typeface="Lucida Grande"/>
              <a:buChar char="-"/>
            </a:pPr>
            <a:r>
              <a:rPr lang="en-US" sz="1600" dirty="0" err="1">
                <a:solidFill>
                  <a:srgbClr val="3F3F3F"/>
                </a:solidFill>
                <a:latin typeface="Calibri"/>
                <a:cs typeface="Calibri"/>
              </a:rPr>
              <a:t>Sharding</a:t>
            </a:r>
            <a:endParaRPr lang="en-US" sz="1600" dirty="0">
              <a:solidFill>
                <a:srgbClr val="3F3F3F"/>
              </a:solidFill>
              <a:latin typeface="Calibri"/>
              <a:cs typeface="Calibri"/>
            </a:endParaRPr>
          </a:p>
        </p:txBody>
      </p:sp>
      <p:sp>
        <p:nvSpPr>
          <p:cNvPr id="34" name="Title 2"/>
          <p:cNvSpPr>
            <a:spLocks noGrp="1"/>
          </p:cNvSpPr>
          <p:nvPr>
            <p:ph type="title"/>
          </p:nvPr>
        </p:nvSpPr>
        <p:spPr>
          <a:xfrm>
            <a:off x="1981203" y="9525"/>
            <a:ext cx="7852855" cy="1143000"/>
          </a:xfrm>
        </p:spPr>
        <p:txBody>
          <a:bodyPr>
            <a:normAutofit/>
          </a:bodyPr>
          <a:lstStyle/>
          <a:p>
            <a:pPr>
              <a:defRPr/>
            </a:pPr>
            <a:r>
              <a:rPr lang="en-US" dirty="0" err="1" smtClean="0">
                <a:ea typeface="ＭＳ Ｐゴシック" charset="0"/>
              </a:rPr>
              <a:t>MongoDB</a:t>
            </a:r>
            <a:r>
              <a:rPr lang="en-US" dirty="0" smtClean="0">
                <a:ea typeface="ＭＳ Ｐゴシック" charset="0"/>
              </a:rPr>
              <a:t> Technical Capabilities</a:t>
            </a:r>
            <a:endParaRPr lang="en-US" dirty="0">
              <a:ea typeface="ＭＳ Ｐゴシック" charset="0"/>
            </a:endParaRPr>
          </a:p>
        </p:txBody>
      </p:sp>
    </p:spTree>
    <p:extLst>
      <p:ext uri="{BB962C8B-B14F-4D97-AF65-F5344CB8AC3E}">
        <p14:creationId xmlns:p14="http://schemas.microsoft.com/office/powerpoint/2010/main" val="2070717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609622" y="10055"/>
            <a:ext cx="10972799" cy="1143000"/>
          </a:xfrm>
          <a:prstGeom prst="rect">
            <a:avLst/>
          </a:prstGeom>
          <a:noFill/>
          <a:ln>
            <a:noFill/>
          </a:ln>
        </p:spPr>
        <p:txBody>
          <a:bodyPr lIns="91375" tIns="45675" rIns="91375" bIns="45675" anchor="ctr" anchorCtr="0">
            <a:noAutofit/>
          </a:bodyPr>
          <a:lstStyle/>
          <a:p>
            <a:pPr marL="0" marR="0" lvl="0" indent="0" algn="ctr" rtl="0">
              <a:lnSpc>
                <a:spcPct val="100000"/>
              </a:lnSpc>
              <a:spcBef>
                <a:spcPts val="0"/>
              </a:spcBef>
              <a:spcAft>
                <a:spcPts val="0"/>
              </a:spcAft>
              <a:buClr>
                <a:srgbClr val="242423"/>
              </a:buClr>
              <a:buSzPct val="25000"/>
              <a:buFont typeface="Arial"/>
              <a:buNone/>
            </a:pPr>
            <a:r>
              <a:rPr lang="en-US" sz="3600" b="1" i="0" u="none" strike="noStrike" cap="none">
                <a:solidFill>
                  <a:srgbClr val="242423"/>
                </a:solidFill>
                <a:latin typeface="Arial"/>
                <a:ea typeface="Arial"/>
                <a:cs typeface="Arial"/>
                <a:sym typeface="Arial"/>
              </a:rPr>
              <a:t>Context – Business Intelligence (BI)</a:t>
            </a:r>
          </a:p>
        </p:txBody>
      </p:sp>
      <p:sp>
        <p:nvSpPr>
          <p:cNvPr id="54" name="Shape 54"/>
          <p:cNvSpPr txBox="1"/>
          <p:nvPr/>
        </p:nvSpPr>
        <p:spPr>
          <a:xfrm>
            <a:off x="789827" y="1270166"/>
            <a:ext cx="5250031" cy="5632310"/>
          </a:xfrm>
          <a:prstGeom prst="rect">
            <a:avLst/>
          </a:prstGeom>
          <a:noFill/>
          <a:ln>
            <a:noFill/>
          </a:ln>
        </p:spPr>
        <p:txBody>
          <a:bodyPr lIns="91400" tIns="45700" rIns="91400"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2000" b="1" i="0" u="none" strike="noStrike" cap="none">
                <a:solidFill>
                  <a:srgbClr val="000000"/>
                </a:solidFill>
                <a:latin typeface="Arial"/>
                <a:ea typeface="Arial"/>
                <a:cs typeface="Arial"/>
                <a:sym typeface="Arial"/>
              </a:rPr>
              <a:t>Business intelligence (BI) </a:t>
            </a:r>
            <a:r>
              <a:rPr lang="en-US" sz="2000" b="0" i="0" u="none" strike="noStrike" cap="none">
                <a:solidFill>
                  <a:srgbClr val="000000"/>
                </a:solidFill>
                <a:latin typeface="Arial"/>
                <a:ea typeface="Arial"/>
                <a:cs typeface="Arial"/>
                <a:sym typeface="Arial"/>
              </a:rPr>
              <a:t>is a technology-driven process for analyzing data and presenting </a:t>
            </a:r>
            <a:r>
              <a:rPr lang="en-US" sz="2000" b="0" i="1" u="none" strike="noStrike" cap="none">
                <a:solidFill>
                  <a:srgbClr val="000000"/>
                </a:solidFill>
                <a:latin typeface="Arial"/>
                <a:ea typeface="Arial"/>
                <a:cs typeface="Arial"/>
                <a:sym typeface="Arial"/>
              </a:rPr>
              <a:t>actionable information </a:t>
            </a:r>
            <a:r>
              <a:rPr lang="en-US" sz="2000" b="0" i="0" u="none" strike="noStrike" cap="none">
                <a:solidFill>
                  <a:srgbClr val="000000"/>
                </a:solidFill>
                <a:latin typeface="Arial"/>
                <a:ea typeface="Arial"/>
                <a:cs typeface="Arial"/>
                <a:sym typeface="Arial"/>
              </a:rPr>
              <a:t>to help </a:t>
            </a:r>
            <a:r>
              <a:rPr lang="en-US" sz="2000" b="1" i="0" u="none" strike="noStrike" cap="none">
                <a:solidFill>
                  <a:srgbClr val="000000"/>
                </a:solidFill>
                <a:latin typeface="Arial"/>
                <a:ea typeface="Arial"/>
                <a:cs typeface="Arial"/>
                <a:sym typeface="Arial"/>
              </a:rPr>
              <a:t>corporate executives, business managers </a:t>
            </a:r>
            <a:r>
              <a:rPr lang="en-US" sz="2000" b="0" i="0" u="none" strike="noStrike" cap="none">
                <a:solidFill>
                  <a:srgbClr val="000000"/>
                </a:solidFill>
                <a:latin typeface="Arial"/>
                <a:ea typeface="Arial"/>
                <a:cs typeface="Arial"/>
                <a:sym typeface="Arial"/>
              </a:rPr>
              <a:t>and</a:t>
            </a:r>
            <a:r>
              <a:rPr lang="en-US" sz="2000" b="1" i="0" u="none" strike="noStrike" cap="none">
                <a:solidFill>
                  <a:srgbClr val="000000"/>
                </a:solidFill>
                <a:latin typeface="Arial"/>
                <a:ea typeface="Arial"/>
                <a:cs typeface="Arial"/>
                <a:sym typeface="Arial"/>
              </a:rPr>
              <a:t> other end users</a:t>
            </a:r>
            <a:r>
              <a:rPr lang="en-US" sz="2000" b="0" i="0" u="none" strike="noStrike" cap="none">
                <a:solidFill>
                  <a:srgbClr val="000000"/>
                </a:solidFill>
                <a:latin typeface="Arial"/>
                <a:ea typeface="Arial"/>
                <a:cs typeface="Arial"/>
                <a:sym typeface="Arial"/>
              </a:rPr>
              <a:t> </a:t>
            </a:r>
            <a:r>
              <a:rPr lang="en-US" sz="2000" b="0" i="1" u="none" strike="noStrike" cap="none">
                <a:solidFill>
                  <a:srgbClr val="000000"/>
                </a:solidFill>
                <a:latin typeface="Arial"/>
                <a:ea typeface="Arial"/>
                <a:cs typeface="Arial"/>
                <a:sym typeface="Arial"/>
              </a:rPr>
              <a:t>make more informed business decisions</a:t>
            </a:r>
            <a:r>
              <a:rPr lang="en-US" sz="2000" b="0" i="0" u="none" strike="noStrike" cap="none">
                <a:solidFill>
                  <a:srgbClr val="000000"/>
                </a:solidFill>
                <a:latin typeface="Arial"/>
                <a:ea typeface="Arial"/>
                <a:cs typeface="Arial"/>
                <a:sym typeface="Arial"/>
              </a:rPr>
              <a:t>. </a:t>
            </a:r>
          </a:p>
          <a:p>
            <a:pPr marL="0" marR="0" lvl="0" indent="0" algn="l" rtl="0">
              <a:lnSpc>
                <a:spcPct val="100000"/>
              </a:lnSpc>
              <a:spcBef>
                <a:spcPts val="0"/>
              </a:spcBef>
              <a:spcAft>
                <a:spcPts val="0"/>
              </a:spcAft>
              <a:buClr>
                <a:srgbClr val="000000"/>
              </a:buClr>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ct val="25000"/>
              <a:buFont typeface="Arial"/>
              <a:buNone/>
            </a:pPr>
            <a:r>
              <a:rPr lang="en-US" sz="2000" b="0" i="0" u="none" strike="noStrike" cap="none">
                <a:solidFill>
                  <a:srgbClr val="000000"/>
                </a:solidFill>
                <a:latin typeface="Arial"/>
                <a:ea typeface="Arial"/>
                <a:cs typeface="Arial"/>
                <a:sym typeface="Arial"/>
              </a:rPr>
              <a:t>BI encompasses a variety of tools, applications and methodologies that enable organizations to collect data from internal systems and external sources, prepare it for analysis, develop and run queries against the data, and </a:t>
            </a:r>
            <a:r>
              <a:rPr lang="en-US" sz="2000" b="1" i="0" u="none" strike="noStrike" cap="none">
                <a:solidFill>
                  <a:srgbClr val="000000"/>
                </a:solidFill>
                <a:latin typeface="Arial"/>
                <a:ea typeface="Arial"/>
                <a:cs typeface="Arial"/>
                <a:sym typeface="Arial"/>
              </a:rPr>
              <a:t>create reports, dashboards </a:t>
            </a:r>
            <a:r>
              <a:rPr lang="en-US" sz="2000" b="0" i="0" u="none" strike="noStrike" cap="none">
                <a:solidFill>
                  <a:srgbClr val="000000"/>
                </a:solidFill>
                <a:latin typeface="Arial"/>
                <a:ea typeface="Arial"/>
                <a:cs typeface="Arial"/>
                <a:sym typeface="Arial"/>
              </a:rPr>
              <a:t>and</a:t>
            </a:r>
            <a:r>
              <a:rPr lang="en-US" sz="2000" b="1" i="0" u="none" strike="noStrike" cap="none">
                <a:solidFill>
                  <a:srgbClr val="000000"/>
                </a:solidFill>
                <a:latin typeface="Arial"/>
                <a:ea typeface="Arial"/>
                <a:cs typeface="Arial"/>
                <a:sym typeface="Arial"/>
              </a:rPr>
              <a:t> data visualizations</a:t>
            </a:r>
            <a:r>
              <a:rPr lang="en-US" sz="2000" b="0" i="0" u="none" strike="noStrike" cap="none">
                <a:solidFill>
                  <a:srgbClr val="000000"/>
                </a:solidFill>
                <a:latin typeface="Arial"/>
                <a:ea typeface="Arial"/>
                <a:cs typeface="Arial"/>
                <a:sym typeface="Arial"/>
              </a:rPr>
              <a:t> to make the </a:t>
            </a:r>
            <a:r>
              <a:rPr lang="en-US" sz="2000" b="0" i="1" u="none" strike="noStrike" cap="none">
                <a:solidFill>
                  <a:srgbClr val="000000"/>
                </a:solidFill>
                <a:latin typeface="Arial"/>
                <a:ea typeface="Arial"/>
                <a:cs typeface="Arial"/>
                <a:sym typeface="Arial"/>
              </a:rPr>
              <a:t>analytical results</a:t>
            </a:r>
            <a:r>
              <a:rPr lang="en-US" sz="2000" b="0" i="0" u="none" strike="noStrike" cap="none">
                <a:solidFill>
                  <a:srgbClr val="000000"/>
                </a:solidFill>
                <a:latin typeface="Arial"/>
                <a:ea typeface="Arial"/>
                <a:cs typeface="Arial"/>
                <a:sym typeface="Arial"/>
              </a:rPr>
              <a:t> available to </a:t>
            </a:r>
            <a:r>
              <a:rPr lang="en-US" sz="2000" b="0" i="1" u="none" strike="noStrike" cap="none">
                <a:solidFill>
                  <a:srgbClr val="000000"/>
                </a:solidFill>
                <a:latin typeface="Arial"/>
                <a:ea typeface="Arial"/>
                <a:cs typeface="Arial"/>
                <a:sym typeface="Arial"/>
              </a:rPr>
              <a:t>corporate decision makers</a:t>
            </a:r>
            <a:r>
              <a:rPr lang="en-US" sz="2000" b="0" i="0" u="none" strike="noStrike" cap="none">
                <a:solidFill>
                  <a:srgbClr val="000000"/>
                </a:solidFill>
                <a:latin typeface="Arial"/>
                <a:ea typeface="Arial"/>
                <a:cs typeface="Arial"/>
                <a:sym typeface="Arial"/>
              </a:rPr>
              <a:t> as well as </a:t>
            </a:r>
            <a:r>
              <a:rPr lang="en-US" sz="2000" b="0" i="1" u="none" strike="noStrike" cap="none">
                <a:solidFill>
                  <a:srgbClr val="000000"/>
                </a:solidFill>
                <a:latin typeface="Arial"/>
                <a:ea typeface="Arial"/>
                <a:cs typeface="Arial"/>
                <a:sym typeface="Arial"/>
              </a:rPr>
              <a:t>operational workers.</a:t>
            </a:r>
          </a:p>
          <a:p>
            <a:pPr marL="0" marR="0" lvl="0" indent="0" algn="l" rtl="0">
              <a:lnSpc>
                <a:spcPct val="100000"/>
              </a:lnSpc>
              <a:spcBef>
                <a:spcPts val="0"/>
              </a:spcBef>
              <a:spcAft>
                <a:spcPts val="0"/>
              </a:spcAft>
              <a:buClr>
                <a:srgbClr val="000000"/>
              </a:buClr>
              <a:buFont typeface="Arial"/>
              <a:buNone/>
            </a:pPr>
            <a:endParaRPr sz="2000" b="0" i="0" u="none" strike="noStrike" cap="none">
              <a:solidFill>
                <a:srgbClr val="000000"/>
              </a:solidFill>
              <a:latin typeface="Arial"/>
              <a:ea typeface="Arial"/>
              <a:cs typeface="Arial"/>
              <a:sym typeface="Arial"/>
            </a:endParaRPr>
          </a:p>
        </p:txBody>
      </p:sp>
      <p:pic>
        <p:nvPicPr>
          <p:cNvPr id="55" name="Shape 55"/>
          <p:cNvPicPr preferRelativeResize="0"/>
          <p:nvPr/>
        </p:nvPicPr>
        <p:blipFill rotWithShape="1">
          <a:blip r:embed="rId3">
            <a:alphaModFix/>
          </a:blip>
          <a:srcRect/>
          <a:stretch/>
        </p:blipFill>
        <p:spPr>
          <a:xfrm>
            <a:off x="7133593" y="1322911"/>
            <a:ext cx="777238" cy="914400"/>
          </a:xfrm>
          <a:prstGeom prst="rect">
            <a:avLst/>
          </a:prstGeom>
          <a:noFill/>
          <a:ln>
            <a:noFill/>
          </a:ln>
        </p:spPr>
      </p:pic>
      <p:pic>
        <p:nvPicPr>
          <p:cNvPr id="56" name="Shape 56"/>
          <p:cNvPicPr preferRelativeResize="0"/>
          <p:nvPr/>
        </p:nvPicPr>
        <p:blipFill rotWithShape="1">
          <a:blip r:embed="rId3">
            <a:alphaModFix/>
          </a:blip>
          <a:srcRect/>
          <a:stretch/>
        </p:blipFill>
        <p:spPr>
          <a:xfrm>
            <a:off x="7285993" y="1475311"/>
            <a:ext cx="777238" cy="914400"/>
          </a:xfrm>
          <a:prstGeom prst="rect">
            <a:avLst/>
          </a:prstGeom>
          <a:noFill/>
          <a:ln>
            <a:noFill/>
          </a:ln>
        </p:spPr>
      </p:pic>
      <p:pic>
        <p:nvPicPr>
          <p:cNvPr id="57" name="Shape 57"/>
          <p:cNvPicPr preferRelativeResize="0"/>
          <p:nvPr/>
        </p:nvPicPr>
        <p:blipFill rotWithShape="1">
          <a:blip r:embed="rId3">
            <a:alphaModFix/>
          </a:blip>
          <a:srcRect/>
          <a:stretch/>
        </p:blipFill>
        <p:spPr>
          <a:xfrm>
            <a:off x="7438393" y="1627711"/>
            <a:ext cx="777238" cy="914400"/>
          </a:xfrm>
          <a:prstGeom prst="rect">
            <a:avLst/>
          </a:prstGeom>
          <a:noFill/>
          <a:ln>
            <a:noFill/>
          </a:ln>
        </p:spPr>
      </p:pic>
      <p:pic>
        <p:nvPicPr>
          <p:cNvPr id="58" name="Shape 58"/>
          <p:cNvPicPr preferRelativeResize="0"/>
          <p:nvPr/>
        </p:nvPicPr>
        <p:blipFill rotWithShape="1">
          <a:blip r:embed="rId4">
            <a:alphaModFix/>
          </a:blip>
          <a:srcRect/>
          <a:stretch/>
        </p:blipFill>
        <p:spPr>
          <a:xfrm>
            <a:off x="8870315" y="1627728"/>
            <a:ext cx="914400" cy="539495"/>
          </a:xfrm>
          <a:prstGeom prst="rect">
            <a:avLst/>
          </a:prstGeom>
          <a:noFill/>
          <a:ln>
            <a:noFill/>
          </a:ln>
        </p:spPr>
      </p:pic>
      <p:pic>
        <p:nvPicPr>
          <p:cNvPr id="59" name="Shape 59"/>
          <p:cNvPicPr preferRelativeResize="0"/>
          <p:nvPr/>
        </p:nvPicPr>
        <p:blipFill rotWithShape="1">
          <a:blip r:embed="rId5">
            <a:alphaModFix/>
          </a:blip>
          <a:srcRect/>
          <a:stretch/>
        </p:blipFill>
        <p:spPr>
          <a:xfrm>
            <a:off x="10484331" y="1475311"/>
            <a:ext cx="804672" cy="914400"/>
          </a:xfrm>
          <a:prstGeom prst="rect">
            <a:avLst/>
          </a:prstGeom>
          <a:noFill/>
          <a:ln>
            <a:noFill/>
          </a:ln>
        </p:spPr>
      </p:pic>
      <p:pic>
        <p:nvPicPr>
          <p:cNvPr id="60" name="Shape 60"/>
          <p:cNvPicPr preferRelativeResize="0"/>
          <p:nvPr/>
        </p:nvPicPr>
        <p:blipFill rotWithShape="1">
          <a:blip r:embed="rId6">
            <a:alphaModFix/>
          </a:blip>
          <a:srcRect/>
          <a:stretch/>
        </p:blipFill>
        <p:spPr>
          <a:xfrm>
            <a:off x="7285971" y="2773036"/>
            <a:ext cx="914400" cy="914400"/>
          </a:xfrm>
          <a:prstGeom prst="rect">
            <a:avLst/>
          </a:prstGeom>
          <a:noFill/>
          <a:ln>
            <a:noFill/>
          </a:ln>
        </p:spPr>
      </p:pic>
      <p:pic>
        <p:nvPicPr>
          <p:cNvPr id="61" name="Shape 61"/>
          <p:cNvPicPr preferRelativeResize="0"/>
          <p:nvPr/>
        </p:nvPicPr>
        <p:blipFill rotWithShape="1">
          <a:blip r:embed="rId7">
            <a:alphaModFix/>
          </a:blip>
          <a:srcRect/>
          <a:stretch/>
        </p:blipFill>
        <p:spPr>
          <a:xfrm>
            <a:off x="8870315" y="2773036"/>
            <a:ext cx="914400" cy="914400"/>
          </a:xfrm>
          <a:prstGeom prst="rect">
            <a:avLst/>
          </a:prstGeom>
          <a:noFill/>
          <a:ln>
            <a:noFill/>
          </a:ln>
        </p:spPr>
      </p:pic>
      <p:pic>
        <p:nvPicPr>
          <p:cNvPr id="62" name="Shape 62"/>
          <p:cNvPicPr preferRelativeResize="0"/>
          <p:nvPr/>
        </p:nvPicPr>
        <p:blipFill rotWithShape="1">
          <a:blip r:embed="rId8">
            <a:alphaModFix/>
          </a:blip>
          <a:srcRect/>
          <a:stretch/>
        </p:blipFill>
        <p:spPr>
          <a:xfrm>
            <a:off x="10484331" y="2773036"/>
            <a:ext cx="822960" cy="914400"/>
          </a:xfrm>
          <a:prstGeom prst="rect">
            <a:avLst/>
          </a:prstGeom>
          <a:noFill/>
          <a:ln>
            <a:noFill/>
          </a:ln>
        </p:spPr>
      </p:pic>
      <p:pic>
        <p:nvPicPr>
          <p:cNvPr id="63" name="Shape 63"/>
          <p:cNvPicPr preferRelativeResize="0"/>
          <p:nvPr/>
        </p:nvPicPr>
        <p:blipFill rotWithShape="1">
          <a:blip r:embed="rId9">
            <a:alphaModFix/>
          </a:blip>
          <a:srcRect/>
          <a:stretch/>
        </p:blipFill>
        <p:spPr>
          <a:xfrm>
            <a:off x="9038007" y="4306096"/>
            <a:ext cx="2892647" cy="1894253"/>
          </a:xfrm>
          <a:prstGeom prst="rect">
            <a:avLst/>
          </a:prstGeom>
          <a:noFill/>
          <a:ln>
            <a:noFill/>
          </a:ln>
        </p:spPr>
      </p:pic>
      <p:pic>
        <p:nvPicPr>
          <p:cNvPr id="64" name="Shape 64"/>
          <p:cNvPicPr preferRelativeResize="0"/>
          <p:nvPr/>
        </p:nvPicPr>
        <p:blipFill rotWithShape="1">
          <a:blip r:embed="rId10">
            <a:alphaModFix/>
          </a:blip>
          <a:srcRect/>
          <a:stretch/>
        </p:blipFill>
        <p:spPr>
          <a:xfrm>
            <a:off x="6837781" y="4491994"/>
            <a:ext cx="2225798" cy="1155270"/>
          </a:xfrm>
          <a:prstGeom prst="rect">
            <a:avLst/>
          </a:prstGeom>
          <a:noFill/>
          <a:ln>
            <a:noFill/>
          </a:ln>
        </p:spPr>
      </p:pic>
      <p:grpSp>
        <p:nvGrpSpPr>
          <p:cNvPr id="65" name="Shape 65"/>
          <p:cNvGrpSpPr/>
          <p:nvPr/>
        </p:nvGrpSpPr>
        <p:grpSpPr>
          <a:xfrm>
            <a:off x="7109763" y="5806923"/>
            <a:ext cx="1620533" cy="485942"/>
            <a:chOff x="3828039" y="4811412"/>
            <a:chExt cx="2507221" cy="767030"/>
          </a:xfrm>
        </p:grpSpPr>
        <p:grpSp>
          <p:nvGrpSpPr>
            <p:cNvPr id="66" name="Shape 66"/>
            <p:cNvGrpSpPr/>
            <p:nvPr/>
          </p:nvGrpSpPr>
          <p:grpSpPr>
            <a:xfrm>
              <a:off x="3828039" y="4811412"/>
              <a:ext cx="2507221" cy="342456"/>
              <a:chOff x="3062183" y="5522626"/>
              <a:chExt cx="2507221" cy="342456"/>
            </a:xfrm>
          </p:grpSpPr>
          <p:sp>
            <p:nvSpPr>
              <p:cNvPr id="67" name="Shape 67"/>
              <p:cNvSpPr/>
              <p:nvPr/>
            </p:nvSpPr>
            <p:spPr>
              <a:xfrm>
                <a:off x="3062183" y="5522626"/>
                <a:ext cx="311976" cy="311976"/>
              </a:xfrm>
              <a:prstGeom prst="rect">
                <a:avLst/>
              </a:prstGeom>
              <a:solidFill>
                <a:srgbClr val="294216"/>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a:solidFill>
                    <a:srgbClr val="1D1410"/>
                  </a:solidFill>
                  <a:latin typeface="Arial"/>
                  <a:ea typeface="Arial"/>
                  <a:cs typeface="Arial"/>
                  <a:sym typeface="Arial"/>
                </a:endParaRPr>
              </a:p>
            </p:txBody>
          </p:sp>
          <p:sp>
            <p:nvSpPr>
              <p:cNvPr id="68" name="Shape 68"/>
              <p:cNvSpPr txBox="1"/>
              <p:nvPr/>
            </p:nvSpPr>
            <p:spPr>
              <a:xfrm>
                <a:off x="3590367" y="5550364"/>
                <a:ext cx="1979038" cy="31471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595959"/>
                  </a:buClr>
                  <a:buSzPct val="25000"/>
                  <a:buFont typeface="Arial"/>
                  <a:buNone/>
                </a:pPr>
                <a:r>
                  <a:rPr lang="en-US" sz="1100" b="0" i="0" u="none" strike="noStrike" cap="none">
                    <a:solidFill>
                      <a:srgbClr val="595959"/>
                    </a:solidFill>
                    <a:latin typeface="Arial"/>
                    <a:ea typeface="Arial"/>
                    <a:cs typeface="Arial"/>
                    <a:sym typeface="Arial"/>
                  </a:rPr>
                  <a:t>Porta Ultricies</a:t>
                </a:r>
              </a:p>
            </p:txBody>
          </p:sp>
        </p:grpSp>
        <p:grpSp>
          <p:nvGrpSpPr>
            <p:cNvPr id="69" name="Shape 69"/>
            <p:cNvGrpSpPr/>
            <p:nvPr/>
          </p:nvGrpSpPr>
          <p:grpSpPr>
            <a:xfrm>
              <a:off x="3828039" y="5215668"/>
              <a:ext cx="2507221" cy="362774"/>
              <a:chOff x="3062183" y="6003085"/>
              <a:chExt cx="2507221" cy="362774"/>
            </a:xfrm>
          </p:grpSpPr>
          <p:sp>
            <p:nvSpPr>
              <p:cNvPr id="70" name="Shape 70"/>
              <p:cNvSpPr/>
              <p:nvPr/>
            </p:nvSpPr>
            <p:spPr>
              <a:xfrm>
                <a:off x="3062183" y="6003085"/>
                <a:ext cx="311976" cy="311976"/>
              </a:xfrm>
              <a:prstGeom prst="rect">
                <a:avLst/>
              </a:prstGeom>
              <a:solidFill>
                <a:srgbClr val="5B972B"/>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100" b="0" i="0" u="none" strike="noStrike" cap="none">
                  <a:solidFill>
                    <a:srgbClr val="1D1410"/>
                  </a:solidFill>
                  <a:latin typeface="Arial"/>
                  <a:ea typeface="Arial"/>
                  <a:cs typeface="Arial"/>
                  <a:sym typeface="Arial"/>
                </a:endParaRPr>
              </a:p>
            </p:txBody>
          </p:sp>
          <p:sp>
            <p:nvSpPr>
              <p:cNvPr id="71" name="Shape 71"/>
              <p:cNvSpPr txBox="1"/>
              <p:nvPr/>
            </p:nvSpPr>
            <p:spPr>
              <a:xfrm>
                <a:off x="3590367" y="6051141"/>
                <a:ext cx="1979038" cy="31471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595959"/>
                  </a:buClr>
                  <a:buSzPct val="25000"/>
                  <a:buFont typeface="Arial"/>
                  <a:buNone/>
                </a:pPr>
                <a:r>
                  <a:rPr lang="en-US" sz="1100" b="0" i="0" u="none" strike="noStrike" cap="none">
                    <a:solidFill>
                      <a:srgbClr val="595959"/>
                    </a:solidFill>
                    <a:latin typeface="Arial"/>
                    <a:ea typeface="Arial"/>
                    <a:cs typeface="Arial"/>
                    <a:sym typeface="Arial"/>
                  </a:rPr>
                  <a:t>Commodo Porta</a:t>
                </a:r>
              </a:p>
            </p:txBody>
          </p:sp>
        </p:grpSp>
      </p:grpSp>
      <p:cxnSp>
        <p:nvCxnSpPr>
          <p:cNvPr id="72" name="Shape 72"/>
          <p:cNvCxnSpPr/>
          <p:nvPr/>
        </p:nvCxnSpPr>
        <p:spPr>
          <a:xfrm>
            <a:off x="6837759" y="3965326"/>
            <a:ext cx="4744639" cy="0"/>
          </a:xfrm>
          <a:prstGeom prst="straightConnector1">
            <a:avLst/>
          </a:prstGeom>
          <a:noFill/>
          <a:ln w="25400" cap="flat" cmpd="sng">
            <a:solidFill>
              <a:schemeClr val="accent1"/>
            </a:solidFill>
            <a:prstDash val="solid"/>
            <a:round/>
            <a:headEnd type="none" w="med" len="med"/>
            <a:tailEnd type="none" w="med" len="med"/>
          </a:ln>
          <a:effectLst>
            <a:outerShdw blurRad="39999" dist="20000" dir="5400000" rotWithShape="0">
              <a:srgbClr val="000000">
                <a:alpha val="37647"/>
              </a:srgbClr>
            </a:outerShdw>
          </a:effectLst>
        </p:spPr>
      </p:cxnSp>
    </p:spTree>
    <p:extLst>
      <p:ext uri="{BB962C8B-B14F-4D97-AF65-F5344CB8AC3E}">
        <p14:creationId xmlns:p14="http://schemas.microsoft.com/office/powerpoint/2010/main" val="579453060"/>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14400" y="2693992"/>
            <a:ext cx="10363200" cy="1470025"/>
          </a:xfrm>
        </p:spPr>
        <p:txBody>
          <a:bodyPr>
            <a:normAutofit/>
          </a:bodyPr>
          <a:lstStyle/>
          <a:p>
            <a:r>
              <a:rPr lang="en-US" dirty="0" smtClean="0"/>
              <a:t>Technical Deep Dive</a:t>
            </a:r>
            <a:endParaRPr lang="en-US" dirty="0"/>
          </a:p>
        </p:txBody>
      </p:sp>
    </p:spTree>
    <p:extLst>
      <p:ext uri="{BB962C8B-B14F-4D97-AF65-F5344CB8AC3E}">
        <p14:creationId xmlns:p14="http://schemas.microsoft.com/office/powerpoint/2010/main" val="3712204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r"/>
            <a:r>
              <a:rPr lang="en-US" dirty="0" smtClean="0"/>
              <a:t>Documents are Rich Data Structures</a:t>
            </a:r>
            <a:endParaRPr lang="en-US" dirty="0"/>
          </a:p>
        </p:txBody>
      </p:sp>
      <p:sp>
        <p:nvSpPr>
          <p:cNvPr id="8" name="Rectangle 7"/>
          <p:cNvSpPr/>
          <p:nvPr/>
        </p:nvSpPr>
        <p:spPr>
          <a:xfrm>
            <a:off x="3522133" y="1509549"/>
            <a:ext cx="8850483" cy="4351063"/>
          </a:xfrm>
          <a:prstGeom prst="rect">
            <a:avLst/>
          </a:prstGeom>
        </p:spPr>
        <p:txBody>
          <a:bodyPr wrap="square">
            <a:spAutoFit/>
          </a:bodyPr>
          <a:lstStyle/>
          <a:p>
            <a:pPr eaLnBrk="1" hangingPunct="1">
              <a:spcBef>
                <a:spcPct val="20000"/>
              </a:spcBef>
              <a:buFont typeface="Arial" charset="0"/>
              <a:buNone/>
            </a:pPr>
            <a:r>
              <a:rPr lang="en-US" sz="2400" dirty="0">
                <a:solidFill>
                  <a:srgbClr val="6D6C6C"/>
                </a:solidFill>
                <a:latin typeface="Courier" charset="0"/>
                <a:cs typeface="Courier" charset="0"/>
              </a:rPr>
              <a:t>{ </a:t>
            </a:r>
          </a:p>
          <a:p>
            <a:pPr eaLnBrk="1" hangingPunct="1">
              <a:spcBef>
                <a:spcPct val="20000"/>
              </a:spcBef>
              <a:buFont typeface="Arial" charset="0"/>
              <a:buNone/>
            </a:pPr>
            <a:r>
              <a:rPr lang="en-US" sz="2400" dirty="0">
                <a:solidFill>
                  <a:srgbClr val="6D6C6C"/>
                </a:solidFill>
                <a:latin typeface="Courier" charset="0"/>
                <a:cs typeface="Courier" charset="0"/>
              </a:rPr>
              <a:t>  </a:t>
            </a:r>
            <a:r>
              <a:rPr lang="en-US" sz="1333" dirty="0" err="1">
                <a:solidFill>
                  <a:srgbClr val="5B972B"/>
                </a:solidFill>
                <a:latin typeface="Courier" charset="0"/>
                <a:cs typeface="Courier" charset="0"/>
              </a:rPr>
              <a:t>first_name</a:t>
            </a:r>
            <a:r>
              <a:rPr lang="en-US" sz="1333" dirty="0">
                <a:solidFill>
                  <a:srgbClr val="6D6C6C"/>
                </a:solidFill>
                <a:latin typeface="Courier" charset="0"/>
                <a:cs typeface="Courier" charset="0"/>
              </a:rPr>
              <a:t>: ‘Paul’,</a:t>
            </a:r>
          </a:p>
          <a:p>
            <a:pPr eaLnBrk="1" hangingPunct="1">
              <a:spcBef>
                <a:spcPct val="20000"/>
              </a:spcBef>
              <a:buFont typeface="Arial" charset="0"/>
              <a:buNone/>
            </a:pPr>
            <a:r>
              <a:rPr lang="en-US" sz="1333" dirty="0">
                <a:solidFill>
                  <a:srgbClr val="6D6C6C"/>
                </a:solidFill>
                <a:latin typeface="Courier" charset="0"/>
                <a:cs typeface="Courier" charset="0"/>
              </a:rPr>
              <a:t>  </a:t>
            </a:r>
            <a:r>
              <a:rPr lang="en-US" sz="1333" dirty="0">
                <a:solidFill>
                  <a:srgbClr val="5B972B"/>
                </a:solidFill>
                <a:latin typeface="Courier" charset="0"/>
                <a:cs typeface="Courier" charset="0"/>
              </a:rPr>
              <a:t>surname</a:t>
            </a:r>
            <a:r>
              <a:rPr lang="en-US" sz="1333" dirty="0">
                <a:solidFill>
                  <a:srgbClr val="6D6C6C"/>
                </a:solidFill>
                <a:latin typeface="Courier" charset="0"/>
                <a:cs typeface="Courier" charset="0"/>
              </a:rPr>
              <a:t>: ‘Miller’,</a:t>
            </a:r>
          </a:p>
          <a:p>
            <a:pPr eaLnBrk="1" hangingPunct="1">
              <a:spcBef>
                <a:spcPct val="20000"/>
              </a:spcBef>
              <a:buFont typeface="Arial" charset="0"/>
              <a:buNone/>
            </a:pPr>
            <a:r>
              <a:rPr lang="en-US" sz="1333" dirty="0">
                <a:solidFill>
                  <a:srgbClr val="6D6C6C"/>
                </a:solidFill>
                <a:latin typeface="Courier" charset="0"/>
                <a:cs typeface="Courier" charset="0"/>
              </a:rPr>
              <a:t>  </a:t>
            </a:r>
            <a:r>
              <a:rPr lang="en-US" sz="1333" dirty="0">
                <a:solidFill>
                  <a:srgbClr val="5B972B"/>
                </a:solidFill>
                <a:latin typeface="Courier" charset="0"/>
                <a:cs typeface="Courier" charset="0"/>
              </a:rPr>
              <a:t>cell</a:t>
            </a:r>
            <a:r>
              <a:rPr lang="en-US" sz="1333" dirty="0">
                <a:solidFill>
                  <a:srgbClr val="6D6C6C"/>
                </a:solidFill>
                <a:latin typeface="Courier" charset="0"/>
                <a:cs typeface="Courier" charset="0"/>
              </a:rPr>
              <a:t>: 447557505611,  </a:t>
            </a:r>
          </a:p>
          <a:p>
            <a:pPr eaLnBrk="1" hangingPunct="1">
              <a:spcBef>
                <a:spcPct val="20000"/>
              </a:spcBef>
              <a:buFont typeface="Arial" charset="0"/>
              <a:buNone/>
            </a:pPr>
            <a:r>
              <a:rPr lang="en-US" sz="1333" dirty="0">
                <a:solidFill>
                  <a:srgbClr val="6D6C6C"/>
                </a:solidFill>
                <a:latin typeface="Courier" charset="0"/>
                <a:cs typeface="Courier" charset="0"/>
              </a:rPr>
              <a:t>  </a:t>
            </a:r>
            <a:r>
              <a:rPr lang="en-US" sz="1333" dirty="0">
                <a:solidFill>
                  <a:srgbClr val="5B972B"/>
                </a:solidFill>
                <a:latin typeface="Courier" charset="0"/>
                <a:cs typeface="Courier" charset="0"/>
              </a:rPr>
              <a:t>city</a:t>
            </a:r>
            <a:r>
              <a:rPr lang="en-US" sz="1333" dirty="0">
                <a:solidFill>
                  <a:srgbClr val="6D6C6C"/>
                </a:solidFill>
                <a:latin typeface="Courier" charset="0"/>
                <a:cs typeface="Courier" charset="0"/>
              </a:rPr>
              <a:t>: ‘London’,</a:t>
            </a:r>
          </a:p>
          <a:p>
            <a:pPr eaLnBrk="1" hangingPunct="1">
              <a:spcBef>
                <a:spcPct val="20000"/>
              </a:spcBef>
              <a:buFont typeface="Arial" charset="0"/>
              <a:buNone/>
            </a:pPr>
            <a:r>
              <a:rPr lang="en-US" sz="1333" dirty="0">
                <a:solidFill>
                  <a:srgbClr val="6D6C6C"/>
                </a:solidFill>
                <a:latin typeface="Courier" charset="0"/>
                <a:cs typeface="Courier" charset="0"/>
              </a:rPr>
              <a:t>  </a:t>
            </a:r>
            <a:r>
              <a:rPr lang="en-US" sz="1333" dirty="0">
                <a:solidFill>
                  <a:srgbClr val="5B972B"/>
                </a:solidFill>
                <a:latin typeface="Courier" charset="0"/>
                <a:cs typeface="Courier" charset="0"/>
              </a:rPr>
              <a:t>location</a:t>
            </a:r>
            <a:r>
              <a:rPr lang="en-US" sz="1333" dirty="0">
                <a:solidFill>
                  <a:srgbClr val="6D6C6C"/>
                </a:solidFill>
                <a:latin typeface="Courier" charset="0"/>
                <a:cs typeface="Courier" charset="0"/>
              </a:rPr>
              <a:t>: [45.123,47.232],</a:t>
            </a:r>
          </a:p>
          <a:p>
            <a:pPr>
              <a:spcBef>
                <a:spcPct val="20000"/>
              </a:spcBef>
            </a:pPr>
            <a:r>
              <a:rPr lang="en-US" sz="1333" dirty="0">
                <a:solidFill>
                  <a:srgbClr val="6D6C6C"/>
                </a:solidFill>
                <a:latin typeface="Courier" charset="0"/>
                <a:cs typeface="Courier" charset="0"/>
              </a:rPr>
              <a:t>  </a:t>
            </a:r>
            <a:r>
              <a:rPr lang="en-US" sz="1333" dirty="0">
                <a:solidFill>
                  <a:srgbClr val="5B972B"/>
                </a:solidFill>
                <a:latin typeface="Courier" charset="0"/>
                <a:cs typeface="Courier" charset="0"/>
              </a:rPr>
              <a:t>Profession</a:t>
            </a:r>
            <a:r>
              <a:rPr lang="en-US" sz="1333" dirty="0">
                <a:solidFill>
                  <a:srgbClr val="6D6C6C"/>
                </a:solidFill>
                <a:latin typeface="Courier" charset="0"/>
                <a:cs typeface="Courier" charset="0"/>
              </a:rPr>
              <a:t>: [‘banking’, ‘finance’, ‘trader’],</a:t>
            </a:r>
          </a:p>
          <a:p>
            <a:pPr eaLnBrk="1" hangingPunct="1">
              <a:spcBef>
                <a:spcPct val="20000"/>
              </a:spcBef>
              <a:buFont typeface="Arial" charset="0"/>
              <a:buNone/>
            </a:pPr>
            <a:r>
              <a:rPr lang="en-US" sz="1333" dirty="0">
                <a:solidFill>
                  <a:srgbClr val="6D6C6C"/>
                </a:solidFill>
                <a:latin typeface="Courier" charset="0"/>
                <a:cs typeface="Courier" charset="0"/>
              </a:rPr>
              <a:t>  </a:t>
            </a:r>
            <a:r>
              <a:rPr lang="en-US" sz="1333" dirty="0">
                <a:solidFill>
                  <a:srgbClr val="5B972B"/>
                </a:solidFill>
                <a:latin typeface="Courier" charset="0"/>
                <a:cs typeface="Courier" charset="0"/>
              </a:rPr>
              <a:t>cars</a:t>
            </a:r>
            <a:r>
              <a:rPr lang="en-US" sz="1333" dirty="0">
                <a:solidFill>
                  <a:srgbClr val="6D6C6C"/>
                </a:solidFill>
                <a:latin typeface="Courier" charset="0"/>
                <a:cs typeface="Courier" charset="0"/>
              </a:rPr>
              <a:t>: [ </a:t>
            </a:r>
          </a:p>
          <a:p>
            <a:pPr eaLnBrk="1" hangingPunct="1">
              <a:spcBef>
                <a:spcPct val="20000"/>
              </a:spcBef>
              <a:buFont typeface="Arial" charset="0"/>
              <a:buNone/>
            </a:pPr>
            <a:r>
              <a:rPr lang="en-US" sz="1333" dirty="0">
                <a:solidFill>
                  <a:srgbClr val="6D6C6C"/>
                </a:solidFill>
                <a:latin typeface="Courier" charset="0"/>
                <a:cs typeface="Courier" charset="0"/>
              </a:rPr>
              <a:t>    { </a:t>
            </a:r>
            <a:r>
              <a:rPr lang="en-US" sz="1333" dirty="0">
                <a:solidFill>
                  <a:srgbClr val="5B972B"/>
                </a:solidFill>
                <a:latin typeface="Courier" charset="0"/>
                <a:cs typeface="Courier" charset="0"/>
              </a:rPr>
              <a:t>model</a:t>
            </a:r>
            <a:r>
              <a:rPr lang="en-US" sz="1333" dirty="0">
                <a:solidFill>
                  <a:srgbClr val="6D6C6C"/>
                </a:solidFill>
                <a:latin typeface="Courier" charset="0"/>
                <a:cs typeface="Courier" charset="0"/>
              </a:rPr>
              <a:t>: ‘Bentley’,</a:t>
            </a:r>
          </a:p>
          <a:p>
            <a:pPr eaLnBrk="1" hangingPunct="1">
              <a:spcBef>
                <a:spcPct val="20000"/>
              </a:spcBef>
              <a:buFont typeface="Arial" charset="0"/>
              <a:buNone/>
            </a:pPr>
            <a:r>
              <a:rPr lang="en-US" sz="1333" dirty="0">
                <a:solidFill>
                  <a:srgbClr val="6D6C6C"/>
                </a:solidFill>
                <a:latin typeface="Courier" charset="0"/>
                <a:cs typeface="Courier" charset="0"/>
              </a:rPr>
              <a:t>      </a:t>
            </a:r>
            <a:r>
              <a:rPr lang="en-US" sz="1333" dirty="0">
                <a:solidFill>
                  <a:srgbClr val="5B972B"/>
                </a:solidFill>
                <a:latin typeface="Courier" charset="0"/>
                <a:cs typeface="Courier" charset="0"/>
              </a:rPr>
              <a:t>year</a:t>
            </a:r>
            <a:r>
              <a:rPr lang="en-US" sz="1333" dirty="0">
                <a:solidFill>
                  <a:srgbClr val="6D6C6C"/>
                </a:solidFill>
                <a:latin typeface="Courier" charset="0"/>
                <a:cs typeface="Courier" charset="0"/>
              </a:rPr>
              <a:t>: 1973,</a:t>
            </a:r>
          </a:p>
          <a:p>
            <a:pPr eaLnBrk="1" hangingPunct="1">
              <a:spcBef>
                <a:spcPct val="20000"/>
              </a:spcBef>
              <a:buFont typeface="Arial" charset="0"/>
              <a:buNone/>
            </a:pPr>
            <a:r>
              <a:rPr lang="en-US" sz="1333" dirty="0">
                <a:solidFill>
                  <a:srgbClr val="6D6C6C"/>
                </a:solidFill>
                <a:latin typeface="Courier" charset="0"/>
                <a:cs typeface="Courier" charset="0"/>
              </a:rPr>
              <a:t>      </a:t>
            </a:r>
            <a:r>
              <a:rPr lang="en-US" sz="1333" dirty="0">
                <a:solidFill>
                  <a:srgbClr val="5B972B"/>
                </a:solidFill>
                <a:latin typeface="Courier" charset="0"/>
                <a:cs typeface="Courier" charset="0"/>
              </a:rPr>
              <a:t>value</a:t>
            </a:r>
            <a:r>
              <a:rPr lang="en-US" sz="1333" dirty="0">
                <a:solidFill>
                  <a:srgbClr val="6D6C6C"/>
                </a:solidFill>
                <a:latin typeface="Courier" charset="0"/>
                <a:cs typeface="Courier" charset="0"/>
              </a:rPr>
              <a:t>: 100000, … },</a:t>
            </a:r>
          </a:p>
          <a:p>
            <a:pPr eaLnBrk="1" hangingPunct="1">
              <a:spcBef>
                <a:spcPct val="20000"/>
              </a:spcBef>
              <a:buFont typeface="Arial" charset="0"/>
              <a:buNone/>
            </a:pPr>
            <a:r>
              <a:rPr lang="en-US" sz="1333" dirty="0">
                <a:solidFill>
                  <a:srgbClr val="6D6C6C"/>
                </a:solidFill>
                <a:latin typeface="Courier" charset="0"/>
                <a:cs typeface="Courier" charset="0"/>
              </a:rPr>
              <a:t>    { </a:t>
            </a:r>
            <a:r>
              <a:rPr lang="en-US" sz="1333" dirty="0">
                <a:solidFill>
                  <a:srgbClr val="5B972B"/>
                </a:solidFill>
                <a:latin typeface="Courier" charset="0"/>
                <a:cs typeface="Courier" charset="0"/>
              </a:rPr>
              <a:t>model</a:t>
            </a:r>
            <a:r>
              <a:rPr lang="en-US" sz="1333" dirty="0">
                <a:solidFill>
                  <a:srgbClr val="6D6C6C"/>
                </a:solidFill>
                <a:latin typeface="Courier" charset="0"/>
                <a:cs typeface="Courier" charset="0"/>
              </a:rPr>
              <a:t>: ‘Rolls Royce’</a:t>
            </a:r>
            <a:r>
              <a:rPr lang="en-US" altLang="ja-JP" sz="1333" dirty="0">
                <a:solidFill>
                  <a:srgbClr val="6D6C6C"/>
                </a:solidFill>
                <a:latin typeface="Courier" charset="0"/>
                <a:cs typeface="Courier" charset="0"/>
              </a:rPr>
              <a:t>,</a:t>
            </a:r>
          </a:p>
          <a:p>
            <a:pPr eaLnBrk="1" hangingPunct="1">
              <a:spcBef>
                <a:spcPct val="20000"/>
              </a:spcBef>
              <a:buFont typeface="Arial" charset="0"/>
              <a:buNone/>
            </a:pPr>
            <a:r>
              <a:rPr lang="en-US" sz="1333" dirty="0">
                <a:solidFill>
                  <a:srgbClr val="6D6C6C"/>
                </a:solidFill>
                <a:latin typeface="Courier" charset="0"/>
                <a:cs typeface="Courier" charset="0"/>
              </a:rPr>
              <a:t>      </a:t>
            </a:r>
            <a:r>
              <a:rPr lang="en-US" sz="1333" dirty="0">
                <a:solidFill>
                  <a:srgbClr val="5B972B"/>
                </a:solidFill>
                <a:latin typeface="Courier" charset="0"/>
                <a:cs typeface="Courier" charset="0"/>
              </a:rPr>
              <a:t>year</a:t>
            </a:r>
            <a:r>
              <a:rPr lang="en-US" sz="1333" dirty="0">
                <a:solidFill>
                  <a:srgbClr val="6D6C6C"/>
                </a:solidFill>
                <a:latin typeface="Courier" charset="0"/>
                <a:cs typeface="Courier" charset="0"/>
              </a:rPr>
              <a:t>: 1965,</a:t>
            </a:r>
          </a:p>
          <a:p>
            <a:pPr eaLnBrk="1" hangingPunct="1">
              <a:spcBef>
                <a:spcPct val="20000"/>
              </a:spcBef>
              <a:buFont typeface="Arial" charset="0"/>
              <a:buNone/>
            </a:pPr>
            <a:r>
              <a:rPr lang="en-US" sz="1333" dirty="0">
                <a:solidFill>
                  <a:srgbClr val="6D6C6C"/>
                </a:solidFill>
                <a:latin typeface="Courier" charset="0"/>
                <a:cs typeface="Courier" charset="0"/>
              </a:rPr>
              <a:t>      </a:t>
            </a:r>
            <a:r>
              <a:rPr lang="en-US" sz="1333" dirty="0">
                <a:solidFill>
                  <a:srgbClr val="5B972B"/>
                </a:solidFill>
                <a:latin typeface="Courier" charset="0"/>
                <a:cs typeface="Courier" charset="0"/>
              </a:rPr>
              <a:t>value</a:t>
            </a:r>
            <a:r>
              <a:rPr lang="en-US" sz="1333" dirty="0">
                <a:solidFill>
                  <a:srgbClr val="6D6C6C"/>
                </a:solidFill>
                <a:latin typeface="Courier" charset="0"/>
                <a:cs typeface="Courier" charset="0"/>
              </a:rPr>
              <a:t>: 330000, … }</a:t>
            </a:r>
          </a:p>
          <a:p>
            <a:pPr eaLnBrk="1" hangingPunct="1">
              <a:spcBef>
                <a:spcPct val="20000"/>
              </a:spcBef>
              <a:buFont typeface="Arial" charset="0"/>
              <a:buNone/>
            </a:pPr>
            <a:r>
              <a:rPr lang="en-US" sz="1333" dirty="0">
                <a:solidFill>
                  <a:srgbClr val="6D6C6C"/>
                </a:solidFill>
                <a:latin typeface="Courier" charset="0"/>
                <a:cs typeface="Courier" charset="0"/>
              </a:rPr>
              <a:t>  ]</a:t>
            </a:r>
          </a:p>
          <a:p>
            <a:pPr eaLnBrk="1" hangingPunct="1">
              <a:spcBef>
                <a:spcPct val="20000"/>
              </a:spcBef>
              <a:buFont typeface="Arial" charset="0"/>
              <a:buNone/>
            </a:pPr>
            <a:r>
              <a:rPr lang="en-US" sz="1333" dirty="0">
                <a:solidFill>
                  <a:srgbClr val="6D6C6C"/>
                </a:solidFill>
                <a:latin typeface="Courier" charset="0"/>
                <a:cs typeface="Courier" charset="0"/>
              </a:rPr>
              <a:t>}</a:t>
            </a:r>
          </a:p>
        </p:txBody>
      </p:sp>
      <p:sp>
        <p:nvSpPr>
          <p:cNvPr id="9" name="Right Brace 8"/>
          <p:cNvSpPr/>
          <p:nvPr/>
        </p:nvSpPr>
        <p:spPr>
          <a:xfrm>
            <a:off x="6570135" y="3704482"/>
            <a:ext cx="400755" cy="1654919"/>
          </a:xfrm>
          <a:prstGeom prst="rightBrace">
            <a:avLst>
              <a:gd name="adj1" fmla="val 36904"/>
              <a:gd name="adj2" fmla="val 50000"/>
            </a:avLst>
          </a:prstGeom>
          <a:ln w="31750">
            <a:solidFill>
              <a:srgbClr val="5B972B"/>
            </a:solidFill>
            <a:tailEnd type="none"/>
          </a:ln>
          <a:effectLst>
            <a:innerShdw blurRad="63500" dist="50800" dir="13500000">
              <a:srgbClr val="000000">
                <a:alpha val="50000"/>
              </a:srgbClr>
            </a:inn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67">
              <a:latin typeface="Arial"/>
              <a:cs typeface="Arial"/>
            </a:endParaRPr>
          </a:p>
        </p:txBody>
      </p:sp>
      <p:sp>
        <p:nvSpPr>
          <p:cNvPr id="10" name="TextBox 9"/>
          <p:cNvSpPr txBox="1"/>
          <p:nvPr/>
        </p:nvSpPr>
        <p:spPr>
          <a:xfrm>
            <a:off x="7147747" y="4283118"/>
            <a:ext cx="4805307" cy="502573"/>
          </a:xfrm>
          <a:prstGeom prst="rect">
            <a:avLst/>
          </a:prstGeom>
          <a:noFill/>
        </p:spPr>
        <p:txBody>
          <a:bodyPr wrap="square" rtlCol="0">
            <a:spAutoFit/>
          </a:bodyPr>
          <a:lstStyle/>
          <a:p>
            <a:r>
              <a:rPr lang="en-US" sz="1333" dirty="0">
                <a:solidFill>
                  <a:srgbClr val="5B972B"/>
                </a:solidFill>
                <a:latin typeface="Arial"/>
                <a:cs typeface="Arial"/>
              </a:rPr>
              <a:t>Fields can contain an array </a:t>
            </a:r>
          </a:p>
          <a:p>
            <a:r>
              <a:rPr lang="en-US" sz="1333" dirty="0">
                <a:solidFill>
                  <a:srgbClr val="5B972B"/>
                </a:solidFill>
                <a:latin typeface="Arial"/>
                <a:cs typeface="Arial"/>
              </a:rPr>
              <a:t>of sub-documents</a:t>
            </a:r>
          </a:p>
        </p:txBody>
      </p:sp>
      <p:sp>
        <p:nvSpPr>
          <p:cNvPr id="15" name="TextBox 14"/>
          <p:cNvSpPr txBox="1"/>
          <p:nvPr/>
        </p:nvSpPr>
        <p:spPr>
          <a:xfrm>
            <a:off x="1991420" y="3740074"/>
            <a:ext cx="639919" cy="297454"/>
          </a:xfrm>
          <a:prstGeom prst="rect">
            <a:avLst/>
          </a:prstGeom>
          <a:noFill/>
        </p:spPr>
        <p:txBody>
          <a:bodyPr wrap="none" rtlCol="0">
            <a:spAutoFit/>
          </a:bodyPr>
          <a:lstStyle/>
          <a:p>
            <a:r>
              <a:rPr lang="en-US" sz="1333" dirty="0">
                <a:solidFill>
                  <a:srgbClr val="5B972B"/>
                </a:solidFill>
                <a:latin typeface="Arial"/>
                <a:cs typeface="Arial"/>
              </a:rPr>
              <a:t>Fields</a:t>
            </a:r>
          </a:p>
        </p:txBody>
      </p:sp>
      <p:cxnSp>
        <p:nvCxnSpPr>
          <p:cNvPr id="16" name="Straight Arrow Connector 15"/>
          <p:cNvCxnSpPr/>
          <p:nvPr/>
        </p:nvCxnSpPr>
        <p:spPr>
          <a:xfrm flipV="1">
            <a:off x="2696567" y="3022601"/>
            <a:ext cx="989883" cy="878092"/>
          </a:xfrm>
          <a:prstGeom prst="straightConnector1">
            <a:avLst/>
          </a:prstGeom>
          <a:ln w="9525">
            <a:solidFill>
              <a:srgbClr val="5B972B"/>
            </a:solidFill>
            <a:prstDash val="sysDot"/>
            <a:tailEnd type="arrow"/>
          </a:ln>
          <a:effectLst>
            <a:innerShdw blurRad="63500" dist="50800" dir="13500000">
              <a:srgbClr val="000000">
                <a:alpha val="50000"/>
              </a:srgbClr>
            </a:innerShdw>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5" idx="3"/>
          </p:cNvCxnSpPr>
          <p:nvPr/>
        </p:nvCxnSpPr>
        <p:spPr>
          <a:xfrm flipV="1">
            <a:off x="2631339" y="3698838"/>
            <a:ext cx="1055110" cy="189963"/>
          </a:xfrm>
          <a:prstGeom prst="straightConnector1">
            <a:avLst/>
          </a:prstGeom>
          <a:ln w="9525">
            <a:solidFill>
              <a:srgbClr val="5B972B"/>
            </a:solidFill>
            <a:prstDash val="sysDot"/>
            <a:tailEnd type="arrow"/>
          </a:ln>
          <a:effectLst>
            <a:innerShdw blurRad="63500" dist="50800" dir="13500000">
              <a:srgbClr val="000000">
                <a:alpha val="50000"/>
              </a:srgbClr>
            </a:innerShdw>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5" idx="3"/>
          </p:cNvCxnSpPr>
          <p:nvPr/>
        </p:nvCxnSpPr>
        <p:spPr>
          <a:xfrm>
            <a:off x="2631339" y="3888801"/>
            <a:ext cx="1055110" cy="454599"/>
          </a:xfrm>
          <a:prstGeom prst="straightConnector1">
            <a:avLst/>
          </a:prstGeom>
          <a:ln w="9525">
            <a:solidFill>
              <a:srgbClr val="5B972B"/>
            </a:solidFill>
            <a:prstDash val="sysDot"/>
            <a:tailEnd type="arrow"/>
          </a:ln>
          <a:effectLst>
            <a:innerShdw blurRad="63500" dist="50800" dir="13500000">
              <a:srgbClr val="000000">
                <a:alpha val="50000"/>
              </a:srgbClr>
            </a:innerShdw>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9828078" y="2522966"/>
            <a:ext cx="3237556" cy="297454"/>
          </a:xfrm>
          <a:prstGeom prst="rect">
            <a:avLst/>
          </a:prstGeom>
          <a:noFill/>
        </p:spPr>
        <p:txBody>
          <a:bodyPr wrap="square" rtlCol="0">
            <a:spAutoFit/>
          </a:bodyPr>
          <a:lstStyle/>
          <a:p>
            <a:r>
              <a:rPr lang="en-US" sz="1333" dirty="0">
                <a:solidFill>
                  <a:srgbClr val="5B972B"/>
                </a:solidFill>
                <a:latin typeface="Arial"/>
                <a:cs typeface="Arial"/>
              </a:rPr>
              <a:t>Typed field values</a:t>
            </a:r>
          </a:p>
        </p:txBody>
      </p:sp>
      <p:cxnSp>
        <p:nvCxnSpPr>
          <p:cNvPr id="20" name="Straight Arrow Connector 19"/>
          <p:cNvCxnSpPr>
            <a:stCxn id="19" idx="1"/>
          </p:cNvCxnSpPr>
          <p:nvPr/>
        </p:nvCxnSpPr>
        <p:spPr>
          <a:xfrm flipH="1" flipV="1">
            <a:off x="6187737" y="2276602"/>
            <a:ext cx="3640341" cy="395091"/>
          </a:xfrm>
          <a:prstGeom prst="straightConnector1">
            <a:avLst/>
          </a:prstGeom>
          <a:ln w="9525">
            <a:solidFill>
              <a:srgbClr val="5B972B"/>
            </a:solidFill>
            <a:prstDash val="sysDot"/>
            <a:tailEnd type="arrow"/>
          </a:ln>
          <a:effectLst>
            <a:innerShdw blurRad="63500" dist="50800" dir="13500000">
              <a:srgbClr val="000000">
                <a:alpha val="50000"/>
              </a:srgbClr>
            </a:innerShdw>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9" idx="1"/>
          </p:cNvCxnSpPr>
          <p:nvPr/>
        </p:nvCxnSpPr>
        <p:spPr>
          <a:xfrm flipH="1">
            <a:off x="5994401" y="2671693"/>
            <a:ext cx="3833677" cy="76703"/>
          </a:xfrm>
          <a:prstGeom prst="straightConnector1">
            <a:avLst/>
          </a:prstGeom>
          <a:ln w="9525">
            <a:solidFill>
              <a:srgbClr val="5B972B"/>
            </a:solidFill>
            <a:prstDash val="sysDot"/>
            <a:tailEnd type="arrow"/>
          </a:ln>
          <a:effectLst>
            <a:innerShdw blurRad="63500" dist="50800" dir="13500000">
              <a:srgbClr val="000000">
                <a:alpha val="50000"/>
              </a:srgbClr>
            </a:innerShdw>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9" idx="1"/>
          </p:cNvCxnSpPr>
          <p:nvPr/>
        </p:nvCxnSpPr>
        <p:spPr>
          <a:xfrm flipH="1">
            <a:off x="6604004" y="2671693"/>
            <a:ext cx="3224074" cy="554108"/>
          </a:xfrm>
          <a:prstGeom prst="straightConnector1">
            <a:avLst/>
          </a:prstGeom>
          <a:ln w="9525">
            <a:solidFill>
              <a:srgbClr val="5B972B"/>
            </a:solidFill>
            <a:prstDash val="sysDot"/>
            <a:tailEnd type="arrow"/>
          </a:ln>
          <a:effectLst>
            <a:innerShdw blurRad="63500" dist="50800" dir="13500000">
              <a:srgbClr val="000000">
                <a:alpha val="50000"/>
              </a:srgbClr>
            </a:innerShdw>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8534401" y="3370544"/>
            <a:ext cx="2182519" cy="297454"/>
          </a:xfrm>
          <a:prstGeom prst="rect">
            <a:avLst/>
          </a:prstGeom>
          <a:noFill/>
        </p:spPr>
        <p:txBody>
          <a:bodyPr wrap="square" rtlCol="0">
            <a:spAutoFit/>
          </a:bodyPr>
          <a:lstStyle/>
          <a:p>
            <a:r>
              <a:rPr lang="en-US" sz="1333" dirty="0">
                <a:solidFill>
                  <a:schemeClr val="accent4"/>
                </a:solidFill>
                <a:latin typeface="Arial"/>
                <a:cs typeface="Arial"/>
              </a:rPr>
              <a:t>Fields can contain arrays</a:t>
            </a:r>
          </a:p>
        </p:txBody>
      </p:sp>
      <p:sp>
        <p:nvSpPr>
          <p:cNvPr id="35" name="TextBox 34"/>
          <p:cNvSpPr txBox="1"/>
          <p:nvPr/>
        </p:nvSpPr>
        <p:spPr>
          <a:xfrm rot="446347">
            <a:off x="6576630" y="1924287"/>
            <a:ext cx="631904" cy="297454"/>
          </a:xfrm>
          <a:prstGeom prst="rect">
            <a:avLst/>
          </a:prstGeom>
          <a:noFill/>
        </p:spPr>
        <p:txBody>
          <a:bodyPr wrap="none" rtlCol="0">
            <a:spAutoFit/>
          </a:bodyPr>
          <a:lstStyle/>
          <a:p>
            <a:r>
              <a:rPr lang="en-US" sz="1333" dirty="0">
                <a:solidFill>
                  <a:srgbClr val="5B972B"/>
                </a:solidFill>
                <a:latin typeface="Arial"/>
                <a:cs typeface="Arial"/>
              </a:rPr>
              <a:t>String</a:t>
            </a:r>
          </a:p>
        </p:txBody>
      </p:sp>
      <p:sp>
        <p:nvSpPr>
          <p:cNvPr id="36" name="TextBox 35"/>
          <p:cNvSpPr txBox="1"/>
          <p:nvPr/>
        </p:nvSpPr>
        <p:spPr>
          <a:xfrm>
            <a:off x="6195284" y="2358819"/>
            <a:ext cx="792205" cy="297454"/>
          </a:xfrm>
          <a:prstGeom prst="rect">
            <a:avLst/>
          </a:prstGeom>
          <a:noFill/>
        </p:spPr>
        <p:txBody>
          <a:bodyPr wrap="none" rtlCol="0">
            <a:spAutoFit/>
          </a:bodyPr>
          <a:lstStyle/>
          <a:p>
            <a:r>
              <a:rPr lang="en-US" sz="1333" dirty="0">
                <a:solidFill>
                  <a:srgbClr val="5B972B"/>
                </a:solidFill>
                <a:latin typeface="Arial"/>
                <a:cs typeface="Arial"/>
              </a:rPr>
              <a:t>Number</a:t>
            </a:r>
          </a:p>
        </p:txBody>
      </p:sp>
      <p:sp>
        <p:nvSpPr>
          <p:cNvPr id="37" name="TextBox 36"/>
          <p:cNvSpPr txBox="1"/>
          <p:nvPr/>
        </p:nvSpPr>
        <p:spPr>
          <a:xfrm rot="21089989">
            <a:off x="6670122" y="2790841"/>
            <a:ext cx="1208985" cy="297454"/>
          </a:xfrm>
          <a:prstGeom prst="rect">
            <a:avLst/>
          </a:prstGeom>
          <a:noFill/>
        </p:spPr>
        <p:txBody>
          <a:bodyPr wrap="none" rtlCol="0">
            <a:spAutoFit/>
          </a:bodyPr>
          <a:lstStyle/>
          <a:p>
            <a:r>
              <a:rPr lang="en-US" sz="1333" dirty="0">
                <a:solidFill>
                  <a:srgbClr val="5B972B"/>
                </a:solidFill>
                <a:latin typeface="Arial"/>
                <a:cs typeface="Arial"/>
              </a:rPr>
              <a:t>Geo-Location</a:t>
            </a:r>
          </a:p>
        </p:txBody>
      </p:sp>
    </p:spTree>
    <p:extLst>
      <p:ext uri="{BB962C8B-B14F-4D97-AF65-F5344CB8AC3E}">
        <p14:creationId xmlns:p14="http://schemas.microsoft.com/office/powerpoint/2010/main" val="15222238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plate">
  <a:themeElements>
    <a:clrScheme name="MongoDB 2">
      <a:dk1>
        <a:sysClr val="windowText" lastClr="000000"/>
      </a:dk1>
      <a:lt1>
        <a:sysClr val="window" lastClr="FFFFFF"/>
      </a:lt1>
      <a:dk2>
        <a:srgbClr val="242423"/>
      </a:dk2>
      <a:lt2>
        <a:srgbClr val="FFFFFF"/>
      </a:lt2>
      <a:accent1>
        <a:srgbClr val="BBD49E"/>
      </a:accent1>
      <a:accent2>
        <a:srgbClr val="9ABF75"/>
      </a:accent2>
      <a:accent3>
        <a:srgbClr val="7AAB4E"/>
      </a:accent3>
      <a:accent4>
        <a:srgbClr val="5B972B"/>
      </a:accent4>
      <a:accent5>
        <a:srgbClr val="416A20"/>
      </a:accent5>
      <a:accent6>
        <a:srgbClr val="294216"/>
      </a:accent6>
      <a:hlink>
        <a:srgbClr val="5B972B"/>
      </a:hlink>
      <a:folHlink>
        <a:srgbClr val="416A2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10901</TotalTime>
  <Words>1616</Words>
  <Application>Microsoft Macintosh PowerPoint</Application>
  <PresentationFormat>Grand écran</PresentationFormat>
  <Paragraphs>301</Paragraphs>
  <Slides>23</Slides>
  <Notes>16</Notes>
  <HiddenSlides>0</HiddenSlides>
  <MMClips>0</MMClips>
  <ScaleCrop>false</ScaleCrop>
  <HeadingPairs>
    <vt:vector size="6" baseType="variant">
      <vt:variant>
        <vt:lpstr>Polices utilisées</vt:lpstr>
      </vt:variant>
      <vt:variant>
        <vt:i4>12</vt:i4>
      </vt:variant>
      <vt:variant>
        <vt:lpstr>Thème</vt:lpstr>
      </vt:variant>
      <vt:variant>
        <vt:i4>2</vt:i4>
      </vt:variant>
      <vt:variant>
        <vt:lpstr>Titres des diapositives</vt:lpstr>
      </vt:variant>
      <vt:variant>
        <vt:i4>23</vt:i4>
      </vt:variant>
    </vt:vector>
  </HeadingPairs>
  <TitlesOfParts>
    <vt:vector size="37" baseType="lpstr">
      <vt:lpstr>Akzidenz</vt:lpstr>
      <vt:lpstr>Calibri</vt:lpstr>
      <vt:lpstr>Calibri Light</vt:lpstr>
      <vt:lpstr>Courier</vt:lpstr>
      <vt:lpstr>Courier New</vt:lpstr>
      <vt:lpstr>Lucida Grande</vt:lpstr>
      <vt:lpstr>MS PGothic</vt:lpstr>
      <vt:lpstr>ＭＳ Ｐゴシック</vt:lpstr>
      <vt:lpstr>Noto Sans Symbols</vt:lpstr>
      <vt:lpstr>Source Code Pro</vt:lpstr>
      <vt:lpstr>Yu Gothic</vt:lpstr>
      <vt:lpstr>Arial</vt:lpstr>
      <vt:lpstr>Office Theme</vt:lpstr>
      <vt:lpstr>Template</vt:lpstr>
      <vt:lpstr>Présentation PowerPoint</vt:lpstr>
      <vt:lpstr>Relational</vt:lpstr>
      <vt:lpstr>The World Has Changed</vt:lpstr>
      <vt:lpstr>Présentation PowerPoint</vt:lpstr>
      <vt:lpstr>Nexus Architecture</vt:lpstr>
      <vt:lpstr>MongoDB Technical Capabilities</vt:lpstr>
      <vt:lpstr>Context – Business Intelligence (BI)</vt:lpstr>
      <vt:lpstr>Technical Deep Dive</vt:lpstr>
      <vt:lpstr>Documents are Rich Data Structures</vt:lpstr>
      <vt:lpstr>Drivers &amp; Frameworks</vt:lpstr>
      <vt:lpstr>Model of the Aggregation Framework</vt:lpstr>
      <vt:lpstr>BI tools </vt:lpstr>
      <vt:lpstr>MongoDB Connector for BI</vt:lpstr>
      <vt:lpstr>Location &amp; Flow of Data</vt:lpstr>
      <vt:lpstr>Defining Data Mapping</vt:lpstr>
      <vt:lpstr>Tools </vt:lpstr>
      <vt:lpstr>Internals </vt:lpstr>
      <vt:lpstr>Optionally Manually Edit DRDL File</vt:lpstr>
      <vt:lpstr>When using ? </vt:lpstr>
      <vt:lpstr>Replica Sets – Workload Isolation</vt:lpstr>
      <vt:lpstr>Next Steps</vt:lpstr>
      <vt:lpstr>BI connector V2 </vt:lpstr>
      <vt:lpstr>Présentation PowerPoint</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manu dele</cp:lastModifiedBy>
  <cp:revision>78</cp:revision>
  <dcterms:created xsi:type="dcterms:W3CDTF">2016-04-01T08:16:27Z</dcterms:created>
  <dcterms:modified xsi:type="dcterms:W3CDTF">2016-09-20T14:46:31Z</dcterms:modified>
</cp:coreProperties>
</file>