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9" r:id="rId7"/>
    <p:sldId id="261" r:id="rId8"/>
    <p:sldId id="262"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B827A4-FC22-43FD-9587-D3CAAF8F8741}"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5501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827A4-FC22-43FD-9587-D3CAAF8F8741}"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388178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B827A4-FC22-43FD-9587-D3CAAF8F8741}"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3810626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B827A4-FC22-43FD-9587-D3CAAF8F8741}"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874EA-79B5-40E1-9DA9-9B5D2440AEF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6146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B827A4-FC22-43FD-9587-D3CAAF8F8741}"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1953913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B827A4-FC22-43FD-9587-D3CAAF8F8741}" type="datetimeFigureOut">
              <a:rPr lang="en-US" smtClean="0"/>
              <a:t>4/22/2021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1720869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B827A4-FC22-43FD-9587-D3CAAF8F8741}" type="datetimeFigureOut">
              <a:rPr lang="en-US" smtClean="0"/>
              <a:t>4/22/2021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3119972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B827A4-FC22-43FD-9587-D3CAAF8F8741}"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135177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B827A4-FC22-43FD-9587-D3CAAF8F8741}"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337806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4B827A4-FC22-43FD-9587-D3CAAF8F8741}"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335955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B827A4-FC22-43FD-9587-D3CAAF8F8741}" type="datetimeFigureOut">
              <a:rPr lang="en-US" smtClean="0"/>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2468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B827A4-FC22-43FD-9587-D3CAAF8F8741}"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270811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B827A4-FC22-43FD-9587-D3CAAF8F8741}" type="datetimeFigureOut">
              <a:rPr lang="en-US" smtClean="0"/>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336076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4B827A4-FC22-43FD-9587-D3CAAF8F8741}" type="datetimeFigureOut">
              <a:rPr lang="en-US" smtClean="0"/>
              <a:t>4/22/2021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2725765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B827A4-FC22-43FD-9587-D3CAAF8F8741}" type="datetimeFigureOut">
              <a:rPr lang="en-US" smtClean="0"/>
              <a:t>4/22/2021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115667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4B827A4-FC22-43FD-9587-D3CAAF8F8741}" type="datetimeFigureOut">
              <a:rPr lang="en-US" smtClean="0"/>
              <a:t>4/22/2021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2240498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827A4-FC22-43FD-9587-D3CAAF8F8741}" type="datetimeFigureOut">
              <a:rPr lang="en-US" smtClean="0"/>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2874EA-79B5-40E1-9DA9-9B5D2440AEF5}" type="slidenum">
              <a:rPr lang="en-US" smtClean="0"/>
              <a:t>‹#›</a:t>
            </a:fld>
            <a:endParaRPr lang="en-US"/>
          </a:p>
        </p:txBody>
      </p:sp>
    </p:spTree>
    <p:extLst>
      <p:ext uri="{BB962C8B-B14F-4D97-AF65-F5344CB8AC3E}">
        <p14:creationId xmlns:p14="http://schemas.microsoft.com/office/powerpoint/2010/main" val="3240266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B827A4-FC22-43FD-9587-D3CAAF8F8741}" type="datetimeFigureOut">
              <a:rPr lang="en-US" smtClean="0"/>
              <a:t>4/22/2021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2874EA-79B5-40E1-9DA9-9B5D2440AEF5}" type="slidenum">
              <a:rPr lang="en-US" smtClean="0"/>
              <a:t>‹#›</a:t>
            </a:fld>
            <a:endParaRPr lang="en-US"/>
          </a:p>
        </p:txBody>
      </p:sp>
    </p:spTree>
    <p:extLst>
      <p:ext uri="{BB962C8B-B14F-4D97-AF65-F5344CB8AC3E}">
        <p14:creationId xmlns:p14="http://schemas.microsoft.com/office/powerpoint/2010/main" val="373018695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OFFER AND ACCEPTANCE</a:t>
            </a:r>
            <a:endParaRPr lang="en-US" dirty="0"/>
          </a:p>
        </p:txBody>
      </p:sp>
      <p:sp>
        <p:nvSpPr>
          <p:cNvPr id="3" name="Subtitle 2"/>
          <p:cNvSpPr>
            <a:spLocks noGrp="1"/>
          </p:cNvSpPr>
          <p:nvPr>
            <p:ph type="subTitle" idx="1"/>
          </p:nvPr>
        </p:nvSpPr>
        <p:spPr/>
        <p:txBody>
          <a:bodyPr/>
          <a:lstStyle/>
          <a:p>
            <a:r>
              <a:rPr lang="en-US" dirty="0" smtClean="0">
                <a:solidFill>
                  <a:schemeClr val="tx1"/>
                </a:solidFill>
              </a:rPr>
              <a:t>Presented By</a:t>
            </a:r>
            <a:r>
              <a:rPr lang="en-US" dirty="0" smtClean="0"/>
              <a:t>: </a:t>
            </a:r>
            <a:endParaRPr lang="en-US" dirty="0"/>
          </a:p>
        </p:txBody>
      </p:sp>
    </p:spTree>
    <p:extLst>
      <p:ext uri="{BB962C8B-B14F-4D97-AF65-F5344CB8AC3E}">
        <p14:creationId xmlns:p14="http://schemas.microsoft.com/office/powerpoint/2010/main" val="3490208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356" y="1325033"/>
            <a:ext cx="8534400" cy="1507067"/>
          </a:xfrm>
        </p:spPr>
        <p:txBody>
          <a:bodyPr>
            <a:normAutofit/>
          </a:bodyPr>
          <a:lstStyle/>
          <a:p>
            <a:pPr algn="ctr"/>
            <a:r>
              <a:rPr lang="en-US" sz="2400" dirty="0" smtClean="0"/>
              <a:t>TERMINATION OF </a:t>
            </a:r>
            <a:r>
              <a:rPr lang="en-US" sz="2400" dirty="0" smtClean="0"/>
              <a:t>AN OFFER</a:t>
            </a:r>
            <a:endParaRPr lang="en-US" sz="2400" dirty="0"/>
          </a:p>
        </p:txBody>
      </p:sp>
      <p:sp>
        <p:nvSpPr>
          <p:cNvPr id="3" name="Content Placeholder 2"/>
          <p:cNvSpPr>
            <a:spLocks noGrp="1"/>
          </p:cNvSpPr>
          <p:nvPr>
            <p:ph idx="1"/>
          </p:nvPr>
        </p:nvSpPr>
        <p:spPr>
          <a:xfrm>
            <a:off x="646112" y="1943100"/>
            <a:ext cx="10326688" cy="4254500"/>
          </a:xfrm>
        </p:spPr>
        <p:txBody>
          <a:bodyPr>
            <a:noAutofit/>
          </a:bodyPr>
          <a:lstStyle/>
          <a:p>
            <a:pPr marL="0" indent="0">
              <a:buNone/>
            </a:pPr>
            <a:r>
              <a:rPr lang="en-US" sz="2400" dirty="0" smtClean="0">
                <a:solidFill>
                  <a:schemeClr val="tx1"/>
                </a:solidFill>
              </a:rPr>
              <a:t>5. </a:t>
            </a:r>
            <a:r>
              <a:rPr lang="en-US" sz="2400" b="1" dirty="0" smtClean="0">
                <a:solidFill>
                  <a:schemeClr val="tx1"/>
                </a:solidFill>
              </a:rPr>
              <a:t>Destruction or illegality</a:t>
            </a:r>
          </a:p>
          <a:p>
            <a:pPr marL="0" indent="0">
              <a:buNone/>
            </a:pPr>
            <a:r>
              <a:rPr lang="en-US" sz="2400" dirty="0" smtClean="0"/>
              <a:t>When the subject matter contained in the offer is declared illegal by a  court of  law  after an offer has been made, the the contract is terminated at this point</a:t>
            </a:r>
          </a:p>
          <a:p>
            <a:pPr marL="0" indent="0">
              <a:buNone/>
            </a:pPr>
            <a:r>
              <a:rPr lang="en-US" sz="2400" dirty="0" smtClean="0">
                <a:solidFill>
                  <a:schemeClr val="tx1"/>
                </a:solidFill>
              </a:rPr>
              <a:t>If the subject matter also gets destroyed or damaged after the offer was made, then the contract is also rejected</a:t>
            </a:r>
          </a:p>
          <a:p>
            <a:pPr marL="0" indent="0">
              <a:buNone/>
            </a:pPr>
            <a:r>
              <a:rPr lang="en-US" sz="2400" dirty="0" smtClean="0"/>
              <a:t>An example is if Ahmed offered to sell a laptop to Fazul and then laptop broke down after the offer was made. This offer is terminated immediately</a:t>
            </a:r>
            <a:endParaRPr lang="en-US" sz="2400" dirty="0" smtClean="0">
              <a:solidFill>
                <a:schemeClr val="tx1"/>
              </a:solidFill>
            </a:endParaRPr>
          </a:p>
        </p:txBody>
      </p:sp>
    </p:spTree>
    <p:extLst>
      <p:ext uri="{BB962C8B-B14F-4D97-AF65-F5344CB8AC3E}">
        <p14:creationId xmlns:p14="http://schemas.microsoft.com/office/powerpoint/2010/main" val="2534552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smtClean="0">
                <a:solidFill>
                  <a:schemeClr val="tx1"/>
                </a:solidFill>
              </a:rPr>
              <a:t>THANK YOU FOR FOLLOWING </a:t>
            </a:r>
            <a:endParaRPr lang="en-US" sz="6000" dirty="0">
              <a:solidFill>
                <a:schemeClr val="tx1"/>
              </a:solidFill>
            </a:endParaRPr>
          </a:p>
        </p:txBody>
      </p:sp>
    </p:spTree>
    <p:extLst>
      <p:ext uri="{BB962C8B-B14F-4D97-AF65-F5344CB8AC3E}">
        <p14:creationId xmlns:p14="http://schemas.microsoft.com/office/powerpoint/2010/main" val="1554135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0" y="1384300"/>
            <a:ext cx="10263189" cy="808567"/>
          </a:xfrm>
        </p:spPr>
        <p:txBody>
          <a:bodyPr>
            <a:normAutofit/>
          </a:bodyPr>
          <a:lstStyle/>
          <a:p>
            <a:pPr algn="ctr"/>
            <a:r>
              <a:rPr lang="en-US" sz="2400" dirty="0" smtClean="0"/>
              <a:t>AREAS COVERED IN THIS PRESENTATION</a:t>
            </a:r>
            <a:endParaRPr lang="en-US" sz="2400" dirty="0"/>
          </a:p>
        </p:txBody>
      </p:sp>
      <p:sp>
        <p:nvSpPr>
          <p:cNvPr id="5" name="Content Placeholder 4"/>
          <p:cNvSpPr>
            <a:spLocks noGrp="1"/>
          </p:cNvSpPr>
          <p:nvPr>
            <p:ph sz="half" idx="1"/>
          </p:nvPr>
        </p:nvSpPr>
        <p:spPr>
          <a:xfrm>
            <a:off x="695322" y="2493433"/>
            <a:ext cx="4937655" cy="3615267"/>
          </a:xfrm>
        </p:spPr>
        <p:txBody>
          <a:bodyPr>
            <a:normAutofit/>
          </a:bodyPr>
          <a:lstStyle/>
          <a:p>
            <a:r>
              <a:rPr lang="en-US" sz="2400" dirty="0" smtClean="0">
                <a:solidFill>
                  <a:schemeClr val="tx1"/>
                </a:solidFill>
              </a:rPr>
              <a:t>Introduction</a:t>
            </a:r>
          </a:p>
          <a:p>
            <a:r>
              <a:rPr lang="en-US" sz="2400" dirty="0" smtClean="0">
                <a:solidFill>
                  <a:schemeClr val="tx1"/>
                </a:solidFill>
              </a:rPr>
              <a:t>Requirements for a valid offer</a:t>
            </a:r>
          </a:p>
          <a:p>
            <a:r>
              <a:rPr lang="en-US" sz="2400" dirty="0" smtClean="0">
                <a:solidFill>
                  <a:schemeClr val="tx1"/>
                </a:solidFill>
              </a:rPr>
              <a:t>Special or indirect offers</a:t>
            </a:r>
          </a:p>
          <a:p>
            <a:r>
              <a:rPr lang="en-US" sz="2400" dirty="0" smtClean="0">
                <a:solidFill>
                  <a:schemeClr val="tx1"/>
                </a:solidFill>
              </a:rPr>
              <a:t>Requirements for a valid acceptance</a:t>
            </a:r>
            <a:endParaRPr lang="en-US" sz="2400" dirty="0">
              <a:solidFill>
                <a:schemeClr val="tx1"/>
              </a:solidFill>
            </a:endParaRPr>
          </a:p>
        </p:txBody>
      </p:sp>
      <p:sp>
        <p:nvSpPr>
          <p:cNvPr id="6" name="Content Placeholder 5"/>
          <p:cNvSpPr>
            <a:spLocks noGrp="1"/>
          </p:cNvSpPr>
          <p:nvPr>
            <p:ph sz="half" idx="2"/>
          </p:nvPr>
        </p:nvSpPr>
        <p:spPr>
          <a:xfrm>
            <a:off x="5871633" y="2493434"/>
            <a:ext cx="5444067" cy="3615266"/>
          </a:xfrm>
        </p:spPr>
        <p:txBody>
          <a:bodyPr>
            <a:normAutofit/>
          </a:bodyPr>
          <a:lstStyle/>
          <a:p>
            <a:r>
              <a:rPr lang="en-US" sz="2400" dirty="0" smtClean="0">
                <a:solidFill>
                  <a:schemeClr val="tx1"/>
                </a:solidFill>
              </a:rPr>
              <a:t>Termination of an offer</a:t>
            </a:r>
            <a:endParaRPr lang="en-US" sz="2400" dirty="0">
              <a:solidFill>
                <a:schemeClr val="tx1"/>
              </a:solidFill>
            </a:endParaRPr>
          </a:p>
        </p:txBody>
      </p:sp>
    </p:spTree>
    <p:extLst>
      <p:ext uri="{BB962C8B-B14F-4D97-AF65-F5344CB8AC3E}">
        <p14:creationId xmlns:p14="http://schemas.microsoft.com/office/powerpoint/2010/main" val="3265018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01700" y="1841501"/>
            <a:ext cx="8534400" cy="3060700"/>
          </a:xfrm>
        </p:spPr>
        <p:txBody>
          <a:bodyPr>
            <a:noAutofit/>
          </a:bodyPr>
          <a:lstStyle/>
          <a:p>
            <a:r>
              <a:rPr lang="en-US" sz="2400" dirty="0" smtClean="0">
                <a:solidFill>
                  <a:schemeClr val="tx1"/>
                </a:solidFill>
              </a:rPr>
              <a:t>Among the six elements of an enforceable contract, offer  an acceptance is a crucial element</a:t>
            </a:r>
          </a:p>
          <a:p>
            <a:r>
              <a:rPr lang="en-US" sz="2400" dirty="0" smtClean="0"/>
              <a:t>For a contract to be valid, there should exist an offer or proposal made by the offeror an that the offeree should accept it in order for the contract to be upheld</a:t>
            </a:r>
            <a:endParaRPr lang="en-US" sz="2400" dirty="0">
              <a:solidFill>
                <a:schemeClr val="tx1"/>
              </a:solidFill>
            </a:endParaRPr>
          </a:p>
        </p:txBody>
      </p:sp>
      <p:sp>
        <p:nvSpPr>
          <p:cNvPr id="7" name="TextBox 6"/>
          <p:cNvSpPr txBox="1"/>
          <p:nvPr/>
        </p:nvSpPr>
        <p:spPr>
          <a:xfrm>
            <a:off x="1174750" y="1168400"/>
            <a:ext cx="7988300" cy="461665"/>
          </a:xfrm>
          <a:prstGeom prst="rect">
            <a:avLst/>
          </a:prstGeom>
          <a:noFill/>
        </p:spPr>
        <p:txBody>
          <a:bodyPr wrap="square" rtlCol="0">
            <a:spAutoFit/>
          </a:bodyPr>
          <a:lstStyle/>
          <a:p>
            <a:pPr algn="ctr"/>
            <a:r>
              <a:rPr lang="en-US" sz="2400" dirty="0" smtClean="0"/>
              <a:t>INTRODUCTION</a:t>
            </a:r>
            <a:endParaRPr lang="en-US" sz="2400" dirty="0"/>
          </a:p>
        </p:txBody>
      </p:sp>
    </p:spTree>
    <p:extLst>
      <p:ext uri="{BB962C8B-B14F-4D97-AF65-F5344CB8AC3E}">
        <p14:creationId xmlns:p14="http://schemas.microsoft.com/office/powerpoint/2010/main" val="272969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12" y="495300"/>
            <a:ext cx="10910888" cy="859367"/>
          </a:xfrm>
        </p:spPr>
        <p:txBody>
          <a:bodyPr>
            <a:normAutofit/>
          </a:bodyPr>
          <a:lstStyle/>
          <a:p>
            <a:pPr algn="ctr"/>
            <a:r>
              <a:rPr lang="en-US" sz="2400" dirty="0" smtClean="0"/>
              <a:t>REQUIREMENTS FOR AN OFFER TO BE VALID</a:t>
            </a:r>
            <a:endParaRPr lang="en-US" sz="2400" dirty="0"/>
          </a:p>
        </p:txBody>
      </p:sp>
      <p:sp>
        <p:nvSpPr>
          <p:cNvPr id="3" name="Content Placeholder 2"/>
          <p:cNvSpPr>
            <a:spLocks noGrp="1"/>
          </p:cNvSpPr>
          <p:nvPr>
            <p:ph idx="1"/>
          </p:nvPr>
        </p:nvSpPr>
        <p:spPr>
          <a:xfrm>
            <a:off x="684212" y="1244600"/>
            <a:ext cx="10910888" cy="4250267"/>
          </a:xfrm>
        </p:spPr>
        <p:txBody>
          <a:bodyPr>
            <a:noAutofit/>
          </a:bodyPr>
          <a:lstStyle/>
          <a:p>
            <a:pPr lvl="1"/>
            <a:r>
              <a:rPr lang="en-US" sz="2400" dirty="0" smtClean="0"/>
              <a:t>For an offer to qualify as valid, it must meet the three below characteristics</a:t>
            </a:r>
          </a:p>
          <a:p>
            <a:pPr marL="1371600" lvl="2" indent="-457200">
              <a:buFont typeface="+mj-lt"/>
              <a:buAutoNum type="arabicPeriod"/>
            </a:pPr>
            <a:r>
              <a:rPr lang="en-US" sz="2400" dirty="0" smtClean="0">
                <a:solidFill>
                  <a:schemeClr val="tx1"/>
                </a:solidFill>
              </a:rPr>
              <a:t>Full information must be availed to both </a:t>
            </a:r>
            <a:r>
              <a:rPr lang="en-US" sz="2400" dirty="0" smtClean="0"/>
              <a:t>offeror and offeree</a:t>
            </a:r>
          </a:p>
          <a:p>
            <a:pPr lvl="3"/>
            <a:r>
              <a:rPr lang="en-US" sz="2400" dirty="0" smtClean="0"/>
              <a:t>Information can be passed either orally or in written form</a:t>
            </a:r>
          </a:p>
          <a:p>
            <a:pPr marL="1371600" lvl="2" indent="-457200">
              <a:buFont typeface="+mj-lt"/>
              <a:buAutoNum type="arabicPeriod"/>
            </a:pPr>
            <a:r>
              <a:rPr lang="en-US" sz="2400" dirty="0" smtClean="0"/>
              <a:t>Definite and clear </a:t>
            </a:r>
          </a:p>
          <a:p>
            <a:pPr lvl="3"/>
            <a:r>
              <a:rPr lang="en-US" sz="2400" dirty="0" smtClean="0"/>
              <a:t>An offer must be very clear and must mention all the terms involved in the contract and the expectation s of both parties in the agreement</a:t>
            </a:r>
          </a:p>
          <a:p>
            <a:pPr marL="1371600" lvl="2" indent="-457200">
              <a:buFont typeface="+mj-lt"/>
              <a:buAutoNum type="arabicPeriod"/>
            </a:pPr>
            <a:r>
              <a:rPr lang="en-US" sz="2400" dirty="0" smtClean="0">
                <a:solidFill>
                  <a:schemeClr val="tx1"/>
                </a:solidFill>
              </a:rPr>
              <a:t>Offer must me made with clear and serious intent</a:t>
            </a:r>
          </a:p>
          <a:p>
            <a:pPr lvl="3"/>
            <a:r>
              <a:rPr lang="en-US" sz="2400" dirty="0" smtClean="0"/>
              <a:t>Example is that an offer made under duress of under emotional stress cannot qualify as valid since all parties are not in the right state of mind</a:t>
            </a:r>
            <a:endParaRPr lang="en-US" sz="2400" dirty="0">
              <a:solidFill>
                <a:schemeClr val="tx1"/>
              </a:solidFill>
            </a:endParaRPr>
          </a:p>
        </p:txBody>
      </p:sp>
    </p:spTree>
    <p:extLst>
      <p:ext uri="{BB962C8B-B14F-4D97-AF65-F5344CB8AC3E}">
        <p14:creationId xmlns:p14="http://schemas.microsoft.com/office/powerpoint/2010/main" val="3681261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112" y="520700"/>
            <a:ext cx="8534400" cy="681567"/>
          </a:xfrm>
        </p:spPr>
        <p:txBody>
          <a:bodyPr>
            <a:normAutofit/>
          </a:bodyPr>
          <a:lstStyle/>
          <a:p>
            <a:pPr algn="ctr"/>
            <a:r>
              <a:rPr lang="en-US" sz="2400" dirty="0" smtClean="0"/>
              <a:t>SPECIAL OR INDIRECT OFFERS</a:t>
            </a:r>
            <a:endParaRPr lang="en-US" sz="2400" dirty="0"/>
          </a:p>
        </p:txBody>
      </p:sp>
      <p:sp>
        <p:nvSpPr>
          <p:cNvPr id="3" name="Content Placeholder 2"/>
          <p:cNvSpPr>
            <a:spLocks noGrp="1"/>
          </p:cNvSpPr>
          <p:nvPr>
            <p:ph idx="1"/>
          </p:nvPr>
        </p:nvSpPr>
        <p:spPr>
          <a:xfrm>
            <a:off x="595312" y="1447801"/>
            <a:ext cx="11304588" cy="3606800"/>
          </a:xfrm>
        </p:spPr>
        <p:txBody>
          <a:bodyPr>
            <a:noAutofit/>
          </a:bodyPr>
          <a:lstStyle/>
          <a:p>
            <a:r>
              <a:rPr lang="en-US" sz="2400" dirty="0" smtClean="0">
                <a:solidFill>
                  <a:schemeClr val="tx1"/>
                </a:solidFill>
              </a:rPr>
              <a:t>When we have little or no direct contact between two parties entering into a contract, then the requirements tend to get a bit complicated</a:t>
            </a:r>
          </a:p>
          <a:p>
            <a:pPr marL="457200" indent="-457200">
              <a:buFont typeface="+mj-lt"/>
              <a:buAutoNum type="arabicPeriod"/>
            </a:pPr>
            <a:r>
              <a:rPr lang="en-US" sz="2400" b="1" dirty="0" smtClean="0"/>
              <a:t>BIDS AND ESTIMATES</a:t>
            </a:r>
          </a:p>
          <a:p>
            <a:pPr marL="400050" lvl="1" indent="0">
              <a:buNone/>
            </a:pPr>
            <a:r>
              <a:rPr lang="en-US" sz="2400" dirty="0" smtClean="0">
                <a:solidFill>
                  <a:schemeClr val="tx1"/>
                </a:solidFill>
              </a:rPr>
              <a:t>The proposals that are received when replying to a call for bids, offers and quotations can be termed as offers and they can be accepted or rejected by the party  that has called for the bids</a:t>
            </a:r>
            <a:endParaRPr lang="en-US" sz="2400" dirty="0"/>
          </a:p>
          <a:p>
            <a:pPr marL="400050" lvl="1" indent="0">
              <a:buNone/>
            </a:pPr>
            <a:r>
              <a:rPr lang="en-US" sz="2400" dirty="0" smtClean="0"/>
              <a:t>2. </a:t>
            </a:r>
            <a:r>
              <a:rPr lang="en-US" sz="2400" b="1" dirty="0" smtClean="0"/>
              <a:t>AUCTIONS</a:t>
            </a:r>
          </a:p>
          <a:p>
            <a:pPr marL="400050" lvl="1" indent="0">
              <a:buNone/>
            </a:pPr>
            <a:r>
              <a:rPr lang="en-US" sz="2400" dirty="0" smtClean="0"/>
              <a:t>When advertisement for public or private auction is done, the one selling the goods has already made an offer that they will sell the goods to the highest bidder at the auction</a:t>
            </a:r>
            <a:endParaRPr lang="en-US" sz="2400" dirty="0"/>
          </a:p>
        </p:txBody>
      </p:sp>
    </p:spTree>
    <p:extLst>
      <p:ext uri="{BB962C8B-B14F-4D97-AF65-F5344CB8AC3E}">
        <p14:creationId xmlns:p14="http://schemas.microsoft.com/office/powerpoint/2010/main" val="708487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749301"/>
            <a:ext cx="8534400" cy="711200"/>
          </a:xfrm>
        </p:spPr>
        <p:txBody>
          <a:bodyPr>
            <a:normAutofit/>
          </a:bodyPr>
          <a:lstStyle/>
          <a:p>
            <a:pPr algn="ctr"/>
            <a:r>
              <a:rPr lang="en-US" altLang="ar-AE" sz="2400" dirty="0" smtClean="0">
                <a:solidFill>
                  <a:schemeClr val="tx1"/>
                </a:solidFill>
              </a:rPr>
              <a:t>SPECIAL OR INDIRECT OFFERS</a:t>
            </a:r>
            <a:endParaRPr lang="en-US" sz="2400" dirty="0">
              <a:solidFill>
                <a:schemeClr val="tx1"/>
              </a:solidFill>
            </a:endParaRPr>
          </a:p>
        </p:txBody>
      </p:sp>
      <p:sp>
        <p:nvSpPr>
          <p:cNvPr id="3" name="Content Placeholder 2"/>
          <p:cNvSpPr>
            <a:spLocks noGrp="1"/>
          </p:cNvSpPr>
          <p:nvPr>
            <p:ph idx="1"/>
          </p:nvPr>
        </p:nvSpPr>
        <p:spPr>
          <a:xfrm>
            <a:off x="684212" y="1600201"/>
            <a:ext cx="10021888" cy="3606800"/>
          </a:xfrm>
        </p:spPr>
        <p:txBody>
          <a:bodyPr>
            <a:noAutofit/>
          </a:bodyPr>
          <a:lstStyle/>
          <a:p>
            <a:pPr marL="0" indent="0">
              <a:buNone/>
            </a:pPr>
            <a:r>
              <a:rPr lang="en-US" sz="2400" dirty="0">
                <a:solidFill>
                  <a:schemeClr val="tx1"/>
                </a:solidFill>
              </a:rPr>
              <a:t>2. </a:t>
            </a:r>
            <a:r>
              <a:rPr lang="en-US" sz="2400" dirty="0" smtClean="0">
                <a:solidFill>
                  <a:schemeClr val="tx1"/>
                </a:solidFill>
              </a:rPr>
              <a:t>Advertisements</a:t>
            </a:r>
          </a:p>
          <a:p>
            <a:pPr marL="0" indent="0">
              <a:buNone/>
            </a:pPr>
            <a:r>
              <a:rPr lang="en-US" sz="2400" dirty="0" smtClean="0">
                <a:solidFill>
                  <a:schemeClr val="tx1"/>
                </a:solidFill>
              </a:rPr>
              <a:t>Advertisements such as the ones done on the internet ,social media and websites are not treated as offers but are rather treated as invitation to trade since they lack the commitment to sell and can not qualify to be offers</a:t>
            </a:r>
          </a:p>
          <a:p>
            <a:pPr marL="0" indent="0">
              <a:buNone/>
            </a:pPr>
            <a:r>
              <a:rPr lang="en-US" sz="2400" dirty="0">
                <a:solidFill>
                  <a:schemeClr val="tx1"/>
                </a:solidFill>
              </a:rPr>
              <a:t>3. </a:t>
            </a:r>
            <a:r>
              <a:rPr lang="en-US" sz="2400" dirty="0" smtClean="0">
                <a:solidFill>
                  <a:schemeClr val="tx1"/>
                </a:solidFill>
              </a:rPr>
              <a:t>Public offers</a:t>
            </a:r>
            <a:endParaRPr lang="en-US" sz="2400" dirty="0">
              <a:solidFill>
                <a:schemeClr val="tx1"/>
              </a:solidFill>
            </a:endParaRPr>
          </a:p>
          <a:p>
            <a:pPr marL="0" indent="0">
              <a:buNone/>
            </a:pPr>
            <a:r>
              <a:rPr lang="en-US" sz="2400" dirty="0" smtClean="0">
                <a:solidFill>
                  <a:schemeClr val="tx1"/>
                </a:solidFill>
              </a:rPr>
              <a:t>At times, we see the police post wanted criminals to the public and promise a reward to whoever helps with information that will help in catching he criminal. This can be treated as an offer</a:t>
            </a: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p:txBody>
      </p:sp>
    </p:spTree>
    <p:extLst>
      <p:ext uri="{BB962C8B-B14F-4D97-AF65-F5344CB8AC3E}">
        <p14:creationId xmlns:p14="http://schemas.microsoft.com/office/powerpoint/2010/main" val="970821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271780"/>
            <a:ext cx="8748712" cy="1676399"/>
          </a:xfrm>
        </p:spPr>
        <p:txBody>
          <a:bodyPr>
            <a:normAutofit/>
          </a:bodyPr>
          <a:lstStyle/>
          <a:p>
            <a:pPr algn="ctr"/>
            <a:r>
              <a:rPr lang="en-US" sz="2400" dirty="0" smtClean="0"/>
              <a:t>REQUIREMENTS FOR A VALID ACCEPTANCE</a:t>
            </a:r>
            <a:endParaRPr lang="en-US" sz="2400" dirty="0"/>
          </a:p>
        </p:txBody>
      </p:sp>
      <p:sp>
        <p:nvSpPr>
          <p:cNvPr id="3" name="Content Placeholder 2"/>
          <p:cNvSpPr>
            <a:spLocks noGrp="1"/>
          </p:cNvSpPr>
          <p:nvPr>
            <p:ph idx="1"/>
          </p:nvPr>
        </p:nvSpPr>
        <p:spPr>
          <a:xfrm>
            <a:off x="671512" y="772161"/>
            <a:ext cx="10707688" cy="5892800"/>
          </a:xfrm>
        </p:spPr>
        <p:txBody>
          <a:bodyPr>
            <a:noAutofit/>
          </a:bodyPr>
          <a:lstStyle/>
          <a:p>
            <a:pPr marL="0" indent="0">
              <a:buNone/>
            </a:pPr>
            <a:r>
              <a:rPr lang="en-US" sz="2400" dirty="0" smtClean="0">
                <a:solidFill>
                  <a:schemeClr val="tx1"/>
                </a:solidFill>
              </a:rPr>
              <a:t>For an acceptance of an offer to be valid, the following must happen;	</a:t>
            </a:r>
          </a:p>
          <a:p>
            <a:pPr marL="857250" lvl="1" indent="-457200">
              <a:buFont typeface="+mj-lt"/>
              <a:buAutoNum type="arabicPeriod"/>
            </a:pPr>
            <a:r>
              <a:rPr lang="en-US" sz="2400" dirty="0"/>
              <a:t>	</a:t>
            </a:r>
            <a:r>
              <a:rPr lang="en-US" sz="2400" dirty="0" smtClean="0"/>
              <a:t>The </a:t>
            </a:r>
            <a:r>
              <a:rPr lang="en-US" sz="2400" dirty="0"/>
              <a:t>acceptance must be properly communicated to the </a:t>
            </a:r>
            <a:r>
              <a:rPr lang="en-US" sz="2400" dirty="0" smtClean="0"/>
              <a:t>offeror </a:t>
            </a:r>
            <a:r>
              <a:rPr lang="en-US" sz="2400" dirty="0"/>
              <a:t> for the acceptance to be </a:t>
            </a:r>
            <a:r>
              <a:rPr lang="en-US" sz="2400" dirty="0" smtClean="0"/>
              <a:t>valid.</a:t>
            </a:r>
            <a:r>
              <a:rPr lang="en-US" sz="2400" dirty="0"/>
              <a:t> </a:t>
            </a:r>
            <a:r>
              <a:rPr lang="en-US" sz="2400" dirty="0" smtClean="0"/>
              <a:t>T</a:t>
            </a:r>
          </a:p>
          <a:p>
            <a:pPr marL="1257300" lvl="2" indent="-457200"/>
            <a:r>
              <a:rPr lang="en-US" sz="2400" dirty="0" smtClean="0"/>
              <a:t>here </a:t>
            </a:r>
            <a:r>
              <a:rPr lang="en-US" sz="2400" dirty="0"/>
              <a:t>must also be proper timelines on when the acceptance becomes </a:t>
            </a:r>
            <a:r>
              <a:rPr lang="en-US" sz="2400" dirty="0" smtClean="0"/>
              <a:t>effective</a:t>
            </a:r>
            <a:endParaRPr lang="en-US" sz="2400" dirty="0"/>
          </a:p>
          <a:p>
            <a:pPr marL="1257300" lvl="2" indent="-457200"/>
            <a:r>
              <a:rPr lang="en-US" sz="2400" dirty="0" smtClean="0"/>
              <a:t>Common forms of communication are telephone, email and official letters</a:t>
            </a:r>
            <a:endParaRPr lang="en-US" sz="2400" dirty="0"/>
          </a:p>
          <a:p>
            <a:pPr marL="857250" lvl="1" indent="-457200">
              <a:buFont typeface="+mj-lt"/>
              <a:buAutoNum type="arabicPeriod"/>
            </a:pPr>
            <a:r>
              <a:rPr lang="en-US" sz="2400" dirty="0"/>
              <a:t>The acceptance must be </a:t>
            </a:r>
            <a:r>
              <a:rPr lang="en-US" sz="2400" dirty="0" smtClean="0"/>
              <a:t>unconditional and must be the same as the offer. A difference between the offer and acceptance will regard the acceptance as a rejection and is commonly referred to as a counter offer</a:t>
            </a:r>
            <a:endParaRPr lang="en-US" sz="2400" dirty="0"/>
          </a:p>
        </p:txBody>
      </p:sp>
    </p:spTree>
    <p:extLst>
      <p:ext uri="{BB962C8B-B14F-4D97-AF65-F5344CB8AC3E}">
        <p14:creationId xmlns:p14="http://schemas.microsoft.com/office/powerpoint/2010/main" val="243266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049866"/>
            <a:ext cx="8534400" cy="1507067"/>
          </a:xfrm>
        </p:spPr>
        <p:txBody>
          <a:bodyPr>
            <a:normAutofit/>
          </a:bodyPr>
          <a:lstStyle/>
          <a:p>
            <a:pPr algn="ctr"/>
            <a:r>
              <a:rPr lang="en-US" sz="2400" dirty="0" smtClean="0"/>
              <a:t>TERMINATION OF AN OFFER</a:t>
            </a:r>
            <a:endParaRPr lang="en-US" sz="2400" dirty="0"/>
          </a:p>
        </p:txBody>
      </p:sp>
      <p:sp>
        <p:nvSpPr>
          <p:cNvPr id="3" name="Content Placeholder 2"/>
          <p:cNvSpPr>
            <a:spLocks noGrp="1"/>
          </p:cNvSpPr>
          <p:nvPr>
            <p:ph idx="1"/>
          </p:nvPr>
        </p:nvSpPr>
        <p:spPr>
          <a:xfrm>
            <a:off x="874712" y="1562100"/>
            <a:ext cx="8534400" cy="3615267"/>
          </a:xfrm>
        </p:spPr>
        <p:txBody>
          <a:bodyPr>
            <a:noAutofit/>
          </a:bodyPr>
          <a:lstStyle/>
          <a:p>
            <a:r>
              <a:rPr lang="en-US" sz="2400" dirty="0" smtClean="0">
                <a:solidFill>
                  <a:schemeClr val="tx1"/>
                </a:solidFill>
              </a:rPr>
              <a:t>Offers can be terminated in several ways</a:t>
            </a:r>
          </a:p>
          <a:p>
            <a:pPr marL="914400" lvl="1" indent="-457200">
              <a:buFont typeface="+mj-lt"/>
              <a:buAutoNum type="arabicPeriod"/>
            </a:pPr>
            <a:r>
              <a:rPr lang="en-US" sz="2200" b="1" dirty="0" smtClean="0"/>
              <a:t>Time lapse</a:t>
            </a:r>
          </a:p>
          <a:p>
            <a:pPr marL="457200" lvl="1" indent="0">
              <a:buNone/>
            </a:pPr>
            <a:r>
              <a:rPr lang="en-US" sz="2200" dirty="0" smtClean="0"/>
              <a:t>Offers have a specific time frame and the offeree does not make up their mind during this timeframe, the the opportunity ends</a:t>
            </a:r>
          </a:p>
          <a:p>
            <a:pPr marL="457200" lvl="1" indent="0">
              <a:buNone/>
            </a:pPr>
            <a:r>
              <a:rPr lang="en-US" sz="2200" dirty="0" smtClean="0">
                <a:solidFill>
                  <a:schemeClr val="tx1"/>
                </a:solidFill>
              </a:rPr>
              <a:t>2. </a:t>
            </a:r>
            <a:r>
              <a:rPr lang="en-US" sz="2200" b="1" dirty="0" smtClean="0">
                <a:solidFill>
                  <a:schemeClr val="tx1"/>
                </a:solidFill>
              </a:rPr>
              <a:t>Revocation </a:t>
            </a:r>
          </a:p>
          <a:p>
            <a:pPr marL="457200" lvl="1" indent="0">
              <a:buNone/>
            </a:pPr>
            <a:r>
              <a:rPr lang="en-US" sz="2200" dirty="0" smtClean="0"/>
              <a:t>When the offeree fails to either accept or reject the offer, then the offeror can withdraw the offer or choose to extend the offer.</a:t>
            </a:r>
          </a:p>
          <a:p>
            <a:pPr marL="457200" lvl="1" indent="0">
              <a:buNone/>
            </a:pPr>
            <a:r>
              <a:rPr lang="en-US" sz="2200" dirty="0" smtClean="0">
                <a:solidFill>
                  <a:schemeClr val="tx1"/>
                </a:solidFill>
              </a:rPr>
              <a:t>Revocation of an offer is communicated  verbally or in written form</a:t>
            </a:r>
          </a:p>
          <a:p>
            <a:pPr marL="457200" lvl="1" indent="0">
              <a:buNone/>
            </a:pPr>
            <a:endParaRPr lang="en-US" sz="2200" dirty="0">
              <a:solidFill>
                <a:schemeClr val="tx1"/>
              </a:solidFill>
            </a:endParaRPr>
          </a:p>
        </p:txBody>
      </p:sp>
    </p:spTree>
    <p:extLst>
      <p:ext uri="{BB962C8B-B14F-4D97-AF65-F5344CB8AC3E}">
        <p14:creationId xmlns:p14="http://schemas.microsoft.com/office/powerpoint/2010/main" val="488481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1608666"/>
            <a:ext cx="8534400" cy="1507067"/>
          </a:xfrm>
        </p:spPr>
        <p:txBody>
          <a:bodyPr>
            <a:normAutofit/>
          </a:bodyPr>
          <a:lstStyle/>
          <a:p>
            <a:pPr algn="ctr"/>
            <a:r>
              <a:rPr lang="en-US" sz="2400" dirty="0" smtClean="0"/>
              <a:t>TERMINATION OF AN OFFER</a:t>
            </a:r>
            <a:endParaRPr lang="en-US" sz="2400" dirty="0"/>
          </a:p>
        </p:txBody>
      </p:sp>
      <p:sp>
        <p:nvSpPr>
          <p:cNvPr id="3" name="Content Placeholder 2"/>
          <p:cNvSpPr>
            <a:spLocks noGrp="1"/>
          </p:cNvSpPr>
          <p:nvPr>
            <p:ph idx="1"/>
          </p:nvPr>
        </p:nvSpPr>
        <p:spPr>
          <a:xfrm>
            <a:off x="684212" y="2108200"/>
            <a:ext cx="10072688" cy="3615267"/>
          </a:xfrm>
        </p:spPr>
        <p:txBody>
          <a:bodyPr>
            <a:noAutofit/>
          </a:bodyPr>
          <a:lstStyle/>
          <a:p>
            <a:r>
              <a:rPr lang="en-US" sz="2400" dirty="0" smtClean="0">
                <a:solidFill>
                  <a:schemeClr val="tx1"/>
                </a:solidFill>
              </a:rPr>
              <a:t>3. </a:t>
            </a:r>
            <a:r>
              <a:rPr lang="en-US" sz="2400" b="1" dirty="0" smtClean="0">
                <a:solidFill>
                  <a:schemeClr val="tx1"/>
                </a:solidFill>
              </a:rPr>
              <a:t>Rejection</a:t>
            </a:r>
          </a:p>
          <a:p>
            <a:pPr lvl="1"/>
            <a:r>
              <a:rPr lang="en-US" sz="2200" dirty="0" smtClean="0"/>
              <a:t>When the offeree refuses to agree to the terms of an offer, then that is rejection.</a:t>
            </a:r>
          </a:p>
          <a:p>
            <a:pPr lvl="1"/>
            <a:r>
              <a:rPr lang="en-US" sz="2200" dirty="0" smtClean="0">
                <a:solidFill>
                  <a:schemeClr val="tx1"/>
                </a:solidFill>
              </a:rPr>
              <a:t>Upon rejection, an</a:t>
            </a:r>
            <a:r>
              <a:rPr lang="en-US" sz="2200" dirty="0" smtClean="0"/>
              <a:t> offer cannot be revived or counter offered once the rejection has been communicated to the offeror</a:t>
            </a:r>
          </a:p>
          <a:p>
            <a:pPr lvl="1"/>
            <a:r>
              <a:rPr lang="en-US" sz="2200" b="1" dirty="0" smtClean="0">
                <a:solidFill>
                  <a:schemeClr val="tx1"/>
                </a:solidFill>
              </a:rPr>
              <a:t>4. Termination by death or incapacity</a:t>
            </a:r>
          </a:p>
          <a:p>
            <a:pPr marL="457200" lvl="1" indent="0">
              <a:buNone/>
            </a:pPr>
            <a:r>
              <a:rPr lang="en-US" sz="2200" dirty="0" smtClean="0"/>
              <a:t>If either the offeror or offeree dies or becomes incapacitated then the offer is immediately terminated</a:t>
            </a:r>
            <a:endParaRPr lang="en-US" sz="2200" dirty="0">
              <a:solidFill>
                <a:schemeClr val="tx1"/>
              </a:solidFill>
            </a:endParaRPr>
          </a:p>
        </p:txBody>
      </p:sp>
    </p:spTree>
    <p:extLst>
      <p:ext uri="{BB962C8B-B14F-4D97-AF65-F5344CB8AC3E}">
        <p14:creationId xmlns:p14="http://schemas.microsoft.com/office/powerpoint/2010/main" val="2055011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495</TotalTime>
  <Words>638</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vt:lpstr>
      <vt:lpstr>OFFER AND ACCEPTANCE</vt:lpstr>
      <vt:lpstr>AREAS COVERED IN THIS PRESENTATION</vt:lpstr>
      <vt:lpstr>PowerPoint Presentation</vt:lpstr>
      <vt:lpstr>REQUIREMENTS FOR AN OFFER TO BE VALID</vt:lpstr>
      <vt:lpstr>SPECIAL OR INDIRECT OFFERS</vt:lpstr>
      <vt:lpstr>SPECIAL OR INDIRECT OFFERS</vt:lpstr>
      <vt:lpstr>REQUIREMENTS FOR A VALID ACCEPTANCE</vt:lpstr>
      <vt:lpstr>TERMINATION OF AN OFFER</vt:lpstr>
      <vt:lpstr>TERMINATION OF AN OFFER</vt:lpstr>
      <vt:lpstr>TERMINATION OF AN OFFER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CONTRACTS</dc:title>
  <dc:creator>Windows User</dc:creator>
  <cp:lastModifiedBy>Windows User</cp:lastModifiedBy>
  <cp:revision>136</cp:revision>
  <dcterms:created xsi:type="dcterms:W3CDTF">2021-04-21T16:39:04Z</dcterms:created>
  <dcterms:modified xsi:type="dcterms:W3CDTF">2021-04-22T04:19:11Z</dcterms:modified>
</cp:coreProperties>
</file>