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8" r:id="rId9"/>
    <p:sldId id="267" r:id="rId10"/>
    <p:sldId id="260" r:id="rId11"/>
    <p:sldId id="270" r:id="rId12"/>
    <p:sldId id="262" r:id="rId13"/>
    <p:sldId id="271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3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6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8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9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4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4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7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9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3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Introducción</a:t>
            </a:r>
            <a:r>
              <a:rPr dirty="0"/>
              <a:t> a </a:t>
            </a:r>
            <a:r>
              <a:rPr dirty="0" err="1"/>
              <a:t>los</a:t>
            </a:r>
            <a:r>
              <a:rPr dirty="0"/>
              <a:t> Datos </a:t>
            </a:r>
            <a:r>
              <a:rPr dirty="0" err="1"/>
              <a:t>Masivos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5401730"/>
            <a:ext cx="5714228" cy="1405467"/>
          </a:xfrm>
        </p:spPr>
        <p:txBody>
          <a:bodyPr/>
          <a:lstStyle/>
          <a:p>
            <a:r>
              <a:rPr dirty="0"/>
              <a:t>Clase 1: </a:t>
            </a:r>
            <a:r>
              <a:rPr dirty="0" err="1"/>
              <a:t>Conceptos</a:t>
            </a:r>
            <a:r>
              <a:rPr dirty="0"/>
              <a:t> y </a:t>
            </a:r>
            <a:r>
              <a:rPr dirty="0" err="1"/>
              <a:t>Principios</a:t>
            </a:r>
            <a:r>
              <a:rPr dirty="0"/>
              <a:t> </a:t>
            </a:r>
            <a:r>
              <a:rPr dirty="0" err="1"/>
              <a:t>Fundamentales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5351"/>
            <a:ext cx="7772400" cy="1456267"/>
          </a:xfrm>
        </p:spPr>
        <p:txBody>
          <a:bodyPr/>
          <a:lstStyle/>
          <a:p>
            <a:r>
              <a:rPr dirty="0" err="1"/>
              <a:t>Preprocesamiento</a:t>
            </a:r>
            <a:r>
              <a:rPr dirty="0"/>
              <a:t>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68853"/>
            <a:ext cx="7772400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Antes de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es fundamental </a:t>
            </a:r>
            <a:r>
              <a:rPr lang="en-US" dirty="0" err="1"/>
              <a:t>limpiarlos</a:t>
            </a:r>
            <a:r>
              <a:rPr lang="en-US" dirty="0"/>
              <a:t> y </a:t>
            </a:r>
            <a:r>
              <a:rPr lang="en-US" dirty="0" err="1"/>
              <a:t>prepararlos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Manejo</a:t>
            </a:r>
            <a:r>
              <a:rPr lang="en-US" b="1" dirty="0"/>
              <a:t> de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faltantes</a:t>
            </a:r>
            <a:r>
              <a:rPr lang="en-US" dirty="0"/>
              <a:t>: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filas</a:t>
            </a:r>
            <a:r>
              <a:rPr lang="en-US" dirty="0"/>
              <a:t>, </a:t>
            </a:r>
            <a:r>
              <a:rPr lang="en-US" dirty="0" err="1"/>
              <a:t>rellenar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con la media o usar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predictivos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Detección</a:t>
            </a:r>
            <a:r>
              <a:rPr lang="en-US" b="1" dirty="0"/>
              <a:t> y </a:t>
            </a:r>
            <a:r>
              <a:rPr lang="en-US" b="1" dirty="0" err="1"/>
              <a:t>eliminación</a:t>
            </a:r>
            <a:r>
              <a:rPr lang="en-US" b="1" dirty="0"/>
              <a:t> de 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atípicos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Conversión</a:t>
            </a:r>
            <a:r>
              <a:rPr lang="en-US" b="1" dirty="0"/>
              <a:t> de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categóricos</a:t>
            </a:r>
            <a:r>
              <a:rPr lang="en-US" dirty="0"/>
              <a:t>: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one-hot encoding para </a:t>
            </a:r>
            <a:r>
              <a:rPr lang="en-US" dirty="0" err="1"/>
              <a:t>transformar</a:t>
            </a:r>
            <a:r>
              <a:rPr lang="en-US" dirty="0"/>
              <a:t> variables </a:t>
            </a:r>
            <a:r>
              <a:rPr lang="en-US" dirty="0" err="1"/>
              <a:t>cualitativas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numéricas</a:t>
            </a:r>
            <a:r>
              <a:rPr lang="en-US" dirty="0"/>
              <a:t>.</a:t>
            </a:r>
          </a:p>
          <a:p>
            <a:endParaRPr dirty="0"/>
          </a:p>
        </p:txBody>
      </p:sp>
      <p:pic>
        <p:nvPicPr>
          <p:cNvPr id="4098" name="Picture 2" descr="Qué es el preprocesamiento de datos: definición, importancia y pasos?">
            <a:extLst>
              <a:ext uri="{FF2B5EF4-FFF2-40B4-BE49-F238E27FC236}">
                <a16:creationId xmlns:a16="http://schemas.microsoft.com/office/drawing/2014/main" id="{F8D80AED-38E6-7673-AFD9-80F83AA51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0500"/>
            <a:ext cx="914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4106-E8B9-0695-F8CC-B9C84B876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7992"/>
            <a:ext cx="7772400" cy="28929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Una </a:t>
            </a:r>
            <a:r>
              <a:rPr lang="en-US" dirty="0" err="1"/>
              <a:t>empresa</a:t>
            </a:r>
            <a:r>
              <a:rPr lang="en-US" dirty="0"/>
              <a:t> de </a:t>
            </a:r>
            <a:r>
              <a:rPr lang="en-US" dirty="0" err="1"/>
              <a:t>comercio</a:t>
            </a:r>
            <a:r>
              <a:rPr lang="en-US" dirty="0"/>
              <a:t> </a:t>
            </a:r>
            <a:r>
              <a:rPr lang="en-US" dirty="0" err="1"/>
              <a:t>electrónico</a:t>
            </a:r>
            <a:r>
              <a:rPr lang="en-US" dirty="0"/>
              <a:t>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analizar</a:t>
            </a:r>
            <a:r>
              <a:rPr lang="en-US" dirty="0"/>
              <a:t> las </a:t>
            </a:r>
            <a:r>
              <a:rPr lang="en-US" dirty="0" err="1"/>
              <a:t>opiniones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sus </a:t>
            </a:r>
            <a:r>
              <a:rPr lang="en-US" dirty="0" err="1"/>
              <a:t>productos</a:t>
            </a:r>
            <a:r>
              <a:rPr lang="en-US" dirty="0"/>
              <a:t>. Han </a:t>
            </a:r>
            <a:r>
              <a:rPr lang="en-US" dirty="0" err="1"/>
              <a:t>recopilado</a:t>
            </a:r>
            <a:r>
              <a:rPr lang="en-US" dirty="0"/>
              <a:t> miles de </a:t>
            </a:r>
            <a:r>
              <a:rPr lang="en-US" dirty="0" err="1"/>
              <a:t>reseñas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no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limpios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Tu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preprocesar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antes de </a:t>
            </a:r>
            <a:r>
              <a:rPr lang="en-US" dirty="0" err="1"/>
              <a:t>usarlo</a:t>
            </a:r>
            <a:r>
              <a:rPr lang="en-US" dirty="0"/>
              <a:t>???</a:t>
            </a:r>
          </a:p>
          <a:p>
            <a:endParaRPr lang="en-MX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DEE5F2-E7B2-C8F1-A480-6C74D92D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84990"/>
            <a:ext cx="7772400" cy="178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456267"/>
          </a:xfrm>
        </p:spPr>
        <p:txBody>
          <a:bodyPr/>
          <a:lstStyle/>
          <a:p>
            <a:r>
              <a:rPr dirty="0" err="1"/>
              <a:t>Privacidad</a:t>
            </a:r>
            <a:r>
              <a:rPr dirty="0"/>
              <a:t> y </a:t>
            </a:r>
            <a:r>
              <a:rPr dirty="0" err="1"/>
              <a:t>Riesgos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6267"/>
            <a:ext cx="8119641" cy="4840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Principales</a:t>
            </a:r>
            <a:r>
              <a:rPr lang="en-US" b="1" dirty="0"/>
              <a:t> </a:t>
            </a:r>
            <a:r>
              <a:rPr lang="en-US" b="1" dirty="0" err="1"/>
              <a:t>desafíos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 err="1"/>
              <a:t>Anonimización</a:t>
            </a:r>
            <a:r>
              <a:rPr lang="en-US" b="1" dirty="0"/>
              <a:t> </a:t>
            </a:r>
            <a:r>
              <a:rPr lang="en-US" b="1" dirty="0" err="1"/>
              <a:t>insuficiente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Uso</a:t>
            </a:r>
            <a:r>
              <a:rPr lang="en-US" b="1" dirty="0"/>
              <a:t> </a:t>
            </a:r>
            <a:r>
              <a:rPr lang="en-US" b="1" dirty="0" err="1"/>
              <a:t>indebido</a:t>
            </a:r>
            <a:r>
              <a:rPr lang="en-US" b="1" dirty="0"/>
              <a:t> de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personales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vender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usuarios</a:t>
            </a:r>
            <a:r>
              <a:rPr lang="en-US" dirty="0"/>
              <a:t> sin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consentimiento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Casos </a:t>
            </a:r>
            <a:r>
              <a:rPr lang="en-US" dirty="0" err="1"/>
              <a:t>como</a:t>
            </a:r>
            <a:r>
              <a:rPr lang="en-US" dirty="0"/>
              <a:t> Cambridge Analytica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demostrado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manipular la </a:t>
            </a:r>
            <a:r>
              <a:rPr lang="en-US" dirty="0" err="1"/>
              <a:t>opinión</a:t>
            </a:r>
            <a:r>
              <a:rPr lang="en-US" dirty="0"/>
              <a:t> </a:t>
            </a:r>
            <a:r>
              <a:rPr lang="en-US" dirty="0" err="1"/>
              <a:t>pública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recopilados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redes </a:t>
            </a:r>
            <a:r>
              <a:rPr lang="en-US" dirty="0" err="1"/>
              <a:t>sociales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Sesgo</a:t>
            </a:r>
            <a:r>
              <a:rPr lang="en-US" b="1" dirty="0"/>
              <a:t> </a:t>
            </a:r>
            <a:r>
              <a:rPr lang="en-US" b="1" dirty="0" err="1"/>
              <a:t>algorítmico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Modelos</a:t>
            </a:r>
            <a:r>
              <a:rPr lang="en-US" dirty="0"/>
              <a:t> de IA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discriminar</a:t>
            </a:r>
            <a:r>
              <a:rPr lang="en-US" dirty="0"/>
              <a:t> a </a:t>
            </a:r>
            <a:r>
              <a:rPr lang="en-US" dirty="0" err="1"/>
              <a:t>ciertos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sesgos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Ejemplo</a:t>
            </a:r>
            <a:r>
              <a:rPr lang="en-US" dirty="0"/>
              <a:t>: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contratación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IA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discriminar</a:t>
            </a:r>
            <a:r>
              <a:rPr lang="en-US" dirty="0"/>
              <a:t> contra </a:t>
            </a:r>
            <a:r>
              <a:rPr lang="en-US" dirty="0" err="1"/>
              <a:t>mujeres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entrena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históricos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predominan</a:t>
            </a:r>
            <a:r>
              <a:rPr lang="en-US" dirty="0"/>
              <a:t> hombres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ciertos</a:t>
            </a:r>
            <a:r>
              <a:rPr lang="en-US" dirty="0"/>
              <a:t> cargos.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7A2A-5BF9-EAD4-55BD-C4CA97DF1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3415"/>
            <a:ext cx="7772400" cy="364913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¿</a:t>
            </a:r>
            <a:r>
              <a:rPr lang="en-US" sz="2000" dirty="0" err="1"/>
              <a:t>Cuáles</a:t>
            </a:r>
            <a:r>
              <a:rPr lang="en-US" sz="2000" dirty="0"/>
              <a:t> son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límites</a:t>
            </a:r>
            <a:r>
              <a:rPr lang="en-US" sz="2000" dirty="0"/>
              <a:t> </a:t>
            </a:r>
            <a:r>
              <a:rPr lang="en-US" sz="2000" dirty="0" err="1"/>
              <a:t>éticos</a:t>
            </a:r>
            <a:r>
              <a:rPr lang="en-US" sz="2000" dirty="0"/>
              <a:t> del </a:t>
            </a:r>
            <a:r>
              <a:rPr lang="en-US" sz="2000" dirty="0" err="1"/>
              <a:t>uso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personales</a:t>
            </a:r>
            <a:r>
              <a:rPr lang="en-US" sz="2000" dirty="0"/>
              <a:t>?</a:t>
            </a:r>
          </a:p>
          <a:p>
            <a:pPr marL="0" indent="0" algn="ctr">
              <a:buNone/>
            </a:pPr>
            <a:r>
              <a:rPr lang="en-US" sz="2000" dirty="0"/>
              <a:t>¿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las </a:t>
            </a:r>
            <a:r>
              <a:rPr lang="en-US" sz="2000" dirty="0" err="1"/>
              <a:t>empresas</a:t>
            </a:r>
            <a:r>
              <a:rPr lang="en-US" sz="2000" dirty="0"/>
              <a:t> </a:t>
            </a:r>
            <a:r>
              <a:rPr lang="en-US" sz="2000" dirty="0" err="1"/>
              <a:t>manejar</a:t>
            </a:r>
            <a:r>
              <a:rPr lang="en-US" sz="2000" dirty="0"/>
              <a:t> </a:t>
            </a: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de forma </a:t>
            </a:r>
            <a:r>
              <a:rPr lang="en-US" sz="2000" dirty="0" err="1"/>
              <a:t>responsable</a:t>
            </a:r>
            <a:r>
              <a:rPr lang="en-US" sz="2000" dirty="0"/>
              <a:t>?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66049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456267"/>
          </a:xfrm>
        </p:spPr>
        <p:txBody>
          <a:bodyPr/>
          <a:lstStyle/>
          <a:p>
            <a:r>
              <a:rPr dirty="0" err="1"/>
              <a:t>Conclusiones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2"/>
            <a:ext cx="7772400" cy="1740060"/>
          </a:xfrm>
        </p:spPr>
        <p:txBody>
          <a:bodyPr/>
          <a:lstStyle/>
          <a:p>
            <a:pPr algn="ctr"/>
            <a:r>
              <a:rPr dirty="0"/>
              <a:t>Big Data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analizar</a:t>
            </a:r>
            <a:r>
              <a:rPr dirty="0"/>
              <a:t> y</a:t>
            </a:r>
            <a:r>
              <a:rPr lang="es-ES" dirty="0"/>
              <a:t> </a:t>
            </a:r>
            <a:r>
              <a:rPr dirty="0" err="1"/>
              <a:t>extraer</a:t>
            </a:r>
            <a:r>
              <a:rPr dirty="0"/>
              <a:t> valor de </a:t>
            </a:r>
            <a:r>
              <a:rPr dirty="0" err="1"/>
              <a:t>grandes</a:t>
            </a:r>
            <a:r>
              <a:rPr dirty="0"/>
              <a:t> </a:t>
            </a:r>
            <a:r>
              <a:rPr dirty="0" err="1"/>
              <a:t>volúmenes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.</a:t>
            </a:r>
          </a:p>
          <a:p>
            <a:pPr algn="ctr"/>
            <a:r>
              <a:rPr dirty="0"/>
              <a:t>Se </a:t>
            </a:r>
            <a:r>
              <a:rPr dirty="0" err="1"/>
              <a:t>deben</a:t>
            </a:r>
            <a:r>
              <a:rPr dirty="0"/>
              <a:t> </a:t>
            </a:r>
            <a:r>
              <a:rPr dirty="0" err="1"/>
              <a:t>aplicar</a:t>
            </a:r>
            <a:r>
              <a:rPr dirty="0"/>
              <a:t> </a:t>
            </a:r>
            <a:r>
              <a:rPr dirty="0" err="1"/>
              <a:t>técnicas</a:t>
            </a:r>
            <a:r>
              <a:rPr dirty="0"/>
              <a:t> </a:t>
            </a:r>
            <a:r>
              <a:rPr dirty="0" err="1"/>
              <a:t>adecuadas</a:t>
            </a:r>
            <a:r>
              <a:rPr dirty="0"/>
              <a:t> de </a:t>
            </a:r>
            <a:r>
              <a:rPr dirty="0" err="1"/>
              <a:t>procesamiento</a:t>
            </a:r>
            <a:r>
              <a:rPr dirty="0"/>
              <a:t> y </a:t>
            </a:r>
            <a:r>
              <a:rPr dirty="0" err="1"/>
              <a:t>análisis</a:t>
            </a:r>
            <a:r>
              <a:rPr dirty="0"/>
              <a:t>.</a:t>
            </a:r>
          </a:p>
          <a:p>
            <a:pPr algn="ctr"/>
            <a:r>
              <a:rPr dirty="0"/>
              <a:t>La </a:t>
            </a:r>
            <a:r>
              <a:rPr dirty="0" err="1"/>
              <a:t>privacidad</a:t>
            </a:r>
            <a:r>
              <a:rPr dirty="0"/>
              <a:t> y la </a:t>
            </a:r>
            <a:r>
              <a:rPr dirty="0" err="1"/>
              <a:t>ética</a:t>
            </a:r>
            <a:r>
              <a:rPr dirty="0"/>
              <a:t> son </a:t>
            </a:r>
            <a:r>
              <a:rPr dirty="0" err="1"/>
              <a:t>fundamentales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gestión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.</a:t>
            </a:r>
          </a:p>
        </p:txBody>
      </p:sp>
      <p:pic>
        <p:nvPicPr>
          <p:cNvPr id="6146" name="Picture 2" descr="La importancia del dato en el futuro del Big Data - #hmg">
            <a:extLst>
              <a:ext uri="{FF2B5EF4-FFF2-40B4-BE49-F238E27FC236}">
                <a16:creationId xmlns:a16="http://schemas.microsoft.com/office/drawing/2014/main" id="{88258DC3-8F80-51C7-81E2-C612FCF4A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9185"/>
            <a:ext cx="9144000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582591"/>
          </a:xfrm>
        </p:spPr>
        <p:txBody>
          <a:bodyPr/>
          <a:lstStyle/>
          <a:p>
            <a:r>
              <a:rPr dirty="0" err="1"/>
              <a:t>Conceptos</a:t>
            </a:r>
            <a:r>
              <a:rPr dirty="0"/>
              <a:t> </a:t>
            </a:r>
            <a:r>
              <a:rPr dirty="0" err="1"/>
              <a:t>Básicos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92"/>
            <a:ext cx="7772400" cy="1909071"/>
          </a:xfrm>
        </p:spPr>
        <p:txBody>
          <a:bodyPr/>
          <a:lstStyle/>
          <a:p>
            <a:r>
              <a:rPr dirty="0"/>
              <a:t>Los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masivos</a:t>
            </a:r>
            <a:r>
              <a:rPr dirty="0"/>
              <a:t> (Big Data) </a:t>
            </a:r>
            <a:r>
              <a:rPr dirty="0" err="1"/>
              <a:t>implican</a:t>
            </a:r>
            <a:r>
              <a:rPr dirty="0"/>
              <a:t> </a:t>
            </a:r>
            <a:r>
              <a:rPr dirty="0" err="1"/>
              <a:t>grandes</a:t>
            </a:r>
            <a:r>
              <a:rPr dirty="0"/>
              <a:t> </a:t>
            </a:r>
            <a:r>
              <a:rPr dirty="0" err="1"/>
              <a:t>volúmenes</a:t>
            </a:r>
            <a:r>
              <a:rPr dirty="0"/>
              <a:t> de </a:t>
            </a:r>
            <a:r>
              <a:rPr dirty="0" err="1"/>
              <a:t>información</a:t>
            </a:r>
            <a:r>
              <a:rPr dirty="0"/>
              <a:t>.</a:t>
            </a:r>
          </a:p>
          <a:p>
            <a:r>
              <a:rPr dirty="0"/>
              <a:t>Se </a:t>
            </a:r>
            <a:r>
              <a:rPr dirty="0" err="1"/>
              <a:t>requiere</a:t>
            </a:r>
            <a:r>
              <a:rPr dirty="0"/>
              <a:t> </a:t>
            </a:r>
            <a:r>
              <a:rPr dirty="0" err="1"/>
              <a:t>infraestructura</a:t>
            </a:r>
            <a:r>
              <a:rPr dirty="0"/>
              <a:t> y </a:t>
            </a:r>
            <a:r>
              <a:rPr dirty="0" err="1"/>
              <a:t>herramientas</a:t>
            </a:r>
            <a:r>
              <a:rPr dirty="0"/>
              <a:t> </a:t>
            </a:r>
            <a:r>
              <a:rPr dirty="0" err="1"/>
              <a:t>avanzadas</a:t>
            </a:r>
            <a:r>
              <a:rPr dirty="0"/>
              <a:t> para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procesamiento</a:t>
            </a:r>
            <a:r>
              <a:rPr dirty="0"/>
              <a:t>.</a:t>
            </a:r>
          </a:p>
          <a:p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salud</a:t>
            </a:r>
            <a:r>
              <a:rPr dirty="0"/>
              <a:t>, </a:t>
            </a:r>
            <a:r>
              <a:rPr dirty="0" err="1"/>
              <a:t>finanzas</a:t>
            </a:r>
            <a:r>
              <a:rPr dirty="0"/>
              <a:t>, redes </a:t>
            </a:r>
            <a:r>
              <a:rPr dirty="0" err="1"/>
              <a:t>sociales</a:t>
            </a:r>
            <a:r>
              <a:rPr dirty="0"/>
              <a:t> y </a:t>
            </a:r>
            <a:r>
              <a:rPr dirty="0" err="1"/>
              <a:t>más</a:t>
            </a:r>
            <a:r>
              <a:rPr dirty="0"/>
              <a:t>.</a:t>
            </a:r>
          </a:p>
        </p:txBody>
      </p:sp>
      <p:pic>
        <p:nvPicPr>
          <p:cNvPr id="1026" name="Picture 2" descr="Tipos de Big Data-Comunidad Huawei Enterprise">
            <a:extLst>
              <a:ext uri="{FF2B5EF4-FFF2-40B4-BE49-F238E27FC236}">
                <a16:creationId xmlns:a16="http://schemas.microsoft.com/office/drawing/2014/main" id="{0941ADB0-7214-3B7C-0D4E-88659404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067" y="3225994"/>
            <a:ext cx="4541865" cy="302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DBE7-20B2-B89C-0B7F-9CA1E497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2635"/>
            <a:ext cx="7772400" cy="5775016"/>
          </a:xfrm>
        </p:spPr>
        <p:txBody>
          <a:bodyPr>
            <a:normAutofit/>
          </a:bodyPr>
          <a:lstStyle/>
          <a:p>
            <a:r>
              <a:rPr lang="en-US" dirty="0"/>
              <a:t>Los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masivos</a:t>
            </a:r>
            <a:r>
              <a:rPr lang="en-US" dirty="0"/>
              <a:t> o </a:t>
            </a:r>
            <a:r>
              <a:rPr lang="en-US" b="1" dirty="0"/>
              <a:t>Big Data</a:t>
            </a:r>
            <a:r>
              <a:rPr lang="en-US" dirty="0"/>
              <a:t> </a:t>
            </a:r>
            <a:r>
              <a:rPr lang="en-US" dirty="0" err="1"/>
              <a:t>hacen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a la </a:t>
            </a:r>
            <a:r>
              <a:rPr lang="en-US" dirty="0" err="1"/>
              <a:t>recolección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que no </a:t>
            </a:r>
            <a:r>
              <a:rPr lang="en-US" dirty="0" err="1"/>
              <a:t>pueden</a:t>
            </a:r>
            <a:r>
              <a:rPr lang="en-US" dirty="0"/>
              <a:t> ser </a:t>
            </a:r>
            <a:r>
              <a:rPr lang="en-US" dirty="0" err="1"/>
              <a:t>procesados</a:t>
            </a:r>
            <a:r>
              <a:rPr lang="en-US" dirty="0"/>
              <a:t> con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tradicionales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provenir</a:t>
            </a:r>
            <a:r>
              <a:rPr lang="en-US" dirty="0"/>
              <a:t> de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fuentes</a:t>
            </a:r>
            <a:r>
              <a:rPr lang="en-US" dirty="0"/>
              <a:t> y </a:t>
            </a:r>
            <a:r>
              <a:rPr lang="en-US" dirty="0" err="1"/>
              <a:t>suelen</a:t>
            </a:r>
            <a:r>
              <a:rPr lang="en-US" dirty="0"/>
              <a:t> </a:t>
            </a:r>
            <a:r>
              <a:rPr lang="en-US" dirty="0" err="1"/>
              <a:t>requerir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avanzadas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,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para </a:t>
            </a:r>
            <a:r>
              <a:rPr lang="en-US" dirty="0" err="1"/>
              <a:t>extraer</a:t>
            </a:r>
            <a:r>
              <a:rPr lang="en-US" dirty="0"/>
              <a:t>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crecimiento</a:t>
            </a:r>
            <a:r>
              <a:rPr lang="en-US" dirty="0"/>
              <a:t> del internet, </a:t>
            </a:r>
            <a:r>
              <a:rPr lang="en-US" dirty="0" err="1"/>
              <a:t>el</a:t>
            </a:r>
            <a:r>
              <a:rPr lang="en-US" dirty="0"/>
              <a:t> auge de las redes </a:t>
            </a:r>
            <a:r>
              <a:rPr lang="en-US" dirty="0" err="1"/>
              <a:t>sociales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 (IoT) y la </a:t>
            </a:r>
            <a:r>
              <a:rPr lang="en-US" dirty="0" err="1"/>
              <a:t>digitalización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industrias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generados</a:t>
            </a:r>
            <a:r>
              <a:rPr lang="en-US" dirty="0"/>
              <a:t> ha </a:t>
            </a:r>
            <a:r>
              <a:rPr lang="en-US" dirty="0" err="1"/>
              <a:t>aumentado</a:t>
            </a:r>
            <a:r>
              <a:rPr lang="en-US" dirty="0"/>
              <a:t> </a:t>
            </a:r>
            <a:r>
              <a:rPr lang="en-US" dirty="0" err="1"/>
              <a:t>exponencialmente</a:t>
            </a:r>
            <a:r>
              <a:rPr lang="en-US" dirty="0"/>
              <a:t>. 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Big Data se ha </a:t>
            </a:r>
            <a:r>
              <a:rPr lang="en-US" dirty="0" err="1"/>
              <a:t>convertido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 clave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inteligencia</a:t>
            </a:r>
            <a:r>
              <a:rPr lang="en-US" dirty="0"/>
              <a:t> artificial, la </a:t>
            </a:r>
            <a:r>
              <a:rPr lang="en-US" dirty="0" err="1"/>
              <a:t>salud</a:t>
            </a:r>
            <a:r>
              <a:rPr lang="en-US" dirty="0"/>
              <a:t>, las </a:t>
            </a:r>
            <a:r>
              <a:rPr lang="en-US" dirty="0" err="1"/>
              <a:t>finanzas</a:t>
            </a:r>
            <a:r>
              <a:rPr lang="en-US" dirty="0"/>
              <a:t> y la </a:t>
            </a:r>
            <a:r>
              <a:rPr lang="en-US" dirty="0" err="1"/>
              <a:t>industria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general.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472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3224"/>
            <a:ext cx="7772400" cy="1456267"/>
          </a:xfrm>
        </p:spPr>
        <p:txBody>
          <a:bodyPr/>
          <a:lstStyle/>
          <a:p>
            <a:r>
              <a:rPr dirty="0" err="1"/>
              <a:t>Características</a:t>
            </a:r>
            <a:r>
              <a:rPr dirty="0"/>
              <a:t> del Big Data (Las 5V)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1532"/>
            <a:ext cx="7772400" cy="2823471"/>
          </a:xfrm>
        </p:spPr>
        <p:txBody>
          <a:bodyPr/>
          <a:lstStyle/>
          <a:p>
            <a:r>
              <a:rPr dirty="0"/>
              <a:t>1. </a:t>
            </a:r>
            <a:r>
              <a:rPr b="1" dirty="0" err="1"/>
              <a:t>Volumen</a:t>
            </a:r>
            <a:r>
              <a:rPr b="1" dirty="0"/>
              <a:t>: </a:t>
            </a:r>
            <a:r>
              <a:rPr dirty="0"/>
              <a:t>Grandes </a:t>
            </a:r>
            <a:r>
              <a:rPr dirty="0" err="1"/>
              <a:t>cantidades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generados</a:t>
            </a:r>
            <a:r>
              <a:rPr dirty="0"/>
              <a:t> </a:t>
            </a:r>
            <a:r>
              <a:rPr dirty="0" err="1"/>
              <a:t>diariamente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b="1" dirty="0" err="1"/>
              <a:t>Velocidad</a:t>
            </a:r>
            <a:r>
              <a:rPr b="1" dirty="0"/>
              <a:t>: </a:t>
            </a:r>
            <a:r>
              <a:rPr dirty="0"/>
              <a:t>Datos </a:t>
            </a:r>
            <a:r>
              <a:rPr dirty="0" err="1"/>
              <a:t>procesados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real.</a:t>
            </a:r>
          </a:p>
          <a:p>
            <a:r>
              <a:rPr dirty="0"/>
              <a:t>3. </a:t>
            </a:r>
            <a:r>
              <a:rPr b="1" dirty="0" err="1"/>
              <a:t>Variedad</a:t>
            </a:r>
            <a:r>
              <a:rPr b="1" dirty="0"/>
              <a:t>: </a:t>
            </a:r>
            <a:r>
              <a:rPr dirty="0"/>
              <a:t>Datos </a:t>
            </a:r>
            <a:r>
              <a:rPr dirty="0" err="1"/>
              <a:t>estructurados</a:t>
            </a:r>
            <a:r>
              <a:rPr dirty="0"/>
              <a:t>, no </a:t>
            </a:r>
            <a:r>
              <a:rPr dirty="0" err="1"/>
              <a:t>estructurados</a:t>
            </a:r>
            <a:r>
              <a:rPr dirty="0"/>
              <a:t> y </a:t>
            </a:r>
            <a:r>
              <a:rPr dirty="0" err="1"/>
              <a:t>semiestructurados</a:t>
            </a:r>
            <a:r>
              <a:rPr dirty="0"/>
              <a:t>.</a:t>
            </a:r>
          </a:p>
          <a:p>
            <a:r>
              <a:rPr dirty="0"/>
              <a:t>4. </a:t>
            </a:r>
            <a:r>
              <a:rPr b="1" dirty="0" err="1"/>
              <a:t>Veracidad</a:t>
            </a:r>
            <a:r>
              <a:rPr b="1" dirty="0"/>
              <a:t>: </a:t>
            </a:r>
            <a:r>
              <a:rPr dirty="0"/>
              <a:t>Calidad y </a:t>
            </a:r>
            <a:r>
              <a:rPr dirty="0" err="1"/>
              <a:t>confiabilidad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.</a:t>
            </a:r>
          </a:p>
          <a:p>
            <a:r>
              <a:rPr dirty="0"/>
              <a:t>5. </a:t>
            </a:r>
            <a:r>
              <a:rPr b="1" dirty="0"/>
              <a:t>Valor: </a:t>
            </a:r>
            <a:r>
              <a:rPr dirty="0" err="1"/>
              <a:t>Transformación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conocimiento</a:t>
            </a:r>
            <a:r>
              <a:rPr dirty="0"/>
              <a:t> </a:t>
            </a:r>
            <a:r>
              <a:rPr dirty="0" err="1"/>
              <a:t>útil</a:t>
            </a:r>
            <a:r>
              <a:rPr dirty="0"/>
              <a:t>.</a:t>
            </a:r>
          </a:p>
        </p:txBody>
      </p:sp>
      <p:pic>
        <p:nvPicPr>
          <p:cNvPr id="2050" name="Picture 2" descr="5V BIG DATA">
            <a:extLst>
              <a:ext uri="{FF2B5EF4-FFF2-40B4-BE49-F238E27FC236}">
                <a16:creationId xmlns:a16="http://schemas.microsoft.com/office/drawing/2014/main" id="{92BF0C3C-5DB0-9052-7270-2AECB674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54" y="3565003"/>
            <a:ext cx="5048491" cy="284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E288-6E8A-3DFB-A3FB-132EA014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2662"/>
            <a:ext cx="7772400" cy="1456267"/>
          </a:xfrm>
        </p:spPr>
        <p:txBody>
          <a:bodyPr/>
          <a:lstStyle/>
          <a:p>
            <a:pPr algn="ctr"/>
            <a:r>
              <a:rPr lang="en-MX" dirty="0"/>
              <a:t>Propuesta de valor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13428-987D-E23D-E186-DA7F29C14A51}"/>
              </a:ext>
            </a:extLst>
          </p:cNvPr>
          <p:cNvSpPr txBox="1"/>
          <p:nvPr/>
        </p:nvSpPr>
        <p:spPr>
          <a:xfrm>
            <a:off x="457200" y="1803424"/>
            <a:ext cx="37559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Caso </a:t>
            </a:r>
            <a:r>
              <a:rPr lang="en-US" b="1" dirty="0" err="1"/>
              <a:t>Práctico</a:t>
            </a:r>
            <a:r>
              <a:rPr lang="en-US" b="1" dirty="0"/>
              <a:t>: </a:t>
            </a:r>
            <a:r>
              <a:rPr lang="en-US" b="1" dirty="0" err="1"/>
              <a:t>Optimización</a:t>
            </a:r>
            <a:r>
              <a:rPr lang="en-US" b="1" dirty="0"/>
              <a:t> del </a:t>
            </a:r>
            <a:r>
              <a:rPr lang="en-US" b="1" dirty="0" err="1"/>
              <a:t>Tráfico</a:t>
            </a:r>
            <a:r>
              <a:rPr lang="en-US" b="1" dirty="0"/>
              <a:t> Urbano con Big Data</a:t>
            </a:r>
          </a:p>
          <a:p>
            <a:endParaRPr lang="en-US" b="1" dirty="0"/>
          </a:p>
          <a:p>
            <a:r>
              <a:rPr lang="en-US" b="1" dirty="0" err="1"/>
              <a:t>Contexto</a:t>
            </a:r>
            <a:r>
              <a:rPr lang="en-US" b="1" dirty="0"/>
              <a:t>:</a:t>
            </a:r>
          </a:p>
          <a:p>
            <a:r>
              <a:rPr lang="en-US" dirty="0"/>
              <a:t>Una ciudad con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tráfico</a:t>
            </a:r>
            <a:r>
              <a:rPr lang="en-US" dirty="0"/>
              <a:t>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 para </a:t>
            </a:r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movilidad</a:t>
            </a:r>
            <a:r>
              <a:rPr lang="en-US" dirty="0"/>
              <a:t>. La </a:t>
            </a:r>
            <a:r>
              <a:rPr lang="en-US" dirty="0" err="1"/>
              <a:t>alcaldía</a:t>
            </a:r>
            <a:r>
              <a:rPr lang="en-US" dirty="0"/>
              <a:t> ha </a:t>
            </a:r>
            <a:r>
              <a:rPr lang="en-US" dirty="0" err="1"/>
              <a:t>contratado</a:t>
            </a:r>
            <a:r>
              <a:rPr lang="en-US" dirty="0"/>
              <a:t> un </a:t>
            </a:r>
            <a:r>
              <a:rPr lang="en-US" dirty="0" err="1"/>
              <a:t>equipo</a:t>
            </a:r>
            <a:r>
              <a:rPr lang="en-US" dirty="0"/>
              <a:t> de </a:t>
            </a:r>
            <a:r>
              <a:rPr lang="en-US" dirty="0" err="1"/>
              <a:t>analistas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Big Data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b="1" dirty="0" err="1"/>
              <a:t>optimizar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tráfico</a:t>
            </a:r>
            <a:r>
              <a:rPr lang="en-US" b="1" dirty="0"/>
              <a:t> y </a:t>
            </a:r>
            <a:r>
              <a:rPr lang="en-US" b="1" dirty="0" err="1"/>
              <a:t>reducir</a:t>
            </a:r>
            <a:r>
              <a:rPr lang="en-US" b="1" dirty="0"/>
              <a:t> </a:t>
            </a:r>
            <a:r>
              <a:rPr lang="en-US" b="1" dirty="0" err="1"/>
              <a:t>tiempos</a:t>
            </a:r>
            <a:r>
              <a:rPr lang="en-US" b="1" dirty="0"/>
              <a:t> de </a:t>
            </a:r>
            <a:r>
              <a:rPr lang="en-US" b="1" dirty="0" err="1"/>
              <a:t>traslado</a:t>
            </a:r>
            <a:r>
              <a:rPr lang="en-US" dirty="0"/>
              <a:t>.</a:t>
            </a:r>
          </a:p>
        </p:txBody>
      </p:sp>
      <p:pic>
        <p:nvPicPr>
          <p:cNvPr id="3074" name="Picture 2" descr="Por qué hay mucho tráfico en la ciudad de México? - Multiseñal SA de CV">
            <a:extLst>
              <a:ext uri="{FF2B5EF4-FFF2-40B4-BE49-F238E27FC236}">
                <a16:creationId xmlns:a16="http://schemas.microsoft.com/office/drawing/2014/main" id="{E8E083BD-9306-CD99-98A1-0801252F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83804"/>
            <a:ext cx="4782917" cy="269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DB24-604F-2AB0-080B-FC04E80CB0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1282258"/>
            <a:ext cx="7772400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 err="1"/>
              <a:t>Desafío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las </a:t>
            </a:r>
            <a:r>
              <a:rPr lang="en-US" b="1" dirty="0"/>
              <a:t>5V del Big Data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para </a:t>
            </a:r>
            <a:r>
              <a:rPr lang="en-US" dirty="0" err="1"/>
              <a:t>garantizar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sea </a:t>
            </a:r>
            <a:r>
              <a:rPr lang="en-US" dirty="0" err="1"/>
              <a:t>eficiente</a:t>
            </a:r>
            <a:r>
              <a:rPr lang="en-US" dirty="0"/>
              <a:t>, </a:t>
            </a:r>
            <a:r>
              <a:rPr lang="en-US" dirty="0" err="1"/>
              <a:t>escalable</a:t>
            </a:r>
            <a:r>
              <a:rPr lang="en-US" dirty="0"/>
              <a:t> y </a:t>
            </a:r>
            <a:r>
              <a:rPr lang="en-US" dirty="0" err="1"/>
              <a:t>útil</a:t>
            </a:r>
            <a:r>
              <a:rPr lang="en-US" dirty="0"/>
              <a:t> para la </a:t>
            </a:r>
            <a:r>
              <a:rPr lang="en-US" dirty="0" err="1"/>
              <a:t>toma</a:t>
            </a:r>
            <a:r>
              <a:rPr lang="en-US" dirty="0"/>
              <a:t> de </a:t>
            </a:r>
            <a:r>
              <a:rPr lang="en-US" dirty="0" err="1"/>
              <a:t>decisiones</a:t>
            </a:r>
            <a:r>
              <a:rPr lang="en-US" dirty="0"/>
              <a:t>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Datos </a:t>
            </a:r>
            <a:r>
              <a:rPr lang="en-US" b="1" dirty="0" err="1"/>
              <a:t>Disponibles</a:t>
            </a:r>
            <a:r>
              <a:rPr lang="en-US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Sensores</a:t>
            </a:r>
            <a:r>
              <a:rPr lang="en-US" b="1" dirty="0"/>
              <a:t> de </a:t>
            </a:r>
            <a:r>
              <a:rPr lang="en-US" b="1" dirty="0" err="1"/>
              <a:t>tráfico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tiempo</a:t>
            </a:r>
            <a:r>
              <a:rPr lang="en-US" b="1" dirty="0"/>
              <a:t> real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semáforos</a:t>
            </a:r>
            <a:r>
              <a:rPr lang="en-US" dirty="0"/>
              <a:t> y </a:t>
            </a:r>
            <a:r>
              <a:rPr lang="en-US" dirty="0" err="1"/>
              <a:t>calles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Datos </a:t>
            </a:r>
            <a:r>
              <a:rPr lang="en-US" b="1" dirty="0" err="1"/>
              <a:t>históricos</a:t>
            </a:r>
            <a:r>
              <a:rPr lang="en-US" b="1" dirty="0"/>
              <a:t> de </a:t>
            </a:r>
            <a:r>
              <a:rPr lang="en-US" b="1" dirty="0" err="1"/>
              <a:t>movilidad</a:t>
            </a:r>
            <a:r>
              <a:rPr lang="en-US" dirty="0"/>
              <a:t> de la ciudad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5 </a:t>
            </a:r>
            <a:r>
              <a:rPr lang="en-US" dirty="0" err="1"/>
              <a:t>años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Registros</a:t>
            </a:r>
            <a:r>
              <a:rPr lang="en-US" b="1" dirty="0"/>
              <a:t> de </a:t>
            </a:r>
            <a:r>
              <a:rPr lang="en-US" b="1" dirty="0" err="1"/>
              <a:t>transporte</a:t>
            </a:r>
            <a:r>
              <a:rPr lang="en-US" b="1" dirty="0"/>
              <a:t> </a:t>
            </a:r>
            <a:r>
              <a:rPr lang="en-US" b="1" dirty="0" err="1"/>
              <a:t>público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horarios</a:t>
            </a:r>
            <a:r>
              <a:rPr lang="en-US" dirty="0"/>
              <a:t> y </a:t>
            </a:r>
            <a:r>
              <a:rPr lang="en-US" dirty="0" err="1"/>
              <a:t>ocupación</a:t>
            </a:r>
            <a:r>
              <a:rPr lang="en-US" dirty="0"/>
              <a:t> de autobuses.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Información</a:t>
            </a:r>
            <a:r>
              <a:rPr lang="en-US" b="1" dirty="0"/>
              <a:t> </a:t>
            </a:r>
            <a:r>
              <a:rPr lang="en-US" b="1" dirty="0" err="1"/>
              <a:t>meteorológica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Reportes</a:t>
            </a:r>
            <a:r>
              <a:rPr lang="en-US" b="1" dirty="0"/>
              <a:t> de </a:t>
            </a:r>
            <a:r>
              <a:rPr lang="en-US" b="1" dirty="0" err="1"/>
              <a:t>accidentes</a:t>
            </a:r>
            <a:r>
              <a:rPr lang="en-US" b="1" dirty="0"/>
              <a:t> y </a:t>
            </a:r>
            <a:r>
              <a:rPr lang="en-US" b="1" dirty="0" err="1"/>
              <a:t>obras</a:t>
            </a:r>
            <a:r>
              <a:rPr lang="en-US" b="1" dirty="0"/>
              <a:t> </a:t>
            </a:r>
            <a:r>
              <a:rPr lang="en-US" b="1" dirty="0" err="1"/>
              <a:t>viales</a:t>
            </a:r>
            <a:r>
              <a:rPr lang="en-US" dirty="0"/>
              <a:t> de la </a:t>
            </a:r>
            <a:r>
              <a:rPr lang="en-US" dirty="0" err="1"/>
              <a:t>policía</a:t>
            </a:r>
            <a:r>
              <a:rPr lang="en-US" dirty="0"/>
              <a:t> de </a:t>
            </a:r>
            <a:r>
              <a:rPr lang="en-US" dirty="0" err="1"/>
              <a:t>tránsito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Datos de </a:t>
            </a:r>
            <a:r>
              <a:rPr lang="en-US" b="1" dirty="0" err="1"/>
              <a:t>movilidad</a:t>
            </a:r>
            <a:r>
              <a:rPr lang="en-US" b="1" dirty="0"/>
              <a:t> de </a:t>
            </a:r>
            <a:r>
              <a:rPr lang="en-US" b="1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Waze o Google Maps.</a:t>
            </a:r>
          </a:p>
        </p:txBody>
      </p:sp>
    </p:spTree>
    <p:extLst>
      <p:ext uri="{BB962C8B-B14F-4D97-AF65-F5344CB8AC3E}">
        <p14:creationId xmlns:p14="http://schemas.microsoft.com/office/powerpoint/2010/main" val="406294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0133"/>
            <a:ext cx="7772400" cy="1456267"/>
          </a:xfrm>
        </p:spPr>
        <p:txBody>
          <a:bodyPr/>
          <a:lstStyle/>
          <a:p>
            <a:r>
              <a:rPr dirty="0"/>
              <a:t>Generación y </a:t>
            </a:r>
            <a:r>
              <a:rPr dirty="0" err="1"/>
              <a:t>Procedencia</a:t>
            </a:r>
            <a:r>
              <a:rPr dirty="0"/>
              <a:t>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40" y="1236134"/>
            <a:ext cx="8449519" cy="471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Fuentes de </a:t>
            </a:r>
            <a:r>
              <a:rPr lang="en-US" b="1" dirty="0" err="1"/>
              <a:t>datos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masivos</a:t>
            </a:r>
            <a:r>
              <a:rPr lang="en-US" dirty="0"/>
              <a:t> </a:t>
            </a:r>
            <a:r>
              <a:rPr lang="en-US" dirty="0" err="1"/>
              <a:t>provienen</a:t>
            </a:r>
            <a:r>
              <a:rPr lang="en-US" dirty="0"/>
              <a:t> de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fuentes</a:t>
            </a:r>
            <a:r>
              <a:rPr lang="en-US" dirty="0"/>
              <a:t>, entre las que </a:t>
            </a:r>
            <a:r>
              <a:rPr lang="en-US" dirty="0" err="1"/>
              <a:t>destacan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Sistemas </a:t>
            </a:r>
            <a:r>
              <a:rPr lang="en-US" b="1" dirty="0" err="1"/>
              <a:t>transaccionales</a:t>
            </a:r>
            <a:r>
              <a:rPr lang="en-US" dirty="0"/>
              <a:t> (</a:t>
            </a:r>
            <a:r>
              <a:rPr lang="en-US" dirty="0" err="1"/>
              <a:t>registros</a:t>
            </a:r>
            <a:r>
              <a:rPr lang="en-US" dirty="0"/>
              <a:t> de </a:t>
            </a:r>
            <a:r>
              <a:rPr lang="en-US" dirty="0" err="1"/>
              <a:t>compras</a:t>
            </a:r>
            <a:r>
              <a:rPr lang="en-US" dirty="0"/>
              <a:t>, </a:t>
            </a:r>
            <a:r>
              <a:rPr lang="en-US" dirty="0" err="1"/>
              <a:t>pagos</a:t>
            </a:r>
            <a:r>
              <a:rPr lang="en-US" dirty="0"/>
              <a:t>, </a:t>
            </a:r>
            <a:r>
              <a:rPr lang="en-US" dirty="0" err="1"/>
              <a:t>reservas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Redes </a:t>
            </a:r>
            <a:r>
              <a:rPr lang="en-US" b="1" dirty="0" err="1"/>
              <a:t>sociales</a:t>
            </a:r>
            <a:r>
              <a:rPr lang="en-US" dirty="0"/>
              <a:t> (Facebook, Twitter, YouTube).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Dispositivos</a:t>
            </a:r>
            <a:r>
              <a:rPr lang="en-US" b="1" dirty="0"/>
              <a:t> IoT</a:t>
            </a:r>
            <a:r>
              <a:rPr lang="en-US" dirty="0"/>
              <a:t> (</a:t>
            </a:r>
            <a:r>
              <a:rPr lang="en-US" dirty="0" err="1"/>
              <a:t>sensores</a:t>
            </a:r>
            <a:r>
              <a:rPr lang="en-US" dirty="0"/>
              <a:t> de </a:t>
            </a:r>
            <a:r>
              <a:rPr lang="en-US" dirty="0" err="1"/>
              <a:t>temperatura</a:t>
            </a:r>
            <a:r>
              <a:rPr lang="en-US" dirty="0"/>
              <a:t>, GPS, </a:t>
            </a:r>
            <a:r>
              <a:rPr lang="en-US" dirty="0" err="1"/>
              <a:t>cámaras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Datos de </a:t>
            </a:r>
            <a:r>
              <a:rPr lang="en-US" b="1" dirty="0" err="1"/>
              <a:t>sensores</a:t>
            </a:r>
            <a:r>
              <a:rPr lang="en-US" b="1" dirty="0"/>
              <a:t> y </a:t>
            </a:r>
            <a:r>
              <a:rPr lang="en-US" b="1" dirty="0" err="1"/>
              <a:t>científicos</a:t>
            </a:r>
            <a:r>
              <a:rPr lang="en-US" dirty="0"/>
              <a:t> (</a:t>
            </a:r>
            <a:r>
              <a:rPr lang="en-US" dirty="0" err="1"/>
              <a:t>climatología</a:t>
            </a:r>
            <a:r>
              <a:rPr lang="en-US" dirty="0"/>
              <a:t>, </a:t>
            </a:r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satelitales</a:t>
            </a:r>
            <a:r>
              <a:rPr lang="en-US" dirty="0"/>
              <a:t>, </a:t>
            </a:r>
            <a:r>
              <a:rPr lang="en-US" dirty="0" err="1"/>
              <a:t>experimentos</a:t>
            </a:r>
            <a:r>
              <a:rPr lang="en-US" dirty="0"/>
              <a:t> </a:t>
            </a:r>
            <a:r>
              <a:rPr lang="en-US" dirty="0" err="1"/>
              <a:t>médicos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Registros</a:t>
            </a:r>
            <a:r>
              <a:rPr lang="en-US" b="1" dirty="0"/>
              <a:t> </a:t>
            </a:r>
            <a:r>
              <a:rPr lang="en-US" b="1" dirty="0" err="1"/>
              <a:t>gubernamentales</a:t>
            </a:r>
            <a:r>
              <a:rPr lang="en-US" b="1" dirty="0"/>
              <a:t> y </a:t>
            </a:r>
            <a:r>
              <a:rPr lang="en-US" b="1" dirty="0" err="1"/>
              <a:t>financieros</a:t>
            </a:r>
            <a:r>
              <a:rPr lang="en-US" dirty="0"/>
              <a:t> (</a:t>
            </a:r>
            <a:r>
              <a:rPr lang="en-US" dirty="0" err="1"/>
              <a:t>informes</a:t>
            </a:r>
            <a:r>
              <a:rPr lang="en-US" dirty="0"/>
              <a:t> de </a:t>
            </a:r>
            <a:r>
              <a:rPr lang="en-US" dirty="0" err="1"/>
              <a:t>empleo</a:t>
            </a:r>
            <a:r>
              <a:rPr lang="en-US" dirty="0"/>
              <a:t>,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impuestos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2302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7570-BB2B-7DC5-FD9B-98C64653D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8264"/>
            <a:ext cx="8351134" cy="53629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err="1"/>
              <a:t>Ciclo</a:t>
            </a:r>
            <a:r>
              <a:rPr lang="en-US" sz="2800" b="1" dirty="0"/>
              <a:t> de </a:t>
            </a:r>
            <a:r>
              <a:rPr lang="en-US" sz="2800" b="1" dirty="0" err="1"/>
              <a:t>vida</a:t>
            </a:r>
            <a:r>
              <a:rPr lang="en-US" sz="2800" b="1" dirty="0"/>
              <a:t> de </a:t>
            </a:r>
            <a:r>
              <a:rPr lang="en-US" sz="2800" b="1" dirty="0" err="1"/>
              <a:t>los</a:t>
            </a:r>
            <a:r>
              <a:rPr lang="en-US" sz="2800" b="1" dirty="0"/>
              <a:t> </a:t>
            </a:r>
            <a:r>
              <a:rPr lang="en-US" sz="2800" b="1" dirty="0" err="1"/>
              <a:t>datos</a:t>
            </a:r>
            <a:endParaRPr lang="en-US" sz="2800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masivos</a:t>
            </a:r>
            <a:r>
              <a:rPr lang="en-US" dirty="0"/>
              <a:t>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 err="1"/>
              <a:t>Captura</a:t>
            </a:r>
            <a:r>
              <a:rPr lang="en-US" dirty="0"/>
              <a:t>: </a:t>
            </a:r>
            <a:r>
              <a:rPr lang="en-US" dirty="0" err="1"/>
              <a:t>Recolección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sensores</a:t>
            </a:r>
            <a:r>
              <a:rPr lang="en-US" dirty="0"/>
              <a:t>, logs, bases de </a:t>
            </a:r>
            <a:r>
              <a:rPr lang="en-US" dirty="0" err="1"/>
              <a:t>datos</a:t>
            </a:r>
            <a:r>
              <a:rPr lang="en-US" dirty="0"/>
              <a:t>, redes </a:t>
            </a:r>
            <a:r>
              <a:rPr lang="en-US" dirty="0" err="1"/>
              <a:t>sociales</a:t>
            </a:r>
            <a:r>
              <a:rPr lang="en-US" dirty="0"/>
              <a:t>, etc.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Almacenamiento</a:t>
            </a:r>
            <a:r>
              <a:rPr lang="en-US" dirty="0"/>
              <a:t>: </a:t>
            </a:r>
            <a:r>
              <a:rPr lang="en-US" dirty="0" err="1"/>
              <a:t>Uso</a:t>
            </a:r>
            <a:r>
              <a:rPr lang="en-US" dirty="0"/>
              <a:t> de bases de </a:t>
            </a:r>
            <a:r>
              <a:rPr lang="en-US" dirty="0" err="1"/>
              <a:t>datos</a:t>
            </a:r>
            <a:r>
              <a:rPr lang="en-US" dirty="0"/>
              <a:t> NoSQL, data lakes, </a:t>
            </a:r>
            <a:r>
              <a:rPr lang="en-US" dirty="0" err="1"/>
              <a:t>almacenamiento</a:t>
            </a:r>
            <a:r>
              <a:rPr lang="en-US" dirty="0"/>
              <a:t> </a:t>
            </a:r>
            <a:r>
              <a:rPr lang="en-US" dirty="0" err="1"/>
              <a:t>distribuido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Procesamiento</a:t>
            </a:r>
            <a:r>
              <a:rPr lang="en-US" dirty="0"/>
              <a:t>: </a:t>
            </a:r>
            <a:r>
              <a:rPr lang="en-US" dirty="0" err="1"/>
              <a:t>Transformación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Spark o TensorFlow.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Análisis</a:t>
            </a:r>
            <a:r>
              <a:rPr lang="en-US" dirty="0"/>
              <a:t>: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r>
              <a:rPr lang="en-US" dirty="0"/>
              <a:t> y machine learning para </a:t>
            </a:r>
            <a:r>
              <a:rPr lang="en-US" dirty="0" err="1"/>
              <a:t>extraer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Visualización</a:t>
            </a:r>
            <a:r>
              <a:rPr lang="en-US" dirty="0"/>
              <a:t>: </a:t>
            </a:r>
            <a:r>
              <a:rPr lang="en-US" dirty="0" err="1"/>
              <a:t>Presentación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, dashboards e </a:t>
            </a:r>
            <a:r>
              <a:rPr lang="en-US" dirty="0" err="1"/>
              <a:t>informes</a:t>
            </a:r>
            <a:r>
              <a:rPr lang="en-US" dirty="0"/>
              <a:t>.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52048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83AB-DEB6-47CC-0FF3-8EC7B2E5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X" dirty="0"/>
              <a:t>Caso Práctico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567F-03C3-49BC-9892-EED8C7CC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23720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X" sz="2800" b="1" dirty="0"/>
              <a:t>GENEREN UNA PROPUESTA DE VALOR PARA SU PROYECTO FINAL</a:t>
            </a:r>
          </a:p>
        </p:txBody>
      </p:sp>
    </p:spTree>
    <p:extLst>
      <p:ext uri="{BB962C8B-B14F-4D97-AF65-F5344CB8AC3E}">
        <p14:creationId xmlns:p14="http://schemas.microsoft.com/office/powerpoint/2010/main" val="391766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47</TotalTime>
  <Words>824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Introducción a los Datos Masivos</vt:lpstr>
      <vt:lpstr>Conceptos Básicos</vt:lpstr>
      <vt:lpstr>PowerPoint Presentation</vt:lpstr>
      <vt:lpstr>Características del Big Data (Las 5V)</vt:lpstr>
      <vt:lpstr>Propuesta de valor</vt:lpstr>
      <vt:lpstr>PowerPoint Presentation</vt:lpstr>
      <vt:lpstr>Generación y Procedencia de Datos</vt:lpstr>
      <vt:lpstr>PowerPoint Presentation</vt:lpstr>
      <vt:lpstr>Caso Práctico 2</vt:lpstr>
      <vt:lpstr>Preprocesamiento de Datos</vt:lpstr>
      <vt:lpstr>PowerPoint Presentation</vt:lpstr>
      <vt:lpstr>Privacidad y Riesgos en Big Data</vt:lpstr>
      <vt:lpstr>PowerPoint Presentation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Emmanuel Maqueda</cp:lastModifiedBy>
  <cp:revision>3</cp:revision>
  <dcterms:created xsi:type="dcterms:W3CDTF">2013-01-27T09:14:16Z</dcterms:created>
  <dcterms:modified xsi:type="dcterms:W3CDTF">2025-02-10T18:21:37Z</dcterms:modified>
  <cp:category/>
</cp:coreProperties>
</file>