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ubrique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/>
            </a:lvl1pPr>
          </a:lstStyle>
          <a:p>
            <a:pPr/>
            <a:r>
              <a:t>Rubrique</a:t>
            </a:r>
          </a:p>
        </p:txBody>
      </p:sp>
      <p:sp>
        <p:nvSpPr>
          <p:cNvPr id="16" name="Emplacement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/>
            </a:lvl1pPr>
          </a:lstStyle>
          <a:p>
            <a:pPr/>
            <a:r>
              <a:t>Emplacement</a:t>
            </a:r>
          </a:p>
        </p:txBody>
      </p:sp>
      <p:sp>
        <p:nvSpPr>
          <p:cNvPr id="17" name="Auteur et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/>
            </a:lvl1pPr>
          </a:lstStyle>
          <a:p>
            <a:pPr/>
            <a:r>
              <a:t>Auteur et date</a:t>
            </a:r>
          </a:p>
        </p:txBody>
      </p:sp>
      <p:sp>
        <p:nvSpPr>
          <p:cNvPr id="18" name="Titre de la pré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la présentation</a:t>
            </a:r>
          </a:p>
        </p:txBody>
      </p:sp>
      <p:sp>
        <p:nvSpPr>
          <p:cNvPr id="19" name="Texte niveau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éclaration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e niveau 1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g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ait importa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e niveau 1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Données clés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 defTabSz="572516">
              <a:defRPr spc="102" sz="3430">
                <a:solidFill>
                  <a:schemeClr val="accent1"/>
                </a:solidFill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3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g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tion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Texte niveau 1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age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Image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1056335080_2112X2816.jpg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age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Rubrique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>
                <a:solidFill>
                  <a:srgbClr val="FFFFFF"/>
                </a:solidFill>
              </a:defRPr>
            </a:lvl1pPr>
          </a:lstStyle>
          <a:p>
            <a:pPr/>
            <a:r>
              <a:t>Rubrique</a:t>
            </a:r>
          </a:p>
        </p:txBody>
      </p:sp>
      <p:sp>
        <p:nvSpPr>
          <p:cNvPr id="29" name="Emplacement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 defTabSz="566674">
              <a:defRPr b="0" cap="all" spc="85" sz="2134">
                <a:solidFill>
                  <a:srgbClr val="FFFFFF"/>
                </a:solidFill>
              </a:defRPr>
            </a:lvl1pPr>
          </a:lstStyle>
          <a:p>
            <a:pPr/>
            <a:r>
              <a:t>Emplacement</a:t>
            </a:r>
          </a:p>
        </p:txBody>
      </p:sp>
      <p:sp>
        <p:nvSpPr>
          <p:cNvPr id="30" name="Auteur et date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 defTabSz="572516">
              <a:defRPr spc="105" sz="3528">
                <a:solidFill>
                  <a:srgbClr val="FFFFF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31" name="Lig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g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g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Texte niveau 1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Titre de la pré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la présentation</a:t>
            </a:r>
          </a:p>
        </p:txBody>
      </p:sp>
      <p:sp>
        <p:nvSpPr>
          <p:cNvPr id="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titre et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 niveau 1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itre de diapositiv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46" name="531205463_2542x1430.jpg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uce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niveau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Titre de diapositiv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60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ce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e niveau 1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g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 et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re de diapositiv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78" name="Texte niveau 1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545882547_1308x1744.jpeg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re de section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90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g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seulemen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g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Titre de diapositiv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Titre de diapositive</a:t>
            </a:r>
          </a:p>
        </p:txBody>
      </p:sp>
      <p:sp>
        <p:nvSpPr>
          <p:cNvPr id="102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rdre du jour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us-titre de l’ordre du jour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 defTabSz="572516">
              <a:defRPr spc="105" sz="3528">
                <a:solidFill>
                  <a:srgbClr val="8AACB9"/>
                </a:solidFill>
              </a:defRPr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110" name="Texte niveau 1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Titre de l’ordre du jour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Titre de l’ordre du jour</a:t>
            </a:r>
          </a:p>
        </p:txBody>
      </p:sp>
      <p:sp>
        <p:nvSpPr>
          <p:cNvPr id="112" name="Lig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g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xfrm>
            <a:off x="11979148" y="12875006"/>
            <a:ext cx="438405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la présentation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la présentation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g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g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g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g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Numéro de diapositive"/>
          <p:cNvSpPr txBox="1"/>
          <p:nvPr>
            <p:ph type="sldNum" sz="quarter" idx="2"/>
          </p:nvPr>
        </p:nvSpPr>
        <p:spPr>
          <a:xfrm>
            <a:off x="11977624" y="128750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Avenir N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181" name="1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</a:t>
            </a:r>
          </a:p>
        </p:txBody>
      </p:sp>
      <p:sp>
        <p:nvSpPr>
          <p:cNvPr id="182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sp>
        <p:nvSpPr>
          <p:cNvPr id="183" name="Orchestration &amp; Chorégraphie"/>
          <p:cNvSpPr txBox="1"/>
          <p:nvPr>
            <p:ph type="subTitle" sz="quarter" idx="1"/>
          </p:nvPr>
        </p:nvSpPr>
        <p:spPr>
          <a:xfrm>
            <a:off x="2089150" y="344001"/>
            <a:ext cx="20205700" cy="1614555"/>
          </a:xfrm>
          <a:prstGeom prst="rect">
            <a:avLst/>
          </a:prstGeom>
        </p:spPr>
        <p:txBody>
          <a:bodyPr/>
          <a:lstStyle>
            <a:lvl1pPr>
              <a:defRPr spc="119" sz="4000">
                <a:solidFill>
                  <a:srgbClr val="FFFFFF"/>
                </a:solidFill>
              </a:defRPr>
            </a:lvl1pPr>
          </a:lstStyle>
          <a:p>
            <a:pPr/>
            <a:r>
              <a:t>Orchestration &amp; Chorégraphie</a:t>
            </a:r>
          </a:p>
        </p:txBody>
      </p:sp>
      <p:pic>
        <p:nvPicPr>
          <p:cNvPr id="184" name="Capture d’écran 2023-09-07 à 09.15.00.png" descr="Capture d’écran 2023-09-07 à 09.1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999" y="2311399"/>
            <a:ext cx="18288001" cy="909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257" name="10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10</a:t>
            </a:r>
          </a:p>
        </p:txBody>
      </p:sp>
      <p:sp>
        <p:nvSpPr>
          <p:cNvPr id="258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sp>
        <p:nvSpPr>
          <p:cNvPr id="259" name="Conclusion"/>
          <p:cNvSpPr txBox="1"/>
          <p:nvPr>
            <p:ph type="subTitle" sz="quarter" idx="1"/>
          </p:nvPr>
        </p:nvSpPr>
        <p:spPr>
          <a:xfrm>
            <a:off x="2089150" y="382191"/>
            <a:ext cx="20205700" cy="1614554"/>
          </a:xfrm>
          <a:prstGeom prst="rect">
            <a:avLst/>
          </a:prstGeom>
        </p:spPr>
        <p:txBody>
          <a:bodyPr/>
          <a:lstStyle>
            <a:lvl1pPr>
              <a:defRPr spc="165" sz="5500"/>
            </a:lvl1pPr>
          </a:lstStyle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187" name="2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</a:t>
            </a:r>
          </a:p>
        </p:txBody>
      </p:sp>
      <p:sp>
        <p:nvSpPr>
          <p:cNvPr id="188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sp>
        <p:nvSpPr>
          <p:cNvPr id="189" name="L’orchestration"/>
          <p:cNvSpPr txBox="1"/>
          <p:nvPr>
            <p:ph type="subTitle" sz="quarter" idx="1"/>
          </p:nvPr>
        </p:nvSpPr>
        <p:spPr>
          <a:xfrm>
            <a:off x="2089150" y="476978"/>
            <a:ext cx="20205700" cy="1614554"/>
          </a:xfrm>
          <a:prstGeom prst="rect">
            <a:avLst/>
          </a:prstGeom>
        </p:spPr>
        <p:txBody>
          <a:bodyPr/>
          <a:lstStyle>
            <a:lvl1pPr>
              <a:defRPr spc="180" sz="6000"/>
            </a:lvl1pPr>
          </a:lstStyle>
          <a:p>
            <a:pPr/>
            <a:r>
              <a:t>L’orchestration</a:t>
            </a:r>
          </a:p>
        </p:txBody>
      </p:sp>
      <p:pic>
        <p:nvPicPr>
          <p:cNvPr id="190" name="Capture d’écran 2023-09-07 à 09.19.19.png" descr="Capture d’écran 2023-09-07 à 09.19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3334" y="3868926"/>
            <a:ext cx="13072295" cy="8005999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Correspond à la configuration, gestion et coordination automatisées des systèmes informatiques, applications et services."/>
          <p:cNvSpPr txBox="1"/>
          <p:nvPr/>
        </p:nvSpPr>
        <p:spPr>
          <a:xfrm>
            <a:off x="3181957" y="2210693"/>
            <a:ext cx="1802008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Correspond à la configuration, gestion et coordination automatisées des systèmes informatiques, applications et services.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194" name="3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3</a:t>
            </a:r>
          </a:p>
        </p:txBody>
      </p:sp>
      <p:sp>
        <p:nvSpPr>
          <p:cNvPr id="195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pic>
        <p:nvPicPr>
          <p:cNvPr id="196" name="Capture d’écran 2023-09-07 à 09.16.30.png" descr="Capture d’écran 2023-09-07 à 09.1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087" y="2338271"/>
            <a:ext cx="7912101" cy="909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- Orchestrateur (contrôleur) qui gère le flux d’interaction entre les services"/>
          <p:cNvSpPr txBox="1"/>
          <p:nvPr/>
        </p:nvSpPr>
        <p:spPr>
          <a:xfrm>
            <a:off x="12007452" y="2338271"/>
            <a:ext cx="1218762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Orchestrateur (contrôleur) qui gère le flux d’interaction entre les services</a:t>
            </a:r>
          </a:p>
        </p:txBody>
      </p:sp>
      <p:sp>
        <p:nvSpPr>
          <p:cNvPr id="198" name="Avantages :"/>
          <p:cNvSpPr txBox="1"/>
          <p:nvPr/>
        </p:nvSpPr>
        <p:spPr>
          <a:xfrm>
            <a:off x="12007452" y="4415366"/>
            <a:ext cx="1218762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Avantages :</a:t>
            </a:r>
          </a:p>
        </p:txBody>
      </p:sp>
      <p:sp>
        <p:nvSpPr>
          <p:cNvPr id="199" name="La logique et le flux métier…"/>
          <p:cNvSpPr txBox="1"/>
          <p:nvPr/>
        </p:nvSpPr>
        <p:spPr>
          <a:xfrm>
            <a:off x="12015368" y="5793962"/>
            <a:ext cx="1134991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17361" indent="-617361" algn="l">
              <a:buClr>
                <a:srgbClr val="5E5E5E"/>
              </a:buClr>
              <a:buSzPct val="170000"/>
              <a:buChar char="-"/>
              <a:defRPr spc="70" sz="3500">
                <a:solidFill>
                  <a:srgbClr val="FFFFFF"/>
                </a:solidFill>
              </a:defRPr>
            </a:pPr>
            <a:r>
              <a:t>La logique et le flux métier</a:t>
            </a:r>
          </a:p>
          <a:p>
            <a:pPr marL="617361" indent="-617361" algn="l">
              <a:buClr>
                <a:srgbClr val="5E5E5E"/>
              </a:buClr>
              <a:buSzPct val="170000"/>
              <a:buChar char="-"/>
              <a:defRPr spc="70" sz="3500">
                <a:solidFill>
                  <a:srgbClr val="FFFFFF"/>
                </a:solidFill>
              </a:defRPr>
            </a:pPr>
          </a:p>
          <a:p>
            <a:pPr marL="617361" indent="-617361" algn="l">
              <a:buClr>
                <a:srgbClr val="5E5E5E"/>
              </a:buClr>
              <a:buSzPct val="170000"/>
              <a:buChar char="-"/>
              <a:defRPr spc="70" sz="3500">
                <a:solidFill>
                  <a:srgbClr val="FFFFFF"/>
                </a:solidFill>
              </a:defRPr>
            </a:pPr>
            <a:r>
              <a:t>La surveillance et le reporting de bout en bout</a:t>
            </a:r>
          </a:p>
          <a:p>
            <a:pPr algn="l">
              <a:defRPr spc="70" sz="3500">
                <a:solidFill>
                  <a:srgbClr val="FFFFFF"/>
                </a:solidFill>
              </a:defRPr>
            </a:pPr>
          </a:p>
          <a:p>
            <a:pPr marL="617361" indent="-617361" algn="l">
              <a:buClr>
                <a:srgbClr val="5E5E5E"/>
              </a:buClr>
              <a:buSzPct val="170000"/>
              <a:buChar char="-"/>
              <a:defRPr spc="70" sz="3500">
                <a:solidFill>
                  <a:srgbClr val="FFFFFF"/>
                </a:solidFill>
              </a:defRPr>
            </a:pPr>
            <a:r>
              <a:t>Facilité d’implémentation</a:t>
            </a:r>
          </a:p>
        </p:txBody>
      </p:sp>
      <p:sp>
        <p:nvSpPr>
          <p:cNvPr id="200" name="L’orchestration"/>
          <p:cNvSpPr txBox="1"/>
          <p:nvPr>
            <p:ph type="subTitle" sz="quarter" idx="1"/>
          </p:nvPr>
        </p:nvSpPr>
        <p:spPr>
          <a:xfrm>
            <a:off x="2089150" y="476978"/>
            <a:ext cx="20205700" cy="1614554"/>
          </a:xfrm>
          <a:prstGeom prst="rect">
            <a:avLst/>
          </a:prstGeom>
        </p:spPr>
        <p:txBody>
          <a:bodyPr/>
          <a:lstStyle>
            <a:lvl1pPr>
              <a:defRPr spc="165" sz="5500"/>
            </a:lvl1pPr>
          </a:lstStyle>
          <a:p>
            <a:pPr/>
            <a:r>
              <a:t>L’orchestration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203" name="4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</a:t>
            </a:r>
          </a:p>
        </p:txBody>
      </p:sp>
      <p:sp>
        <p:nvSpPr>
          <p:cNvPr id="204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sp>
        <p:nvSpPr>
          <p:cNvPr id="205" name="L’orchestration"/>
          <p:cNvSpPr txBox="1"/>
          <p:nvPr>
            <p:ph type="subTitle" sz="quarter" idx="1"/>
          </p:nvPr>
        </p:nvSpPr>
        <p:spPr>
          <a:xfrm>
            <a:off x="2089150" y="358494"/>
            <a:ext cx="20205700" cy="1614554"/>
          </a:xfrm>
          <a:prstGeom prst="rect">
            <a:avLst/>
          </a:prstGeom>
        </p:spPr>
        <p:txBody>
          <a:bodyPr/>
          <a:lstStyle>
            <a:lvl1pPr>
              <a:defRPr spc="165" sz="5500"/>
            </a:lvl1pPr>
          </a:lstStyle>
          <a:p>
            <a:pPr/>
            <a:r>
              <a:t>L’orchestration</a:t>
            </a:r>
          </a:p>
        </p:txBody>
      </p:sp>
      <p:pic>
        <p:nvPicPr>
          <p:cNvPr id="206" name="Capture d’écran 2023-09-07 à 09.16.30.png" descr="Capture d’écran 2023-09-07 à 09.1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087" y="2338271"/>
            <a:ext cx="7912101" cy="9093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- Orchestrateur (controleur) qui gère le flux d’interaction entre les services"/>
          <p:cNvSpPr txBox="1"/>
          <p:nvPr/>
        </p:nvSpPr>
        <p:spPr>
          <a:xfrm>
            <a:off x="12007452" y="2338271"/>
            <a:ext cx="1218762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Orchestrateur (controleur) qui gère le flux d’interaction entre les services</a:t>
            </a:r>
          </a:p>
        </p:txBody>
      </p:sp>
      <p:sp>
        <p:nvSpPr>
          <p:cNvPr id="208" name="- Inconvénients :"/>
          <p:cNvSpPr txBox="1"/>
          <p:nvPr/>
        </p:nvSpPr>
        <p:spPr>
          <a:xfrm>
            <a:off x="12007452" y="4415366"/>
            <a:ext cx="1218762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Inconvénients :</a:t>
            </a:r>
          </a:p>
        </p:txBody>
      </p:sp>
      <p:sp>
        <p:nvSpPr>
          <p:cNvPr id="209" name="Exécution synchrone (dépendance)…"/>
          <p:cNvSpPr txBox="1"/>
          <p:nvPr/>
        </p:nvSpPr>
        <p:spPr>
          <a:xfrm>
            <a:off x="12181246" y="5419559"/>
            <a:ext cx="11349911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17361" indent="-617361" algn="l">
              <a:buClr>
                <a:srgbClr val="5E5E5E"/>
              </a:buClr>
              <a:buSzPct val="170000"/>
              <a:buChar char="-"/>
              <a:defRPr spc="70" sz="3500">
                <a:solidFill>
                  <a:srgbClr val="FFFFFF"/>
                </a:solidFill>
              </a:defRPr>
            </a:pPr>
            <a:r>
              <a:t>Exécution synchrone (dépendance)</a:t>
            </a:r>
          </a:p>
          <a:p>
            <a:pPr marL="617361" indent="-617361" algn="l">
              <a:buClr>
                <a:srgbClr val="5E5E5E"/>
              </a:buClr>
              <a:buSzPct val="170000"/>
              <a:buChar char="-"/>
              <a:defRPr spc="70" sz="3500">
                <a:solidFill>
                  <a:srgbClr val="FFFFFF"/>
                </a:solidFill>
              </a:defRPr>
            </a:pPr>
          </a:p>
          <a:p>
            <a:pPr marL="617361" indent="-617361" algn="l">
              <a:buClr>
                <a:srgbClr val="5E5E5E"/>
              </a:buClr>
              <a:buSzPct val="170000"/>
              <a:buChar char="-"/>
              <a:defRPr spc="70" sz="3500">
                <a:solidFill>
                  <a:srgbClr val="FFFFFF"/>
                </a:solidFill>
              </a:defRPr>
            </a:pPr>
            <a:r>
              <a:t>L’orchestrateur doit toujours être prêt à exécuter les services, sans problème</a:t>
            </a:r>
          </a:p>
          <a:p>
            <a:pPr marL="617361" indent="-617361" algn="l">
              <a:buClr>
                <a:srgbClr val="5E5E5E"/>
              </a:buClr>
              <a:buSzPct val="170000"/>
              <a:buChar char="-"/>
              <a:defRPr spc="70" sz="3500">
                <a:solidFill>
                  <a:srgbClr val="FFFFFF"/>
                </a:solidFill>
              </a:defRPr>
            </a:pPr>
          </a:p>
          <a:p>
            <a:pPr marL="617361" indent="-617361" algn="l">
              <a:buClr>
                <a:srgbClr val="5E5E5E"/>
              </a:buClr>
              <a:buSzPct val="170000"/>
              <a:buChar char="-"/>
              <a:defRPr spc="70" sz="3500">
                <a:solidFill>
                  <a:srgbClr val="FFFFFF"/>
                </a:solidFill>
              </a:defRPr>
            </a:pPr>
            <a:r>
              <a:t>Lors de la MAJ de l’orchestrateur, temps d’arrêt probables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212" name="5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5</a:t>
            </a:r>
          </a:p>
        </p:txBody>
      </p:sp>
      <p:sp>
        <p:nvSpPr>
          <p:cNvPr id="213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pic>
        <p:nvPicPr>
          <p:cNvPr id="214" name="Capture d’écran 2023-09-07 à 09.12.53.png" descr="Capture d’écran 2023-09-07 à 09.1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9835" y="-1"/>
            <a:ext cx="886433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217" name="6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6</a:t>
            </a:r>
          </a:p>
        </p:txBody>
      </p:sp>
      <p:sp>
        <p:nvSpPr>
          <p:cNvPr id="218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sp>
        <p:nvSpPr>
          <p:cNvPr id="219" name="Chorégraphie"/>
          <p:cNvSpPr txBox="1"/>
          <p:nvPr>
            <p:ph type="subTitle" sz="quarter" idx="1"/>
          </p:nvPr>
        </p:nvSpPr>
        <p:spPr>
          <a:xfrm>
            <a:off x="2089149" y="382191"/>
            <a:ext cx="20205701" cy="1614554"/>
          </a:xfrm>
          <a:prstGeom prst="rect">
            <a:avLst/>
          </a:prstGeom>
        </p:spPr>
        <p:txBody>
          <a:bodyPr/>
          <a:lstStyle>
            <a:lvl1pPr>
              <a:defRPr spc="165" sz="5500"/>
            </a:lvl1pPr>
          </a:lstStyle>
          <a:p>
            <a:pPr/>
            <a:r>
              <a:t>Chorégraphie</a:t>
            </a:r>
          </a:p>
        </p:txBody>
      </p:sp>
      <p:pic>
        <p:nvPicPr>
          <p:cNvPr id="220" name="Capture d’écran 2023-09-07 à 09.16.52.png" descr="Capture d’écran 2023-09-07 à 09.16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3454" y="2311400"/>
            <a:ext cx="7912101" cy="9093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- Exécution en asynchrone (donc + rapide)"/>
          <p:cNvSpPr txBox="1"/>
          <p:nvPr/>
        </p:nvSpPr>
        <p:spPr>
          <a:xfrm>
            <a:off x="10915038" y="3249670"/>
            <a:ext cx="1085392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Exécution en asynchrone (donc + rapide)</a:t>
            </a:r>
          </a:p>
        </p:txBody>
      </p:sp>
      <p:sp>
        <p:nvSpPr>
          <p:cNvPr id="222" name="De manière indépendante, l’exécution n’a pas besoin d’attendre le résultat d’une tâche précédente"/>
          <p:cNvSpPr txBox="1"/>
          <p:nvPr/>
        </p:nvSpPr>
        <p:spPr>
          <a:xfrm>
            <a:off x="11244479" y="4031662"/>
            <a:ext cx="1134991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pc="70" sz="3500">
                <a:solidFill>
                  <a:srgbClr val="FFFFFF"/>
                </a:solidFill>
              </a:defRPr>
            </a:lvl1pPr>
          </a:lstStyle>
          <a:p>
            <a:pPr/>
            <a:r>
              <a:t>De manière indépendante, l’exécution n’a pas besoin d’attendre le résultat d’une tâche précédente</a:t>
            </a:r>
          </a:p>
        </p:txBody>
      </p:sp>
      <p:sp>
        <p:nvSpPr>
          <p:cNvPr id="223" name="- Avantages :"/>
          <p:cNvSpPr txBox="1"/>
          <p:nvPr/>
        </p:nvSpPr>
        <p:spPr>
          <a:xfrm>
            <a:off x="10115877" y="2375177"/>
            <a:ext cx="1218762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Avantages :</a:t>
            </a:r>
          </a:p>
        </p:txBody>
      </p:sp>
      <p:sp>
        <p:nvSpPr>
          <p:cNvPr id="224" name="- Pas de point de défaillance unique"/>
          <p:cNvSpPr txBox="1"/>
          <p:nvPr/>
        </p:nvSpPr>
        <p:spPr>
          <a:xfrm>
            <a:off x="10939668" y="5742292"/>
            <a:ext cx="1383306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Pas de point de défaillance unique</a:t>
            </a:r>
          </a:p>
        </p:txBody>
      </p:sp>
      <p:sp>
        <p:nvSpPr>
          <p:cNvPr id="225" name="Contrairement à l’orchestration et son contrôleur"/>
          <p:cNvSpPr txBox="1"/>
          <p:nvPr/>
        </p:nvSpPr>
        <p:spPr>
          <a:xfrm>
            <a:off x="11244479" y="6529271"/>
            <a:ext cx="1134991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pc="70" sz="3500">
                <a:solidFill>
                  <a:srgbClr val="FFFFFF"/>
                </a:solidFill>
              </a:defRPr>
            </a:lvl1pPr>
          </a:lstStyle>
          <a:p>
            <a:pPr/>
            <a:r>
              <a:t>Contrairement à l’orchestration et son contrôleur</a:t>
            </a:r>
          </a:p>
        </p:txBody>
      </p:sp>
      <p:sp>
        <p:nvSpPr>
          <p:cNvPr id="226" name="- Permet un développement plus agile"/>
          <p:cNvSpPr txBox="1"/>
          <p:nvPr/>
        </p:nvSpPr>
        <p:spPr>
          <a:xfrm>
            <a:off x="10939668" y="7624347"/>
            <a:ext cx="1383306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Permet un développement plus agile</a:t>
            </a:r>
          </a:p>
        </p:txBody>
      </p:sp>
      <p:sp>
        <p:nvSpPr>
          <p:cNvPr id="227" name="Concentration de l’équipe sur un service plutôt que sur l’application entière"/>
          <p:cNvSpPr txBox="1"/>
          <p:nvPr/>
        </p:nvSpPr>
        <p:spPr>
          <a:xfrm>
            <a:off x="11244479" y="8424447"/>
            <a:ext cx="1134991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pc="70" sz="3500">
                <a:solidFill>
                  <a:srgbClr val="FFFFFF"/>
                </a:solidFill>
              </a:defRPr>
            </a:lvl1pPr>
          </a:lstStyle>
          <a:p>
            <a:pPr/>
            <a:r>
              <a:t>Concentration de l’équipe sur un service plutôt que sur l’application entière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230" name="7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7</a:t>
            </a:r>
          </a:p>
        </p:txBody>
      </p:sp>
      <p:sp>
        <p:nvSpPr>
          <p:cNvPr id="231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sp>
        <p:nvSpPr>
          <p:cNvPr id="232" name="Chorégraphie"/>
          <p:cNvSpPr txBox="1"/>
          <p:nvPr>
            <p:ph type="subTitle" sz="quarter" idx="1"/>
          </p:nvPr>
        </p:nvSpPr>
        <p:spPr>
          <a:xfrm>
            <a:off x="2089150" y="382191"/>
            <a:ext cx="20205700" cy="1614554"/>
          </a:xfrm>
          <a:prstGeom prst="rect">
            <a:avLst/>
          </a:prstGeom>
        </p:spPr>
        <p:txBody>
          <a:bodyPr/>
          <a:lstStyle>
            <a:lvl1pPr>
              <a:defRPr spc="165" sz="5500"/>
            </a:lvl1pPr>
          </a:lstStyle>
          <a:p>
            <a:pPr/>
            <a:r>
              <a:t>Chorégraphie</a:t>
            </a:r>
          </a:p>
        </p:txBody>
      </p:sp>
      <p:pic>
        <p:nvPicPr>
          <p:cNvPr id="233" name="Capture d’écran 2023-09-07 à 09.16.52.png" descr="Capture d’écran 2023-09-07 à 09.16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3454" y="2311400"/>
            <a:ext cx="7912101" cy="9093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- Difficilement compréhensible"/>
          <p:cNvSpPr txBox="1"/>
          <p:nvPr/>
        </p:nvSpPr>
        <p:spPr>
          <a:xfrm>
            <a:off x="10915039" y="4012059"/>
            <a:ext cx="800404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Difficilement compréhensible</a:t>
            </a:r>
          </a:p>
        </p:txBody>
      </p:sp>
      <p:sp>
        <p:nvSpPr>
          <p:cNvPr id="235" name="Difficile de capturer la logique métier complète à partir de l'implémentation car la modélisation n’est pas explicite"/>
          <p:cNvSpPr txBox="1"/>
          <p:nvPr/>
        </p:nvSpPr>
        <p:spPr>
          <a:xfrm>
            <a:off x="11244479" y="5087811"/>
            <a:ext cx="11349911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pc="70" sz="3500">
                <a:solidFill>
                  <a:srgbClr val="FFFFFF"/>
                </a:solidFill>
              </a:defRPr>
            </a:lvl1pPr>
          </a:lstStyle>
          <a:p>
            <a:pPr/>
            <a:r>
              <a:t>Difficile de capturer la logique métier complète à partir de l'implémentation car la modélisation n’est pas explicite</a:t>
            </a:r>
          </a:p>
        </p:txBody>
      </p:sp>
      <p:sp>
        <p:nvSpPr>
          <p:cNvPr id="236" name="- Inconvénients :"/>
          <p:cNvSpPr txBox="1"/>
          <p:nvPr/>
        </p:nvSpPr>
        <p:spPr>
          <a:xfrm>
            <a:off x="10115877" y="2375177"/>
            <a:ext cx="1218762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Inconvénients :</a:t>
            </a:r>
          </a:p>
        </p:txBody>
      </p:sp>
      <p:sp>
        <p:nvSpPr>
          <p:cNvPr id="237" name="- Test de bout en bout difficile à réaliser"/>
          <p:cNvSpPr txBox="1"/>
          <p:nvPr/>
        </p:nvSpPr>
        <p:spPr>
          <a:xfrm>
            <a:off x="10939668" y="7661973"/>
            <a:ext cx="1383306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Test de bout en bout difficile à réaliser</a:t>
            </a:r>
          </a:p>
        </p:txBody>
      </p:sp>
      <p:sp>
        <p:nvSpPr>
          <p:cNvPr id="238" name="Contrairement à l’orchestration au vu de l’implémentation des services"/>
          <p:cNvSpPr txBox="1"/>
          <p:nvPr/>
        </p:nvSpPr>
        <p:spPr>
          <a:xfrm>
            <a:off x="11244479" y="8428514"/>
            <a:ext cx="1134991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pc="70" sz="3500">
                <a:solidFill>
                  <a:srgbClr val="FFFFFF"/>
                </a:solidFill>
              </a:defRPr>
            </a:lvl1pPr>
          </a:lstStyle>
          <a:p>
            <a:pPr/>
            <a:r>
              <a:t>Contrairement à l’orchestration au vu de l’implémentation des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241" name="8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8</a:t>
            </a:r>
          </a:p>
        </p:txBody>
      </p:sp>
      <p:sp>
        <p:nvSpPr>
          <p:cNvPr id="242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sp>
        <p:nvSpPr>
          <p:cNvPr id="243" name="Chorégraphie"/>
          <p:cNvSpPr txBox="1"/>
          <p:nvPr>
            <p:ph type="subTitle" sz="quarter" idx="1"/>
          </p:nvPr>
        </p:nvSpPr>
        <p:spPr>
          <a:xfrm>
            <a:off x="2089150" y="382191"/>
            <a:ext cx="20205700" cy="1614554"/>
          </a:xfrm>
          <a:prstGeom prst="rect">
            <a:avLst/>
          </a:prstGeom>
        </p:spPr>
        <p:txBody>
          <a:bodyPr/>
          <a:lstStyle>
            <a:lvl1pPr>
              <a:defRPr spc="165" sz="5500"/>
            </a:lvl1pPr>
          </a:lstStyle>
          <a:p>
            <a:pPr/>
            <a:r>
              <a:t>Chorégraphie</a:t>
            </a:r>
          </a:p>
        </p:txBody>
      </p:sp>
      <p:pic>
        <p:nvPicPr>
          <p:cNvPr id="244" name="MicrosoftTeams-image (1).png" descr="MicrosoftTeams-image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9951" y="4575514"/>
            <a:ext cx="20564098" cy="3874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Microserv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247" name="9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9</a:t>
            </a:r>
          </a:p>
        </p:txBody>
      </p:sp>
      <p:sp>
        <p:nvSpPr>
          <p:cNvPr id="248" name="Groupe 1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Groupe 1</a:t>
            </a:r>
          </a:p>
        </p:txBody>
      </p:sp>
      <p:sp>
        <p:nvSpPr>
          <p:cNvPr id="249" name="Comparaison"/>
          <p:cNvSpPr txBox="1"/>
          <p:nvPr>
            <p:ph type="subTitle" sz="quarter" idx="1"/>
          </p:nvPr>
        </p:nvSpPr>
        <p:spPr>
          <a:xfrm>
            <a:off x="2089150" y="382191"/>
            <a:ext cx="20205700" cy="1614554"/>
          </a:xfrm>
          <a:prstGeom prst="rect">
            <a:avLst/>
          </a:prstGeom>
        </p:spPr>
        <p:txBody>
          <a:bodyPr/>
          <a:lstStyle>
            <a:lvl1pPr>
              <a:defRPr spc="165" sz="5500"/>
            </a:lvl1pPr>
          </a:lstStyle>
          <a:p>
            <a:pPr/>
            <a:r>
              <a:t>Comparaison</a:t>
            </a:r>
          </a:p>
        </p:txBody>
      </p:sp>
      <p:pic>
        <p:nvPicPr>
          <p:cNvPr id="250" name="Capture d’écran 2023-09-07 à 09.15.00.png" descr="Capture d’écran 2023-09-07 à 09.15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927" y="3046724"/>
            <a:ext cx="15330268" cy="762255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- Performance"/>
          <p:cNvSpPr txBox="1"/>
          <p:nvPr/>
        </p:nvSpPr>
        <p:spPr>
          <a:xfrm>
            <a:off x="16360816" y="4288478"/>
            <a:ext cx="475784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Performance</a:t>
            </a:r>
          </a:p>
        </p:txBody>
      </p:sp>
      <p:sp>
        <p:nvSpPr>
          <p:cNvPr id="252" name="- Compréhension métier"/>
          <p:cNvSpPr txBox="1"/>
          <p:nvPr/>
        </p:nvSpPr>
        <p:spPr>
          <a:xfrm>
            <a:off x="16360816" y="5514278"/>
            <a:ext cx="633803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Compréhension métier</a:t>
            </a:r>
          </a:p>
        </p:txBody>
      </p:sp>
      <p:sp>
        <p:nvSpPr>
          <p:cNvPr id="253" name="- Dépendance au contrôleur"/>
          <p:cNvSpPr txBox="1"/>
          <p:nvPr/>
        </p:nvSpPr>
        <p:spPr>
          <a:xfrm>
            <a:off x="16360816" y="6740078"/>
            <a:ext cx="758396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Dépendance au contrôleur</a:t>
            </a:r>
          </a:p>
        </p:txBody>
      </p:sp>
      <p:sp>
        <p:nvSpPr>
          <p:cNvPr id="254" name="- Dépendance au contrôleur"/>
          <p:cNvSpPr txBox="1"/>
          <p:nvPr/>
        </p:nvSpPr>
        <p:spPr>
          <a:xfrm>
            <a:off x="16360816" y="7911988"/>
            <a:ext cx="758396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- Dépendance au contrôleur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