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crum Guid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Scrum Guides</a:t>
            </a:r>
          </a:p>
        </p:txBody>
      </p:sp>
      <p:sp>
        <p:nvSpPr>
          <p:cNvPr id="152" name="Présentation du framework SCRU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du framework SCRUM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es Théories du framework SCRUM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Les Théories du framework SCRUM</a:t>
            </a:r>
          </a:p>
        </p:txBody>
      </p:sp>
      <p:sp>
        <p:nvSpPr>
          <p:cNvPr id="155" name="Scrum est fondé sur l'empirisme et la pensée Lean.…"/>
          <p:cNvSpPr txBox="1"/>
          <p:nvPr>
            <p:ph type="subTitle" idx="1"/>
          </p:nvPr>
        </p:nvSpPr>
        <p:spPr>
          <a:xfrm>
            <a:off x="1206500" y="2897674"/>
            <a:ext cx="21971000" cy="7442090"/>
          </a:xfrm>
          <a:prstGeom prst="rect">
            <a:avLst/>
          </a:prstGeom>
        </p:spPr>
        <p:txBody>
          <a:bodyPr/>
          <a:lstStyle/>
          <a:p>
            <a:pPr/>
            <a:r>
              <a:t>Scrum est fondé sur l'empirisme et la pensée Lean. </a:t>
            </a:r>
          </a:p>
          <a:p>
            <a:pPr/>
            <a:br/>
            <a:r>
              <a:t>L'empirisme affirme que la connaissance vient de l'expérience et de la prise de décisions basées sur ce qui est observé. </a:t>
            </a:r>
            <a:br/>
          </a:p>
          <a:p>
            <a:pPr/>
            <a:r>
              <a:t>La pensée Lean réduit le gaspillage et se concentre sur l’essentiel.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ransparence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Transparence</a:t>
            </a:r>
          </a:p>
        </p:txBody>
      </p:sp>
      <p:sp>
        <p:nvSpPr>
          <p:cNvPr id="158" name="Inspection"/>
          <p:cNvSpPr txBox="1"/>
          <p:nvPr/>
        </p:nvSpPr>
        <p:spPr>
          <a:xfrm>
            <a:off x="1220384" y="4025880"/>
            <a:ext cx="49890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Inspection</a:t>
            </a:r>
          </a:p>
        </p:txBody>
      </p:sp>
      <p:sp>
        <p:nvSpPr>
          <p:cNvPr id="159" name="Adaptation"/>
          <p:cNvSpPr txBox="1"/>
          <p:nvPr/>
        </p:nvSpPr>
        <p:spPr>
          <a:xfrm>
            <a:off x="1296675" y="7156319"/>
            <a:ext cx="521563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Adaptation</a:t>
            </a:r>
          </a:p>
        </p:txBody>
      </p:sp>
      <p:sp>
        <p:nvSpPr>
          <p:cNvPr id="160" name="Le processus et le travail émergents doivent être visibles pour ceux qui exécutent le travail ainsi que pour ceux qui le reçoivent."/>
          <p:cNvSpPr txBox="1"/>
          <p:nvPr/>
        </p:nvSpPr>
        <p:spPr>
          <a:xfrm>
            <a:off x="1228893" y="1969406"/>
            <a:ext cx="14804308" cy="214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Le processus et le travail émergents doivent être visibles pour ceux qui exécutent le travail ainsi que pour ceux qui le reçoivent.</a:t>
            </a:r>
          </a:p>
        </p:txBody>
      </p:sp>
      <p:sp>
        <p:nvSpPr>
          <p:cNvPr id="161" name="Scrum encourage l'inspection et l'adaptation grâce à ses cinq valeurs"/>
          <p:cNvSpPr txBox="1"/>
          <p:nvPr/>
        </p:nvSpPr>
        <p:spPr>
          <a:xfrm>
            <a:off x="1147407" y="5243385"/>
            <a:ext cx="14090682" cy="145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Scrum encourage l'inspection et l'adaptation grâce à ses cinq valeurs</a:t>
            </a:r>
          </a:p>
        </p:txBody>
      </p:sp>
      <p:sp>
        <p:nvSpPr>
          <p:cNvPr id="162" name="Ajustement des processus pour atteindre le produit final si celui-ci est inacceptable"/>
          <p:cNvSpPr txBox="1"/>
          <p:nvPr/>
        </p:nvSpPr>
        <p:spPr>
          <a:xfrm>
            <a:off x="1147407" y="8373824"/>
            <a:ext cx="13497244" cy="145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Ajustement des processus pour atteindre le produit final si celui-ci est inacceptable</a:t>
            </a:r>
          </a:p>
        </p:txBody>
      </p:sp>
      <p:pic>
        <p:nvPicPr>
          <p:cNvPr id="163" name="Capture d’écran 2023-09-05 à 11.39.53.png" descr="Capture d’écran 2023-09-05 à 11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7610" y="3736719"/>
            <a:ext cx="9374193" cy="4470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aleurs SCRUM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Valeurs SCRUM</a:t>
            </a:r>
          </a:p>
        </p:txBody>
      </p:sp>
      <p:sp>
        <p:nvSpPr>
          <p:cNvPr id="166" name="Les cinq valeurs essentielles :…"/>
          <p:cNvSpPr txBox="1"/>
          <p:nvPr/>
        </p:nvSpPr>
        <p:spPr>
          <a:xfrm>
            <a:off x="845552" y="2666063"/>
            <a:ext cx="16805817" cy="762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>
                <a:solidFill>
                  <a:srgbClr val="FFFFFF"/>
                </a:solidFill>
              </a:defRPr>
            </a:pPr>
            <a:r>
              <a:t>Les cinq valeurs essentielles :</a:t>
            </a:r>
          </a:p>
          <a:p>
            <a:pPr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L’engagement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La concentration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L’ouverture (d’esprit)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Le respect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Le courage</a:t>
            </a:r>
          </a:p>
        </p:txBody>
      </p:sp>
      <p:pic>
        <p:nvPicPr>
          <p:cNvPr id="167" name="Capture d’écran 2023-09-05 à 11.40.31.png" descr="Capture d’écran 2023-09-05 à 11.4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7958" y="4204003"/>
            <a:ext cx="10005765" cy="7890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 PRODUCT OWNER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LE PRODUCT OWNER</a:t>
            </a:r>
          </a:p>
        </p:txBody>
      </p:sp>
      <p:sp>
        <p:nvSpPr>
          <p:cNvPr id="170" name="Le PO:…"/>
          <p:cNvSpPr txBox="1"/>
          <p:nvPr/>
        </p:nvSpPr>
        <p:spPr>
          <a:xfrm>
            <a:off x="845552" y="3351863"/>
            <a:ext cx="13057188" cy="625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>
                <a:solidFill>
                  <a:srgbClr val="FFFFFF"/>
                </a:solidFill>
              </a:defRPr>
            </a:pPr>
            <a:r>
              <a:t>Le PO: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Développe et communique explicitement l’objectif du produit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Crée les éléments du product backlog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S’assure de la transparence du backlog</a:t>
            </a:r>
          </a:p>
        </p:txBody>
      </p:sp>
      <p:pic>
        <p:nvPicPr>
          <p:cNvPr id="171" name="Capture d’écran 2023-09-05 à 11.45.06.png" descr="Capture d’écran 2023-09-05 à 11.45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2659" y="3033222"/>
            <a:ext cx="6138303" cy="689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CRUM MASTER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SCRUM MASTER</a:t>
            </a:r>
          </a:p>
        </p:txBody>
      </p:sp>
      <p:sp>
        <p:nvSpPr>
          <p:cNvPr id="174" name="Dirige, forme et coach l’organisation dans leur adoption de SCRUM…"/>
          <p:cNvSpPr txBox="1"/>
          <p:nvPr/>
        </p:nvSpPr>
        <p:spPr>
          <a:xfrm>
            <a:off x="845552" y="3008963"/>
            <a:ext cx="12500776" cy="694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 Dirige, forme et coach l’organisation dans leur adoption de SCRUM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Planifie et conseil les mises en oeuvre SCRUM au sein de l’organisation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Intermédiaire entre les parties prenantes et l’équipe SCRUM</a:t>
            </a:r>
          </a:p>
        </p:txBody>
      </p:sp>
      <p:pic>
        <p:nvPicPr>
          <p:cNvPr id="175" name="Capture d’écran 2023-09-05 à 11.43.42.png" descr="Capture d’écran 2023-09-05 à 11.43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8537" y="4093819"/>
            <a:ext cx="4719334" cy="5528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DEVELOPERS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THE DEVELOPERS</a:t>
            </a:r>
          </a:p>
        </p:txBody>
      </p:sp>
      <p:sp>
        <p:nvSpPr>
          <p:cNvPr id="178" name="Les `developers` :…"/>
          <p:cNvSpPr txBox="1"/>
          <p:nvPr/>
        </p:nvSpPr>
        <p:spPr>
          <a:xfrm>
            <a:off x="845552" y="3694763"/>
            <a:ext cx="12645548" cy="557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>
                <a:solidFill>
                  <a:srgbClr val="FFFFFF"/>
                </a:solidFill>
              </a:defRPr>
            </a:pPr>
          </a:p>
          <a:p>
            <a:pPr algn="l">
              <a:defRPr sz="4500">
                <a:solidFill>
                  <a:srgbClr val="FFFFFF"/>
                </a:solidFill>
              </a:defRPr>
            </a:pPr>
            <a:r>
              <a:t>Les `developers` :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 Crées un plan pour le sprint (sprint backlog)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S’assurent de la qualités en insérant la Définition of done</a:t>
            </a:r>
          </a:p>
        </p:txBody>
      </p:sp>
      <p:pic>
        <p:nvPicPr>
          <p:cNvPr id="179" name="Capture d’écran 2023-09-05 à 11.43.22.png" descr="Capture d’écran 2023-09-05 à 11.43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9252" y="4019382"/>
            <a:ext cx="4846421" cy="5677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es 5 évènements SCRUM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Les 5 évènements SCRUM</a:t>
            </a:r>
          </a:p>
        </p:txBody>
      </p:sp>
      <p:sp>
        <p:nvSpPr>
          <p:cNvPr id="182" name="Le SPRINT…"/>
          <p:cNvSpPr txBox="1"/>
          <p:nvPr/>
        </p:nvSpPr>
        <p:spPr>
          <a:xfrm>
            <a:off x="845552" y="1980263"/>
            <a:ext cx="22692896" cy="900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Le SPRINT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 Durée d’un mois ou moins pour créer de la consistance, un nouveau SPRINT démarre après la conclusion du précédent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Le SPRINT planning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  <a:r>
              <a:t>Lance le sprint en définissant le travail effectué pour le sprint précédent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 Les DAILYS Scrum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Les SPRINT Reviews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algn="l">
              <a:defRPr sz="4500">
                <a:solidFill>
                  <a:srgbClr val="FFFFFF"/>
                </a:solidFill>
              </a:defRPr>
            </a:pPr>
            <a:r>
              <a:t>- Les SPRINT Retrospectives</a:t>
            </a:r>
          </a:p>
        </p:txBody>
      </p:sp>
      <p:pic>
        <p:nvPicPr>
          <p:cNvPr id="183" name="Capture d’écran 2023-09-05 à 11.46.02.png" descr="Capture d’écran 2023-09-05 à 11.46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4369" y="6747735"/>
            <a:ext cx="14302092" cy="679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es artefacts"/>
          <p:cNvSpPr txBox="1"/>
          <p:nvPr>
            <p:ph type="ctrTitle"/>
          </p:nvPr>
        </p:nvSpPr>
        <p:spPr>
          <a:xfrm>
            <a:off x="1206498" y="-2448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Les artefacts</a:t>
            </a:r>
          </a:p>
        </p:txBody>
      </p:sp>
      <p:sp>
        <p:nvSpPr>
          <p:cNvPr id="186" name="Composé de 3 éléments…"/>
          <p:cNvSpPr txBox="1"/>
          <p:nvPr/>
        </p:nvSpPr>
        <p:spPr>
          <a:xfrm>
            <a:off x="845552" y="3008963"/>
            <a:ext cx="16805817" cy="694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>
                <a:solidFill>
                  <a:srgbClr val="FFFFFF"/>
                </a:solidFill>
              </a:defRPr>
            </a:pPr>
            <a:r>
              <a:t>Composé de 3 éléments</a:t>
            </a:r>
          </a:p>
          <a:p>
            <a:pPr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PRODUCT BACKLOG 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Engagement : PRODUCT GOAL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SPRINT BACKLOG </a:t>
            </a: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Engagement : SPRINT GOAL</a:t>
            </a:r>
          </a:p>
          <a:p>
            <a:pPr algn="l">
              <a:defRPr sz="45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23000"/>
              <a:buChar char="-"/>
              <a:defRPr sz="4500">
                <a:solidFill>
                  <a:srgbClr val="FFFFFF"/>
                </a:solidFill>
              </a:defRPr>
            </a:pPr>
            <a:r>
              <a:t>INCREMENT </a:t>
            </a:r>
            <a:br/>
            <a:r>
              <a:t>Engagement :  DEFINITION OF DONE</a:t>
            </a:r>
          </a:p>
        </p:txBody>
      </p:sp>
      <p:pic>
        <p:nvPicPr>
          <p:cNvPr id="187" name="Capture d’écran 2023-09-05 à 11.46.28.png" descr="Capture d’écran 2023-09-05 à 11.4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0852" y="3521972"/>
            <a:ext cx="10612700" cy="7855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