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279" r:id="rId3"/>
    <p:sldId id="258" r:id="rId4"/>
    <p:sldId id="267" r:id="rId5"/>
    <p:sldId id="280" r:id="rId6"/>
    <p:sldId id="281" r:id="rId7"/>
    <p:sldId id="286" r:id="rId8"/>
    <p:sldId id="288" r:id="rId9"/>
    <p:sldId id="284" r:id="rId10"/>
    <p:sldId id="301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434" autoAdjust="0"/>
  </p:normalViewPr>
  <p:slideViewPr>
    <p:cSldViewPr>
      <p:cViewPr>
        <p:scale>
          <a:sx n="75" d="100"/>
          <a:sy n="75" d="100"/>
        </p:scale>
        <p:origin x="-124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17A27-4CCC-46BE-9C42-2F2B13C8E1B6}" type="datetimeFigureOut">
              <a:rPr lang="es-AR" smtClean="0"/>
              <a:pPr/>
              <a:t>14/02/2017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AE6AA-66C4-4CD8-8F3A-403AF4AA163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84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92DE-F477-45D2-AABB-A3DE6D2A3F84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6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8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6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309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4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132E-6B23-4E03-A320-B67D1B19196C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39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C828-0A75-4F60-A559-826E7336E1FB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67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4DCC-323D-4DF7-84A7-B94007D4901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4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D74-7D03-4395-9DC8-861BCA2E1C7E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7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6DB4-857E-44F9-96FC-10E6B8EBD655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6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1E1D-4B55-470B-8C91-647065C0E5A4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44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3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AF8D-F289-47A5-8FF2-0220660AA55F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7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0331-4002-43CD-8044-25AC270D1B14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66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CAC-8102-4384-8D83-B389D24761BB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5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FD74A-14C8-408E-8EED-C0121BC084C6}" type="datetime1">
              <a:rPr lang="es-AR" smtClean="0"/>
              <a:pPr/>
              <a:t>14/02/2017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AR" smtClean="0"/>
              <a:t>Sistema Automático de Cronometraje de Natación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AED4-90B2-45C6-8520-EA6AFD93A9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61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0794" y="1690210"/>
            <a:ext cx="9144000" cy="1239731"/>
          </a:xfrm>
        </p:spPr>
        <p:txBody>
          <a:bodyPr/>
          <a:lstStyle/>
          <a:p>
            <a:pPr algn="ctr"/>
            <a:r>
              <a:rPr lang="es-AR" dirty="0" smtClean="0"/>
              <a:t>Presentación Técnica del Proyecto Final</a:t>
            </a:r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748554" y="3421032"/>
            <a:ext cx="7605303" cy="83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Orador: Berti Ponsone, Héctor Emmanuel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748554" y="4903936"/>
            <a:ext cx="4536505" cy="64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Año de Cursada: 2012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3" cy="1080000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748554" y="4105833"/>
            <a:ext cx="7605303" cy="83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Compañero: Carlos Reyes</a:t>
            </a:r>
          </a:p>
        </p:txBody>
      </p:sp>
    </p:spTree>
    <p:extLst>
      <p:ext uri="{BB962C8B-B14F-4D97-AF65-F5344CB8AC3E}">
        <p14:creationId xmlns:p14="http://schemas.microsoft.com/office/powerpoint/2010/main" val="22378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279980"/>
          </a:xfrm>
        </p:spPr>
        <p:txBody>
          <a:bodyPr/>
          <a:lstStyle/>
          <a:p>
            <a:pPr algn="ctr"/>
            <a:r>
              <a:rPr lang="es-AR" sz="3600" dirty="0" smtClean="0"/>
              <a:t>Base de Tiempo</a:t>
            </a:r>
            <a:br>
              <a:rPr lang="es-AR" sz="3600" dirty="0" smtClean="0"/>
            </a:br>
            <a:r>
              <a:rPr lang="es-AR" sz="2400" dirty="0" smtClean="0"/>
              <a:t>Sincronización entre unidades esclavas</a:t>
            </a:r>
            <a:endParaRPr lang="es-AR" sz="3600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27" y="2276872"/>
            <a:ext cx="6948264" cy="32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Desafíos Tecnológicos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pPr marL="0" indent="0">
              <a:buNone/>
            </a:pPr>
            <a:r>
              <a:rPr lang="es-AR" dirty="0" smtClean="0"/>
              <a:t>     Base de tiempo: </a:t>
            </a:r>
            <a:r>
              <a:rPr lang="es-AR" sz="1800" dirty="0" smtClean="0"/>
              <a:t>Resolución, incertidumbre y estabilidad</a:t>
            </a:r>
          </a:p>
          <a:p>
            <a:pPr marL="0" indent="0">
              <a:buNone/>
            </a:pPr>
            <a:r>
              <a:rPr lang="es-AR" sz="2000" dirty="0" smtClean="0"/>
              <a:t>     Correcto contaje de pulsos de la base de tiempo</a:t>
            </a:r>
          </a:p>
          <a:p>
            <a:r>
              <a:rPr lang="es-ES_tradnl" dirty="0" smtClean="0"/>
              <a:t>Control de retrasos en cables, circuito impreso y microcontroladores</a:t>
            </a:r>
          </a:p>
          <a:p>
            <a:r>
              <a:rPr lang="es-ES_tradnl" dirty="0" smtClean="0"/>
              <a:t>Efectos capacitivos en pulsadores y ruido en cables</a:t>
            </a:r>
          </a:p>
          <a:p>
            <a:r>
              <a:rPr lang="es-ES_tradnl" dirty="0" smtClean="0"/>
              <a:t>Comunicación con PC, interfaz con el usuario y gestión de base de datos</a:t>
            </a:r>
            <a:endParaRPr lang="es-AR" sz="20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pic>
        <p:nvPicPr>
          <p:cNvPr id="8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8843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18726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Retraso Admisible</a:t>
            </a:r>
            <a:br>
              <a:rPr lang="es-AR" sz="3600" dirty="0" smtClean="0"/>
            </a:b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093963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Admisible = 10ppm – 6,5ppm = 3,5ppm (350us en 10 minutos)</a:t>
            </a:r>
          </a:p>
          <a:p>
            <a:r>
              <a:rPr lang="es-AR" sz="2400" dirty="0" smtClean="0"/>
              <a:t>El retraso total resulta de la suma de :</a:t>
            </a:r>
          </a:p>
          <a:p>
            <a:pPr lvl="1"/>
            <a:r>
              <a:rPr lang="es-AR" sz="2200" i="1" dirty="0" smtClean="0">
                <a:latin typeface="Cambria Math" panose="02040503050406030204" pitchFamily="18" charset="0"/>
              </a:rPr>
              <a:t>Retraso en cables</a:t>
            </a:r>
          </a:p>
          <a:p>
            <a:pPr lvl="1"/>
            <a:r>
              <a:rPr lang="es-AR" sz="2200" i="1" dirty="0" smtClean="0">
                <a:latin typeface="Cambria Math" panose="02040503050406030204" pitchFamily="18" charset="0"/>
              </a:rPr>
              <a:t>Retraso en pistas de circuito impreso</a:t>
            </a:r>
          </a:p>
          <a:p>
            <a:pPr lvl="1"/>
            <a:r>
              <a:rPr lang="es-AR" sz="2200" i="1" dirty="0" smtClean="0">
                <a:latin typeface="Cambria Math" panose="02040503050406030204" pitchFamily="18" charset="0"/>
              </a:rPr>
              <a:t>Retraso IRQ del microcontrolador</a:t>
            </a:r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5709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Retraso en Cables</a:t>
            </a:r>
            <a:br>
              <a:rPr lang="es-AR" sz="3600" dirty="0" smtClean="0"/>
            </a:br>
            <a:r>
              <a:rPr lang="es-AR" sz="2400" dirty="0" smtClean="0"/>
              <a:t>Cálculo Teórico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59" y="2418385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Para 50 m de cable, el valor teórico viene dado por:</a:t>
            </a:r>
            <a:endParaRPr lang="es-AR" sz="2200" i="1" dirty="0" smtClean="0">
              <a:latin typeface="Cambria Math" panose="02040503050406030204" pitchFamily="18" charset="0"/>
            </a:endParaRPr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555776" y="3543563"/>
                <a:ext cx="3486083" cy="98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>
                            <m:fPr>
                              <m:ctrlPr>
                                <a:rPr lang="es-A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=250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543563"/>
                <a:ext cx="3486083" cy="989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Retraso en Cables</a:t>
            </a:r>
            <a:br>
              <a:rPr lang="es-AR" sz="3600" dirty="0" smtClean="0"/>
            </a:br>
            <a:r>
              <a:rPr lang="es-AR" sz="2400" dirty="0" smtClean="0"/>
              <a:t>Medición</a:t>
            </a:r>
            <a:endParaRPr lang="es-AR" sz="3600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p:grpSp>
        <p:nvGrpSpPr>
          <p:cNvPr id="13" name="Grupo 12"/>
          <p:cNvGrpSpPr/>
          <p:nvPr/>
        </p:nvGrpSpPr>
        <p:grpSpPr>
          <a:xfrm>
            <a:off x="1709739" y="2807218"/>
            <a:ext cx="5760640" cy="3456384"/>
            <a:chOff x="1709739" y="2807218"/>
            <a:chExt cx="5760640" cy="3456384"/>
          </a:xfrm>
        </p:grpSpPr>
        <p:pic>
          <p:nvPicPr>
            <p:cNvPr id="11" name="7 Imagen" descr="retraso cables 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739" y="2807218"/>
              <a:ext cx="5760640" cy="345638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603" y="3075397"/>
              <a:ext cx="2832912" cy="93486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3722216" y="2288361"/>
                <a:ext cx="1699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=238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216" y="2288361"/>
                <a:ext cx="169956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97" r="-1439" b="-98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Resultado de imagen para 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38" y="1905784"/>
            <a:ext cx="765153" cy="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5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Retraso en Microcontrolador</a:t>
            </a:r>
            <a:br>
              <a:rPr lang="es-AR" sz="3600" dirty="0" smtClean="0"/>
            </a:br>
            <a:r>
              <a:rPr lang="es-AR" sz="2400" dirty="0" smtClean="0"/>
              <a:t>ARM LPC1343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59" y="2418385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En un </a:t>
            </a:r>
            <a:r>
              <a:rPr lang="es-AR" sz="2400" dirty="0" err="1" smtClean="0"/>
              <a:t>Cortex</a:t>
            </a:r>
            <a:r>
              <a:rPr lang="es-AR" sz="2400" dirty="0" smtClean="0"/>
              <a:t> M3, demora aproximadamente 30 ciclos de reloj atender la IRQ.</a:t>
            </a:r>
          </a:p>
          <a:p>
            <a:r>
              <a:rPr lang="es-AR" sz="2400" dirty="0" smtClean="0"/>
              <a:t>Trabaja a 70 MHz</a:t>
            </a:r>
          </a:p>
          <a:p>
            <a:r>
              <a:rPr lang="es-AR" sz="2400" dirty="0" smtClean="0"/>
              <a:t>Retraso de 430 </a:t>
            </a:r>
            <a:r>
              <a:rPr lang="es-AR" sz="2400" dirty="0" err="1" smtClean="0"/>
              <a:t>ns</a:t>
            </a:r>
            <a:endParaRPr lang="es-AR" sz="2200" dirty="0" smtClean="0">
              <a:latin typeface="Cambria Math" panose="02040503050406030204" pitchFamily="18" charset="0"/>
            </a:endParaRPr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4876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Retraso Total</a:t>
            </a:r>
            <a:br>
              <a:rPr lang="es-AR" sz="3600" dirty="0" smtClean="0"/>
            </a:b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59" y="2418385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Retraso por cada llegada a una cabecera:</a:t>
            </a:r>
            <a:endParaRPr lang="es-AR" sz="2200" i="1" dirty="0" smtClean="0">
              <a:latin typeface="Cambria Math" panose="02040503050406030204" pitchFamily="18" charset="0"/>
            </a:endParaRPr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  <a:p>
            <a:pPr lvl="1"/>
            <a:endParaRPr lang="es-AR" sz="2200" i="1" dirty="0" smtClean="0">
              <a:latin typeface="Cambria Math" panose="02040503050406030204" pitchFamily="18" charset="0"/>
            </a:endParaRPr>
          </a:p>
          <a:p>
            <a:r>
              <a:rPr lang="es-AR" sz="2400" dirty="0" smtClean="0"/>
              <a:t>Número total de arribos a cabeceras admisibles</a:t>
            </a:r>
            <a:endParaRPr lang="es-AR" sz="24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441971" y="3116053"/>
                <a:ext cx="42705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=250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+430 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=680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71" y="3116053"/>
                <a:ext cx="427052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3" r="-286"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2441971" y="4663098"/>
                <a:ext cx="3358483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𝑟𝑟𝑖𝑏𝑜𝑠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350 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𝑢𝑠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680 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71" y="4663098"/>
                <a:ext cx="3358483" cy="7015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Resultado de imagen para 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32559"/>
            <a:ext cx="765153" cy="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Desafíos Tecnológicos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pPr marL="0" indent="0">
              <a:buNone/>
            </a:pPr>
            <a:r>
              <a:rPr lang="es-AR" dirty="0" smtClean="0"/>
              <a:t>     Base de tiempo: </a:t>
            </a:r>
            <a:r>
              <a:rPr lang="es-AR" sz="1800" dirty="0" smtClean="0"/>
              <a:t>Resolución, incertidumbre y estabilidad</a:t>
            </a:r>
          </a:p>
          <a:p>
            <a:pPr marL="0" indent="0">
              <a:buNone/>
            </a:pPr>
            <a:r>
              <a:rPr lang="es-AR" sz="2000" dirty="0" smtClean="0"/>
              <a:t>     Correcto contaje de pulsos de la base de tiempo</a:t>
            </a:r>
          </a:p>
          <a:p>
            <a:pPr marL="355600" indent="-355600">
              <a:buNone/>
            </a:pPr>
            <a:r>
              <a:rPr lang="es-ES_tradnl" dirty="0" smtClean="0"/>
              <a:t>     Control de retrasos en cables, circuito impreso y microcontroladores</a:t>
            </a:r>
          </a:p>
          <a:p>
            <a:r>
              <a:rPr lang="es-ES_tradnl" dirty="0" smtClean="0"/>
              <a:t>Efectos capacitivos en pulsadores y ruido en cables</a:t>
            </a:r>
          </a:p>
          <a:p>
            <a:r>
              <a:rPr lang="es-ES_tradnl" dirty="0" smtClean="0"/>
              <a:t>Comunicación con PC, interfaz con el usuario y gestión de base de datos</a:t>
            </a:r>
          </a:p>
          <a:p>
            <a:r>
              <a:rPr lang="es-ES_tradnl" dirty="0" smtClean="0"/>
              <a:t>Diseño y construcción de dispositivos mecánicos</a:t>
            </a:r>
            <a:endParaRPr lang="es-ES_tradnl" sz="2000" dirty="0" smtClean="0"/>
          </a:p>
          <a:p>
            <a:pPr marL="0" indent="0">
              <a:buNone/>
            </a:pPr>
            <a:endParaRPr lang="es-AR" sz="20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pic>
        <p:nvPicPr>
          <p:cNvPr id="8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8843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18726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78" y="3212667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Efecto Capacitivo en Pulsadores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59" y="2418385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Si el interruptor es operado en continua, la acumulación de cargas en sus contactos </a:t>
            </a:r>
            <a:r>
              <a:rPr lang="es-AR" sz="2400" b="1" dirty="0" smtClean="0"/>
              <a:t>puede</a:t>
            </a:r>
            <a:r>
              <a:rPr lang="es-AR" sz="2400" dirty="0" smtClean="0"/>
              <a:t> provocar que el sistema no detecte una pulsación</a:t>
            </a:r>
          </a:p>
          <a:p>
            <a:r>
              <a:rPr lang="es-AR" sz="2400" dirty="0" smtClean="0"/>
              <a:t>Solución: utilizar una señal de alterna y que el pulsador provoque una variación en alguno de sus parámetros</a:t>
            </a:r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211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Efecto Capacitivo en Pulsadores</a:t>
            </a:r>
            <a:endParaRPr lang="es-AR" sz="3600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p:pic>
        <p:nvPicPr>
          <p:cNvPr id="10" name="3 Imagen" descr="circuito pulsa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" y="2568934"/>
            <a:ext cx="8602663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Resultado de imagen para 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91148"/>
            <a:ext cx="765153" cy="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80" y="1177048"/>
            <a:ext cx="9144000" cy="1772856"/>
          </a:xfrm>
        </p:spPr>
        <p:txBody>
          <a:bodyPr/>
          <a:lstStyle/>
          <a:p>
            <a:pPr algn="ctr"/>
            <a:r>
              <a:rPr lang="es-AR" dirty="0" smtClean="0"/>
              <a:t>Sistema Automático de Cronometraje de Natación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00000"/>
            <a:ext cx="9144000" cy="5058000"/>
          </a:xfrm>
        </p:spPr>
        <p:txBody>
          <a:bodyPr lIns="900000" tIns="0" rIns="720000" bIns="540000" anchor="t" anchorCtr="0"/>
          <a:lstStyle/>
          <a:p>
            <a:pPr marL="0" indent="0">
              <a:buNone/>
            </a:pPr>
            <a:endParaRPr lang="es-AR" sz="2000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74" y="3212976"/>
            <a:ext cx="3392651" cy="31212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Ruido en cables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59" y="2418385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Se utilizaron cables </a:t>
            </a:r>
            <a:r>
              <a:rPr lang="es-ES_tradnl" sz="2400" dirty="0"/>
              <a:t>SFTP cat5e</a:t>
            </a:r>
            <a:r>
              <a:rPr lang="es-AR" sz="2400" dirty="0" smtClean="0"/>
              <a:t> (doble mallado,  con pares trenzados y apto para exteriores).</a:t>
            </a:r>
          </a:p>
          <a:p>
            <a:r>
              <a:rPr lang="es-AR" sz="2400" dirty="0" smtClean="0"/>
              <a:t>La transmisión de las señales de los pulsadores se realizó utilizando señales diferenciales (Tecnología LVDS – FIN1001)</a:t>
            </a:r>
          </a:p>
          <a:p>
            <a:pPr marL="0" indent="0">
              <a:buNone/>
            </a:pPr>
            <a:endParaRPr lang="es-AR" sz="2400" dirty="0" smtClean="0"/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p:pic>
        <p:nvPicPr>
          <p:cNvPr id="8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10951"/>
            <a:ext cx="765153" cy="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Desafíos Tecnológicos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pPr marL="0" indent="0">
              <a:buNone/>
            </a:pPr>
            <a:r>
              <a:rPr lang="es-AR" dirty="0" smtClean="0"/>
              <a:t>     Base de tiempo: </a:t>
            </a:r>
            <a:r>
              <a:rPr lang="es-AR" sz="1800" dirty="0" smtClean="0"/>
              <a:t>Resolución, incertidumbre y estabilidad</a:t>
            </a:r>
          </a:p>
          <a:p>
            <a:pPr marL="0" indent="0">
              <a:buNone/>
            </a:pPr>
            <a:r>
              <a:rPr lang="es-AR" sz="2000" dirty="0" smtClean="0"/>
              <a:t>     Correcto contaje de pulsos de la base de tiempo</a:t>
            </a:r>
          </a:p>
          <a:p>
            <a:pPr marL="355600" indent="-355600">
              <a:buNone/>
            </a:pPr>
            <a:r>
              <a:rPr lang="es-ES_tradnl" dirty="0" smtClean="0"/>
              <a:t>     Control de retrasos en cables, circuito impreso y microcontroladores</a:t>
            </a:r>
          </a:p>
          <a:p>
            <a:pPr marL="0" indent="0">
              <a:buNone/>
            </a:pPr>
            <a:r>
              <a:rPr lang="es-ES_tradnl" dirty="0" smtClean="0"/>
              <a:t>     Efectos capacitivos en pulsadores y ruido en cables</a:t>
            </a:r>
          </a:p>
          <a:p>
            <a:r>
              <a:rPr lang="es-ES_tradnl" dirty="0" smtClean="0"/>
              <a:t>Comunicación con PC, interfaz con el usuario y gestión de base de datos</a:t>
            </a:r>
          </a:p>
          <a:p>
            <a:pPr marL="0" indent="0">
              <a:buNone/>
            </a:pPr>
            <a:endParaRPr lang="es-AR" sz="20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pic>
        <p:nvPicPr>
          <p:cNvPr id="8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8843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18726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78" y="3212667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78" y="3933640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Interfaz de Usuario y Gestión de datos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59" y="2418385"/>
            <a:ext cx="9144000" cy="3239730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Las mediciones de tiempo se transfieren desde la unidad central a la PC mediante USB.</a:t>
            </a:r>
          </a:p>
          <a:p>
            <a:r>
              <a:rPr lang="es-AR" sz="2400" dirty="0" smtClean="0"/>
              <a:t>En la PC se crea un archivo de texto con los datos de las mediciones</a:t>
            </a:r>
          </a:p>
          <a:p>
            <a:r>
              <a:rPr lang="es-AR" sz="2400" dirty="0" smtClean="0"/>
              <a:t>El programa de la PC corre en un entorno WEB sobre un servidor RAILS.</a:t>
            </a:r>
          </a:p>
          <a:p>
            <a:r>
              <a:rPr lang="es-AR" sz="2400" dirty="0" smtClean="0"/>
              <a:t>El programa de la PC se encarga de la gestión de la base de datos.</a:t>
            </a:r>
          </a:p>
          <a:p>
            <a:pPr marL="0" indent="0">
              <a:buNone/>
            </a:pPr>
            <a:endParaRPr lang="es-AR" sz="2400" dirty="0" smtClean="0"/>
          </a:p>
          <a:p>
            <a:pPr lvl="1"/>
            <a:endParaRPr lang="es-AR" sz="2200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600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378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Características del sistema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pPr marL="0" indent="0">
              <a:buNone/>
            </a:pPr>
            <a:r>
              <a:rPr lang="es-AR" sz="2000" dirty="0" smtClean="0"/>
              <a:t>Surgieron a partir de encuestas, charla con profesionales y de las reglas impuestas por la FINA:</a:t>
            </a:r>
          </a:p>
          <a:p>
            <a:r>
              <a:rPr lang="es-AR" sz="2000" dirty="0" smtClean="0"/>
              <a:t>Resolución temporal de 1 ms</a:t>
            </a:r>
          </a:p>
          <a:p>
            <a:r>
              <a:rPr lang="es-AR" dirty="0" smtClean="0"/>
              <a:t>Incertidumbre temporal menor a 1 ms en carreras de hasta 10 minutos</a:t>
            </a:r>
          </a:p>
          <a:p>
            <a:r>
              <a:rPr lang="es-AR" sz="2000" dirty="0" smtClean="0"/>
              <a:t>Inmunidad al ruido</a:t>
            </a:r>
          </a:p>
          <a:p>
            <a:r>
              <a:rPr lang="es-AR" sz="2000" dirty="0" smtClean="0"/>
              <a:t>Alimentación de 12V</a:t>
            </a:r>
          </a:p>
          <a:p>
            <a:r>
              <a:rPr lang="es-ES_tradnl" sz="2000" dirty="0" smtClean="0"/>
              <a:t>Esquema Cableado</a:t>
            </a:r>
          </a:p>
          <a:p>
            <a:r>
              <a:rPr lang="es-ES_tradnl" sz="2000" dirty="0" smtClean="0"/>
              <a:t>Facilidad de instalación, operación y mantenimiento</a:t>
            </a:r>
            <a:endParaRPr lang="es-AR" sz="20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46830"/>
            <a:ext cx="9144000" cy="924475"/>
          </a:xfrm>
        </p:spPr>
        <p:txBody>
          <a:bodyPr/>
          <a:lstStyle/>
          <a:p>
            <a:pPr algn="ctr"/>
            <a:r>
              <a:rPr lang="es-ES_tradnl" sz="3600" dirty="0" smtClean="0"/>
              <a:t>Esquema General del sistema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00000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AR" dirty="0" smtClean="0"/>
          </a:p>
          <a:p>
            <a:endParaRPr lang="es-AR" dirty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65" y="2175782"/>
            <a:ext cx="6794670" cy="3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1 Marcador de pie de página"/>
          <p:cNvSpPr txBox="1">
            <a:spLocks/>
          </p:cNvSpPr>
          <p:nvPr/>
        </p:nvSpPr>
        <p:spPr>
          <a:xfrm>
            <a:off x="0" y="6597352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A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s-AR" dirty="0" smtClean="0"/>
          </a:p>
          <a:p>
            <a:pPr algn="r"/>
            <a:endParaRPr lang="es-AR" dirty="0"/>
          </a:p>
          <a:p>
            <a:pPr algn="r"/>
            <a:r>
              <a:rPr lang="es-AR" dirty="0" err="1" smtClean="0"/>
              <a:t>Chronos</a:t>
            </a:r>
            <a:endParaRPr lang="es-AR" dirty="0" smtClean="0"/>
          </a:p>
          <a:p>
            <a:endParaRPr lang="es-AR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Desafíos Tecnológicos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r>
              <a:rPr lang="es-AR" dirty="0" smtClean="0"/>
              <a:t>Base de tiempo: Resolución, incertidumbre y estabilidad</a:t>
            </a:r>
            <a:endParaRPr lang="es-AR" sz="1800" dirty="0" smtClean="0"/>
          </a:p>
          <a:p>
            <a:r>
              <a:rPr lang="es-AR" sz="2000" dirty="0" smtClean="0"/>
              <a:t>Correcto contaje de pulsos de la base de tiempo</a:t>
            </a:r>
          </a:p>
          <a:p>
            <a:r>
              <a:rPr lang="es-ES_tradnl" dirty="0" smtClean="0"/>
              <a:t>Control de retrasos en cables, circuito impreso, electrónica analógica y microcontroladores</a:t>
            </a:r>
          </a:p>
          <a:p>
            <a:r>
              <a:rPr lang="es-ES_tradnl" dirty="0" smtClean="0"/>
              <a:t>Efectos capacitivos en pulsadores y ruido en cables</a:t>
            </a:r>
          </a:p>
          <a:p>
            <a:r>
              <a:rPr lang="es-ES_tradnl" dirty="0" smtClean="0"/>
              <a:t>Comunicación con PC, interfaz con el usuario y gestión de base de datos</a:t>
            </a:r>
          </a:p>
          <a:p>
            <a:pPr marL="0" indent="0">
              <a:buNone/>
            </a:pPr>
            <a:endParaRPr lang="es-AR" sz="20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Base de Tiempo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049219"/>
            <a:ext cx="9144000" cy="1368152"/>
          </a:xfrm>
        </p:spPr>
        <p:txBody>
          <a:bodyPr lIns="900000" tIns="0" rIns="900000" bIns="540000" anchor="t" anchorCtr="0">
            <a:noAutofit/>
          </a:bodyPr>
          <a:lstStyle/>
          <a:p>
            <a:r>
              <a:rPr lang="es-AR" sz="2400" dirty="0" smtClean="0"/>
              <a:t>Requerimientos: </a:t>
            </a:r>
          </a:p>
          <a:p>
            <a:pPr lvl="1"/>
            <a:r>
              <a:rPr lang="es-AR" sz="2000" dirty="0" smtClean="0"/>
              <a:t>Resolución = 1 ms</a:t>
            </a:r>
          </a:p>
          <a:p>
            <a:pPr lvl="1"/>
            <a:r>
              <a:rPr lang="es-AR" sz="2000" dirty="0" smtClean="0"/>
              <a:t>Incertidumbre &lt; 10ppm</a:t>
            </a:r>
            <a:endParaRPr lang="es-AR" sz="2000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29652" y="3417371"/>
            <a:ext cx="9144000" cy="2102256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AR" sz="2400" dirty="0" smtClean="0"/>
              <a:t>Solución: </a:t>
            </a:r>
          </a:p>
          <a:p>
            <a:pPr lvl="1"/>
            <a:r>
              <a:rPr lang="es-AR" sz="2000" dirty="0" smtClean="0"/>
              <a:t>Oscilador FOX 924</a:t>
            </a:r>
          </a:p>
          <a:p>
            <a:pPr lvl="1"/>
            <a:r>
              <a:rPr lang="es-AR" sz="2000" dirty="0" smtClean="0"/>
              <a:t>Frecuencia de Oscilación: 10 MHz</a:t>
            </a:r>
          </a:p>
          <a:p>
            <a:pPr lvl="1"/>
            <a:r>
              <a:rPr lang="es-AR" sz="2000" dirty="0" err="1" smtClean="0"/>
              <a:t>Incertudumbre</a:t>
            </a:r>
            <a:r>
              <a:rPr lang="es-AR" sz="2000" dirty="0" smtClean="0"/>
              <a:t> = 2,5 ppm (-30°C a 85°C)</a:t>
            </a:r>
          </a:p>
          <a:p>
            <a:pPr lvl="1"/>
            <a:r>
              <a:rPr lang="es-AR" sz="2000" dirty="0" err="1" smtClean="0"/>
              <a:t>Aging</a:t>
            </a:r>
            <a:r>
              <a:rPr lang="es-AR" sz="2000" dirty="0" smtClean="0"/>
              <a:t>: 1ppm/año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585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Base de Tiempo</a:t>
            </a:r>
            <a:br>
              <a:rPr lang="es-AR" sz="3600" dirty="0" smtClean="0"/>
            </a:br>
            <a:r>
              <a:rPr lang="es-AR" sz="2400" dirty="0" smtClean="0"/>
              <a:t>Incertidumbre – Medición con Contador </a:t>
            </a:r>
            <a:r>
              <a:rPr lang="es-AR" sz="2400" dirty="0" err="1"/>
              <a:t>Tektronix</a:t>
            </a:r>
            <a:r>
              <a:rPr lang="es-AR" sz="2400" dirty="0"/>
              <a:t> CMC251</a:t>
            </a:r>
            <a:r>
              <a:rPr lang="es-AR" sz="2400" dirty="0" smtClean="0"/>
              <a:t> </a:t>
            </a:r>
            <a:endParaRPr lang="es-A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0" y="2493526"/>
                <a:ext cx="9144000" cy="2278459"/>
              </a:xfrm>
            </p:spPr>
            <p:txBody>
              <a:bodyPr lIns="900000" tIns="0" rIns="900000" bIns="540000" anchor="t" anchorCtr="0">
                <a:noAutofit/>
              </a:bodyPr>
              <a:lstStyle/>
              <a:p>
                <a:r>
                  <a:rPr lang="es-AR" sz="2400" dirty="0" smtClean="0"/>
                  <a:t>Resultados de la medición: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𝑚𝑒𝑑𝑖𝑑𝑎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=10,0000033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AR" sz="2000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AR" sz="2000" dirty="0" smtClean="0"/>
                  <a:t>N </a:t>
                </a:r>
                <a14:m>
                  <m:oMath xmlns:m="http://schemas.openxmlformats.org/officeDocument/2006/math">
                    <m:r>
                      <a:rPr lang="es-AR" sz="2000" i="1">
                        <a:latin typeface="Cambria Math" panose="02040503050406030204" pitchFamily="18" charset="0"/>
                      </a:rPr>
                      <m:t>=100000033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−→</m:t>
                    </m:r>
                    <m:f>
                      <m:fPr>
                        <m:ctrlPr>
                          <a:rPr lang="es-A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=0,001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endParaRPr lang="es-AR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s-AR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𝐵𝑇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𝐵𝑇</m:t>
                            </m:r>
                          </m:sub>
                        </m:sSub>
                      </m:den>
                    </m:f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𝑝𝑝𝑚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𝐴𝑔𝑖𝑛𝑔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𝑖𝑛𝑐𝑒𝑟𝑡𝑖𝑑𝑢𝑚𝑏𝑟𝑒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93526"/>
                <a:ext cx="9144000" cy="2278459"/>
              </a:xfrm>
              <a:blipFill rotWithShape="0">
                <a:blip r:embed="rId2"/>
                <a:stretch>
                  <a:fillRect t="-40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899357" y="4865855"/>
                <a:ext cx="46217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AR" sz="2000" i="0">
                          <a:latin typeface="Cambria Math" panose="02040503050406030204" pitchFamily="18" charset="0"/>
                        </a:rPr>
                        <m:t>=10.0000033</m:t>
                      </m:r>
                      <m:r>
                        <a:rPr lang="es-AR" sz="2000" i="1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s-AR" sz="2000" i="0">
                          <a:latin typeface="Cambria Math" panose="02040503050406030204" pitchFamily="18" charset="0"/>
                        </a:rPr>
                        <m:t> ±0.000060</m:t>
                      </m:r>
                      <m:r>
                        <a:rPr lang="es-AR" sz="2000" i="1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357" y="4865855"/>
                <a:ext cx="462171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350386"/>
            <a:ext cx="233362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804579" y="5430427"/>
                <a:ext cx="33811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AR" sz="2000" i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i="1"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+63,3 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9" y="5430427"/>
                <a:ext cx="338118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901"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804795" y="5820037"/>
                <a:ext cx="34054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A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s-AR" sz="2000" i="1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−56,7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5" y="5820037"/>
                <a:ext cx="3405419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4218561" y="5594471"/>
                <a:ext cx="2534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𝑑𝑚𝑖𝑠𝑖𝑏𝑙𝑒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 +/−100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61" y="5594471"/>
                <a:ext cx="253409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para o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00" y="5359454"/>
            <a:ext cx="765153" cy="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924475"/>
          </a:xfrm>
        </p:spPr>
        <p:txBody>
          <a:bodyPr/>
          <a:lstStyle/>
          <a:p>
            <a:pPr algn="ctr"/>
            <a:r>
              <a:rPr lang="es-AR" sz="3600" dirty="0" smtClean="0"/>
              <a:t>Desafíos Tecnológicos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5058000"/>
          </a:xfrm>
        </p:spPr>
        <p:txBody>
          <a:bodyPr lIns="900000" tIns="0" rIns="900000" bIns="540000" anchor="t" anchorCtr="0">
            <a:normAutofit/>
          </a:bodyPr>
          <a:lstStyle/>
          <a:p>
            <a:pPr marL="0" indent="0">
              <a:buNone/>
            </a:pPr>
            <a:r>
              <a:rPr lang="es-AR" dirty="0" smtClean="0"/>
              <a:t>     Base de tiempo: </a:t>
            </a:r>
            <a:r>
              <a:rPr lang="es-AR" sz="1800" dirty="0" smtClean="0"/>
              <a:t>Resolución, incertidumbre y estabilidad</a:t>
            </a:r>
          </a:p>
          <a:p>
            <a:r>
              <a:rPr lang="es-AR" sz="2000" dirty="0" smtClean="0"/>
              <a:t>Correcto contaje de pulsos de la base de tiempo</a:t>
            </a:r>
          </a:p>
          <a:p>
            <a:r>
              <a:rPr lang="es-ES_tradnl" dirty="0" smtClean="0"/>
              <a:t>Control de retrasos en cables, circuito impreso, electrónica analógica y microcontroladores</a:t>
            </a:r>
          </a:p>
          <a:p>
            <a:r>
              <a:rPr lang="es-ES_tradnl" dirty="0" smtClean="0"/>
              <a:t>Efectos capacitivos en pulsadores y ruido en cables</a:t>
            </a:r>
          </a:p>
          <a:p>
            <a:r>
              <a:rPr lang="es-ES_tradnl" dirty="0" smtClean="0"/>
              <a:t>Comunicación con PC, interfaz con el usuario y gestión de base de datos</a:t>
            </a:r>
          </a:p>
          <a:p>
            <a:r>
              <a:rPr lang="es-ES_tradnl" dirty="0" smtClean="0"/>
              <a:t>Diseño y construcción de dispositivos mecánicos</a:t>
            </a:r>
            <a:endParaRPr lang="es-ES_tradnl" sz="2000" dirty="0" smtClean="0"/>
          </a:p>
          <a:p>
            <a:pPr marL="0" indent="0">
              <a:buNone/>
            </a:pPr>
            <a:endParaRPr lang="es-AR" sz="2000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pic>
        <p:nvPicPr>
          <p:cNvPr id="8" name="Picture 2" descr="Resultado de imagen para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8843"/>
            <a:ext cx="301794" cy="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279980"/>
          </a:xfrm>
        </p:spPr>
        <p:txBody>
          <a:bodyPr/>
          <a:lstStyle/>
          <a:p>
            <a:pPr algn="ctr"/>
            <a:r>
              <a:rPr lang="es-AR" sz="3600" dirty="0" smtClean="0"/>
              <a:t>Base de Tiempo</a:t>
            </a:r>
            <a:br>
              <a:rPr lang="es-AR" sz="3600" dirty="0" smtClean="0"/>
            </a:br>
            <a:r>
              <a:rPr lang="es-AR" sz="2400" dirty="0" smtClean="0"/>
              <a:t>División de frecuencia</a:t>
            </a:r>
            <a:endParaRPr lang="es-AR" sz="3600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23782"/>
            <a:ext cx="9144000" cy="365125"/>
          </a:xfrm>
        </p:spPr>
        <p:txBody>
          <a:bodyPr/>
          <a:lstStyle/>
          <a:p>
            <a:r>
              <a:rPr lang="es-AR" dirty="0" smtClean="0"/>
              <a:t>Sistema Automático de Cronometraje de Natación</a:t>
            </a:r>
          </a:p>
          <a:p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6628726"/>
            <a:ext cx="9144000" cy="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0"/>
            <a:ext cx="2808362" cy="10800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8059" y="3703008"/>
            <a:ext cx="9144000" cy="1368152"/>
          </a:xfrm>
          <a:prstGeom prst="rect">
            <a:avLst/>
          </a:prstGeom>
        </p:spPr>
        <p:txBody>
          <a:bodyPr vert="horz" lIns="900000" tIns="0" rIns="900000" bIns="540000" rtlCol="0" anchor="t" anchorCtr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AR" sz="20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" y="2564904"/>
            <a:ext cx="9144000" cy="29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5683</TotalTime>
  <Words>926</Words>
  <Application>Microsoft Office PowerPoint</Application>
  <PresentationFormat>Presentación en pantalla (4:3)</PresentationFormat>
  <Paragraphs>130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Ion</vt:lpstr>
      <vt:lpstr>Presentación Técnica del Proyecto Final</vt:lpstr>
      <vt:lpstr>Sistema Automático de Cronometraje de Natación</vt:lpstr>
      <vt:lpstr>Características del sistema</vt:lpstr>
      <vt:lpstr>Esquema General del sistema</vt:lpstr>
      <vt:lpstr>Desafíos Tecnológicos</vt:lpstr>
      <vt:lpstr>Base de Tiempo</vt:lpstr>
      <vt:lpstr>Base de Tiempo Incertidumbre – Medición con Contador Tektronix CMC251 </vt:lpstr>
      <vt:lpstr>Desafíos Tecnológicos</vt:lpstr>
      <vt:lpstr>Base de Tiempo División de frecuencia</vt:lpstr>
      <vt:lpstr>Base de Tiempo Sincronización entre unidades esclavas</vt:lpstr>
      <vt:lpstr>Desafíos Tecnológicos</vt:lpstr>
      <vt:lpstr>Retraso Admisible </vt:lpstr>
      <vt:lpstr>Retraso en Cables Cálculo Teórico</vt:lpstr>
      <vt:lpstr>Retraso en Cables Medición</vt:lpstr>
      <vt:lpstr>Retraso en Microcontrolador ARM LPC1343</vt:lpstr>
      <vt:lpstr>Retraso Total </vt:lpstr>
      <vt:lpstr>Desafíos Tecnológicos</vt:lpstr>
      <vt:lpstr>Efecto Capacitivo en Pulsadores</vt:lpstr>
      <vt:lpstr>Efecto Capacitivo en Pulsadores</vt:lpstr>
      <vt:lpstr>Ruido en cables</vt:lpstr>
      <vt:lpstr>Desafíos Tecnológicos</vt:lpstr>
      <vt:lpstr>Interfaz de Usuario y Gestión de datos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Ponsone</dc:creator>
  <cp:lastModifiedBy>Emmanuel Ponsone</cp:lastModifiedBy>
  <cp:revision>301</cp:revision>
  <dcterms:created xsi:type="dcterms:W3CDTF">2012-03-02T17:10:54Z</dcterms:created>
  <dcterms:modified xsi:type="dcterms:W3CDTF">2017-02-14T14:18:22Z</dcterms:modified>
</cp:coreProperties>
</file>