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74" r:id="rId2"/>
    <p:sldId id="507" r:id="rId3"/>
    <p:sldId id="508" r:id="rId4"/>
    <p:sldId id="509" r:id="rId5"/>
    <p:sldId id="480" r:id="rId6"/>
    <p:sldId id="510" r:id="rId7"/>
    <p:sldId id="481" r:id="rId8"/>
    <p:sldId id="482" r:id="rId9"/>
    <p:sldId id="504" r:id="rId10"/>
    <p:sldId id="505" r:id="rId11"/>
    <p:sldId id="506" r:id="rId12"/>
    <p:sldId id="485" r:id="rId13"/>
    <p:sldId id="489" r:id="rId14"/>
    <p:sldId id="487" r:id="rId15"/>
    <p:sldId id="490" r:id="rId16"/>
    <p:sldId id="491" r:id="rId17"/>
    <p:sldId id="492" r:id="rId18"/>
    <p:sldId id="494" r:id="rId19"/>
    <p:sldId id="493" r:id="rId20"/>
    <p:sldId id="495" r:id="rId21"/>
    <p:sldId id="497" r:id="rId22"/>
    <p:sldId id="498" r:id="rId23"/>
    <p:sldId id="499" r:id="rId24"/>
    <p:sldId id="500" r:id="rId25"/>
    <p:sldId id="501" r:id="rId26"/>
    <p:sldId id="4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74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DF91-9D13-43F9-9625-2225DCAC869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DED6F-7A84-44C9-B17B-E3EDBF52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2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5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4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2819399"/>
          </a:xfrm>
        </p:spPr>
        <p:txBody>
          <a:bodyPr>
            <a:normAutofit/>
          </a:bodyPr>
          <a:lstStyle/>
          <a:p>
            <a:r>
              <a:rPr lang="en-US" dirty="0" smtClean="0"/>
              <a:t>Discovery with Models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Week 8 Video 1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on top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 talk about this, people often worry about building a model on top of imperfect models</a:t>
            </a:r>
          </a:p>
          <a:p>
            <a:endParaRPr lang="en-US" dirty="0"/>
          </a:p>
          <a:p>
            <a:r>
              <a:rPr lang="en-US" dirty="0" smtClean="0"/>
              <a:t>Will the error “pile up”?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on top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May not be as big a risk as people worry about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the final model successfully predicts the final construct, do we care if the model it uses internally is imperfect?</a:t>
            </a:r>
          </a:p>
          <a:p>
            <a:endParaRPr lang="en-US" dirty="0" smtClean="0"/>
          </a:p>
          <a:p>
            <a:r>
              <a:rPr lang="en-US" dirty="0" smtClean="0"/>
              <a:t>Systematic error at each step is taken into account at the next step!</a:t>
            </a:r>
          </a:p>
          <a:p>
            <a:endParaRPr lang="en-US" dirty="0"/>
          </a:p>
          <a:p>
            <a:r>
              <a:rPr lang="en-US" dirty="0" smtClean="0"/>
              <a:t>That said, there are some validity issues that should be taken into account – more on that in a minute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“Increasingly Important…”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Baker &amp; </a:t>
            </a:r>
            <a:r>
              <a:rPr lang="en-US" dirty="0" err="1" smtClean="0"/>
              <a:t>Yacef</a:t>
            </a:r>
            <a:r>
              <a:rPr lang="en-US" dirty="0" smtClean="0"/>
              <a:t> (2009) argued that Discovery with Models is a key emerging area of EDM</a:t>
            </a:r>
          </a:p>
          <a:p>
            <a:endParaRPr lang="en-US" dirty="0"/>
          </a:p>
          <a:p>
            <a:r>
              <a:rPr lang="en-US" dirty="0" smtClean="0"/>
              <a:t>I think that’s still true, although it has been a bit slower to become prominent than I expected way back in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DWM analyses we’ve previously talked about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San Pedro et al. (2013) – Week 1, Lecture 6</a:t>
            </a:r>
          </a:p>
          <a:p>
            <a:r>
              <a:rPr lang="en-US" dirty="0" err="1" smtClean="0"/>
              <a:t>Aleven</a:t>
            </a:r>
            <a:r>
              <a:rPr lang="en-US" dirty="0" smtClean="0"/>
              <a:t> et al. (2004, 2006) – Week 3, Lecture 5</a:t>
            </a:r>
          </a:p>
          <a:p>
            <a:r>
              <a:rPr lang="en-US" dirty="0" smtClean="0"/>
              <a:t>Beck et al. (2008) – Week 4, Lecture 5</a:t>
            </a:r>
          </a:p>
          <a:p>
            <a:r>
              <a:rPr lang="en-US" dirty="0" smtClean="0"/>
              <a:t>Baker et al. (2010, 2012) </a:t>
            </a:r>
            <a:r>
              <a:rPr lang="en-US" dirty="0"/>
              <a:t>– Week 4, Lecture </a:t>
            </a:r>
            <a:r>
              <a:rPr lang="en-US" dirty="0" smtClean="0"/>
              <a:t>5</a:t>
            </a:r>
          </a:p>
          <a:p>
            <a:r>
              <a:rPr lang="en-US" dirty="0" err="1" smtClean="0"/>
              <a:t>Fancsali</a:t>
            </a:r>
            <a:r>
              <a:rPr lang="en-US" dirty="0" smtClean="0"/>
              <a:t> (2013) – Week 5, Lecture 2</a:t>
            </a:r>
          </a:p>
          <a:p>
            <a:r>
              <a:rPr lang="en-US" dirty="0" smtClean="0"/>
              <a:t>Gowda </a:t>
            </a:r>
            <a:r>
              <a:rPr lang="en-US" dirty="0" smtClean="0"/>
              <a:t>et al. (2012) – Week 6, Lecture 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DWM analysis we’ll talk about in 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50" dirty="0"/>
          </a:p>
          <a:p>
            <a:pPr marL="0" indent="0">
              <a:buNone/>
            </a:pPr>
            <a:endParaRPr lang="en-US" sz="185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Dawson, S., </a:t>
            </a:r>
            <a:r>
              <a:rPr lang="en-US" dirty="0" err="1" smtClean="0"/>
              <a:t>Macfadyen</a:t>
            </a:r>
            <a:r>
              <a:rPr lang="en-US" dirty="0" smtClean="0"/>
              <a:t>, L., </a:t>
            </a:r>
            <a:r>
              <a:rPr lang="en-US" dirty="0" err="1" smtClean="0"/>
              <a:t>Lockyer</a:t>
            </a:r>
            <a:r>
              <a:rPr lang="en-US" dirty="0" smtClean="0"/>
              <a:t>, L., &amp; </a:t>
            </a:r>
            <a:r>
              <a:rPr lang="en-US" dirty="0" err="1" smtClean="0"/>
              <a:t>Mazzochi</a:t>
            </a:r>
            <a:r>
              <a:rPr lang="en-US" dirty="0" smtClean="0"/>
              <a:t>-Jones, D. (2011). Using social network metrics to assess the effectiveness of broad-based admission practices. </a:t>
            </a:r>
            <a:r>
              <a:rPr lang="en-US" i="1" dirty="0" smtClean="0"/>
              <a:t>Australasian Journal of Educational Technology, 27(1), </a:t>
            </a:r>
            <a:r>
              <a:rPr lang="en-US" dirty="0" smtClean="0"/>
              <a:t>16-27.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6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Analyze Phenomena at Scale</a:t>
            </a:r>
          </a:p>
          <a:p>
            <a:endParaRPr lang="en-US" dirty="0"/>
          </a:p>
          <a:p>
            <a:r>
              <a:rPr lang="en-US" dirty="0" smtClean="0"/>
              <a:t>Even for constructs that are </a:t>
            </a:r>
          </a:p>
          <a:p>
            <a:pPr lvl="1"/>
            <a:r>
              <a:rPr lang="en-US" dirty="0" smtClean="0"/>
              <a:t>latent</a:t>
            </a:r>
          </a:p>
          <a:p>
            <a:pPr lvl="1"/>
            <a:r>
              <a:rPr lang="en-US" dirty="0" smtClean="0"/>
              <a:t>expensive to label by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to Analyze Phenomena at Scale</a:t>
            </a:r>
          </a:p>
          <a:p>
            <a:endParaRPr lang="en-US" dirty="0"/>
          </a:p>
          <a:p>
            <a:r>
              <a:rPr lang="en-US" dirty="0" smtClean="0"/>
              <a:t>At scales that are infeasible even for constructs that are quick &amp; easy to label by hand</a:t>
            </a:r>
          </a:p>
          <a:p>
            <a:pPr lvl="1"/>
            <a:r>
              <a:rPr lang="en-US" dirty="0" smtClean="0"/>
              <a:t>Scales easily from hundreds to millions of students</a:t>
            </a:r>
          </a:p>
          <a:p>
            <a:pPr lvl="1"/>
            <a:r>
              <a:rPr lang="en-US" dirty="0" smtClean="0"/>
              <a:t>Entire years or (eventually) entire lifetimes</a:t>
            </a:r>
          </a:p>
          <a:p>
            <a:pPr lvl="2"/>
            <a:r>
              <a:rPr lang="en-US" dirty="0" smtClean="0"/>
              <a:t>Predicting Nobel Prize winners from kindergarten drawings?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Nobel Prize Winner?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29" b="13335"/>
          <a:stretch/>
        </p:blipFill>
        <p:spPr>
          <a:xfrm>
            <a:off x="2362200" y="1676400"/>
            <a:ext cx="4114800" cy="4754880"/>
          </a:xfrm>
          <a:prstGeom prst="rect">
            <a:avLst/>
          </a:prstGeom>
        </p:spPr>
      </p:pic>
      <p:pic>
        <p:nvPicPr>
          <p:cNvPr id="1026" name="Picture 2" descr="https://scontent-b-iad.xx.fbcdn.net/hphotos-ash4/1391705_620693347977082_721093622_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6" t="25002" r="22767" b="52000"/>
          <a:stretch/>
        </p:blipFill>
        <p:spPr bwMode="auto">
          <a:xfrm>
            <a:off x="7848600" y="55626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inspecting and reconsidering coding later</a:t>
            </a:r>
          </a:p>
          <a:p>
            <a:pPr lvl="1"/>
            <a:r>
              <a:rPr lang="en-US" dirty="0" smtClean="0"/>
              <a:t>Leaves clear data trails </a:t>
            </a:r>
          </a:p>
          <a:p>
            <a:pPr lvl="1"/>
            <a:r>
              <a:rPr lang="en-US" dirty="0" smtClean="0"/>
              <a:t>Can substitute imperfect model with a better model later and re-run</a:t>
            </a:r>
          </a:p>
          <a:p>
            <a:pPr lvl="1"/>
            <a:r>
              <a:rPr lang="en-US" dirty="0" smtClean="0"/>
              <a:t>Promotes </a:t>
            </a:r>
            <a:r>
              <a:rPr lang="en-US" dirty="0" err="1" smtClean="0"/>
              <a:t>replicability</a:t>
            </a:r>
            <a:r>
              <a:rPr lang="en-US" dirty="0" smtClean="0"/>
              <a:t>, discussion, debate, and scientific progress</a:t>
            </a:r>
          </a:p>
        </p:txBody>
      </p:sp>
    </p:spTree>
    <p:extLst>
      <p:ext uri="{BB962C8B-B14F-4D97-AF65-F5344CB8AC3E}">
        <p14:creationId xmlns:p14="http://schemas.microsoft.com/office/powerpoint/2010/main" val="2375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Discovery with Models: </a:t>
            </a:r>
            <a:br>
              <a:rPr lang="en-US" dirty="0" smtClean="0"/>
            </a:br>
            <a:r>
              <a:rPr lang="en-US" dirty="0" smtClean="0"/>
              <a:t>Seems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 Wrong!</a:t>
            </a:r>
          </a:p>
        </p:txBody>
      </p:sp>
    </p:spTree>
    <p:extLst>
      <p:ext uri="{BB962C8B-B14F-4D97-AF65-F5344CB8AC3E}">
        <p14:creationId xmlns:p14="http://schemas.microsoft.com/office/powerpoint/2010/main" val="158547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Discovery with Models: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 There Be 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hris Mo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3829049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5715000" y="3429000"/>
            <a:ext cx="1524000" cy="1295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0400" y="268297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/>
              <a:t>Rar</a:t>
            </a:r>
            <a:r>
              <a:rPr lang="en-US" sz="3200" dirty="0" smtClean="0"/>
              <a:t>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357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Discovery with Models: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 </a:t>
            </a:r>
            <a:r>
              <a:rPr lang="en-US" dirty="0"/>
              <a:t>There Be Monsters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really easy to do something badly wrong, for some types of “Discovery with Models” analyses</a:t>
            </a:r>
          </a:p>
          <a:p>
            <a:endParaRPr lang="en-US" dirty="0"/>
          </a:p>
          <a:p>
            <a:r>
              <a:rPr lang="en-US" dirty="0" smtClean="0"/>
              <a:t>No warnings when you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 is always important for model creation</a:t>
            </a:r>
          </a:p>
          <a:p>
            <a:endParaRPr lang="en-US" dirty="0"/>
          </a:p>
          <a:p>
            <a:r>
              <a:rPr lang="en-US" dirty="0" smtClean="0"/>
              <a:t>Doubly-important for discovery with models</a:t>
            </a:r>
          </a:p>
          <a:p>
            <a:pPr lvl="1"/>
            <a:r>
              <a:rPr lang="en-US" dirty="0" smtClean="0"/>
              <a:t>Discovery with Models almost always involves applying model to new data</a:t>
            </a:r>
          </a:p>
          <a:p>
            <a:pPr lvl="1"/>
            <a:r>
              <a:rPr lang="en-US" dirty="0" smtClean="0"/>
              <a:t>How confident are you that your model will apply to the new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Valid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challenges to valid application of a model within a discovery with models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Valid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model valid for population?</a:t>
            </a:r>
          </a:p>
          <a:p>
            <a:r>
              <a:rPr lang="en-US" dirty="0" smtClean="0"/>
              <a:t>Is model valid for all tutor lessons? (or other differences)</a:t>
            </a:r>
          </a:p>
          <a:p>
            <a:r>
              <a:rPr lang="en-US" dirty="0" smtClean="0"/>
              <a:t>Is model valid for setting of use? (classroom versus homework?)</a:t>
            </a:r>
          </a:p>
          <a:p>
            <a:r>
              <a:rPr lang="en-US" dirty="0" smtClean="0"/>
              <a:t>Is the model valid in the first place? (especially important for knowledge engineered models)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Discovery with Models: </a:t>
            </a:r>
            <a:r>
              <a:rPr lang="en-US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Discovery with Models: </a:t>
            </a:r>
            <a:br>
              <a:rPr lang="en-US" dirty="0" smtClean="0"/>
            </a:br>
            <a:r>
              <a:rPr lang="en-US" dirty="0" smtClean="0"/>
              <a:t>Seems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But, in fact, discovery with models is so simple that a 6-year old could explain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Discovery with Models: </a:t>
            </a:r>
            <a:br>
              <a:rPr lang="en-US" dirty="0" smtClean="0"/>
            </a:br>
            <a:r>
              <a:rPr lang="en-US" dirty="0" smtClean="0"/>
              <a:t>Seems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But, in fact, discovery with models is so simple that a 6-year old could explain it</a:t>
            </a:r>
          </a:p>
          <a:p>
            <a:endParaRPr lang="en-US" dirty="0"/>
          </a:p>
          <a:p>
            <a:r>
              <a:rPr lang="en-US" dirty="0" smtClean="0"/>
              <a:t>And now, here to do so, is today’s guest lecturer, Maria Baker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Discovery with Models: </a:t>
            </a:r>
            <a:br>
              <a:rPr lang="en-US" dirty="0" smtClean="0"/>
            </a:br>
            <a:r>
              <a:rPr lang="en-US" dirty="0" smtClean="0"/>
              <a:t>The Big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model </a:t>
            </a:r>
            <a:r>
              <a:rPr lang="en-US" dirty="0"/>
              <a:t>of a phenomenon is developed </a:t>
            </a:r>
          </a:p>
          <a:p>
            <a:r>
              <a:rPr lang="en-US" dirty="0" smtClean="0"/>
              <a:t>Via 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Knowledge Engineering </a:t>
            </a:r>
          </a:p>
          <a:p>
            <a:pPr lvl="1"/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model is then used as a component </a:t>
            </a:r>
            <a:r>
              <a:rPr lang="en-US" dirty="0" smtClean="0"/>
              <a:t>in </a:t>
            </a:r>
            <a:r>
              <a:rPr lang="en-US" dirty="0"/>
              <a:t>another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you, Maria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Discovery with models 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 smtClean="0"/>
              <a:t>be used in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created model’s predictions are used as predictor variables in </a:t>
            </a:r>
            <a:r>
              <a:rPr lang="en-US" dirty="0" smtClean="0"/>
              <a:t>predicting </a:t>
            </a:r>
            <a:r>
              <a:rPr lang="en-US" dirty="0"/>
              <a:t>a new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r>
              <a:rPr lang="en-US" dirty="0" smtClean="0"/>
              <a:t>E.g. Classification,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in Relationship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relationships between the created model’s predictions and </a:t>
            </a:r>
            <a:r>
              <a:rPr lang="en-US" dirty="0" smtClean="0"/>
              <a:t>additional </a:t>
            </a:r>
            <a:r>
              <a:rPr lang="en-US" dirty="0"/>
              <a:t>variables are </a:t>
            </a:r>
            <a:r>
              <a:rPr lang="en-US" dirty="0" smtClean="0"/>
              <a:t>studied</a:t>
            </a:r>
          </a:p>
          <a:p>
            <a:r>
              <a:rPr lang="en-US" dirty="0" smtClean="0"/>
              <a:t>This </a:t>
            </a:r>
            <a:r>
              <a:rPr lang="en-US" dirty="0"/>
              <a:t>can enable a researcher to study the relationship between a </a:t>
            </a:r>
            <a:r>
              <a:rPr lang="en-US" dirty="0" smtClean="0"/>
              <a:t>complex </a:t>
            </a:r>
            <a:r>
              <a:rPr lang="en-US" dirty="0"/>
              <a:t>latent construct and a wide variety of observable </a:t>
            </a:r>
            <a:r>
              <a:rPr lang="en-US" dirty="0" smtClean="0"/>
              <a:t>constructs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E.g. Correlation mining,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on top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Another area of Discovery with Models is composing models out of other models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Models of Gaming the System and Help-Seeking use Bayesian Knowledge-Tracing models as components (Baker et al., 2004, 2008a, 2008b; </a:t>
            </a:r>
            <a:r>
              <a:rPr lang="en-US" dirty="0" err="1" smtClean="0"/>
              <a:t>Aleven</a:t>
            </a:r>
            <a:r>
              <a:rPr lang="en-US" dirty="0" smtClean="0"/>
              <a:t> et al., 2004, 2006)</a:t>
            </a:r>
          </a:p>
          <a:p>
            <a:pPr lvl="1"/>
            <a:r>
              <a:rPr lang="en-US" dirty="0" smtClean="0"/>
              <a:t>Models of Preparation for Future Learning use models of Gaming the System as components (Baker et al., 2011)</a:t>
            </a:r>
          </a:p>
          <a:p>
            <a:pPr lvl="1"/>
            <a:r>
              <a:rPr lang="en-US" dirty="0" smtClean="0"/>
              <a:t>Models of Affect use models of Off-Task Behavior as components (Baker et al., 2012)</a:t>
            </a:r>
          </a:p>
          <a:p>
            <a:pPr lvl="1"/>
            <a:r>
              <a:rPr lang="en-US" dirty="0" smtClean="0"/>
              <a:t>Models predicting standardized exam scores use models of Affect and Off-Task Behavior as components (</a:t>
            </a:r>
            <a:r>
              <a:rPr lang="en-US" dirty="0" err="1" smtClean="0"/>
              <a:t>Pardos</a:t>
            </a:r>
            <a:r>
              <a:rPr lang="en-US" dirty="0" smtClean="0"/>
              <a:t> et al., 2013)</a:t>
            </a:r>
          </a:p>
          <a:p>
            <a:pPr lvl="1"/>
            <a:r>
              <a:rPr lang="en-US" dirty="0" smtClean="0"/>
              <a:t>Models predicting college attendance use models of Affect and Off-Task Behavior as components (San Pedro et al., 2013)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2023</TotalTime>
  <Words>864</Words>
  <Application>Microsoft Office PowerPoint</Application>
  <PresentationFormat>On-screen Show (4:3)</PresentationFormat>
  <Paragraphs>107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Week 8 Video 1</vt:lpstr>
      <vt:lpstr>Discovery with Models:  Seems Tricky</vt:lpstr>
      <vt:lpstr>Discovery with Models:  Seems Tricky</vt:lpstr>
      <vt:lpstr>Discovery with Models:  Seems Tricky</vt:lpstr>
      <vt:lpstr>Discovery with Models:  The Big Idea</vt:lpstr>
      <vt:lpstr>Thank you, Maria</vt:lpstr>
      <vt:lpstr>Discovery with models  can be used in Prediction</vt:lpstr>
      <vt:lpstr>Can be used in Relationship Mining</vt:lpstr>
      <vt:lpstr>Models on top of Models</vt:lpstr>
      <vt:lpstr>Models on top of Models</vt:lpstr>
      <vt:lpstr>Models on top of Models</vt:lpstr>
      <vt:lpstr>“Increasingly Important…”</vt:lpstr>
      <vt:lpstr>DWM analyses we’ve previously talked about in class</vt:lpstr>
      <vt:lpstr>DWM analysis we’ll talk about in next lecture</vt:lpstr>
      <vt:lpstr>Advantages of DWM</vt:lpstr>
      <vt:lpstr>Advantages of DWM</vt:lpstr>
      <vt:lpstr>Advantages of DWM</vt:lpstr>
      <vt:lpstr>Future Nobel Prize Winner?</vt:lpstr>
      <vt:lpstr>Advantages of DWM</vt:lpstr>
      <vt:lpstr>Disadvantages of DWM</vt:lpstr>
      <vt:lpstr>Discovery with Models:  Here There Be Monsters</vt:lpstr>
      <vt:lpstr>Discovery with Models:  Here There Be Monsters</vt:lpstr>
      <vt:lpstr>Think Validity</vt:lpstr>
      <vt:lpstr>Challenges to Valid Application</vt:lpstr>
      <vt:lpstr>Challenges to Valid Application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3, video 1: Behavior detection   (v1, 6.13.13)</dc:title>
  <dc:creator>KG</dc:creator>
  <cp:lastModifiedBy>Ryan Baker</cp:lastModifiedBy>
  <cp:revision>153</cp:revision>
  <dcterms:created xsi:type="dcterms:W3CDTF">2013-06-14T05:25:54Z</dcterms:created>
  <dcterms:modified xsi:type="dcterms:W3CDTF">2015-06-17T04:46:17Z</dcterms:modified>
</cp:coreProperties>
</file>