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474" r:id="rId2"/>
    <p:sldId id="480" r:id="rId3"/>
    <p:sldId id="482" r:id="rId4"/>
    <p:sldId id="483" r:id="rId5"/>
    <p:sldId id="484" r:id="rId6"/>
    <p:sldId id="485" r:id="rId7"/>
    <p:sldId id="486" r:id="rId8"/>
    <p:sldId id="487" r:id="rId9"/>
    <p:sldId id="488" r:id="rId10"/>
    <p:sldId id="490" r:id="rId11"/>
    <p:sldId id="489" r:id="rId12"/>
    <p:sldId id="491" r:id="rId13"/>
    <p:sldId id="47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F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92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CDF91-9D13-43F9-9625-2225DCAC869D}" type="datetimeFigureOut">
              <a:rPr lang="en-US" smtClean="0"/>
              <a:t>12/2/13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DED6F-7A84-44C9-B17B-E3EDBF527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55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DED6F-7A84-44C9-B17B-E3EDBF527E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39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DED6F-7A84-44C9-B17B-E3EDBF527E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37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E6D4F41-B7F8-450D-8DE6-B92F1B21BFCD}" type="datetimeFigureOut">
              <a:rPr lang="en-US" smtClean="0"/>
              <a:pPr/>
              <a:t>12/2/13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40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4F41-B7F8-450D-8DE6-B92F1B21BFCD}" type="datetimeFigureOut">
              <a:rPr lang="en-US" smtClean="0"/>
              <a:pPr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2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4"/>
            <a:ext cx="2209800" cy="365125"/>
          </a:xfrm>
        </p:spPr>
        <p:txBody>
          <a:bodyPr/>
          <a:lstStyle/>
          <a:p>
            <a:fld id="{6E6D4F41-B7F8-450D-8DE6-B92F1B21BFCD}" type="datetimeFigureOut">
              <a:rPr lang="en-US" smtClean="0"/>
              <a:pPr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5" y="6248208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4F41-B7F8-450D-8DE6-B92F1B21BFCD}" type="datetimeFigureOut">
              <a:rPr lang="en-US" smtClean="0"/>
              <a:pPr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2" y="2743202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4F41-B7F8-450D-8DE6-B92F1B21BFCD}" type="datetimeFigureOut">
              <a:rPr lang="en-US" smtClean="0"/>
              <a:pPr/>
              <a:t>12/2/13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2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E6D4F41-B7F8-450D-8DE6-B92F1B21BFCD}" type="datetimeFigureOut">
              <a:rPr lang="en-US" smtClean="0"/>
              <a:pPr/>
              <a:t>12/2/13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1"/>
            <a:ext cx="8153400" cy="869951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E6D4F41-B7F8-450D-8DE6-B92F1B21BFCD}" type="datetimeFigureOut">
              <a:rPr lang="en-US" smtClean="0"/>
              <a:pPr/>
              <a:t>12/2/13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4F41-B7F8-450D-8DE6-B92F1B21BFCD}" type="datetimeFigureOut">
              <a:rPr lang="en-US" smtClean="0"/>
              <a:pPr/>
              <a:t>12/2/13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4F41-B7F8-450D-8DE6-B92F1B21BFCD}" type="datetimeFigureOut">
              <a:rPr lang="en-US" smtClean="0"/>
              <a:pPr/>
              <a:t>12/2/13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1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4F41-B7F8-450D-8DE6-B92F1B21BFCD}" type="datetimeFigureOut">
              <a:rPr lang="en-US" smtClean="0"/>
              <a:pPr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E6D4F41-B7F8-450D-8DE6-B92F1B21BFCD}" type="datetimeFigureOut">
              <a:rPr lang="en-US" smtClean="0"/>
              <a:pPr/>
              <a:t>12/2/13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9"/>
          </a:xfrm>
        </p:spPr>
        <p:txBody>
          <a:bodyPr rtlCol="0"/>
          <a:lstStyle>
            <a:lvl1pPr>
              <a:defRPr sz="2800"/>
            </a:lvl1pPr>
          </a:lstStyle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8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E6D4F41-B7F8-450D-8DE6-B92F1B21BFCD}" type="datetimeFigureOut">
              <a:rPr lang="en-US" smtClean="0"/>
              <a:pPr/>
              <a:t>12/2/13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4" y="6248208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3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371602" y="2743202"/>
            <a:ext cx="7123113" cy="2819399"/>
          </a:xfrm>
        </p:spPr>
        <p:txBody>
          <a:bodyPr>
            <a:normAutofit/>
          </a:bodyPr>
          <a:lstStyle/>
          <a:p>
            <a:r>
              <a:rPr lang="en-US" dirty="0" smtClean="0"/>
              <a:t>Discovery with Models:</a:t>
            </a:r>
            <a:br>
              <a:rPr lang="en-US" dirty="0" smtClean="0"/>
            </a:br>
            <a:r>
              <a:rPr lang="en-US" dirty="0" smtClean="0"/>
              <a:t>Case Study 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Week 8 Video 2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Results: Admissions Criteria and Class Grades during Medical School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Prior GPA: r= 0.172</a:t>
            </a:r>
          </a:p>
          <a:p>
            <a:r>
              <a:rPr lang="en-US" dirty="0" smtClean="0"/>
              <a:t>GAMSAT: r= 0.188</a:t>
            </a:r>
          </a:p>
          <a:p>
            <a:r>
              <a:rPr lang="en-US" dirty="0" smtClean="0"/>
              <a:t>Interviews: r= 0.253</a:t>
            </a:r>
          </a:p>
        </p:txBody>
      </p:sp>
    </p:spTree>
    <p:extLst>
      <p:ext uri="{BB962C8B-B14F-4D97-AF65-F5344CB8AC3E}">
        <p14:creationId xmlns:p14="http://schemas.microsoft.com/office/powerpoint/2010/main" val="161229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Interviews are better predictor of both grades and participation in medical school social network than other measures</a:t>
            </a:r>
          </a:p>
          <a:p>
            <a:endParaRPr lang="en-US" dirty="0" smtClean="0"/>
          </a:p>
          <a:p>
            <a:r>
              <a:rPr lang="en-US" dirty="0" smtClean="0"/>
              <a:t>Keep interviews in the medical school admissions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7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measures that can be distilled from data quickly</a:t>
            </a:r>
          </a:p>
          <a:p>
            <a:endParaRPr lang="en-US" dirty="0"/>
          </a:p>
          <a:p>
            <a:r>
              <a:rPr lang="en-US" dirty="0" smtClean="0"/>
              <a:t>Research questions can be answered that were never considered by the original developers of those measures</a:t>
            </a:r>
          </a:p>
          <a:p>
            <a:endParaRPr lang="en-US" dirty="0"/>
          </a:p>
          <a:p>
            <a:r>
              <a:rPr lang="en-US" dirty="0" smtClean="0"/>
              <a:t>Discovery with Models at its bests</a:t>
            </a:r>
          </a:p>
        </p:txBody>
      </p:sp>
    </p:spTree>
    <p:extLst>
      <p:ext uri="{BB962C8B-B14F-4D97-AF65-F5344CB8AC3E}">
        <p14:creationId xmlns:p14="http://schemas.microsoft.com/office/powerpoint/2010/main" val="138856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Text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5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Dawson, S., </a:t>
            </a:r>
            <a:r>
              <a:rPr lang="en-US" dirty="0" err="1"/>
              <a:t>Macfadyen</a:t>
            </a:r>
            <a:r>
              <a:rPr lang="en-US" dirty="0"/>
              <a:t>, L., </a:t>
            </a:r>
            <a:r>
              <a:rPr lang="en-US" dirty="0" err="1"/>
              <a:t>Lockyer</a:t>
            </a:r>
            <a:r>
              <a:rPr lang="en-US" dirty="0"/>
              <a:t>, L., &amp; </a:t>
            </a:r>
            <a:r>
              <a:rPr lang="en-US" dirty="0" err="1"/>
              <a:t>Mazzochi</a:t>
            </a:r>
            <a:r>
              <a:rPr lang="en-US" dirty="0"/>
              <a:t>-Jones, D. (2011). Using social network metrics to assess the effectiveness of broad-based admission practices. </a:t>
            </a:r>
            <a:r>
              <a:rPr lang="en-US" i="1" dirty="0"/>
              <a:t>Australasian Journal of Educational Technology, 27(1), </a:t>
            </a:r>
            <a:r>
              <a:rPr lang="en-US" dirty="0"/>
              <a:t>16-27. </a:t>
            </a:r>
          </a:p>
        </p:txBody>
      </p:sp>
      <p:pic>
        <p:nvPicPr>
          <p:cNvPr id="1026" name="Picture 2" descr="https://www.arts.unsw.edu.au/media/FASSImage/cache/R250290-Shane_Daws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0" t="14667" r="19359" b="21333"/>
          <a:stretch/>
        </p:blipFill>
        <p:spPr bwMode="auto">
          <a:xfrm>
            <a:off x="7196630" y="5572124"/>
            <a:ext cx="1131036" cy="127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logs.ubc.ca/isci361/files/2012/05/leah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5" r="-36165" b="36376"/>
          <a:stretch/>
        </p:blipFill>
        <p:spPr bwMode="auto">
          <a:xfrm>
            <a:off x="8305800" y="5572124"/>
            <a:ext cx="1342917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8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Example of DWM in Relationship Mining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6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Try to understand which attributes of a medical school candidate, at the time of application to medical school</a:t>
            </a:r>
          </a:p>
          <a:p>
            <a:endParaRPr lang="en-US" dirty="0"/>
          </a:p>
          <a:p>
            <a:r>
              <a:rPr lang="en-US" dirty="0" smtClean="0"/>
              <a:t>Are predictive of successful participation in the emerging community of practice during medical school</a:t>
            </a:r>
          </a:p>
          <a:p>
            <a:endParaRPr lang="en-US" dirty="0"/>
          </a:p>
          <a:p>
            <a:r>
              <a:rPr lang="en-US" dirty="0" smtClean="0"/>
              <a:t>Towards evaluating medical school applicants for modern medicine where communication and community participation </a:t>
            </a:r>
            <a:r>
              <a:rPr lang="en-US" smtClean="0"/>
              <a:t>are key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246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measure?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Not entirely clear how to measure participation in community</a:t>
            </a:r>
          </a:p>
          <a:p>
            <a:endParaRPr lang="en-US" dirty="0"/>
          </a:p>
          <a:p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Multiple measures of student participation in discussion forums within medical school LMS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2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Several measures</a:t>
            </a:r>
            <a:br>
              <a:rPr lang="en-US" dirty="0" smtClean="0"/>
            </a:br>
            <a:r>
              <a:rPr lang="en-US" dirty="0" smtClean="0"/>
              <a:t>(and their hypothesized meaning)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Nodal degree – number of relationships to other students</a:t>
            </a:r>
          </a:p>
          <a:p>
            <a:r>
              <a:rPr lang="en-US" dirty="0"/>
              <a:t>Closeness – </a:t>
            </a:r>
            <a:r>
              <a:rPr lang="en-US" dirty="0" smtClean="0"/>
              <a:t>distance in communication to all other students</a:t>
            </a:r>
          </a:p>
          <a:p>
            <a:r>
              <a:rPr lang="en-US" dirty="0" err="1" smtClean="0"/>
              <a:t>Betweenness</a:t>
            </a:r>
            <a:r>
              <a:rPr lang="en-US" dirty="0" smtClean="0"/>
              <a:t> – students that connect other students</a:t>
            </a:r>
          </a:p>
          <a:p>
            <a:r>
              <a:rPr lang="en-US" dirty="0" smtClean="0"/>
              <a:t>Eigenvector centrality – an individual student’s contribution to the community</a:t>
            </a:r>
          </a:p>
        </p:txBody>
      </p:sp>
    </p:spTree>
    <p:extLst>
      <p:ext uri="{BB962C8B-B14F-4D97-AF65-F5344CB8AC3E}">
        <p14:creationId xmlns:p14="http://schemas.microsoft.com/office/powerpoint/2010/main" val="104431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about students at time of admission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Prior course grades (GPA)</a:t>
            </a:r>
          </a:p>
          <a:p>
            <a:r>
              <a:rPr lang="en-US" dirty="0" smtClean="0"/>
              <a:t>Standardized exam score (GAMSAT)</a:t>
            </a:r>
          </a:p>
          <a:p>
            <a:r>
              <a:rPr lang="en-US" dirty="0" smtClean="0"/>
              <a:t>Portfolio</a:t>
            </a:r>
          </a:p>
          <a:p>
            <a:r>
              <a:rPr lang="en-US" dirty="0" smtClean="0"/>
              <a:t>Interview</a:t>
            </a:r>
          </a:p>
          <a:p>
            <a:pPr lvl="1"/>
            <a:r>
              <a:rPr lang="en-US" dirty="0" smtClean="0"/>
              <a:t>Set of rigorous mini-interviews with standardized questions</a:t>
            </a:r>
          </a:p>
          <a:p>
            <a:pPr lvl="1"/>
            <a:r>
              <a:rPr lang="en-US" dirty="0" smtClean="0"/>
              <a:t>Questions assess critical thinking, decision making, communication skills, leadership, knowledge of health 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5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Social Network Measures and GPA</a:t>
            </a:r>
          </a:p>
          <a:p>
            <a:pPr lvl="1"/>
            <a:r>
              <a:rPr lang="en-US" dirty="0" smtClean="0"/>
              <a:t>No significant correlations</a:t>
            </a:r>
          </a:p>
          <a:p>
            <a:r>
              <a:rPr lang="en-US" dirty="0"/>
              <a:t>Social Network Measures and </a:t>
            </a:r>
            <a:r>
              <a:rPr lang="en-US" dirty="0" smtClean="0"/>
              <a:t>GAMSAT</a:t>
            </a:r>
            <a:endParaRPr lang="en-US" dirty="0"/>
          </a:p>
          <a:p>
            <a:pPr lvl="1"/>
            <a:r>
              <a:rPr lang="en-US" dirty="0"/>
              <a:t>No significant </a:t>
            </a:r>
            <a:r>
              <a:rPr lang="en-US" dirty="0" smtClean="0"/>
              <a:t>correlations</a:t>
            </a:r>
            <a:endParaRPr lang="en-US" dirty="0"/>
          </a:p>
          <a:p>
            <a:r>
              <a:rPr lang="en-US" dirty="0"/>
              <a:t>Social Network Measures and </a:t>
            </a:r>
            <a:r>
              <a:rPr lang="en-US" dirty="0" smtClean="0"/>
              <a:t>Portfolio</a:t>
            </a:r>
            <a:endParaRPr lang="en-US" dirty="0"/>
          </a:p>
          <a:p>
            <a:pPr lvl="1"/>
            <a:r>
              <a:rPr lang="en-US" dirty="0"/>
              <a:t>No significant </a:t>
            </a:r>
            <a:r>
              <a:rPr lang="en-US" dirty="0" smtClean="0"/>
              <a:t>correlations, except in 1 of 4 subpopulations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7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Social Network Measures and Interviews</a:t>
            </a:r>
          </a:p>
          <a:p>
            <a:pPr lvl="1"/>
            <a:r>
              <a:rPr lang="en-US" dirty="0" smtClean="0"/>
              <a:t>Closeness: r= 0.311</a:t>
            </a:r>
          </a:p>
          <a:p>
            <a:pPr lvl="1"/>
            <a:r>
              <a:rPr lang="en-US" dirty="0" smtClean="0"/>
              <a:t>Eigenvector: r= 0.152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1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1406</TotalTime>
  <Words>372</Words>
  <Application>Microsoft Macintosh PowerPoint</Application>
  <PresentationFormat>On-screen Show (4:3)</PresentationFormat>
  <Paragraphs>57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Median</vt:lpstr>
      <vt:lpstr>Week 8 Video 2</vt:lpstr>
      <vt:lpstr>Case Study</vt:lpstr>
      <vt:lpstr>An Example of DWM in Relationship Mining</vt:lpstr>
      <vt:lpstr>Goal</vt:lpstr>
      <vt:lpstr>How to measure?</vt:lpstr>
      <vt:lpstr>Several measures (and their hypothesized meaning)</vt:lpstr>
      <vt:lpstr>Data about students at time of admission</vt:lpstr>
      <vt:lpstr>Results</vt:lpstr>
      <vt:lpstr>Results</vt:lpstr>
      <vt:lpstr>More Results: Admissions Criteria and Class Grades during Medical School</vt:lpstr>
      <vt:lpstr>Conclusion</vt:lpstr>
      <vt:lpstr>Interesting Point</vt:lpstr>
      <vt:lpstr>Next lecture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3, video 1: Behavior detection   (v1, 6.13.13)</dc:title>
  <dc:creator>KG</dc:creator>
  <cp:lastModifiedBy>CCNMTL Guest</cp:lastModifiedBy>
  <cp:revision>165</cp:revision>
  <dcterms:created xsi:type="dcterms:W3CDTF">2013-06-14T05:25:54Z</dcterms:created>
  <dcterms:modified xsi:type="dcterms:W3CDTF">2013-12-02T15:29:35Z</dcterms:modified>
</cp:coreProperties>
</file>