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474" r:id="rId2"/>
    <p:sldId id="486" r:id="rId3"/>
    <p:sldId id="482" r:id="rId4"/>
    <p:sldId id="483" r:id="rId5"/>
    <p:sldId id="484" r:id="rId6"/>
    <p:sldId id="490" r:id="rId7"/>
    <p:sldId id="485" r:id="rId8"/>
    <p:sldId id="488" r:id="rId9"/>
    <p:sldId id="491" r:id="rId10"/>
    <p:sldId id="487" r:id="rId11"/>
    <p:sldId id="492" r:id="rId12"/>
    <p:sldId id="489" r:id="rId13"/>
    <p:sldId id="494" r:id="rId14"/>
    <p:sldId id="493" r:id="rId15"/>
    <p:sldId id="4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" initials="C" lastIdx="5" clrIdx="0"/>
  <p:cmAuthor id="1" name="CIS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74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DF91-9D13-43F9-9625-2225DCAC869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DED6F-7A84-44C9-B17B-E3EDBF52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5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DED6F-7A84-44C9-B17B-E3EDBF527E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3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DED6F-7A84-44C9-B17B-E3EDBF527E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2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5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743202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1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6D4F41-B7F8-450D-8DE6-B92F1B21BFCD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4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3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ucrel.lancs.ac.uk/wmatrix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ea.cohmetrix.com/" TargetMode="External"/><Relationship Id="rId2" Type="http://schemas.openxmlformats.org/officeDocument/2006/relationships/hyperlink" Target="http://cohmetrix.memphis.edu/cohmetrixpr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cs.cmu.edu/~cprose/TagHelpe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371602" y="2743202"/>
            <a:ext cx="7123113" cy="2819399"/>
          </a:xfrm>
        </p:spPr>
        <p:txBody>
          <a:bodyPr>
            <a:normAutofit/>
          </a:bodyPr>
          <a:lstStyle/>
          <a:p>
            <a:r>
              <a:rPr lang="en-US" dirty="0" smtClean="0"/>
              <a:t>Text Mining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Week 8 Video 3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Taggers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http://www.liwc.net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://ucrel.lancs.ac.uk/wmatrix/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type of tool can provide coherence metrics</a:t>
            </a:r>
          </a:p>
          <a:p>
            <a:endParaRPr lang="en-US" dirty="0" smtClean="0"/>
          </a:p>
          <a:p>
            <a:r>
              <a:rPr lang="en-US" dirty="0" smtClean="0"/>
              <a:t>A modern, updated version of reading level metrics such as </a:t>
            </a:r>
            <a:r>
              <a:rPr lang="en-US" dirty="0" err="1" smtClean="0"/>
              <a:t>Fleisch</a:t>
            </a:r>
            <a:r>
              <a:rPr lang="en-US" dirty="0" smtClean="0"/>
              <a:t>-Kincaid</a:t>
            </a:r>
          </a:p>
          <a:p>
            <a:endParaRPr lang="en-US" dirty="0"/>
          </a:p>
          <a:p>
            <a:r>
              <a:rPr lang="en-US" dirty="0" smtClean="0"/>
              <a:t>How hard is a text to read?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Coh-Metrix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popular tool that provides several metrics about a text, including coherence</a:t>
            </a:r>
          </a:p>
          <a:p>
            <a:endParaRPr lang="en-US" dirty="0"/>
          </a:p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cohmetrix.memphis.edu/cohmetrixpr/index.html</a:t>
            </a:r>
            <a:endParaRPr lang="en-US" sz="2400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http://tea.cohmetrix.com/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3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Coh-Metrix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Over 100 metrics</a:t>
            </a:r>
          </a:p>
          <a:p>
            <a:r>
              <a:rPr lang="en-US" dirty="0" smtClean="0"/>
              <a:t>Distilled into five core characteristics of a text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Concrete </a:t>
            </a:r>
            <a:r>
              <a:rPr lang="en-US" dirty="0"/>
              <a:t>(vs. abstract) </a:t>
            </a:r>
            <a:r>
              <a:rPr lang="en-US" dirty="0" smtClean="0"/>
              <a:t>words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yntactic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Narrativity</a:t>
            </a:r>
            <a:r>
              <a:rPr lang="en-US" dirty="0" smtClean="0"/>
              <a:t> </a:t>
            </a:r>
            <a:r>
              <a:rPr lang="en-US" dirty="0"/>
              <a:t>(vs. expository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Referential coherence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Situational coherence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Graesser</a:t>
            </a:r>
            <a:r>
              <a:rPr lang="en-US" dirty="0" smtClean="0"/>
              <a:t>, McNamara, &amp; </a:t>
            </a:r>
            <a:br>
              <a:rPr lang="en-US" dirty="0" smtClean="0"/>
            </a:br>
            <a:r>
              <a:rPr lang="en-US" dirty="0" err="1" smtClean="0"/>
              <a:t>Kulikowich</a:t>
            </a:r>
            <a:r>
              <a:rPr lang="en-US" dirty="0" smtClean="0"/>
              <a:t>, 2011)</a:t>
            </a:r>
            <a:endParaRPr lang="en-US" dirty="0"/>
          </a:p>
        </p:txBody>
      </p:sp>
      <p:pic>
        <p:nvPicPr>
          <p:cNvPr id="1026" name="Picture 2" descr="http://edgaps.org/gaps/wp-content/uploads/graesser2-150x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4102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sychology.clas.asu.edu/sites/default/files/MCNAMARA%20phot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4" t="3336" r="19638" b="31663"/>
          <a:stretch/>
        </p:blipFill>
        <p:spPr bwMode="auto">
          <a:xfrm>
            <a:off x="7697028" y="54102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04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uses of text mining in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Analysis of sentiment and emotions within learner utterances (</a:t>
            </a:r>
            <a:r>
              <a:rPr lang="en-US" dirty="0" err="1" smtClean="0"/>
              <a:t>D’Mello</a:t>
            </a:r>
            <a:r>
              <a:rPr lang="en-US" dirty="0" smtClean="0"/>
              <a:t> et al., 2008)</a:t>
            </a:r>
          </a:p>
          <a:p>
            <a:r>
              <a:rPr lang="en-US" dirty="0" smtClean="0"/>
              <a:t>Studying content of online discussion forums</a:t>
            </a:r>
          </a:p>
          <a:p>
            <a:r>
              <a:rPr lang="en-US" dirty="0" smtClean="0"/>
              <a:t>Studying pair collaboration online (Dyke et al., 2013)</a:t>
            </a:r>
          </a:p>
          <a:p>
            <a:r>
              <a:rPr lang="en-US" dirty="0" smtClean="0"/>
              <a:t>Enhancing tutorial dialogues between students and online tutoring systems (Forsyth et al., 2013)</a:t>
            </a:r>
          </a:p>
          <a:p>
            <a:r>
              <a:rPr lang="en-US" dirty="0" smtClean="0"/>
              <a:t>Studying learner expertise in think-aloud data (</a:t>
            </a:r>
            <a:r>
              <a:rPr lang="en-US" dirty="0" err="1" smtClean="0"/>
              <a:t>Worsley</a:t>
            </a:r>
            <a:r>
              <a:rPr lang="en-US" dirty="0" smtClean="0"/>
              <a:t> &amp; </a:t>
            </a:r>
            <a:r>
              <a:rPr lang="en-US" dirty="0" err="1" smtClean="0"/>
              <a:t>Blikstein</a:t>
            </a:r>
            <a:r>
              <a:rPr lang="en-US" dirty="0" smtClean="0"/>
              <a:t>, 2011)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Related to discourse processing, computational linguistics, natural language processing…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hard</a:t>
            </a:r>
          </a:p>
          <a:p>
            <a:endParaRPr lang="en-US" dirty="0"/>
          </a:p>
          <a:p>
            <a:r>
              <a:rPr lang="en-US" dirty="0" smtClean="0"/>
              <a:t>Is very different from the types of interaction data and course data I’ve discussed throughout the rest of the class</a:t>
            </a:r>
          </a:p>
        </p:txBody>
      </p:sp>
    </p:spTree>
    <p:extLst>
      <p:ext uri="{BB962C8B-B14F-4D97-AF65-F5344CB8AC3E}">
        <p14:creationId xmlns:p14="http://schemas.microsoft.com/office/powerpoint/2010/main" val="46556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Stuff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Stuff that works poorly in interaction data works great in text mining</a:t>
            </a:r>
          </a:p>
          <a:p>
            <a:pPr lvl="1"/>
            <a:r>
              <a:rPr lang="en-US" dirty="0" smtClean="0"/>
              <a:t>Support Vector Machines </a:t>
            </a:r>
          </a:p>
          <a:p>
            <a:pPr lvl="1"/>
            <a:endParaRPr lang="en-US" dirty="0"/>
          </a:p>
          <a:p>
            <a:r>
              <a:rPr lang="en-US" dirty="0"/>
              <a:t>Stuff that works </a:t>
            </a:r>
            <a:r>
              <a:rPr lang="en-US" dirty="0" smtClean="0"/>
              <a:t>great in interaction data is less relevant in text mining</a:t>
            </a:r>
            <a:endParaRPr lang="en-US" dirty="0"/>
          </a:p>
          <a:p>
            <a:pPr lvl="1"/>
            <a:r>
              <a:rPr lang="en-US" dirty="0" smtClean="0"/>
              <a:t>Bayesian Knowledge Tracing, IRT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Attributes of Textual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Really high dimensionality</a:t>
            </a:r>
          </a:p>
          <a:p>
            <a:pPr lvl="1"/>
            <a:r>
              <a:rPr lang="en-US" dirty="0" smtClean="0"/>
              <a:t>Many </a:t>
            </a:r>
            <a:r>
              <a:rPr lang="en-US" dirty="0" err="1" smtClean="0"/>
              <a:t>many</a:t>
            </a:r>
            <a:r>
              <a:rPr lang="en-US" dirty="0" smtClean="0"/>
              <a:t> words in a corpus of data</a:t>
            </a:r>
          </a:p>
          <a:p>
            <a:endParaRPr lang="en-US" dirty="0"/>
          </a:p>
          <a:p>
            <a:r>
              <a:rPr lang="en-US" dirty="0" smtClean="0"/>
              <a:t>Multiple levels of analysis that look very different from each other</a:t>
            </a:r>
          </a:p>
          <a:p>
            <a:pPr lvl="1"/>
            <a:r>
              <a:rPr lang="en-US" dirty="0" smtClean="0"/>
              <a:t>From individual phonemes and graphemes to entire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 often conducted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At level of whether individual words are seen</a:t>
            </a:r>
          </a:p>
          <a:p>
            <a:endParaRPr lang="en-US" dirty="0"/>
          </a:p>
          <a:p>
            <a:r>
              <a:rPr lang="en-US" dirty="0" smtClean="0"/>
              <a:t>A popular algorithm for this is Latent Semantic Analysis (LSA)</a:t>
            </a:r>
          </a:p>
          <a:p>
            <a:pPr lvl="1"/>
            <a:r>
              <a:rPr lang="en-US" dirty="0" smtClean="0"/>
              <a:t>Represents utterances or paragraphs such that each row is an utterance or paragraph</a:t>
            </a:r>
          </a:p>
          <a:p>
            <a:pPr lvl="1"/>
            <a:r>
              <a:rPr lang="en-US" dirty="0" smtClean="0"/>
              <a:t>And each column is a word that can be present (1) or absent (0)</a:t>
            </a:r>
          </a:p>
          <a:p>
            <a:pPr lvl="1"/>
            <a:r>
              <a:rPr lang="en-US" dirty="0" smtClean="0"/>
              <a:t>Conducts singular value decomposition (a matrix factorization algorithm conceptually similar to factor analysis) to find structure</a:t>
            </a:r>
          </a:p>
          <a:p>
            <a:pPr lvl="1"/>
            <a:r>
              <a:rPr lang="en-US" dirty="0" smtClean="0"/>
              <a:t>Does not look at syntax of sentences, just what words are present (</a:t>
            </a:r>
            <a:r>
              <a:rPr lang="en-US" dirty="0" err="1" smtClean="0"/>
              <a:t>Landauer</a:t>
            </a:r>
            <a:r>
              <a:rPr lang="en-US" dirty="0" smtClean="0"/>
              <a:t>, Foltz, &amp; </a:t>
            </a:r>
            <a:r>
              <a:rPr lang="en-US" dirty="0" err="1" smtClean="0"/>
              <a:t>Laham</a:t>
            </a:r>
            <a:r>
              <a:rPr lang="en-US" dirty="0" smtClean="0"/>
              <a:t>, 1998)</a:t>
            </a:r>
          </a:p>
          <a:p>
            <a:pPr lvl="2"/>
            <a:r>
              <a:rPr lang="en-US" dirty="0" smtClean="0"/>
              <a:t>Does consider co-occurrence of words across large corpuses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4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Alternatively, analysis is conducted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Pairs of words, in order, called </a:t>
            </a:r>
            <a:r>
              <a:rPr lang="en-US" i="1" dirty="0" smtClean="0"/>
              <a:t>bigrams</a:t>
            </a:r>
          </a:p>
          <a:p>
            <a:r>
              <a:rPr lang="en-US" dirty="0" smtClean="0"/>
              <a:t>Triplets of words, in order, called </a:t>
            </a:r>
            <a:r>
              <a:rPr lang="en-US" i="1" dirty="0" smtClean="0"/>
              <a:t>trigrams</a:t>
            </a:r>
          </a:p>
          <a:p>
            <a:endParaRPr lang="en-US" i="1" dirty="0"/>
          </a:p>
          <a:p>
            <a:r>
              <a:rPr lang="en-US" dirty="0" smtClean="0"/>
              <a:t>“Colorless green ideas sleep furiously”</a:t>
            </a:r>
          </a:p>
          <a:p>
            <a:r>
              <a:rPr lang="en-US" dirty="0" smtClean="0"/>
              <a:t>Bigrams: “Colorless green”, “green ideas”, “ideas sleep”, “sleep furiously”</a:t>
            </a:r>
          </a:p>
          <a:p>
            <a:r>
              <a:rPr lang="en-US" dirty="0" smtClean="0"/>
              <a:t>Trigrams: “Colorless green ideas”, “green ideas sleep”, “ideas sleep furiously”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4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Toolkit </a:t>
            </a:r>
            <a:r>
              <a:rPr lang="en-US" dirty="0" smtClean="0"/>
              <a:t>that </a:t>
            </a:r>
            <a:r>
              <a:rPr lang="en-US" dirty="0" smtClean="0"/>
              <a:t>supports turning utterances into unigrams, bigrams, and trigrams, </a:t>
            </a:r>
            <a:r>
              <a:rPr lang="en-US" dirty="0" smtClean="0"/>
              <a:t>as well as more powerful feature extraction methods, and </a:t>
            </a:r>
            <a:r>
              <a:rPr lang="en-US" dirty="0" smtClean="0"/>
              <a:t>then running data set through </a:t>
            </a:r>
            <a:r>
              <a:rPr lang="en-US" dirty="0" smtClean="0"/>
              <a:t>a range of powerful machine learning algorithms</a:t>
            </a:r>
            <a:endParaRPr lang="en-US" dirty="0" smtClean="0"/>
          </a:p>
          <a:p>
            <a:endParaRPr lang="en-US" dirty="0">
              <a:hlinkClick r:id="rId2"/>
            </a:endParaRPr>
          </a:p>
          <a:p>
            <a:r>
              <a:rPr lang="en-US" dirty="0"/>
              <a:t>http://www.cs.cmu.edu/~cprose/LightSIDE.html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cs.cmu.edu/~cprose/caroly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524500"/>
            <a:ext cx="10668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73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approach is to reduce specific words to semantic categories, such as sports, business, time, prior to analysis</a:t>
            </a:r>
          </a:p>
          <a:p>
            <a:endParaRPr lang="en-US" dirty="0"/>
          </a:p>
          <a:p>
            <a:r>
              <a:rPr lang="en-US" dirty="0" smtClean="0"/>
              <a:t>Allows easier categorization of types of utterances that is less dependent on presence of specific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2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1527</TotalTime>
  <Words>537</Words>
  <Application>Microsoft Office PowerPoint</Application>
  <PresentationFormat>On-screen Show (4:3)</PresentationFormat>
  <Paragraphs>80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Week 8 Video 3</vt:lpstr>
      <vt:lpstr>Text Mining</vt:lpstr>
      <vt:lpstr>Text Mining</vt:lpstr>
      <vt:lpstr>Different Stuff Works</vt:lpstr>
      <vt:lpstr>Interesting Attributes of Textual Data</vt:lpstr>
      <vt:lpstr>Analyses often conducted</vt:lpstr>
      <vt:lpstr>Alternatively, analysis is conducted using</vt:lpstr>
      <vt:lpstr>LightSide</vt:lpstr>
      <vt:lpstr>Semantic Tagging</vt:lpstr>
      <vt:lpstr>Semantic Taggers</vt:lpstr>
      <vt:lpstr>Coherence</vt:lpstr>
      <vt:lpstr>Coh-Metrix</vt:lpstr>
      <vt:lpstr>Coh-Metrix</vt:lpstr>
      <vt:lpstr>Many uses of text mining in education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3, video 1: Behavior detection   (v1, 6.13.13)</dc:title>
  <dc:creator>KG</dc:creator>
  <cp:lastModifiedBy>Ryan Baker</cp:lastModifiedBy>
  <cp:revision>184</cp:revision>
  <dcterms:created xsi:type="dcterms:W3CDTF">2013-06-14T05:25:54Z</dcterms:created>
  <dcterms:modified xsi:type="dcterms:W3CDTF">2015-06-17T04:58:17Z</dcterms:modified>
</cp:coreProperties>
</file>