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474" r:id="rId2"/>
    <p:sldId id="486" r:id="rId3"/>
    <p:sldId id="489" r:id="rId4"/>
    <p:sldId id="490" r:id="rId5"/>
    <p:sldId id="491" r:id="rId6"/>
    <p:sldId id="493" r:id="rId7"/>
    <p:sldId id="494" r:id="rId8"/>
    <p:sldId id="495" r:id="rId9"/>
    <p:sldId id="487" r:id="rId10"/>
    <p:sldId id="488" r:id="rId11"/>
    <p:sldId id="496" r:id="rId12"/>
    <p:sldId id="497" r:id="rId13"/>
    <p:sldId id="498" r:id="rId14"/>
    <p:sldId id="500" r:id="rId15"/>
    <p:sldId id="501" r:id="rId16"/>
    <p:sldId id="4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ol" initials="C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20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CDF91-9D13-43F9-9625-2225DCAC869D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DED6F-7A84-44C9-B17B-E3EDBF527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5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DED6F-7A84-44C9-B17B-E3EDBF527E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39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DED6F-7A84-44C9-B17B-E3EDBF527E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3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E6D4F41-B7F8-450D-8DE6-B92F1B21BFCD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40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4F41-B7F8-450D-8DE6-B92F1B21BFCD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2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4"/>
            <a:ext cx="2209800" cy="365125"/>
          </a:xfrm>
        </p:spPr>
        <p:txBody>
          <a:bodyPr/>
          <a:lstStyle/>
          <a:p>
            <a:fld id="{6E6D4F41-B7F8-450D-8DE6-B92F1B21BFCD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5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4F41-B7F8-450D-8DE6-B92F1B21BFCD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2" y="2743202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4F41-B7F8-450D-8DE6-B92F1B21BFCD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2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E6D4F41-B7F8-450D-8DE6-B92F1B21BFCD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1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E6D4F41-B7F8-450D-8DE6-B92F1B21BFCD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4F41-B7F8-450D-8DE6-B92F1B21BFCD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4F41-B7F8-450D-8DE6-B92F1B21BFCD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1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4F41-B7F8-450D-8DE6-B92F1B21BFCD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E6D4F41-B7F8-450D-8DE6-B92F1B21BFCD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>
              <a:defRPr sz="2800"/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8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E6D4F41-B7F8-450D-8DE6-B92F1B21BFCD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4" y="6248208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3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66FEB1-07DF-4982-8EF2-A7244CDFE6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371602" y="2743202"/>
            <a:ext cx="7123113" cy="2819399"/>
          </a:xfrm>
        </p:spPr>
        <p:txBody>
          <a:bodyPr>
            <a:normAutofit/>
          </a:bodyPr>
          <a:lstStyle/>
          <a:p>
            <a:r>
              <a:rPr lang="en-US" dirty="0" smtClean="0"/>
              <a:t>Hidden Markov Models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Week 8 Video </a:t>
            </a:r>
            <a:r>
              <a:rPr lang="en-US" sz="3200" dirty="0" smtClean="0"/>
              <a:t>4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Model: BKT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</a:t>
            </a:r>
            <a:r>
              <a:rPr lang="en-US" dirty="0" smtClean="0"/>
              <a:t>are 2</a:t>
            </a:r>
            <a:r>
              <a:rPr lang="en-US" i="1" dirty="0" smtClean="0"/>
              <a:t> </a:t>
            </a:r>
            <a:r>
              <a:rPr lang="en-US" dirty="0" smtClean="0"/>
              <a:t>states</a:t>
            </a:r>
          </a:p>
          <a:p>
            <a:endParaRPr lang="en-US" dirty="0" smtClean="0"/>
          </a:p>
          <a:p>
            <a:r>
              <a:rPr lang="en-US" dirty="0" smtClean="0"/>
              <a:t>The world (or learner) is in only one state at a time: KNOWN OR UNKNOWN</a:t>
            </a:r>
          </a:p>
          <a:p>
            <a:r>
              <a:rPr lang="en-US" dirty="0"/>
              <a:t>We don’t know the state for sure, we can only infer it from </a:t>
            </a:r>
            <a:r>
              <a:rPr lang="en-US" dirty="0" smtClean="0"/>
              <a:t>CORRECTNESS and </a:t>
            </a:r>
            <a:r>
              <a:rPr lang="en-US" dirty="0"/>
              <a:t>our estimation of the previous </a:t>
            </a:r>
            <a:r>
              <a:rPr lang="en-US" dirty="0" smtClean="0"/>
              <a:t>probability of KNOWN versus UNKNOWN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At each change in time, the system can LEARN</a:t>
            </a:r>
          </a:p>
          <a:p>
            <a:r>
              <a:rPr lang="en-US" dirty="0" smtClean="0"/>
              <a:t>Based on the current state, there is a different probability for each next state</a:t>
            </a:r>
          </a:p>
          <a:p>
            <a:pPr lvl="1"/>
            <a:r>
              <a:rPr lang="en-US" dirty="0" smtClean="0"/>
              <a:t>P(T) of going KNOWN from UNKNOWN</a:t>
            </a:r>
          </a:p>
          <a:p>
            <a:pPr lvl="1"/>
            <a:r>
              <a:rPr lang="en-US" dirty="0" smtClean="0"/>
              <a:t>KNOWN from KNOWN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6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BKT is hard…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Fitting HMMs is no easier</a:t>
            </a:r>
          </a:p>
          <a:p>
            <a:pPr lvl="1"/>
            <a:r>
              <a:rPr lang="en-US" dirty="0" smtClean="0"/>
              <a:t>Often local minima</a:t>
            </a:r>
          </a:p>
          <a:p>
            <a:endParaRPr lang="en-US" dirty="0"/>
          </a:p>
          <a:p>
            <a:r>
              <a:rPr lang="en-US" dirty="0" smtClean="0"/>
              <a:t>Several algorithms are used to fit parameters, including EM, Baum-Welch, and segmental k-Means</a:t>
            </a:r>
          </a:p>
          <a:p>
            <a:endParaRPr lang="en-US" dirty="0"/>
          </a:p>
          <a:p>
            <a:r>
              <a:rPr lang="en-US" dirty="0" smtClean="0"/>
              <a:t>Our old friends </a:t>
            </a:r>
            <a:r>
              <a:rPr lang="en-US" dirty="0" err="1" smtClean="0"/>
              <a:t>BiC</a:t>
            </a:r>
            <a:r>
              <a:rPr lang="en-US" dirty="0" smtClean="0"/>
              <a:t> and AIC are typically used to choose number of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8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examples of HMM in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Transitions Between Student Activities (</a:t>
            </a:r>
            <a:r>
              <a:rPr lang="en-US" dirty="0" err="1" smtClean="0"/>
              <a:t>Jeong</a:t>
            </a:r>
            <a:r>
              <a:rPr lang="en-US" dirty="0" smtClean="0"/>
              <a:t> &amp; </a:t>
            </a:r>
            <a:r>
              <a:rPr lang="en-US" dirty="0" err="1" smtClean="0"/>
              <a:t>Biswas</a:t>
            </a:r>
            <a:r>
              <a:rPr lang="en-US" dirty="0" smtClean="0"/>
              <a:t>, 2008)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04" y="2743200"/>
            <a:ext cx="547687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://engineering.vanderbilt.edu/Libraries/News_Images/biswas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7" r="16316" b="17292"/>
          <a:stretch/>
        </p:blipFill>
        <p:spPr bwMode="auto">
          <a:xfrm>
            <a:off x="8040798" y="5257800"/>
            <a:ext cx="10858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53" y="1539783"/>
            <a:ext cx="4467225" cy="2012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67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Studying patterns in dialogue acts between students and (human) </a:t>
            </a:r>
            <a:r>
              <a:rPr lang="en-US" dirty="0" smtClean="0"/>
              <a:t>tutors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(Boyer et al., 2009)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5 states</a:t>
            </a:r>
          </a:p>
          <a:p>
            <a:pPr lvl="1"/>
            <a:r>
              <a:rPr lang="en-US" dirty="0" smtClean="0"/>
              <a:t>0: Tutor Lecture</a:t>
            </a:r>
          </a:p>
          <a:p>
            <a:pPr lvl="1"/>
            <a:r>
              <a:rPr lang="en-US" dirty="0" smtClean="0"/>
              <a:t>4: Tutor Lecture and Probing</a:t>
            </a:r>
          </a:p>
          <a:p>
            <a:pPr lvl="1"/>
            <a:r>
              <a:rPr lang="en-US" dirty="0" smtClean="0"/>
              <a:t>3: Tutor Feedback</a:t>
            </a:r>
          </a:p>
          <a:p>
            <a:pPr lvl="1"/>
            <a:r>
              <a:rPr lang="en-US" dirty="0" smtClean="0"/>
              <a:t>1: Student Reflection</a:t>
            </a:r>
          </a:p>
          <a:p>
            <a:pPr lvl="1"/>
            <a:r>
              <a:rPr lang="en-US" dirty="0" smtClean="0"/>
              <a:t>2: Grounding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97" y="1600200"/>
            <a:ext cx="408622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http://people.engr.ncsu.edu/keboyer/images/KB_B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8298"/>
            <a:ext cx="1143000" cy="140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csc.ncsu.edu/enews/images/Lester05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448298"/>
            <a:ext cx="937718" cy="140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03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powerful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studying the transitions between states and/or behaviors</a:t>
            </a:r>
          </a:p>
          <a:p>
            <a:endParaRPr lang="en-US" dirty="0"/>
          </a:p>
          <a:p>
            <a:r>
              <a:rPr lang="en-US" dirty="0" smtClean="0"/>
              <a:t>And for estimating what state a learner (or other agent) is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94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Conclusions and 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5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 smtClean="0"/>
              <a:t>are N</a:t>
            </a:r>
            <a:r>
              <a:rPr lang="en-US" i="1" dirty="0" smtClean="0"/>
              <a:t> </a:t>
            </a:r>
            <a:r>
              <a:rPr lang="en-US" dirty="0" smtClean="0"/>
              <a:t>states</a:t>
            </a:r>
          </a:p>
          <a:p>
            <a:endParaRPr lang="en-US" dirty="0" smtClean="0"/>
          </a:p>
          <a:p>
            <a:r>
              <a:rPr lang="en-US" dirty="0" smtClean="0"/>
              <a:t>The agent or world (example: the learner) is in only one state at a time </a:t>
            </a:r>
          </a:p>
          <a:p>
            <a:endParaRPr lang="en-US" dirty="0" smtClean="0"/>
          </a:p>
          <a:p>
            <a:r>
              <a:rPr lang="en-US" dirty="0" smtClean="0"/>
              <a:t>At each change in time, the system can change state</a:t>
            </a:r>
          </a:p>
          <a:p>
            <a:r>
              <a:rPr lang="en-US" dirty="0" smtClean="0"/>
              <a:t>Based on the current state, there is a different probability for each next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 Example</a:t>
            </a: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2057400" y="2895600"/>
            <a:ext cx="1371600" cy="13716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05000" y="3124200"/>
            <a:ext cx="1676400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4400" dirty="0" smtClean="0">
                <a:solidFill>
                  <a:schemeClr val="tx2"/>
                </a:solidFill>
                <a:latin typeface="Times" pitchFamily="18" charset="0"/>
              </a:rPr>
              <a:t>A</a:t>
            </a:r>
            <a:endParaRPr lang="en-US" altLang="en-US" sz="5400" dirty="0">
              <a:solidFill>
                <a:schemeClr val="tx2"/>
              </a:solidFill>
              <a:latin typeface="Times" pitchFamily="18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724400" y="2895600"/>
            <a:ext cx="1371600" cy="13716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2743200" y="4267200"/>
            <a:ext cx="838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572000" y="3124200"/>
            <a:ext cx="1676400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4400" dirty="0" smtClean="0">
                <a:solidFill>
                  <a:schemeClr val="tx2"/>
                </a:solidFill>
                <a:latin typeface="Times" pitchFamily="18" charset="0"/>
              </a:rPr>
              <a:t>B</a:t>
            </a:r>
            <a:endParaRPr lang="en-US" altLang="en-US" sz="5400" dirty="0">
              <a:solidFill>
                <a:schemeClr val="tx2"/>
              </a:solidFill>
              <a:latin typeface="Times" pitchFamily="18" charset="0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429000" y="4724400"/>
            <a:ext cx="1371600" cy="13716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276600" y="4953000"/>
            <a:ext cx="1676400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4400" dirty="0" smtClean="0">
                <a:solidFill>
                  <a:schemeClr val="tx2"/>
                </a:solidFill>
                <a:latin typeface="Times" pitchFamily="18" charset="0"/>
              </a:rPr>
              <a:t>C</a:t>
            </a:r>
            <a:endParaRPr lang="en-US" altLang="en-US" sz="5400" dirty="0">
              <a:solidFill>
                <a:schemeClr val="tx2"/>
              </a:solidFill>
              <a:latin typeface="Times" pitchFamily="18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H="1">
            <a:off x="4343400" y="4147930"/>
            <a:ext cx="609600" cy="6145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429000" y="350892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3429000" y="38100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 flipV="1">
            <a:off x="3162299" y="4114800"/>
            <a:ext cx="803413" cy="6228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4770782" y="4267200"/>
            <a:ext cx="791817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 flipV="1">
            <a:off x="2362200" y="2438400"/>
            <a:ext cx="381000" cy="47417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2362200" y="2438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 flipV="1">
            <a:off x="4899991" y="2438400"/>
            <a:ext cx="381000" cy="47417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4899991" y="2438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>
            <a:off x="4343400" y="6060370"/>
            <a:ext cx="0" cy="66882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H="1" flipV="1">
            <a:off x="3962400" y="6096000"/>
            <a:ext cx="381000" cy="6331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2438400" y="2308773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 smtClean="0">
                <a:latin typeface="Times" pitchFamily="18" charset="0"/>
              </a:rPr>
              <a:t>0.3</a:t>
            </a:r>
            <a:endParaRPr lang="en-US" altLang="en-US" dirty="0">
              <a:latin typeface="Times" pitchFamily="18" charset="0"/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5029200" y="2389739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 smtClean="0">
                <a:latin typeface="Times" pitchFamily="18" charset="0"/>
              </a:rPr>
              <a:t>0.3</a:t>
            </a:r>
            <a:endParaRPr lang="en-US" altLang="en-US" dirty="0">
              <a:latin typeface="Times" pitchFamily="18" charset="0"/>
            </a:endParaRP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3810000" y="3138487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 smtClean="0">
                <a:latin typeface="Times" pitchFamily="18" charset="0"/>
              </a:rPr>
              <a:t>0.5</a:t>
            </a:r>
            <a:endParaRPr lang="en-US" altLang="en-US" dirty="0">
              <a:latin typeface="Times" pitchFamily="18" charset="0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0000" y="37338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 smtClean="0">
                <a:latin typeface="Times" pitchFamily="18" charset="0"/>
              </a:rPr>
              <a:t>0.3</a:t>
            </a:r>
            <a:endParaRPr lang="en-US" altLang="en-US" dirty="0">
              <a:latin typeface="Times" pitchFamily="18" charset="0"/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3429000" y="4129087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 smtClean="0">
                <a:latin typeface="Times" pitchFamily="18" charset="0"/>
              </a:rPr>
              <a:t>0.7</a:t>
            </a:r>
            <a:endParaRPr lang="en-US" altLang="en-US" dirty="0">
              <a:latin typeface="Times" pitchFamily="18" charset="0"/>
            </a:endParaRP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4191000" y="41148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 smtClean="0">
                <a:latin typeface="Times" pitchFamily="18" charset="0"/>
              </a:rPr>
              <a:t>0.4</a:t>
            </a:r>
            <a:endParaRPr lang="en-US" altLang="en-US" dirty="0">
              <a:latin typeface="Times" pitchFamily="18" charset="0"/>
            </a:endParaRP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2590800" y="4433887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 smtClean="0">
                <a:latin typeface="Times" pitchFamily="18" charset="0"/>
              </a:rPr>
              <a:t>0.2</a:t>
            </a:r>
            <a:endParaRPr lang="en-US" altLang="en-US" dirty="0">
              <a:latin typeface="Times" pitchFamily="18" charset="0"/>
            </a:endParaRP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5181600" y="4510087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 smtClean="0">
                <a:latin typeface="Times" pitchFamily="18" charset="0"/>
              </a:rPr>
              <a:t>0.1</a:t>
            </a:r>
            <a:endParaRPr lang="en-US" altLang="en-US" dirty="0">
              <a:latin typeface="Times" pitchFamily="18" charset="0"/>
            </a:endParaRP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4343400" y="6338887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 smtClean="0">
                <a:latin typeface="Times" pitchFamily="18" charset="0"/>
              </a:rPr>
              <a:t>0.2</a:t>
            </a:r>
            <a:endParaRPr lang="en-US" altLang="en-US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9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 Example</a:t>
            </a: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2057400" y="2895600"/>
            <a:ext cx="1371600" cy="13716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05000" y="3124200"/>
            <a:ext cx="1676400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4400" dirty="0" smtClean="0">
                <a:solidFill>
                  <a:schemeClr val="tx2"/>
                </a:solidFill>
                <a:latin typeface="Times" pitchFamily="18" charset="0"/>
              </a:rPr>
              <a:t>A</a:t>
            </a:r>
            <a:endParaRPr lang="en-US" altLang="en-US" sz="5400" dirty="0">
              <a:solidFill>
                <a:schemeClr val="tx2"/>
              </a:solidFill>
              <a:latin typeface="Times" pitchFamily="18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724400" y="2895600"/>
            <a:ext cx="1371600" cy="13716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2743200" y="4267200"/>
            <a:ext cx="838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572000" y="3124200"/>
            <a:ext cx="1676400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4400" dirty="0" smtClean="0">
                <a:solidFill>
                  <a:schemeClr val="tx2"/>
                </a:solidFill>
                <a:latin typeface="Times" pitchFamily="18" charset="0"/>
              </a:rPr>
              <a:t>B</a:t>
            </a:r>
            <a:endParaRPr lang="en-US" altLang="en-US" sz="5400" dirty="0">
              <a:solidFill>
                <a:schemeClr val="tx2"/>
              </a:solidFill>
              <a:latin typeface="Times" pitchFamily="18" charset="0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429000" y="4724400"/>
            <a:ext cx="1371600" cy="13716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276600" y="4953000"/>
            <a:ext cx="1676400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4400" dirty="0" smtClean="0">
                <a:solidFill>
                  <a:schemeClr val="tx2"/>
                </a:solidFill>
                <a:latin typeface="Times" pitchFamily="18" charset="0"/>
              </a:rPr>
              <a:t>C</a:t>
            </a:r>
            <a:endParaRPr lang="en-US" altLang="en-US" sz="5400" dirty="0">
              <a:solidFill>
                <a:schemeClr val="tx2"/>
              </a:solidFill>
              <a:latin typeface="Times" pitchFamily="18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H="1">
            <a:off x="4343400" y="4147930"/>
            <a:ext cx="609600" cy="6145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429000" y="350892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3429000" y="38100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 flipV="1">
            <a:off x="3162299" y="4114800"/>
            <a:ext cx="803413" cy="6228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4770782" y="4267200"/>
            <a:ext cx="791817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 flipV="1">
            <a:off x="2362200" y="2438400"/>
            <a:ext cx="381000" cy="47417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2362200" y="2438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 flipV="1">
            <a:off x="4899991" y="2438400"/>
            <a:ext cx="381000" cy="47417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4899991" y="2438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>
            <a:off x="4343400" y="6060370"/>
            <a:ext cx="0" cy="66882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H="1" flipV="1">
            <a:off x="3962400" y="6096000"/>
            <a:ext cx="381000" cy="6331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2438400" y="2308773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 smtClean="0">
                <a:latin typeface="Times" pitchFamily="18" charset="0"/>
              </a:rPr>
              <a:t>0.3</a:t>
            </a:r>
            <a:endParaRPr lang="en-US" altLang="en-US" dirty="0">
              <a:latin typeface="Times" pitchFamily="18" charset="0"/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5029200" y="2389739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 dirty="0" smtClean="0">
                <a:solidFill>
                  <a:srgbClr val="FF0000"/>
                </a:solidFill>
                <a:latin typeface="Times" pitchFamily="18" charset="0"/>
              </a:rPr>
              <a:t>1.0</a:t>
            </a:r>
            <a:endParaRPr lang="en-US" altLang="en-US" b="1" dirty="0">
              <a:solidFill>
                <a:srgbClr val="FF0000"/>
              </a:solidFill>
              <a:latin typeface="Times" pitchFamily="18" charset="0"/>
            </a:endParaRP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3810000" y="3138487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 smtClean="0">
                <a:latin typeface="Times" pitchFamily="18" charset="0"/>
              </a:rPr>
              <a:t>0.5</a:t>
            </a:r>
            <a:endParaRPr lang="en-US" altLang="en-US" dirty="0">
              <a:latin typeface="Times" pitchFamily="18" charset="0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0000" y="37338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 dirty="0" smtClean="0">
                <a:solidFill>
                  <a:srgbClr val="FF0000"/>
                </a:solidFill>
                <a:latin typeface="Times" pitchFamily="18" charset="0"/>
              </a:rPr>
              <a:t>0.0</a:t>
            </a:r>
            <a:endParaRPr lang="en-US" altLang="en-US" b="1" dirty="0">
              <a:solidFill>
                <a:srgbClr val="FF0000"/>
              </a:solidFill>
              <a:latin typeface="Times" pitchFamily="18" charset="0"/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3429000" y="4129087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 smtClean="0">
                <a:latin typeface="Times" pitchFamily="18" charset="0"/>
              </a:rPr>
              <a:t>0.7</a:t>
            </a:r>
            <a:endParaRPr lang="en-US" altLang="en-US" dirty="0">
              <a:latin typeface="Times" pitchFamily="18" charset="0"/>
            </a:endParaRP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4191000" y="41148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 dirty="0" smtClean="0">
                <a:solidFill>
                  <a:srgbClr val="FF0000"/>
                </a:solidFill>
                <a:latin typeface="Times" pitchFamily="18" charset="0"/>
              </a:rPr>
              <a:t>0.0</a:t>
            </a:r>
            <a:endParaRPr lang="en-US" altLang="en-US" b="1" dirty="0">
              <a:solidFill>
                <a:srgbClr val="FF0000"/>
              </a:solidFill>
              <a:latin typeface="Times" pitchFamily="18" charset="0"/>
            </a:endParaRP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2590800" y="4433887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 smtClean="0">
                <a:latin typeface="Times" pitchFamily="18" charset="0"/>
              </a:rPr>
              <a:t>0.2</a:t>
            </a:r>
            <a:endParaRPr lang="en-US" altLang="en-US" dirty="0">
              <a:latin typeface="Times" pitchFamily="18" charset="0"/>
            </a:endParaRP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5181600" y="4510087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 smtClean="0">
                <a:latin typeface="Times" pitchFamily="18" charset="0"/>
              </a:rPr>
              <a:t>0.1</a:t>
            </a:r>
            <a:endParaRPr lang="en-US" altLang="en-US" dirty="0">
              <a:latin typeface="Times" pitchFamily="18" charset="0"/>
            </a:endParaRP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4343400" y="6338887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 smtClean="0">
                <a:latin typeface="Times" pitchFamily="18" charset="0"/>
              </a:rPr>
              <a:t>0.2</a:t>
            </a:r>
            <a:endParaRPr lang="en-US" altLang="en-US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4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For predicting the next state, only the current state matters</a:t>
            </a:r>
          </a:p>
          <a:p>
            <a:endParaRPr lang="en-US" dirty="0"/>
          </a:p>
          <a:p>
            <a:r>
              <a:rPr lang="en-US" dirty="0" smtClean="0"/>
              <a:t>Often a wrong assumption</a:t>
            </a:r>
          </a:p>
          <a:p>
            <a:endParaRPr lang="en-US" dirty="0"/>
          </a:p>
          <a:p>
            <a:r>
              <a:rPr lang="en-US" dirty="0" smtClean="0"/>
              <a:t>But a nice way to simplify the math and reduce </a:t>
            </a:r>
            <a:r>
              <a:rPr lang="en-US" dirty="0" err="1" smtClean="0"/>
              <a:t>overfitting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2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 (HMM)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</a:t>
            </a:r>
            <a:r>
              <a:rPr lang="en-US" dirty="0" smtClean="0"/>
              <a:t>are N</a:t>
            </a:r>
            <a:r>
              <a:rPr lang="en-US" i="1" dirty="0" smtClean="0"/>
              <a:t> </a:t>
            </a:r>
            <a:r>
              <a:rPr lang="en-US" dirty="0" smtClean="0"/>
              <a:t>states</a:t>
            </a:r>
          </a:p>
          <a:p>
            <a:endParaRPr lang="en-US" dirty="0" smtClean="0"/>
          </a:p>
          <a:p>
            <a:r>
              <a:rPr lang="en-US" dirty="0" smtClean="0"/>
              <a:t>The world (or learner) is in only one state at a time </a:t>
            </a:r>
          </a:p>
          <a:p>
            <a:r>
              <a:rPr lang="en-US" dirty="0" smtClean="0"/>
              <a:t>We don’t know the state for sure, we can only infer it from behavior(s) and our estimation of the previous state</a:t>
            </a:r>
          </a:p>
          <a:p>
            <a:endParaRPr lang="en-US" dirty="0" smtClean="0"/>
          </a:p>
          <a:p>
            <a:r>
              <a:rPr lang="en-US" dirty="0" smtClean="0"/>
              <a:t>At each change in time, the system can change state</a:t>
            </a:r>
          </a:p>
          <a:p>
            <a:r>
              <a:rPr lang="en-US" dirty="0" smtClean="0"/>
              <a:t>Based on the current state, there is a different probability for each next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8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 Example</a:t>
            </a: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2057400" y="2895600"/>
            <a:ext cx="1371600" cy="13716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05000" y="3124200"/>
            <a:ext cx="1676400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4400" dirty="0" smtClean="0">
                <a:solidFill>
                  <a:schemeClr val="tx2"/>
                </a:solidFill>
                <a:latin typeface="Times" pitchFamily="18" charset="0"/>
              </a:rPr>
              <a:t>A</a:t>
            </a:r>
            <a:endParaRPr lang="en-US" altLang="en-US" sz="5400" dirty="0">
              <a:solidFill>
                <a:schemeClr val="tx2"/>
              </a:solidFill>
              <a:latin typeface="Times" pitchFamily="18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724400" y="2895600"/>
            <a:ext cx="1371600" cy="13716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2743200" y="4267200"/>
            <a:ext cx="838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572000" y="3124200"/>
            <a:ext cx="1676400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4400" dirty="0" smtClean="0">
                <a:solidFill>
                  <a:schemeClr val="tx2"/>
                </a:solidFill>
                <a:latin typeface="Times" pitchFamily="18" charset="0"/>
              </a:rPr>
              <a:t>B</a:t>
            </a:r>
            <a:endParaRPr lang="en-US" altLang="en-US" sz="5400" dirty="0">
              <a:solidFill>
                <a:schemeClr val="tx2"/>
              </a:solidFill>
              <a:latin typeface="Times" pitchFamily="18" charset="0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429000" y="4724400"/>
            <a:ext cx="1371600" cy="13716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276600" y="4953000"/>
            <a:ext cx="1676400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4400" dirty="0" smtClean="0">
                <a:solidFill>
                  <a:schemeClr val="tx2"/>
                </a:solidFill>
                <a:latin typeface="Times" pitchFamily="18" charset="0"/>
              </a:rPr>
              <a:t>C</a:t>
            </a:r>
            <a:endParaRPr lang="en-US" altLang="en-US" sz="5400" dirty="0">
              <a:solidFill>
                <a:schemeClr val="tx2"/>
              </a:solidFill>
              <a:latin typeface="Times" pitchFamily="18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H="1">
            <a:off x="4343400" y="4147930"/>
            <a:ext cx="609600" cy="6145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429000" y="350892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3429000" y="38100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 flipV="1">
            <a:off x="3162299" y="4114800"/>
            <a:ext cx="803413" cy="6228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4770782" y="4267200"/>
            <a:ext cx="791817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 flipV="1">
            <a:off x="2362200" y="2438400"/>
            <a:ext cx="381000" cy="47417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2362200" y="2438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 flipV="1">
            <a:off x="4899991" y="2438400"/>
            <a:ext cx="381000" cy="47417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4899991" y="2438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>
            <a:off x="4343400" y="6060370"/>
            <a:ext cx="0" cy="66882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H="1" flipV="1">
            <a:off x="3962400" y="6096000"/>
            <a:ext cx="381000" cy="6331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2438400" y="2308773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 smtClean="0">
                <a:latin typeface="Times" pitchFamily="18" charset="0"/>
              </a:rPr>
              <a:t>0.3</a:t>
            </a:r>
            <a:endParaRPr lang="en-US" altLang="en-US" dirty="0">
              <a:latin typeface="Times" pitchFamily="18" charset="0"/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5029200" y="2389739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 smtClean="0">
                <a:latin typeface="Times" pitchFamily="18" charset="0"/>
              </a:rPr>
              <a:t>0.3</a:t>
            </a:r>
            <a:endParaRPr lang="en-US" altLang="en-US" dirty="0">
              <a:latin typeface="Times" pitchFamily="18" charset="0"/>
            </a:endParaRP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3810000" y="3138487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 smtClean="0">
                <a:latin typeface="Times" pitchFamily="18" charset="0"/>
              </a:rPr>
              <a:t>0.5</a:t>
            </a:r>
            <a:endParaRPr lang="en-US" altLang="en-US" dirty="0">
              <a:latin typeface="Times" pitchFamily="18" charset="0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0000" y="37338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 smtClean="0">
                <a:latin typeface="Times" pitchFamily="18" charset="0"/>
              </a:rPr>
              <a:t>0.3</a:t>
            </a:r>
            <a:endParaRPr lang="en-US" altLang="en-US" dirty="0">
              <a:latin typeface="Times" pitchFamily="18" charset="0"/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3429000" y="4129087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 smtClean="0">
                <a:latin typeface="Times" pitchFamily="18" charset="0"/>
              </a:rPr>
              <a:t>0.7</a:t>
            </a:r>
            <a:endParaRPr lang="en-US" altLang="en-US" dirty="0">
              <a:latin typeface="Times" pitchFamily="18" charset="0"/>
            </a:endParaRP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4191000" y="41148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 smtClean="0">
                <a:latin typeface="Times" pitchFamily="18" charset="0"/>
              </a:rPr>
              <a:t>0.4</a:t>
            </a:r>
            <a:endParaRPr lang="en-US" altLang="en-US" dirty="0">
              <a:latin typeface="Times" pitchFamily="18" charset="0"/>
            </a:endParaRP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2590800" y="4433887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 smtClean="0">
                <a:latin typeface="Times" pitchFamily="18" charset="0"/>
              </a:rPr>
              <a:t>0.2</a:t>
            </a:r>
            <a:endParaRPr lang="en-US" altLang="en-US" dirty="0">
              <a:latin typeface="Times" pitchFamily="18" charset="0"/>
            </a:endParaRP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5181600" y="4510087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 smtClean="0">
                <a:latin typeface="Times" pitchFamily="18" charset="0"/>
              </a:rPr>
              <a:t>0.1</a:t>
            </a:r>
            <a:endParaRPr lang="en-US" altLang="en-US" dirty="0">
              <a:latin typeface="Times" pitchFamily="18" charset="0"/>
            </a:endParaRP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4343400" y="6338887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 smtClean="0">
                <a:latin typeface="Times" pitchFamily="18" charset="0"/>
              </a:rPr>
              <a:t>0.2</a:t>
            </a:r>
            <a:endParaRPr lang="en-US" altLang="en-US" dirty="0">
              <a:latin typeface="Times" pitchFamily="18" charset="0"/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H="1" flipV="1">
            <a:off x="914400" y="2133600"/>
            <a:ext cx="1143000" cy="127987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1600200"/>
            <a:ext cx="20574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Behavior</a:t>
            </a:r>
            <a:endParaRPr lang="en-US" dirty="0"/>
          </a:p>
        </p:txBody>
      </p:sp>
      <p:sp>
        <p:nvSpPr>
          <p:cNvPr id="35" name="Line 15"/>
          <p:cNvSpPr>
            <a:spLocks noChangeShapeType="1"/>
          </p:cNvSpPr>
          <p:nvPr/>
        </p:nvSpPr>
        <p:spPr bwMode="auto">
          <a:xfrm flipH="1" flipV="1">
            <a:off x="2209800" y="1752600"/>
            <a:ext cx="2590800" cy="148745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 flipH="1" flipV="1">
            <a:off x="392596" y="2123419"/>
            <a:ext cx="521804" cy="218902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H="1" flipV="1">
            <a:off x="914400" y="4312442"/>
            <a:ext cx="2514600" cy="1097756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10"/>
          <p:cNvSpPr txBox="1">
            <a:spLocks noChangeArrowheads="1"/>
          </p:cNvSpPr>
          <p:nvPr/>
        </p:nvSpPr>
        <p:spPr bwMode="auto">
          <a:xfrm>
            <a:off x="2857499" y="1863983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 smtClean="0">
                <a:latin typeface="Times" pitchFamily="18" charset="0"/>
              </a:rPr>
              <a:t>0.1</a:t>
            </a:r>
            <a:endParaRPr lang="en-US" altLang="en-US" dirty="0">
              <a:latin typeface="Times" pitchFamily="18" charset="0"/>
            </a:endParaRP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1174474" y="2190835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 smtClean="0">
                <a:latin typeface="Times" pitchFamily="18" charset="0"/>
              </a:rPr>
              <a:t>0.5</a:t>
            </a:r>
            <a:endParaRPr lang="en-US" altLang="en-US" dirty="0">
              <a:latin typeface="Times" pitchFamily="18" charset="0"/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869674" y="3781217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 smtClean="0">
                <a:latin typeface="Times" pitchFamily="18" charset="0"/>
              </a:rPr>
              <a:t>0.7</a:t>
            </a:r>
            <a:endParaRPr lang="en-US" altLang="en-US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30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estimate the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the behaviors we see </a:t>
            </a:r>
          </a:p>
          <a:p>
            <a:r>
              <a:rPr lang="en-US" dirty="0" smtClean="0"/>
              <a:t>Based on our estimation of the previous state</a:t>
            </a:r>
          </a:p>
          <a:p>
            <a:endParaRPr lang="en-US" dirty="0"/>
          </a:p>
          <a:p>
            <a:r>
              <a:rPr lang="en-US" dirty="0" smtClean="0"/>
              <a:t>What is the probability that the state is X, given </a:t>
            </a:r>
          </a:p>
          <a:p>
            <a:pPr lvl="1"/>
            <a:r>
              <a:rPr lang="en-US" dirty="0" smtClean="0"/>
              <a:t>the probability of the behavior seen</a:t>
            </a:r>
          </a:p>
          <a:p>
            <a:pPr lvl="1"/>
            <a:r>
              <a:rPr lang="en-US" dirty="0" smtClean="0"/>
              <a:t>the probability of each possible prior state</a:t>
            </a:r>
          </a:p>
          <a:p>
            <a:pPr lvl="1"/>
            <a:r>
              <a:rPr lang="en-US" dirty="0" smtClean="0"/>
              <a:t>the probability of the transition to X from each possible prior state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065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Simple Hidden Markov Model: </a:t>
            </a:r>
            <a:br>
              <a:rPr lang="en-US" dirty="0" smtClean="0"/>
            </a:br>
            <a:r>
              <a:rPr lang="en-US" dirty="0" smtClean="0"/>
              <a:t>Bayesian Knowledge Tracing</a:t>
            </a:r>
            <a:endParaRPr lang="en-US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2057400" y="4495800"/>
            <a:ext cx="4495800" cy="0"/>
          </a:xfrm>
          <a:prstGeom prst="line">
            <a:avLst/>
          </a:prstGeom>
          <a:noFill/>
          <a:ln w="76200">
            <a:pattFill prst="shingle">
              <a:fgClr>
                <a:schemeClr val="tx1"/>
              </a:fgClr>
              <a:bgClr>
                <a:srgbClr val="FFFFFF"/>
              </a:bgClr>
            </a:patt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057400" y="2895600"/>
            <a:ext cx="1371600" cy="13716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05000" y="3124200"/>
            <a:ext cx="16764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en-US">
                <a:solidFill>
                  <a:schemeClr val="tx2"/>
                </a:solidFill>
                <a:latin typeface="Times" pitchFamily="18" charset="0"/>
              </a:rPr>
              <a:t>Not learned</a:t>
            </a:r>
            <a:endParaRPr lang="en-US" altLang="en-US" sz="2400">
              <a:solidFill>
                <a:schemeClr val="tx2"/>
              </a:solidFill>
              <a:latin typeface="Times" pitchFamily="18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429000" y="35814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4724400" y="2895600"/>
            <a:ext cx="1371600" cy="13716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0" y="3124200"/>
            <a:ext cx="1676400" cy="731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en-US">
                <a:solidFill>
                  <a:schemeClr val="tx2"/>
                </a:solidFill>
                <a:latin typeface="Times" pitchFamily="18" charset="0"/>
              </a:rPr>
              <a:t>Learned</a:t>
            </a:r>
          </a:p>
          <a:p>
            <a:pPr algn="ctr" eaLnBrk="0" hangingPunct="0"/>
            <a:endParaRPr lang="en-US" altLang="en-US" sz="2400">
              <a:solidFill>
                <a:schemeClr val="tx2"/>
              </a:solidFill>
              <a:latin typeface="Times" pitchFamily="18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810000" y="30480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>
                <a:latin typeface="Times" pitchFamily="18" charset="0"/>
              </a:rPr>
              <a:t>p(T)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209800" y="4724400"/>
            <a:ext cx="1143000" cy="3810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362200" y="4724400"/>
            <a:ext cx="1066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  <a:latin typeface="Times" pitchFamily="18" charset="0"/>
              </a:rPr>
              <a:t>correct</a:t>
            </a:r>
            <a:endParaRPr lang="en-US" altLang="en-US">
              <a:latin typeface="Times" pitchFamily="18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876800" y="4724400"/>
            <a:ext cx="1143000" cy="3810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029200" y="4724400"/>
            <a:ext cx="1066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  <a:latin typeface="Times" pitchFamily="18" charset="0"/>
              </a:rPr>
              <a:t>correct</a:t>
            </a:r>
            <a:endParaRPr lang="en-US" altLang="en-US">
              <a:latin typeface="Times" pitchFamily="18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743200" y="4267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971800" y="4114800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Times" pitchFamily="18" charset="0"/>
              </a:rPr>
              <a:t>p(G)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5410200" y="4267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715000" y="4114800"/>
            <a:ext cx="1066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Times" pitchFamily="18" charset="0"/>
              </a:rPr>
              <a:t>1-p(S)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105400" y="3733800"/>
            <a:ext cx="9144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Times" pitchFamily="18" charset="0"/>
              </a:rPr>
              <a:t>p(L</a:t>
            </a:r>
            <a:r>
              <a:rPr lang="en-US" altLang="en-US" baseline="-25000">
                <a:latin typeface="Times" pitchFamily="18" charset="0"/>
              </a:rPr>
              <a:t>0</a:t>
            </a:r>
            <a:r>
              <a:rPr lang="en-US" altLang="en-US">
                <a:latin typeface="Times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373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5228</TotalTime>
  <Words>485</Words>
  <Application>Microsoft Office PowerPoint</Application>
  <PresentationFormat>On-screen Show (4:3)</PresentationFormat>
  <Paragraphs>119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Median</vt:lpstr>
      <vt:lpstr>Week 8 Video 4</vt:lpstr>
      <vt:lpstr>Markov Model</vt:lpstr>
      <vt:lpstr>Markov Model Example</vt:lpstr>
      <vt:lpstr>Markov Model Example</vt:lpstr>
      <vt:lpstr>Markov Assumption</vt:lpstr>
      <vt:lpstr>Hidden Markov Model (HMM)</vt:lpstr>
      <vt:lpstr>Hidden Markov Model Example</vt:lpstr>
      <vt:lpstr>We can estimate the state</vt:lpstr>
      <vt:lpstr>A Simple Hidden Markov Model:  Bayesian Knowledge Tracing</vt:lpstr>
      <vt:lpstr>Hidden Markov Model: BKT</vt:lpstr>
      <vt:lpstr>Fitting BKT is hard…</vt:lpstr>
      <vt:lpstr>Other examples of HMM in education</vt:lpstr>
      <vt:lpstr>Predicting Transitions Between Student Activities (Jeong &amp; Biswas, 2008)</vt:lpstr>
      <vt:lpstr>Studying patterns in dialogue acts between students and (human) tutors</vt:lpstr>
      <vt:lpstr>A powerful tool</vt:lpstr>
      <vt:lpstr>Next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3, video 1: Behavior detection   (v1, 6.13.13)</dc:title>
  <dc:creator>KG</dc:creator>
  <cp:lastModifiedBy>Baker, Ryan Shaun</cp:lastModifiedBy>
  <cp:revision>199</cp:revision>
  <dcterms:created xsi:type="dcterms:W3CDTF">2013-06-14T05:25:54Z</dcterms:created>
  <dcterms:modified xsi:type="dcterms:W3CDTF">2013-12-04T03:17:01Z</dcterms:modified>
</cp:coreProperties>
</file>