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handoutMasterIdLst>
    <p:handoutMasterId r:id="rId67"/>
  </p:handoutMasterIdLst>
  <p:sldIdLst>
    <p:sldId id="277" r:id="rId5"/>
    <p:sldId id="278" r:id="rId6"/>
    <p:sldId id="396" r:id="rId7"/>
    <p:sldId id="294" r:id="rId8"/>
    <p:sldId id="298" r:id="rId9"/>
    <p:sldId id="305" r:id="rId10"/>
    <p:sldId id="400" r:id="rId11"/>
    <p:sldId id="389" r:id="rId12"/>
    <p:sldId id="308" r:id="rId13"/>
    <p:sldId id="323" r:id="rId14"/>
    <p:sldId id="370" r:id="rId15"/>
    <p:sldId id="371" r:id="rId16"/>
    <p:sldId id="369" r:id="rId17"/>
    <p:sldId id="398" r:id="rId18"/>
    <p:sldId id="399" r:id="rId19"/>
    <p:sldId id="397" r:id="rId20"/>
    <p:sldId id="401" r:id="rId21"/>
    <p:sldId id="338" r:id="rId22"/>
    <p:sldId id="337" r:id="rId23"/>
    <p:sldId id="373" r:id="rId24"/>
    <p:sldId id="374" r:id="rId25"/>
    <p:sldId id="390" r:id="rId26"/>
    <p:sldId id="306" r:id="rId27"/>
    <p:sldId id="319" r:id="rId28"/>
    <p:sldId id="382" r:id="rId29"/>
    <p:sldId id="324" r:id="rId30"/>
    <p:sldId id="350" r:id="rId31"/>
    <p:sldId id="322" r:id="rId32"/>
    <p:sldId id="375" r:id="rId33"/>
    <p:sldId id="327" r:id="rId34"/>
    <p:sldId id="348" r:id="rId35"/>
    <p:sldId id="339" r:id="rId36"/>
    <p:sldId id="326" r:id="rId37"/>
    <p:sldId id="376" r:id="rId38"/>
    <p:sldId id="379" r:id="rId39"/>
    <p:sldId id="378" r:id="rId40"/>
    <p:sldId id="392" r:id="rId41"/>
    <p:sldId id="391" r:id="rId42"/>
    <p:sldId id="377" r:id="rId43"/>
    <p:sldId id="393" r:id="rId44"/>
    <p:sldId id="380" r:id="rId45"/>
    <p:sldId id="328" r:id="rId46"/>
    <p:sldId id="340" r:id="rId47"/>
    <p:sldId id="331" r:id="rId48"/>
    <p:sldId id="341" r:id="rId49"/>
    <p:sldId id="342" r:id="rId50"/>
    <p:sldId id="343" r:id="rId51"/>
    <p:sldId id="381" r:id="rId52"/>
    <p:sldId id="394" r:id="rId53"/>
    <p:sldId id="330" r:id="rId54"/>
    <p:sldId id="332" r:id="rId55"/>
    <p:sldId id="344" r:id="rId56"/>
    <p:sldId id="345" r:id="rId57"/>
    <p:sldId id="346" r:id="rId58"/>
    <p:sldId id="347" r:id="rId59"/>
    <p:sldId id="333" r:id="rId60"/>
    <p:sldId id="383" r:id="rId61"/>
    <p:sldId id="395" r:id="rId62"/>
    <p:sldId id="387" r:id="rId63"/>
    <p:sldId id="388" r:id="rId64"/>
    <p:sldId id="26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43842" autoAdjust="0"/>
  </p:normalViewPr>
  <p:slideViewPr>
    <p:cSldViewPr snapToGrid="0">
      <p:cViewPr>
        <p:scale>
          <a:sx n="23" d="100"/>
          <a:sy n="23" d="100"/>
        </p:scale>
        <p:origin x="-1382" y="-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emf"/><Relationship Id="rId1" Type="http://schemas.openxmlformats.org/officeDocument/2006/relationships/image" Target="../media/image5.wmf"/><Relationship Id="rId4"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the formula</a:t>
            </a:r>
            <a:r>
              <a:rPr lang="en-US" baseline="0" dirty="0" smtClean="0"/>
              <a:t> again. </a:t>
            </a:r>
            <a:r>
              <a:rPr lang="en-US" dirty="0" smtClean="0"/>
              <a:t>We don’t know the 100K and the 5K</a:t>
            </a:r>
            <a:r>
              <a:rPr lang="en-US" baseline="0" dirty="0" smtClean="0"/>
              <a:t> yet, I just made those up, we have to estimate them better by using the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immediately*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Want the model</a:t>
            </a:r>
            <a:r>
              <a:rPr lang="en-US" baseline="0"/>
              <a:t> to be as close to the data as possible, which means we want the absolute value of y-f(x) to be small. Why absolute value? Because if y is a lot bigger than f, that’s bad, and if y is a lot smaller than f that’s bad. The only time this absolute value is small is if y is really close to f(x). And if y equals f(x) that’s the only time this absolute value is 0. So we want the absolute values to be small. But working with absolute values is not very fun computationally.</a:t>
            </a:r>
            <a:r>
              <a:rPr lang="en-US"/>
              <a:t> So we usually don’t actually *use* absolute values, we use the square of the absolute value.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83876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If</a:t>
            </a:r>
            <a:r>
              <a:rPr lang="en-US" baseline="0"/>
              <a:t> we use the square of the absolute value, nothing bad’s going to happen, we’re still going to see that it’s only 0 when y and f are equal. It has exactly the same effect as using the absolute value. It’s just easier to work with computationally. Computers like smooth functions, but the absolut value has a kink in it that doesn’t quite work so well. </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420875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We want all of the absolute values to be small, so we’ll</a:t>
            </a:r>
            <a:r>
              <a:rPr lang="en-US" baseline="0"/>
              <a:t> try to minimize a sum of them. So sum over i of the sum of the squares between truth and predictions. This is a famous quantity, it’s called the sum of squares error, or SSE.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691521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So there it is, SSE,</a:t>
            </a:r>
            <a:r>
              <a:rPr lang="en-US" baseline="0"/>
              <a:t> is the sum of squares of the distances between truth and predictions. We want to choose f so that SSE is as small as possible. But remember f(x) is actually just a function of b0 and b1, so what we need to do is choose* b0* and *b1* to minimize the SSE.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21934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That is the procedure of simple</a:t>
            </a:r>
            <a:r>
              <a:rPr lang="en-US" baseline="0"/>
              <a:t> linear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390998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pretend</a:t>
            </a:r>
            <a:r>
              <a:rPr lang="en-US" baseline="0" dirty="0" smtClean="0"/>
              <a:t> I did this.</a:t>
            </a:r>
            <a:endParaRPr lang="en-US" dirty="0" smtClean="0"/>
          </a:p>
          <a:p>
            <a:r>
              <a:rPr lang="en-US" dirty="0" smtClean="0"/>
              <a:t>And as it turns out, actually the model I had before wasn’t so good. When I fit it</a:t>
            </a:r>
            <a:r>
              <a:rPr lang="en-US" baseline="0" dirty="0" smtClean="0"/>
              <a:t> to the data, I got …</a:t>
            </a:r>
          </a:p>
          <a:p>
            <a:r>
              <a:rPr lang="en-US" baseline="0" dirty="0" smtClean="0"/>
              <a:t>The model performs pretty well on the data I have in my training set, but how well does it perform out of sample? I didn’t tell you but I left part of the data out for evaluation.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78463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Let’s take a look at the errors. *fiddle*</a:t>
            </a:r>
          </a:p>
          <a:p>
            <a:r>
              <a:rPr lang="en-US"/>
              <a:t>so</a:t>
            </a:r>
            <a:r>
              <a:rPr lang="en-US" baseline="0"/>
              <a:t> we did a pretty good job.</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846957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So that, my friends</a:t>
            </a:r>
            <a:r>
              <a:rPr lang="en-US" baseline="0"/>
              <a:t>, is the method of simple linear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24388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Now</a:t>
            </a:r>
            <a:r>
              <a:rPr lang="en-US" baseline="0"/>
              <a:t> you shouldn’t worry about the actual minimization to find b0 and b1. You never need to do that, it’s under the hood, the computer does it for you.</a:t>
            </a:r>
          </a:p>
          <a:p>
            <a:r>
              <a:rPr lang="en-US" baseline="0"/>
              <a:t>Next we’ll move onto ridge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1843872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a:t>
            </a:r>
            <a:r>
              <a:rPr lang="en-US" baseline="0" dirty="0" smtClean="0"/>
              <a:t> is linear, meaning it’s just a weighted combination of the factors, but it could be very complex.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360817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put too many variables</a:t>
            </a:r>
            <a:r>
              <a:rPr lang="en-US" baseline="0" dirty="0" smtClean="0"/>
              <a:t> in there the optimization problem gets harder but you really should put what you think are all of the potentially important factors in there. If you did put polynomials in there it would allow the function to be kind of curvy and interesting looking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Sort</a:t>
            </a:r>
            <a:r>
              <a:rPr lang="en-US" baseline="0" dirty="0" smtClean="0"/>
              <a:t> of like this with all the curves. Although you can see already that if you put too many interesting features in there you run the risk of overfitting. So we’re going to have to handle that shortly. We’ll do that.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weights are learned</a:t>
            </a:r>
            <a:r>
              <a:rPr lang="en-US" baseline="0" dirty="0" smtClean="0"/>
              <a:t> from data? How? Through an optimization problem, similar to the one for simple linear regression. We want good performance on the training data. So what we could do is minimize the sum of squares error on the training set just like we did for simple linear regression.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22917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a:t>
            </a:r>
            <a:r>
              <a:rPr lang="en-US" baseline="0" dirty="0" smtClean="0"/>
              <a:t> do this. And it might work. But I have to warn you it’s dangerous to do this. When you are working with large numbers of features, it is very easy to accidentally </a:t>
            </a:r>
            <a:r>
              <a:rPr lang="en-US" baseline="0" dirty="0" err="1" smtClean="0"/>
              <a:t>overfit</a:t>
            </a:r>
            <a:r>
              <a:rPr lang="en-US" baseline="0" dirty="0" smtClean="0"/>
              <a:t>. In the simple linear regression case it wasn’t so easy, but this is a really different story. Here, we *have* to find a way to control the overfitting problem. Otherwise our model is very likely to be complete garbage, and it’ll memorize the data and not predict at all.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30376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again *Read*</a:t>
            </a:r>
          </a:p>
          <a:p>
            <a:r>
              <a:rPr lang="en-US" baseline="0" dirty="0" smtClean="0"/>
              <a:t>You’ll be overfitting and you won’t be able to predict anything except what you already know. That’s not very useful, is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3171534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fix it.</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3847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here’s the trick. It’s a really grand trick, and not that complicated to explain. What you do is you minimize some balance between the sum of squares error and this other thing here. This is called a regularization term. </a:t>
            </a:r>
            <a:r>
              <a:rPr lang="en-US" baseline="0" dirty="0" err="1" smtClean="0"/>
              <a:t>Minizing</a:t>
            </a:r>
            <a:r>
              <a:rPr lang="en-US" baseline="0" dirty="0" smtClean="0"/>
              <a:t> the first term is asking the computer to keep the predictions close to the truth on the training set. The second term is asking the computer to keep the model simple. This term – allows the computer to minimize some mix of keep the model honest and keeping it simple. Exactly like the principle of Occam’s razor. Now think for a minute about how this regularization term might give you simplicity. It sums the squares of all the coefficients. Why in the world would that give us a simple model? When you minimize this, this term wants to keep the coefficients small. So when there’s uncertainty, it tries to keep the coefficients closer to 0. Among all models that are equally accurate, it’ll choose the one with the smallest coefficients. That’s what it means by “simple”, it means small coefficients.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97747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*read* 1</a:t>
            </a:r>
          </a:p>
          <a:p>
            <a:r>
              <a:rPr lang="en-US" baseline="0" dirty="0" smtClean="0"/>
              <a:t>Now as I mentioned, this – this balance between accuracy and simplicity - is the magic of </a:t>
            </a:r>
            <a:r>
              <a:rPr lang="en-US" baseline="0" dirty="0" err="1" smtClean="0"/>
              <a:t>occam’s</a:t>
            </a:r>
            <a:r>
              <a:rPr lang="en-US" baseline="0" dirty="0" smtClean="0"/>
              <a:t> razor. It tells you how to fit the problem of overfitting. There’s just one problem. What exactly is that *balance* controlled by? Here, it’s controlled by a number called C. C is like 3 or something. Well, how do you set it? In practice, C is set using a process called nested cross validation that I’ll go over soon. And remember,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236544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that’s ridge regression folks, </a:t>
            </a:r>
            <a:r>
              <a:rPr lang="en-US" baseline="0" dirty="0" err="1" smtClean="0"/>
              <a:t>occam’s</a:t>
            </a:r>
            <a:r>
              <a:rPr lang="en-US" baseline="0" dirty="0" smtClean="0"/>
              <a:t> razor in action. This is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157206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p>
          <a:p>
            <a:r>
              <a:rPr lang="en-US" dirty="0" smtClean="0"/>
              <a:t>If you understand ridge regression the rest of ML is like variations on a theme. </a:t>
            </a:r>
            <a:r>
              <a:rPr lang="en-US" smtClean="0"/>
              <a:t>*Stop here.*</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729399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99734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171802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754334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446860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 SVM also does some transformation of the variables if you want it to. I’ll discuss that later though.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145906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783913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1286244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might be expensive because</a:t>
            </a:r>
            <a:r>
              <a:rPr lang="en-US" baseline="0" dirty="0" smtClean="0"/>
              <a:t> you have to do a ton of evaluations. 10 test sets * 10 validation sets * number of </a:t>
            </a:r>
            <a:r>
              <a:rPr lang="en-US" baseline="0" dirty="0" err="1" smtClean="0"/>
              <a:t>param</a:t>
            </a:r>
            <a:r>
              <a:rPr lang="en-US" baseline="0" dirty="0" smtClean="0"/>
              <a:t> settings we’re considering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2006640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For a little while, we’re just going to consider having only</a:t>
            </a:r>
            <a:r>
              <a:rPr lang="en-US" baseline="0"/>
              <a:t> one feature, so we’re in the case of simple linear regression. So maybe we’re predicting income based on a single feature, maybe the number of businessweek clicks.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52526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Now our goal is to create</a:t>
            </a:r>
            <a:r>
              <a:rPr lang="en-US" baseline="0"/>
              <a:t> a function that estimates y for a new x.</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13048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give everyone a baseline of 100K just for existing and then estimate</a:t>
            </a:r>
            <a:r>
              <a:rPr lang="en-US" baseline="0" dirty="0" smtClean="0"/>
              <a:t> that for each click they make on the businessweek website, they are 5K richer.</a:t>
            </a:r>
            <a:endParaRPr lang="en-US" dirty="0" smtClean="0"/>
          </a:p>
          <a:p>
            <a:r>
              <a:rPr lang="en-US" dirty="0" smtClean="0"/>
              <a:t>Kind of a silly model since it predicts</a:t>
            </a:r>
            <a:r>
              <a:rPr lang="en-US" baseline="0" dirty="0" smtClean="0"/>
              <a:t> that anyone who spends all of their time on </a:t>
            </a:r>
            <a:r>
              <a:rPr lang="en-US" baseline="0" dirty="0" err="1" smtClean="0"/>
              <a:t>businessweek</a:t>
            </a:r>
            <a:r>
              <a:rPr lang="en-US" baseline="0" dirty="0" smtClean="0"/>
              <a:t> is a </a:t>
            </a:r>
            <a:r>
              <a:rPr lang="en-US" baseline="0" dirty="0" err="1" smtClean="0"/>
              <a:t>gazillionaire</a:t>
            </a:r>
            <a:r>
              <a:rPr lang="en-US" baseline="0" dirty="0" smtClean="0"/>
              <a:t> but hey, it’s just an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47798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But</a:t>
            </a:r>
            <a:r>
              <a:rPr lang="en-US" baseline="0"/>
              <a:t> for our function that estimates y from x, we’ll choose a model of this form, f(x)=baseline b0 plus the multiplier for however many businessweek clicks we have, called b1, times the number of clicks, which is x.</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88797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4.emf"/><Relationship Id="rId4" Type="http://schemas.openxmlformats.org/officeDocument/2006/relationships/oleObject" Target="../embeddings/oleObject6.bin"/><Relationship Id="rId9"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8.e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8.e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9.e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1.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8.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8.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14.e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6.xml"/><Relationship Id="rId7"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6.emf"/><Relationship Id="rId4" Type="http://schemas.openxmlformats.org/officeDocument/2006/relationships/oleObject" Target="../embeddings/oleObject27.bin"/><Relationship Id="rId9"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19.emf"/><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20.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21.e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22.emf"/><Relationship Id="rId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23.e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22.e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25.e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35.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26.emf"/><Relationship Id="rId4" Type="http://schemas.openxmlformats.org/officeDocument/2006/relationships/oleObject" Target="../embeddings/oleObject39.bin"/><Relationship Id="rId9" Type="http://schemas.openxmlformats.org/officeDocument/2006/relationships/image" Target="../media/image2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7.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43.bin"/><Relationship Id="rId5" Type="http://schemas.openxmlformats.org/officeDocument/2006/relationships/image" Target="../media/image26.emf"/><Relationship Id="rId4" Type="http://schemas.openxmlformats.org/officeDocument/2006/relationships/oleObject" Target="../embeddings/oleObject42.bin"/><Relationship Id="rId9" Type="http://schemas.openxmlformats.org/officeDocument/2006/relationships/image" Target="../media/image28.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8.xml"/><Relationship Id="rId7" Type="http://schemas.openxmlformats.org/officeDocument/2006/relationships/image" Target="../media/image30.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46.bin"/><Relationship Id="rId11" Type="http://schemas.openxmlformats.org/officeDocument/2006/relationships/image" Target="../media/image28.emf"/><Relationship Id="rId5" Type="http://schemas.openxmlformats.org/officeDocument/2006/relationships/image" Target="../media/image29.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3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67621" name="Equation" r:id="rId4" imgW="990600" imgH="203200" progId="Equation.DSMT4">
                  <p:embed/>
                </p:oleObj>
              </mc:Choice>
              <mc:Fallback>
                <p:oleObj name="Equation" r:id="rId4" imgW="990600" imgH="20320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5121" name="Equation" r:id="rId4" imgW="990600" imgH="203200" progId="Equation.DSMT4">
                  <p:embed/>
                </p:oleObj>
              </mc:Choice>
              <mc:Fallback>
                <p:oleObj name="Equation" r:id="rId4" imgW="990600" imgH="2032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657601" y="2558492"/>
            <a:ext cx="8534400" cy="954107"/>
          </a:xfrm>
          <a:prstGeom prst="rect">
            <a:avLst/>
          </a:prstGeom>
          <a:noFill/>
        </p:spPr>
        <p:txBody>
          <a:bodyPr wrap="square" rtlCol="0">
            <a:spAutoFit/>
          </a:bodyPr>
          <a:lstStyle/>
          <a:p>
            <a:endParaRPr lang="en-US" sz="2800" dirty="0" smtClean="0"/>
          </a:p>
          <a:p>
            <a:r>
              <a:rPr lang="en-US" sz="2800" i="1" dirty="0" smtClean="0">
                <a:latin typeface="Times"/>
                <a:cs typeface="Times"/>
              </a:rPr>
              <a:t>f(x) </a:t>
            </a:r>
            <a:r>
              <a:rPr lang="en-US" sz="2800" dirty="0">
                <a:latin typeface="Times"/>
                <a:cs typeface="Times"/>
              </a:rPr>
              <a:t>= </a:t>
            </a:r>
            <a:r>
              <a:rPr lang="en-US" sz="2800" dirty="0" smtClean="0">
                <a:latin typeface="Times"/>
                <a:cs typeface="Times"/>
              </a:rPr>
              <a:t>100K + 5K*Number of </a:t>
            </a:r>
            <a:r>
              <a:rPr lang="en-US" sz="2800" dirty="0" err="1" smtClean="0">
                <a:latin typeface="Times"/>
                <a:cs typeface="Times"/>
              </a:rPr>
              <a:t>Businessweek</a:t>
            </a:r>
            <a:r>
              <a:rPr lang="en-US" sz="2800" dirty="0" smtClean="0">
                <a:latin typeface="Times"/>
                <a:cs typeface="Times"/>
              </a:rPr>
              <a:t> clicks</a:t>
            </a:r>
            <a:r>
              <a:rPr lang="en-US" sz="2800" i="1" dirty="0" smtClean="0">
                <a:latin typeface="Times"/>
                <a:cs typeface="Times"/>
              </a:rPr>
              <a:t>(x)</a:t>
            </a:r>
            <a:endParaRPr lang="en-US" sz="2800" i="1" dirty="0">
              <a:latin typeface="Times"/>
              <a:cs typeface="Times"/>
            </a:endParaRPr>
          </a:p>
        </p:txBody>
      </p:sp>
    </p:spTree>
    <p:extLst>
      <p:ext uri="{BB962C8B-B14F-4D97-AF65-F5344CB8AC3E}">
        <p14:creationId xmlns:p14="http://schemas.microsoft.com/office/powerpoint/2010/main" val="3114848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6144" name="Equation" r:id="rId4" imgW="990600" imgH="203200" progId="Equation.DSMT4">
                  <p:embed/>
                </p:oleObj>
              </mc:Choice>
              <mc:Fallback>
                <p:oleObj name="Equation" r:id="rId4" imgW="990600" imgH="2032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0014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057" name="Equation" r:id="rId4" imgW="990600" imgH="203200" progId="Equation.DSMT4">
                  <p:embed/>
                </p:oleObj>
              </mc:Choice>
              <mc:Fallback>
                <p:oleObj name="Equation" r:id="rId4" imgW="990600" imgH="2032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 name="Object 28"/>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1058" name="Equation" r:id="rId6" imgW="2133600" imgH="241300" progId="Equation.DSMT4">
                  <p:embed/>
                </p:oleObj>
              </mc:Choice>
              <mc:Fallback>
                <p:oleObj name="Equation" r:id="rId6" imgW="2133600" imgH="24130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29389" name="Equation" r:id="rId4" imgW="990600" imgH="203200" progId="Equation.DSMT4">
                  <p:embed/>
                </p:oleObj>
              </mc:Choice>
              <mc:Fallback>
                <p:oleObj name="Equation" r:id="rId4" imgW="990600" imgH="203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1" name="Object 5"/>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229390" name="Equation" r:id="rId6" imgW="2133600" imgH="241300" progId="Equation.DSMT4">
                  <p:embed/>
                </p:oleObj>
              </mc:Choice>
              <mc:Fallback>
                <p:oleObj name="Equation" r:id="rId6" imgW="2133600" imgH="2413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2" name="Object 6"/>
          <p:cNvGraphicFramePr>
            <a:graphicFrameLocks noChangeAspect="1"/>
          </p:cNvGraphicFramePr>
          <p:nvPr/>
        </p:nvGraphicFramePr>
        <p:xfrm>
          <a:off x="823913" y="5051425"/>
          <a:ext cx="8485187" cy="639763"/>
        </p:xfrm>
        <a:graphic>
          <a:graphicData uri="http://schemas.openxmlformats.org/presentationml/2006/ole">
            <mc:AlternateContent xmlns:mc="http://schemas.openxmlformats.org/markup-compatibility/2006">
              <mc:Choice xmlns:v="urn:schemas-microsoft-com:vml" Requires="v">
                <p:oleObj spid="_x0000_s229391" name="Equation" r:id="rId8" imgW="3009900" imgH="228600" progId="Equation.DSMT4">
                  <p:embed/>
                </p:oleObj>
              </mc:Choice>
              <mc:Fallback>
                <p:oleObj name="Equation" r:id="rId8" imgW="3009900" imgH="2286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3" y="5051425"/>
                        <a:ext cx="848518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230414" name="Equation" r:id="rId4" imgW="2133600" imgH="241300" progId="Equation.DSMT4">
                  <p:embed/>
                </p:oleObj>
              </mc:Choice>
              <mc:Fallback>
                <p:oleObj name="Equation" r:id="rId4" imgW="2133600" imgH="2413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30415"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0" name="Object 4"/>
          <p:cNvGraphicFramePr>
            <a:graphicFrameLocks noChangeAspect="1"/>
          </p:cNvGraphicFramePr>
          <p:nvPr/>
        </p:nvGraphicFramePr>
        <p:xfrm>
          <a:off x="823913" y="5051425"/>
          <a:ext cx="8485187" cy="639763"/>
        </p:xfrm>
        <a:graphic>
          <a:graphicData uri="http://schemas.openxmlformats.org/presentationml/2006/ole">
            <mc:AlternateContent xmlns:mc="http://schemas.openxmlformats.org/markup-compatibility/2006">
              <mc:Choice xmlns:v="urn:schemas-microsoft-com:vml" Requires="v">
                <p:oleObj spid="_x0000_s230416" name="Equation" r:id="rId8" imgW="3009900" imgH="228600" progId="Equation.DSMT4">
                  <p:embed/>
                </p:oleObj>
              </mc:Choice>
              <mc:Fallback>
                <p:oleObj name="Equation" r:id="rId8" imgW="300990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3" y="5051425"/>
                        <a:ext cx="848518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5" name="Object 5"/>
          <p:cNvGraphicFramePr>
            <a:graphicFrameLocks noChangeAspect="1"/>
          </p:cNvGraphicFramePr>
          <p:nvPr/>
        </p:nvGraphicFramePr>
        <p:xfrm>
          <a:off x="1209675" y="5613400"/>
          <a:ext cx="7842250" cy="1244600"/>
        </p:xfrm>
        <a:graphic>
          <a:graphicData uri="http://schemas.openxmlformats.org/presentationml/2006/ole">
            <mc:AlternateContent xmlns:mc="http://schemas.openxmlformats.org/markup-compatibility/2006">
              <mc:Choice xmlns:v="urn:schemas-microsoft-com:vml" Requires="v">
                <p:oleObj spid="_x0000_s230417" name="Equation" r:id="rId10" imgW="2781300" imgH="444500" progId="Equation.DSMT4">
                  <p:embed/>
                </p:oleObj>
              </mc:Choice>
              <mc:Fallback>
                <p:oleObj name="Equation" r:id="rId10" imgW="2781300" imgH="4445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9675" y="5613400"/>
                        <a:ext cx="784225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pPr>
              <a:buNone/>
            </a:pPr>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193544"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93545"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286728"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86729"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8114" name="Equation" r:id="rId4" imgW="990600" imgH="203200" progId="Equation.DSMT4">
                  <p:embed/>
                </p:oleObj>
              </mc:Choice>
              <mc:Fallback>
                <p:oleObj name="Equation" r:id="rId4" imgW="990600" imgH="20320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8067" name="Object 3"/>
          <p:cNvGraphicFramePr>
            <a:graphicFrameLocks noChangeAspect="1"/>
          </p:cNvGraphicFramePr>
          <p:nvPr/>
        </p:nvGraphicFramePr>
        <p:xfrm>
          <a:off x="220134" y="3299951"/>
          <a:ext cx="5266267" cy="525924"/>
        </p:xfrm>
        <a:graphic>
          <a:graphicData uri="http://schemas.openxmlformats.org/presentationml/2006/ole">
            <mc:AlternateContent xmlns:mc="http://schemas.openxmlformats.org/markup-compatibility/2006">
              <mc:Choice xmlns:v="urn:schemas-microsoft-com:vml" Requires="v">
                <p:oleObj spid="_x0000_s88115" name="Equation" r:id="rId6" imgW="2032000" imgH="203200" progId="Equation.DSMT4">
                  <p:embed/>
                </p:oleObj>
              </mc:Choice>
              <mc:Fallback>
                <p:oleObj name="Equation" r:id="rId6" imgW="2032000" imgH="20320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34" y="3299951"/>
                        <a:ext cx="5266267" cy="525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4019" name="Equation" r:id="rId4" imgW="990600" imgH="203200" progId="Equation.DSMT4">
                  <p:embed/>
                </p:oleObj>
              </mc:Choice>
              <mc:Fallback>
                <p:oleObj name="Equation" r:id="rId4" imgW="990600" imgH="203200" progId="Equation.DSMT4">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3972" name="Object 4"/>
          <p:cNvGraphicFramePr>
            <a:graphicFrameLocks noChangeAspect="1"/>
          </p:cNvGraphicFramePr>
          <p:nvPr/>
        </p:nvGraphicFramePr>
        <p:xfrm>
          <a:off x="220663" y="3300413"/>
          <a:ext cx="5265737" cy="525462"/>
        </p:xfrm>
        <a:graphic>
          <a:graphicData uri="http://schemas.openxmlformats.org/presentationml/2006/ole">
            <mc:AlternateContent xmlns:mc="http://schemas.openxmlformats.org/markup-compatibility/2006">
              <mc:Choice xmlns:v="urn:schemas-microsoft-com:vml" Requires="v">
                <p:oleObj spid="_x0000_s84020" name="Equation" r:id="rId6" imgW="2032000" imgH="203200" progId="Equation.DSMT4">
                  <p:embed/>
                </p:oleObj>
              </mc:Choice>
              <mc:Fallback>
                <p:oleObj name="Equation" r:id="rId6" imgW="2032000" imgH="203200" progId="Equation.DSMT4">
                  <p:embed/>
                  <p:pic>
                    <p:nvPicPr>
                      <p:cNvPr id="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663" y="3300413"/>
                        <a:ext cx="526573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45732"/>
            <a:ext cx="11525250" cy="4832881"/>
          </a:xfrm>
        </p:spPr>
        <p:txBody>
          <a:bodyPr>
            <a:normAutofit/>
          </a:bodyPr>
          <a:lstStyle/>
          <a:p>
            <a:r>
              <a:rPr lang="en-GB" dirty="0" smtClean="0"/>
              <a:t>Recap of Regression</a:t>
            </a:r>
          </a:p>
          <a:p>
            <a:r>
              <a:rPr lang="en-GB" dirty="0" smtClean="0"/>
              <a:t>Simple Linear Regression (1 Feature)</a:t>
            </a:r>
          </a:p>
          <a:p>
            <a:r>
              <a:rPr lang="en-GB" dirty="0" smtClean="0"/>
              <a:t>Ridge Regression</a:t>
            </a:r>
          </a:p>
          <a:p>
            <a:r>
              <a:rPr lang="en-GB" dirty="0" smtClean="0"/>
              <a:t>SVM Regression</a:t>
            </a:r>
          </a:p>
          <a:p>
            <a:r>
              <a:rPr lang="en-GB" dirty="0" smtClean="0"/>
              <a:t>Cross-Validation</a:t>
            </a:r>
          </a:p>
          <a:p>
            <a:r>
              <a:rPr lang="en-GB" dirty="0" smtClean="0"/>
              <a:t>Nested Cross-Validation</a:t>
            </a:r>
            <a:endParaRPr lang="en-GB" dirty="0"/>
          </a:p>
        </p:txBody>
      </p:sp>
      <p:sp>
        <p:nvSpPr>
          <p:cNvPr id="2" name="Title 1"/>
          <p:cNvSpPr>
            <a:spLocks noGrp="1"/>
          </p:cNvSpPr>
          <p:nvPr>
            <p:ph type="title"/>
          </p:nvPr>
        </p:nvSpPr>
        <p:spPr/>
        <p:txBody>
          <a:bodyPr/>
          <a:lstStyle/>
          <a:p>
            <a:r>
              <a:rPr lang="en-US" dirty="0" smtClean="0"/>
              <a:t>Regression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pPr marL="0" indent="0">
              <a:buNone/>
            </a:pPr>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pPr marL="0" indent="0">
              <a:buNone/>
            </a:pPr>
            <a:endParaRPr lang="en-US" dirty="0" smtClean="0"/>
          </a:p>
          <a:p>
            <a:r>
              <a:rPr lang="en-US" dirty="0">
                <a:solidFill>
                  <a:srgbClr val="FFFFFF"/>
                </a:solidFill>
              </a:rPr>
              <a:t>You do not need to solve the minimization problem – the machine learning algorithm will do it for you.</a:t>
            </a:r>
          </a:p>
          <a:p>
            <a:endParaRPr lang="en-US" dirty="0" smtClean="0">
              <a:solidFill>
                <a:srgbClr val="FFFFFF"/>
              </a:solidFill>
            </a:endParaRP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extLst>
              <p:ext uri="{D42A27DB-BD31-4B8C-83A1-F6EECF244321}">
                <p14:modId xmlns:p14="http://schemas.microsoft.com/office/powerpoint/2010/main" val="2021527368"/>
              </p:ext>
            </p:extLst>
          </p:nvPr>
        </p:nvGraphicFramePr>
        <p:xfrm>
          <a:off x="3954990" y="3706816"/>
          <a:ext cx="4370740" cy="1254654"/>
        </p:xfrm>
        <a:graphic>
          <a:graphicData uri="http://schemas.openxmlformats.org/presentationml/2006/ole">
            <mc:AlternateContent xmlns:mc="http://schemas.openxmlformats.org/markup-compatibility/2006">
              <mc:Choice xmlns:v="urn:schemas-microsoft-com:vml" Requires="v">
                <p:oleObj spid="_x0000_s178204" name="Equation" r:id="rId4" imgW="1549400" imgH="444500" progId="Equation.DSMT4">
                  <p:embed/>
                </p:oleObj>
              </mc:Choice>
              <mc:Fallback>
                <p:oleObj name="Equation" r:id="rId4" imgW="1549400" imgH="4445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990" y="370681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extLst>
              <p:ext uri="{D42A27DB-BD31-4B8C-83A1-F6EECF244321}">
                <p14:modId xmlns:p14="http://schemas.microsoft.com/office/powerpoint/2010/main" val="915446811"/>
              </p:ext>
            </p:extLst>
          </p:nvPr>
        </p:nvGraphicFramePr>
        <p:xfrm>
          <a:off x="4057651" y="2301347"/>
          <a:ext cx="2896252" cy="594254"/>
        </p:xfrm>
        <a:graphic>
          <a:graphicData uri="http://schemas.openxmlformats.org/presentationml/2006/ole">
            <mc:AlternateContent xmlns:mc="http://schemas.openxmlformats.org/markup-compatibility/2006">
              <mc:Choice xmlns:v="urn:schemas-microsoft-com:vml" Requires="v">
                <p:oleObj spid="_x0000_s178205" name="Equation" r:id="rId6" imgW="990600" imgH="203200" progId="Equation.DSMT4">
                  <p:embed/>
                </p:oleObj>
              </mc:Choice>
              <mc:Fallback>
                <p:oleObj name="Equation" r:id="rId6" imgW="990600" imgH="203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651" y="2301347"/>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738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pPr marL="0" indent="0">
              <a:buNone/>
            </a:pPr>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pPr marL="0" indent="0">
              <a:buNone/>
            </a:pPr>
            <a:endParaRPr lang="en-US" dirty="0" smtClean="0"/>
          </a:p>
          <a:p>
            <a:r>
              <a:rPr lang="en-US" dirty="0"/>
              <a:t>You do not need to solve the minimization problem – the machine learning algorithm will do it for you.</a:t>
            </a:r>
          </a:p>
          <a:p>
            <a:endParaRPr lang="en-US" dirty="0" smtClean="0"/>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extLst>
              <p:ext uri="{D42A27DB-BD31-4B8C-83A1-F6EECF244321}">
                <p14:modId xmlns:p14="http://schemas.microsoft.com/office/powerpoint/2010/main" val="2545778313"/>
              </p:ext>
            </p:extLst>
          </p:nvPr>
        </p:nvGraphicFramePr>
        <p:xfrm>
          <a:off x="3954990" y="3706816"/>
          <a:ext cx="4370740" cy="1254654"/>
        </p:xfrm>
        <a:graphic>
          <a:graphicData uri="http://schemas.openxmlformats.org/presentationml/2006/ole">
            <mc:AlternateContent xmlns:mc="http://schemas.openxmlformats.org/markup-compatibility/2006">
              <mc:Choice xmlns:v="urn:schemas-microsoft-com:vml" Requires="v">
                <p:oleObj spid="_x0000_s179228" name="Equation" r:id="rId4" imgW="1549400" imgH="444500" progId="Equation.DSMT4">
                  <p:embed/>
                </p:oleObj>
              </mc:Choice>
              <mc:Fallback>
                <p:oleObj name="Equation" r:id="rId4" imgW="1549400" imgH="4445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990" y="370681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extLst>
              <p:ext uri="{D42A27DB-BD31-4B8C-83A1-F6EECF244321}">
                <p14:modId xmlns:p14="http://schemas.microsoft.com/office/powerpoint/2010/main" val="2259418594"/>
              </p:ext>
            </p:extLst>
          </p:nvPr>
        </p:nvGraphicFramePr>
        <p:xfrm>
          <a:off x="4057651" y="2301347"/>
          <a:ext cx="2896252" cy="594254"/>
        </p:xfrm>
        <a:graphic>
          <a:graphicData uri="http://schemas.openxmlformats.org/presentationml/2006/ole">
            <mc:AlternateContent xmlns:mc="http://schemas.openxmlformats.org/markup-compatibility/2006">
              <mc:Choice xmlns:v="urn:schemas-microsoft-com:vml" Requires="v">
                <p:oleObj spid="_x0000_s179229" name="Equation" r:id="rId6" imgW="990600" imgH="203200" progId="Equation.DSMT4">
                  <p:embed/>
                </p:oleObj>
              </mc:Choice>
              <mc:Fallback>
                <p:oleObj name="Equation" r:id="rId6" imgW="990600" imgH="203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651" y="2301347"/>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950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Ridge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8" name="TextBox 7"/>
          <p:cNvSpPr txBox="1"/>
          <p:nvPr/>
        </p:nvSpPr>
        <p:spPr>
          <a:xfrm>
            <a:off x="270934" y="2367992"/>
            <a:ext cx="10651066" cy="4401205"/>
          </a:xfrm>
          <a:prstGeom prst="rect">
            <a:avLst/>
          </a:prstGeom>
          <a:noFill/>
        </p:spPr>
        <p:txBody>
          <a:bodyPr wrap="square" rtlCol="0">
            <a:spAutoFit/>
          </a:bodyPr>
          <a:lstStyle/>
          <a:p>
            <a:r>
              <a:rPr lang="en-US" sz="2000" dirty="0" smtClean="0"/>
              <a:t>Estimated income:</a:t>
            </a:r>
          </a:p>
          <a:p>
            <a:endParaRPr lang="en-US" sz="2000" dirty="0" smtClean="0"/>
          </a:p>
          <a:p>
            <a:r>
              <a:rPr lang="en-US" sz="2000" dirty="0" smtClean="0"/>
              <a:t>f(x) = function(Number of visits to upscale furniture websites, Number of Businessweek clicks, Number of distinct people emailed per day, Number of purchases of over 5K within the last month, Number of visits to airlines, etc.) </a:t>
            </a:r>
          </a:p>
          <a:p>
            <a:endParaRPr lang="en-US" sz="2000" dirty="0" smtClean="0"/>
          </a:p>
          <a:p>
            <a:r>
              <a:rPr lang="en-US" sz="2000" dirty="0" smtClean="0"/>
              <a:t>For instance,</a:t>
            </a:r>
          </a:p>
          <a:p>
            <a:r>
              <a:rPr lang="en-US" sz="2000" dirty="0" smtClean="0"/>
              <a:t>f(x) = 3*Number of visits to upscale furniture websites </a:t>
            </a:r>
          </a:p>
          <a:p>
            <a:r>
              <a:rPr lang="en-US" sz="2000" dirty="0" smtClean="0"/>
              <a:t>        +10*Number of Businessweek clicks</a:t>
            </a:r>
          </a:p>
          <a:p>
            <a:r>
              <a:rPr lang="en-US" sz="2000" dirty="0" smtClean="0"/>
              <a:t>        +100*Number of distinct people emailed per day</a:t>
            </a:r>
          </a:p>
          <a:p>
            <a:r>
              <a:rPr lang="en-US" sz="2000" dirty="0" smtClean="0"/>
              <a:t>        +2*Number of purchases of over 5K within the last month</a:t>
            </a:r>
          </a:p>
          <a:p>
            <a:r>
              <a:rPr lang="en-US" sz="2000" dirty="0" smtClean="0"/>
              <a:t>        +10*Number of visits to airlines</a:t>
            </a:r>
          </a:p>
          <a:p>
            <a:endParaRPr lang="en-US" sz="2000" dirty="0" smtClean="0"/>
          </a:p>
          <a:p>
            <a:r>
              <a:rPr lang="en-US" sz="2000" dirty="0" smtClean="0"/>
              <a:t>But f(x) could be much more complicated</a:t>
            </a:r>
          </a:p>
        </p:txBody>
      </p:sp>
      <p:sp>
        <p:nvSpPr>
          <p:cNvPr id="3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pPr>
              <a:buNone/>
            </a:pPr>
            <a:endParaRPr lang="en-US" i="1" dirty="0" smtClean="0"/>
          </a:p>
          <a:p>
            <a:pPr>
              <a:buNone/>
            </a:pPr>
            <a:endParaRPr lang="en-US" sz="1300" i="1" dirty="0" smtClean="0"/>
          </a:p>
          <a:p>
            <a:pPr>
              <a:buNone/>
            </a:pPr>
            <a:endParaRPr lang="en-US" sz="1300" i="1" dirty="0" smtClean="0"/>
          </a:p>
          <a:p>
            <a:r>
              <a:rPr lang="en-US" dirty="0" smtClean="0"/>
              <a:t>You can be creative in the choice of features. </a:t>
            </a:r>
          </a:p>
          <a:p>
            <a:pPr lvl="1"/>
            <a:r>
              <a:rPr lang="en-US" dirty="0" smtClean="0"/>
              <a:t>polynomials: age, age</a:t>
            </a:r>
            <a:r>
              <a:rPr lang="en-US" baseline="30000" dirty="0" smtClean="0"/>
              <a:t>2</a:t>
            </a:r>
            <a:r>
              <a:rPr lang="en-US" dirty="0" smtClean="0"/>
              <a:t>, age</a:t>
            </a:r>
            <a:r>
              <a:rPr lang="en-US" baseline="30000" dirty="0" smtClean="0"/>
              <a:t>3</a:t>
            </a:r>
            <a:r>
              <a:rPr lang="en-US" dirty="0" smtClean="0"/>
              <a:t> </a:t>
            </a:r>
          </a:p>
          <a:p>
            <a:pPr lvl="1"/>
            <a:r>
              <a:rPr lang="en-US" dirty="0" smtClean="0"/>
              <a:t>indicator variables: 1 if age&gt;60 and 0 otherwise, etc. </a:t>
            </a:r>
            <a:endParaRPr lang="en-US"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pPr>
              <a:buNone/>
            </a:pPr>
            <a:endParaRPr lang="en-US" i="1" dirty="0" smtClean="0"/>
          </a:p>
          <a:p>
            <a:pPr>
              <a:buNone/>
            </a:pPr>
            <a:endParaRPr lang="en-US" sz="1300" i="1" dirty="0" smtClean="0"/>
          </a:p>
          <a:p>
            <a:pPr>
              <a:buNone/>
            </a:pPr>
            <a:endParaRPr lang="en-US" sz="1300" i="1" dirty="0" smtClean="0"/>
          </a:p>
          <a:p>
            <a:r>
              <a:rPr lang="en-US" dirty="0" smtClean="0"/>
              <a:t>You can be creative in the choice of features. </a:t>
            </a:r>
          </a:p>
          <a:p>
            <a:pPr lvl="1"/>
            <a:r>
              <a:rPr lang="en-US" dirty="0" smtClean="0"/>
              <a:t>polynomials: age, age</a:t>
            </a:r>
            <a:r>
              <a:rPr lang="en-US" baseline="30000" dirty="0" smtClean="0"/>
              <a:t>2</a:t>
            </a:r>
            <a:r>
              <a:rPr lang="en-US" dirty="0" smtClean="0"/>
              <a:t>, age</a:t>
            </a:r>
            <a:r>
              <a:rPr lang="en-US" baseline="30000" dirty="0" smtClean="0"/>
              <a:t>3</a:t>
            </a:r>
            <a:r>
              <a:rPr lang="en-US" dirty="0" smtClean="0"/>
              <a:t> </a:t>
            </a:r>
          </a:p>
          <a:p>
            <a:pPr lvl="1"/>
            <a:r>
              <a:rPr lang="en-US" dirty="0" smtClean="0"/>
              <a:t>indicator variables: 1 if age&gt;60 and 0 otherwise, etc. </a:t>
            </a:r>
            <a:endParaRPr lang="en-US"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pic>
        <p:nvPicPr>
          <p:cNvPr id="7" name="Picture 6" descr="Screen Shot 2015-07-13 at 10.25.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64" y="1270001"/>
            <a:ext cx="5034404" cy="3759199"/>
          </a:xfrm>
          <a:prstGeom prst="rect">
            <a:avLst/>
          </a:prstGeom>
        </p:spPr>
      </p:pic>
    </p:spTree>
    <p:extLst>
      <p:ext uri="{BB962C8B-B14F-4D97-AF65-F5344CB8AC3E}">
        <p14:creationId xmlns:p14="http://schemas.microsoft.com/office/powerpoint/2010/main" val="239204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t>
            </a:r>
            <a:r>
              <a:rPr lang="en-US" i="1" dirty="0" smtClean="0">
                <a:solidFill>
                  <a:srgbClr val="FFFFFF"/>
                </a:solidFill>
              </a:rPr>
              <a:t>b</a:t>
            </a:r>
            <a:r>
              <a:rPr lang="en-US" i="1" baseline="-25000" dirty="0" smtClean="0">
                <a:solidFill>
                  <a:srgbClr val="FFFFFF"/>
                </a:solidFill>
              </a:rPr>
              <a:t>1</a:t>
            </a:r>
            <a:r>
              <a:rPr lang="en-US" i="1" dirty="0" smtClean="0">
                <a:solidFill>
                  <a:srgbClr val="FFFFFF"/>
                </a:solidFill>
              </a:rPr>
              <a:t>, b</a:t>
            </a:r>
            <a:r>
              <a:rPr lang="en-US" i="1" baseline="-25000" dirty="0" smtClean="0">
                <a:solidFill>
                  <a:srgbClr val="FFFFFF"/>
                </a:solidFill>
              </a:rPr>
              <a:t>2</a:t>
            </a:r>
            <a:r>
              <a:rPr lang="en-US" dirty="0" smtClean="0">
                <a:solidFill>
                  <a:srgbClr val="FFFFFF"/>
                </a:solidFill>
              </a:rPr>
              <a:t>, etc.,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326341" y="2336801"/>
          <a:ext cx="5146749" cy="576263"/>
        </p:xfrm>
        <a:graphic>
          <a:graphicData uri="http://schemas.openxmlformats.org/presentationml/2006/ole">
            <mc:AlternateContent xmlns:mc="http://schemas.openxmlformats.org/markup-compatibility/2006">
              <mc:Choice xmlns:v="urn:schemas-microsoft-com:vml" Requires="v">
                <p:oleObj spid="_x0000_s68661" name="Equation" r:id="rId4" imgW="1930400" imgH="215900" progId="Equation.DSMT4">
                  <p:embed/>
                </p:oleObj>
              </mc:Choice>
              <mc:Fallback>
                <p:oleObj name="Equation" r:id="rId4" imgW="1930400" imgH="215900" progId="Equation.DSMT4">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341" y="23368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785813" y="2928938"/>
          <a:ext cx="10394950" cy="611187"/>
        </p:xfrm>
        <a:graphic>
          <a:graphicData uri="http://schemas.openxmlformats.org/presentationml/2006/ole">
            <mc:AlternateContent xmlns:mc="http://schemas.openxmlformats.org/markup-compatibility/2006">
              <mc:Choice xmlns:v="urn:schemas-microsoft-com:vml" Requires="v">
                <p:oleObj spid="_x0000_s68662" name="Equation" r:id="rId6" imgW="3898900" imgH="228600" progId="Equation.DSMT4">
                  <p:embed/>
                </p:oleObj>
              </mc:Choice>
              <mc:Fallback>
                <p:oleObj name="Equation" r:id="rId6" imgW="3898900" imgH="228600" progId="Equation.DSMT4">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2928938"/>
                        <a:ext cx="103949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59394" name="Object 2"/>
          <p:cNvGraphicFramePr>
            <a:graphicFrameLocks noChangeAspect="1"/>
          </p:cNvGraphicFramePr>
          <p:nvPr/>
        </p:nvGraphicFramePr>
        <p:xfrm>
          <a:off x="900642" y="4976283"/>
          <a:ext cx="10209213" cy="1255713"/>
        </p:xfrm>
        <a:graphic>
          <a:graphicData uri="http://schemas.openxmlformats.org/presentationml/2006/ole">
            <mc:AlternateContent xmlns:mc="http://schemas.openxmlformats.org/markup-compatibility/2006">
              <mc:Choice xmlns:v="urn:schemas-microsoft-com:vml" Requires="v">
                <p:oleObj spid="_x0000_s115783" name="Equation" r:id="rId4" imgW="3619500" imgH="444500" progId="Equation.DSMT4">
                  <p:embed/>
                </p:oleObj>
              </mc:Choice>
              <mc:Fallback>
                <p:oleObj name="Equation" r:id="rId4" imgW="3619500" imgH="444500" progId="Equation.DSMT4">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642" y="4976283"/>
                        <a:ext cx="10209213"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326341" y="2336801"/>
          <a:ext cx="5146749" cy="576263"/>
        </p:xfrm>
        <a:graphic>
          <a:graphicData uri="http://schemas.openxmlformats.org/presentationml/2006/ole">
            <mc:AlternateContent xmlns:mc="http://schemas.openxmlformats.org/markup-compatibility/2006">
              <mc:Choice xmlns:v="urn:schemas-microsoft-com:vml" Requires="v">
                <p:oleObj spid="_x0000_s115784" name="Equation" r:id="rId6" imgW="1930400" imgH="215900" progId="Equation.DSMT4">
                  <p:embed/>
                </p:oleObj>
              </mc:Choice>
              <mc:Fallback>
                <p:oleObj name="Equation" r:id="rId6" imgW="1930400" imgH="215900" progId="Equation.DSMT4">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6341" y="23368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785813" y="2928938"/>
          <a:ext cx="10394950" cy="611187"/>
        </p:xfrm>
        <a:graphic>
          <a:graphicData uri="http://schemas.openxmlformats.org/presentationml/2006/ole">
            <mc:AlternateContent xmlns:mc="http://schemas.openxmlformats.org/markup-compatibility/2006">
              <mc:Choice xmlns:v="urn:schemas-microsoft-com:vml" Requires="v">
                <p:oleObj spid="_x0000_s115785" name="Equation" r:id="rId8" imgW="3898900" imgH="228600" progId="Equation.DSMT4">
                  <p:embed/>
                </p:oleObj>
              </mc:Choice>
              <mc:Fallback>
                <p:oleObj name="Equation" r:id="rId8" imgW="3898900" imgH="228600" progId="Equation.DSMT4">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2928938"/>
                        <a:ext cx="103949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666750" y="1296679"/>
            <a:ext cx="8544983" cy="5290388"/>
          </a:xfrm>
        </p:spPr>
        <p:txBody>
          <a:bodyPr/>
          <a:lstStyle/>
          <a:p>
            <a:r>
              <a:rPr lang="en-US"/>
              <a:t>What happens when you try to do this?</a:t>
            </a:r>
          </a:p>
          <a:p>
            <a:r>
              <a:rPr lang="en-US"/>
              <a:t>SSE on the training set might be very low.</a:t>
            </a:r>
          </a:p>
          <a:p>
            <a:endParaRPr lang="en-US"/>
          </a:p>
          <a:p>
            <a:endParaRPr lang="en-US"/>
          </a:p>
          <a:p>
            <a:endParaRPr lang="en-US"/>
          </a:p>
          <a:p>
            <a:r>
              <a:rPr lang="en-US"/>
              <a:t>SSE on the test set might be very high. </a:t>
            </a:r>
          </a:p>
          <a:p>
            <a:endParaRPr lang="en-US"/>
          </a:p>
          <a:p>
            <a:endParaRPr lang="en-US"/>
          </a:p>
          <a:p>
            <a:endParaRPr lang="en-US"/>
          </a:p>
        </p:txBody>
      </p:sp>
      <p:graphicFrame>
        <p:nvGraphicFramePr>
          <p:cNvPr id="66562" name="Object 2"/>
          <p:cNvGraphicFramePr>
            <a:graphicFrameLocks noChangeAspect="1"/>
          </p:cNvGraphicFramePr>
          <p:nvPr/>
        </p:nvGraphicFramePr>
        <p:xfrm>
          <a:off x="991658" y="2843741"/>
          <a:ext cx="4370388" cy="1254125"/>
        </p:xfrm>
        <a:graphic>
          <a:graphicData uri="http://schemas.openxmlformats.org/presentationml/2006/ole">
            <mc:AlternateContent xmlns:mc="http://schemas.openxmlformats.org/markup-compatibility/2006">
              <mc:Choice xmlns:v="urn:schemas-microsoft-com:vml" Requires="v">
                <p:oleObj spid="_x0000_s66589" name="Equation" r:id="rId4" imgW="1549400" imgH="444500" progId="Equation.DSMT4">
                  <p:embed/>
                </p:oleObj>
              </mc:Choice>
              <mc:Fallback>
                <p:oleObj name="Equation" r:id="rId4" imgW="1549400" imgH="4445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658" y="2843741"/>
                        <a:ext cx="4370388"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t>
            </a:r>
            <a:r>
              <a:rPr lang="en-US" i="1" dirty="0" smtClean="0">
                <a:solidFill>
                  <a:srgbClr val="FFFFFF"/>
                </a:solidFill>
              </a:rPr>
              <a:t>b</a:t>
            </a:r>
            <a:r>
              <a:rPr lang="en-US" i="1" baseline="-25000" dirty="0" smtClean="0">
                <a:solidFill>
                  <a:srgbClr val="FFFFFF"/>
                </a:solidFill>
              </a:rPr>
              <a:t>1</a:t>
            </a:r>
            <a:r>
              <a:rPr lang="en-US" i="1" dirty="0" smtClean="0">
                <a:solidFill>
                  <a:srgbClr val="FFFFFF"/>
                </a:solidFill>
              </a:rPr>
              <a:t>, b</a:t>
            </a:r>
            <a:r>
              <a:rPr lang="en-US" i="1" baseline="-25000" dirty="0" smtClean="0">
                <a:solidFill>
                  <a:srgbClr val="FFFFFF"/>
                </a:solidFill>
              </a:rPr>
              <a:t>2</a:t>
            </a:r>
            <a:r>
              <a:rPr lang="en-US" dirty="0" smtClean="0">
                <a:solidFill>
                  <a:srgbClr val="FFFFFF"/>
                </a:solidFill>
              </a:rPr>
              <a:t>, etc., to minimize the total error on the training set + regularization term</a:t>
            </a:r>
          </a:p>
          <a:p>
            <a:endParaRPr lang="en-US" dirty="0" smtClean="0">
              <a:solidFill>
                <a:srgbClr val="FFFFFF"/>
              </a:solidFill>
            </a:endParaRPr>
          </a:p>
          <a:p>
            <a:endParaRPr lang="en-US" dirty="0" smtClean="0">
              <a:solidFill>
                <a:srgbClr val="FFFFFF"/>
              </a:solidFill>
            </a:endParaRPr>
          </a:p>
          <a:p>
            <a:r>
              <a:rPr lang="en-US" dirty="0" smtClean="0">
                <a:solidFill>
                  <a:srgbClr val="FFFFFF"/>
                </a:solidFill>
              </a:rPr>
              <a:t>This is called “Ridge Regression”</a:t>
            </a:r>
          </a:p>
          <a:p>
            <a:endParaRPr lang="en-US" i="1" dirty="0" smtClean="0">
              <a:solidFill>
                <a:srgbClr val="FFFFFF"/>
              </a:solidFill>
            </a:endParaRPr>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180241" name="Equation" r:id="rId4" imgW="1930400" imgH="215900" progId="Equation.DSMT4">
                  <p:embed/>
                </p:oleObj>
              </mc:Choice>
              <mc:Fallback>
                <p:oleObj name="Equation" r:id="rId4" imgW="1930400" imgH="2159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590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Recap of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3227526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 </a:t>
            </a:r>
            <a:r>
              <a:rPr lang="en-US" dirty="0" smtClean="0">
                <a:solidFill>
                  <a:srgbClr val="FF0000"/>
                </a:solidFill>
              </a:rPr>
              <a:t>+ regularization term</a:t>
            </a:r>
          </a:p>
          <a:p>
            <a:endParaRPr lang="en-US" dirty="0" smtClean="0"/>
          </a:p>
          <a:p>
            <a:endParaRPr lang="en-US" dirty="0" smtClean="0"/>
          </a:p>
          <a:p>
            <a:r>
              <a:rPr lang="en-US" dirty="0" smtClean="0"/>
              <a:t>This is called “Ridge Regression”</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59394" name="Object 2"/>
          <p:cNvGraphicFramePr>
            <a:graphicFrameLocks noChangeAspect="1"/>
          </p:cNvGraphicFramePr>
          <p:nvPr/>
        </p:nvGraphicFramePr>
        <p:xfrm>
          <a:off x="615950" y="4078288"/>
          <a:ext cx="10637838" cy="1290637"/>
        </p:xfrm>
        <a:graphic>
          <a:graphicData uri="http://schemas.openxmlformats.org/presentationml/2006/ole">
            <mc:AlternateContent xmlns:mc="http://schemas.openxmlformats.org/markup-compatibility/2006">
              <mc:Choice xmlns:v="urn:schemas-microsoft-com:vml" Requires="v">
                <p:oleObj spid="_x0000_s71730" name="Equation" r:id="rId4" imgW="3771900" imgH="457200" progId="Equation.DSMT4">
                  <p:embed/>
                </p:oleObj>
              </mc:Choice>
              <mc:Fallback>
                <p:oleObj name="Equation" r:id="rId4" imgW="3771900" imgH="457200" progId="Equation.DSMT4">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40782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71731" name="Equation" r:id="rId6" imgW="1930400" imgH="215900" progId="Equation.DSMT4">
                  <p:embed/>
                </p:oleObj>
              </mc:Choice>
              <mc:Fallback>
                <p:oleObj name="Equation" r:id="rId6" imgW="1930400" imgH="215900" progId="Equation.DSMT4">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277814" y="1388226"/>
            <a:ext cx="11812587" cy="5290388"/>
          </a:xfrm>
        </p:spPr>
        <p:txBody>
          <a:bodyPr/>
          <a:lstStyle/>
          <a:p>
            <a:r>
              <a:rPr lang="en-US" dirty="0"/>
              <a:t>What does the regularization term do?</a:t>
            </a:r>
          </a:p>
          <a:p>
            <a:endParaRPr lang="en-US" dirty="0"/>
          </a:p>
          <a:p>
            <a:endParaRPr lang="en-US" dirty="0"/>
          </a:p>
          <a:p>
            <a:r>
              <a:rPr lang="en-US" dirty="0"/>
              <a:t>It favors smaller coefficients when there’s uncertainty.</a:t>
            </a:r>
          </a:p>
          <a:p>
            <a:r>
              <a:rPr lang="en-US" dirty="0" err="1"/>
              <a:t>Overfitting</a:t>
            </a:r>
            <a:r>
              <a:rPr lang="en-US" dirty="0"/>
              <a:t> is controlled by parameter </a:t>
            </a:r>
            <a:r>
              <a:rPr lang="en-US" i="1" dirty="0"/>
              <a:t>C.</a:t>
            </a:r>
            <a:r>
              <a:rPr lang="en-US" dirty="0"/>
              <a:t> </a:t>
            </a:r>
          </a:p>
          <a:p>
            <a:r>
              <a:rPr lang="en-US" i="1" dirty="0"/>
              <a:t>C</a:t>
            </a:r>
            <a:r>
              <a:rPr lang="en-US" dirty="0"/>
              <a:t> is set in practice using nested cross-validation (coming up).</a:t>
            </a:r>
          </a:p>
          <a:p>
            <a:r>
              <a:rPr lang="en-US" dirty="0"/>
              <a:t>You do not need to solve the minimization problem – the machine learning algorithm will do it for you</a:t>
            </a:r>
            <a:r>
              <a:rPr lang="en-US" dirty="0" smtClean="0"/>
              <a:t>.</a:t>
            </a:r>
            <a:endParaRPr lang="en-US" dirty="0"/>
          </a:p>
          <a:p>
            <a:pPr>
              <a:buNone/>
            </a:pPr>
            <a:endParaRPr lang="en-US" i="1" dirty="0"/>
          </a:p>
          <a:p>
            <a:endParaRPr lang="en-US" dirty="0"/>
          </a:p>
        </p:txBody>
      </p:sp>
      <p:graphicFrame>
        <p:nvGraphicFramePr>
          <p:cNvPr id="111619" name="Object 3"/>
          <p:cNvGraphicFramePr>
            <a:graphicFrameLocks noChangeAspect="1"/>
          </p:cNvGraphicFramePr>
          <p:nvPr/>
        </p:nvGraphicFramePr>
        <p:xfrm>
          <a:off x="666750" y="2097088"/>
          <a:ext cx="10637838" cy="1290637"/>
        </p:xfrm>
        <a:graphic>
          <a:graphicData uri="http://schemas.openxmlformats.org/presentationml/2006/ole">
            <mc:AlternateContent xmlns:mc="http://schemas.openxmlformats.org/markup-compatibility/2006">
              <mc:Choice xmlns:v="urn:schemas-microsoft-com:vml" Requires="v">
                <p:oleObj spid="_x0000_s111647" name="Equation" r:id="rId4" imgW="3771900" imgH="457200" progId="Equation.DSMT4">
                  <p:embed/>
                </p:oleObj>
              </mc:Choice>
              <mc:Fallback>
                <p:oleObj name="Equation" r:id="rId4" imgW="3771900" imgH="45720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20970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 </a:t>
            </a:r>
            <a:r>
              <a:rPr lang="en-US" dirty="0" smtClean="0">
                <a:solidFill>
                  <a:srgbClr val="FF0000"/>
                </a:solidFill>
              </a:rPr>
              <a:t>+ regularization term</a:t>
            </a:r>
          </a:p>
          <a:p>
            <a:endParaRPr lang="en-US" dirty="0" smtClean="0"/>
          </a:p>
          <a:p>
            <a:endParaRPr lang="en-US" dirty="0" smtClean="0"/>
          </a:p>
          <a:p>
            <a:r>
              <a:rPr lang="en-US" dirty="0" smtClean="0"/>
              <a:t>This is called “Ridge Regression”</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100402" name="Equation" r:id="rId4" imgW="1930400" imgH="215900" progId="Equation.DSMT4">
                  <p:embed/>
                </p:oleObj>
              </mc:Choice>
              <mc:Fallback>
                <p:oleObj name="Equation" r:id="rId4" imgW="1930400" imgH="21590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338667" y="2895599"/>
            <a:ext cx="11108266" cy="3369734"/>
          </a:xfrm>
          <a:prstGeom prst="rect">
            <a:avLst/>
          </a:prstGeom>
          <a:noFill/>
          <a:ln w="889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0357" name="Object 5"/>
          <p:cNvGraphicFramePr>
            <a:graphicFrameLocks noChangeAspect="1"/>
          </p:cNvGraphicFramePr>
          <p:nvPr/>
        </p:nvGraphicFramePr>
        <p:xfrm>
          <a:off x="615950" y="4078288"/>
          <a:ext cx="10637838" cy="1290637"/>
        </p:xfrm>
        <a:graphic>
          <a:graphicData uri="http://schemas.openxmlformats.org/presentationml/2006/ole">
            <mc:AlternateContent xmlns:mc="http://schemas.openxmlformats.org/markup-compatibility/2006">
              <mc:Choice xmlns:v="urn:schemas-microsoft-com:vml" Requires="v">
                <p:oleObj spid="_x0000_s100403" name="Equation" r:id="rId6" imgW="3771900" imgH="457200" progId="Equation.DSMT4">
                  <p:embed/>
                </p:oleObj>
              </mc:Choice>
              <mc:Fallback>
                <p:oleObj name="Equation" r:id="rId6" imgW="3771900" imgH="45720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50" y="40782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277814" y="2048932"/>
            <a:ext cx="11812587" cy="4629681"/>
          </a:xfrm>
        </p:spPr>
        <p:txBody>
          <a:bodyPr/>
          <a:lstStyle/>
          <a:p>
            <a:r>
              <a:rPr lang="en-US" dirty="0"/>
              <a:t>Ridge Regression is one of the most basic and most widely used machine learning methods. Most ML regression methods are similar to Ridge Regression.</a:t>
            </a:r>
          </a:p>
          <a:p>
            <a:pPr lvl="1"/>
            <a:r>
              <a:rPr lang="en-US" dirty="0"/>
              <a:t>This includes LASSO, SVM-R, etc</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36278017"/>
              </p:ext>
            </p:extLst>
          </p:nvPr>
        </p:nvGraphicFramePr>
        <p:xfrm>
          <a:off x="666750" y="2097088"/>
          <a:ext cx="10637838" cy="1290637"/>
        </p:xfrm>
        <a:graphic>
          <a:graphicData uri="http://schemas.openxmlformats.org/presentationml/2006/ole">
            <mc:AlternateContent xmlns:mc="http://schemas.openxmlformats.org/markup-compatibility/2006">
              <mc:Choice xmlns:v="urn:schemas-microsoft-com:vml" Requires="v">
                <p:oleObj spid="_x0000_s181265" name="Equation" r:id="rId4" imgW="3771900" imgH="457200" progId="Equation.3">
                  <p:embed/>
                </p:oleObj>
              </mc:Choice>
              <mc:Fallback>
                <p:oleObj name="Equation" r:id="rId4" imgW="3771900" imgH="4572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20970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8905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685274210"/>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184337" name="Equation" r:id="rId4" imgW="2755900" imgH="457200" progId="Equation.3">
                  <p:embed/>
                </p:oleObj>
              </mc:Choice>
              <mc:Fallback>
                <p:oleObj name="Equation" r:id="rId4" imgW="2755900" imgH="4572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99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2293441889"/>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183339" name="Equation" r:id="rId4" imgW="2755900" imgH="457200" progId="Equation.3">
                  <p:embed/>
                </p:oleObj>
              </mc:Choice>
              <mc:Fallback>
                <p:oleObj name="Equation" r:id="rId4" imgW="2755900" imgH="4572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4" name="Object 3"/>
          <p:cNvGraphicFramePr>
            <a:graphicFrameLocks noChangeAspect="1"/>
          </p:cNvGraphicFramePr>
          <p:nvPr>
            <p:extLst>
              <p:ext uri="{D42A27DB-BD31-4B8C-83A1-F6EECF244321}">
                <p14:modId xmlns:p14="http://schemas.microsoft.com/office/powerpoint/2010/main" val="3836428932"/>
              </p:ext>
            </p:extLst>
          </p:nvPr>
        </p:nvGraphicFramePr>
        <p:xfrm>
          <a:off x="8024813" y="3351213"/>
          <a:ext cx="2151062" cy="681037"/>
        </p:xfrm>
        <a:graphic>
          <a:graphicData uri="http://schemas.openxmlformats.org/presentationml/2006/ole">
            <mc:AlternateContent xmlns:mc="http://schemas.openxmlformats.org/markup-compatibility/2006">
              <mc:Choice xmlns:v="urn:schemas-microsoft-com:vml" Requires="v">
                <p:oleObj spid="_x0000_s183340" name="Equation" r:id="rId6" imgW="762000" imgH="241300" progId="Equation.3">
                  <p:embed/>
                </p:oleObj>
              </mc:Choice>
              <mc:Fallback>
                <p:oleObj name="Equation" r:id="rId6" imgW="762000" imgH="241300" progId="Equation.3">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4813" y="3351213"/>
                        <a:ext cx="2151062"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2227513261"/>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183341" name="Equation" r:id="rId8" imgW="698500" imgH="215900" progId="Equation.3">
                  <p:embed/>
                </p:oleObj>
              </mc:Choice>
              <mc:Fallback>
                <p:oleObj name="Equation" r:id="rId8" imgW="698500" imgH="215900" progId="Equation.3">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8232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Support vector machine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3825764134"/>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221193" name="Equation" r:id="rId4" imgW="2755900" imgH="457200" progId="Equation.3">
                  <p:embed/>
                </p:oleObj>
              </mc:Choice>
              <mc:Fallback>
                <p:oleObj name="Equation" r:id="rId4" imgW="27559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4" name="Object 3"/>
          <p:cNvGraphicFramePr>
            <a:graphicFrameLocks noChangeAspect="1"/>
          </p:cNvGraphicFramePr>
          <p:nvPr>
            <p:extLst>
              <p:ext uri="{D42A27DB-BD31-4B8C-83A1-F6EECF244321}">
                <p14:modId xmlns:p14="http://schemas.microsoft.com/office/powerpoint/2010/main" val="3986032965"/>
              </p:ext>
            </p:extLst>
          </p:nvPr>
        </p:nvGraphicFramePr>
        <p:xfrm>
          <a:off x="8024813" y="3351213"/>
          <a:ext cx="2151062" cy="681037"/>
        </p:xfrm>
        <a:graphic>
          <a:graphicData uri="http://schemas.openxmlformats.org/presentationml/2006/ole">
            <mc:AlternateContent xmlns:mc="http://schemas.openxmlformats.org/markup-compatibility/2006">
              <mc:Choice xmlns:v="urn:schemas-microsoft-com:vml" Requires="v">
                <p:oleObj spid="_x0000_s221194" name="Equation" r:id="rId6" imgW="762000" imgH="241300" progId="Equation.3">
                  <p:embed/>
                </p:oleObj>
              </mc:Choice>
              <mc:Fallback>
                <p:oleObj name="Equation" r:id="rId6" imgW="762000" imgH="2413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4813" y="3351213"/>
                        <a:ext cx="2151062"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2965768907"/>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221195" name="Equation" r:id="rId8" imgW="698500" imgH="215900" progId="Equation.3">
                  <p:embed/>
                </p:oleObj>
              </mc:Choice>
              <mc:Fallback>
                <p:oleObj name="Equation" r:id="rId8" imgW="698500" imgH="215900" progId="Equation.3">
                  <p:embed/>
                  <p:pic>
                    <p:nvPicPr>
                      <p:cNvPr id="0" name="Picture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3614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371292"/>
            <a:ext cx="11525250" cy="5290388"/>
          </a:xfrm>
        </p:spPr>
        <p:txBody>
          <a:bodyPr/>
          <a:lstStyle/>
          <a:p>
            <a:r>
              <a:rPr lang="en-US" dirty="0" smtClean="0"/>
              <a:t>Support vector regression</a:t>
            </a:r>
            <a:endParaRPr lang="en-US" dirty="0"/>
          </a:p>
        </p:txBody>
      </p:sp>
      <p:sp>
        <p:nvSpPr>
          <p:cNvPr id="2" name="Title 1"/>
          <p:cNvSpPr>
            <a:spLocks noGrp="1"/>
          </p:cNvSpPr>
          <p:nvPr>
            <p:ph type="title"/>
          </p:nvPr>
        </p:nvSpPr>
        <p:spPr/>
        <p:txBody>
          <a:bodyPr/>
          <a:lstStyle/>
          <a:p>
            <a:r>
              <a:rPr lang="en-US" dirty="0" smtClean="0"/>
              <a:t>SVM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319293792"/>
              </p:ext>
            </p:extLst>
          </p:nvPr>
        </p:nvGraphicFramePr>
        <p:xfrm>
          <a:off x="1990725" y="2097088"/>
          <a:ext cx="7988300" cy="1290637"/>
        </p:xfrm>
        <a:graphic>
          <a:graphicData uri="http://schemas.openxmlformats.org/presentationml/2006/ole">
            <mc:AlternateContent xmlns:mc="http://schemas.openxmlformats.org/markup-compatibility/2006">
              <mc:Choice xmlns:v="urn:schemas-microsoft-com:vml" Requires="v">
                <p:oleObj spid="_x0000_s182328" name="Equation" r:id="rId4" imgW="2819400" imgH="457200" progId="Equation.3">
                  <p:embed/>
                </p:oleObj>
              </mc:Choice>
              <mc:Fallback>
                <p:oleObj name="Equation" r:id="rId4" imgW="2819400" imgH="4572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25" y="2097088"/>
                        <a:ext cx="79883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cxnSp>
        <p:nvCxnSpPr>
          <p:cNvPr id="13" name="Straight Connector 12"/>
          <p:cNvCxnSpPr/>
          <p:nvPr/>
        </p:nvCxnSpPr>
        <p:spPr>
          <a:xfrm flipV="1">
            <a:off x="6451605" y="3708400"/>
            <a:ext cx="2421467" cy="2286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H="1" flipV="1">
            <a:off x="2726268" y="3674533"/>
            <a:ext cx="2421472" cy="2370667"/>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V="1">
            <a:off x="5130800" y="5994401"/>
            <a:ext cx="1371600" cy="16932"/>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21" name="Object 3"/>
          <p:cNvGraphicFramePr>
            <a:graphicFrameLocks noChangeAspect="1"/>
          </p:cNvGraphicFramePr>
          <p:nvPr>
            <p:extLst>
              <p:ext uri="{D42A27DB-BD31-4B8C-83A1-F6EECF244321}">
                <p14:modId xmlns:p14="http://schemas.microsoft.com/office/powerpoint/2010/main" val="1558403980"/>
              </p:ext>
            </p:extLst>
          </p:nvPr>
        </p:nvGraphicFramePr>
        <p:xfrm>
          <a:off x="6330422" y="6134630"/>
          <a:ext cx="358775" cy="393700"/>
        </p:xfrm>
        <a:graphic>
          <a:graphicData uri="http://schemas.openxmlformats.org/presentationml/2006/ole">
            <mc:AlternateContent xmlns:mc="http://schemas.openxmlformats.org/markup-compatibility/2006">
              <mc:Choice xmlns:v="urn:schemas-microsoft-com:vml" Requires="v">
                <p:oleObj spid="_x0000_s182329" name="Equation" r:id="rId6" imgW="127000" imgH="139700" progId="Equation.3">
                  <p:embed/>
                </p:oleObj>
              </mc:Choice>
              <mc:Fallback>
                <p:oleObj name="Equation" r:id="rId6" imgW="127000" imgH="1397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422" y="6134630"/>
                        <a:ext cx="3587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
          <p:cNvGraphicFramePr>
            <a:graphicFrameLocks noChangeAspect="1"/>
          </p:cNvGraphicFramePr>
          <p:nvPr>
            <p:extLst>
              <p:ext uri="{D42A27DB-BD31-4B8C-83A1-F6EECF244321}">
                <p14:modId xmlns:p14="http://schemas.microsoft.com/office/powerpoint/2010/main" val="1991989149"/>
              </p:ext>
            </p:extLst>
          </p:nvPr>
        </p:nvGraphicFramePr>
        <p:xfrm>
          <a:off x="7578725" y="3249613"/>
          <a:ext cx="2400300" cy="609600"/>
        </p:xfrm>
        <a:graphic>
          <a:graphicData uri="http://schemas.openxmlformats.org/presentationml/2006/ole">
            <mc:AlternateContent xmlns:mc="http://schemas.openxmlformats.org/markup-compatibility/2006">
              <mc:Choice xmlns:v="urn:schemas-microsoft-com:vml" Requires="v">
                <p:oleObj spid="_x0000_s182330" name="Equation" r:id="rId8" imgW="850900" imgH="215900" progId="Equation.3">
                  <p:embed/>
                </p:oleObj>
              </mc:Choice>
              <mc:Fallback>
                <p:oleObj name="Equation" r:id="rId8" imgW="850900" imgH="215900" progId="Equation.3">
                  <p:embed/>
                  <p:pic>
                    <p:nvPicPr>
                      <p:cNvPr id="0" name="Picture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8725" y="3249613"/>
                        <a:ext cx="2400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
          <p:cNvGraphicFramePr>
            <a:graphicFrameLocks noChangeAspect="1"/>
          </p:cNvGraphicFramePr>
          <p:nvPr>
            <p:extLst>
              <p:ext uri="{D42A27DB-BD31-4B8C-83A1-F6EECF244321}">
                <p14:modId xmlns:p14="http://schemas.microsoft.com/office/powerpoint/2010/main" val="2892084992"/>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182331" name="Equation" r:id="rId10" imgW="698500" imgH="215900" progId="Equation.3">
                  <p:embed/>
                </p:oleObj>
              </mc:Choice>
              <mc:Fallback>
                <p:oleObj name="Equation" r:id="rId10" imgW="698500" imgH="215900" progId="Equation.3">
                  <p:embed/>
                  <p:pic>
                    <p:nvPicPr>
                      <p:cNvPr id="0" name="Picture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16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79413" y="1752600"/>
            <a:ext cx="11525250" cy="4926014"/>
          </a:xfrm>
        </p:spPr>
        <p:txBody>
          <a:bodyPr/>
          <a:lstStyle/>
          <a:p>
            <a:r>
              <a:rPr lang="en-US" dirty="0" smtClean="0"/>
              <a:t>For predicting real-valued outcomes:</a:t>
            </a:r>
          </a:p>
          <a:p>
            <a:pPr lvl="1"/>
            <a:r>
              <a:rPr lang="en-US" smtClean="0"/>
              <a:t>How many customers will arrive at our website next week?</a:t>
            </a:r>
          </a:p>
          <a:p>
            <a:pPr lvl="1"/>
            <a:r>
              <a:rPr lang="en-US" smtClean="0"/>
              <a:t>How many tv’s will we sell next year?</a:t>
            </a:r>
          </a:p>
          <a:p>
            <a:pPr lvl="1"/>
            <a:r>
              <a:rPr lang="en-US" dirty="0" smtClean="0"/>
              <a:t>Can we predict someone’s income from their click through information?</a:t>
            </a:r>
          </a:p>
          <a:p>
            <a:pPr lvl="1"/>
            <a:endParaRPr lang="en-US" dirty="0" smtClean="0"/>
          </a:p>
        </p:txBody>
      </p:sp>
    </p:spTree>
    <p:extLst>
      <p:ext uri="{BB962C8B-B14F-4D97-AF65-F5344CB8AC3E}">
        <p14:creationId xmlns:p14="http://schemas.microsoft.com/office/powerpoint/2010/main" val="2679617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Cross-validation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0"/>
          </p:nvPr>
        </p:nvSpPr>
        <p:spPr>
          <a:xfrm>
            <a:off x="379413" y="2353732"/>
            <a:ext cx="11525250" cy="4324881"/>
          </a:xfrm>
        </p:spPr>
        <p:txBody>
          <a:bodyPr/>
          <a:lstStyle/>
          <a:p>
            <a:r>
              <a:rPr lang="en-US" dirty="0" smtClean="0"/>
              <a:t>I tried ridge regression and I tried SVM regression, how do I know which one performed better?</a:t>
            </a:r>
            <a:endParaRPr lang="en-US" dirty="0"/>
          </a:p>
        </p:txBody>
      </p:sp>
    </p:spTree>
    <p:extLst>
      <p:ext uri="{BB962C8B-B14F-4D97-AF65-F5344CB8AC3E}">
        <p14:creationId xmlns:p14="http://schemas.microsoft.com/office/powerpoint/2010/main" val="514839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a:t>
            </a:r>
            <a:r>
              <a:rPr lang="en-US" sz="2800" dirty="0" smtClean="0"/>
              <a:t>evaluate                  </a:t>
            </a:r>
            <a:r>
              <a:rPr lang="en-US" sz="2800" dirty="0"/>
              <a:t>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solidFill>
                  <a:schemeClr val="bg1"/>
                </a:solidFill>
              </a:rPr>
              <a:t>Divide the data into approximately-equally sized 10 “folds”</a:t>
            </a:r>
          </a:p>
          <a:p>
            <a:r>
              <a:rPr lang="en-US" sz="2800" dirty="0">
                <a:solidFill>
                  <a:schemeClr val="bg1"/>
                </a:solidFill>
              </a:rPr>
              <a:t>Train the algorithm on 9 folds, compute the evaluation measure on the last fold.</a:t>
            </a:r>
          </a:p>
          <a:p>
            <a:r>
              <a:rPr lang="en-US" sz="2800" dirty="0">
                <a:solidFill>
                  <a:schemeClr val="bg1"/>
                </a:solidFill>
              </a:rPr>
              <a:t>Repeat this 10 times, using each fold in turn as the test fold.</a:t>
            </a:r>
          </a:p>
          <a:p>
            <a:r>
              <a:rPr lang="en-US" sz="2800" dirty="0">
                <a:solidFill>
                  <a:schemeClr val="bg1"/>
                </a:solidFill>
              </a:rPr>
              <a:t>Report the mean and standard deviation of the evaluation measure over the 10 folds.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a:t>
            </a:r>
            <a:r>
              <a:rPr lang="en-US" sz="2800" dirty="0" smtClean="0"/>
              <a:t>evaluate                  </a:t>
            </a:r>
            <a:r>
              <a:rPr lang="en-US" sz="2800" dirty="0"/>
              <a:t>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t>Divide the data into approximately-equally sized 10 “folds”</a:t>
            </a:r>
          </a:p>
          <a:p>
            <a:r>
              <a:rPr lang="en-US" sz="2800" dirty="0"/>
              <a:t>Train the algorithm on 9 folds, compute the evaluation measure on the last fold.</a:t>
            </a:r>
          </a:p>
          <a:p>
            <a:r>
              <a:rPr lang="en-US" sz="2800" dirty="0"/>
              <a:t>Repeat this 10 times, using each fold in turn as the test fold.</a:t>
            </a:r>
          </a:p>
          <a:p>
            <a:r>
              <a:rPr lang="en-US" sz="2800" dirty="0"/>
              <a:t>Report the mean and standard deviation of the evaluation measure over the 10 folds.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5130797" y="-1557872"/>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0380130" y="230292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910666" y="3081863"/>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10109199" y="3031063"/>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6146793" y="-1625605"/>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253055" y="2133599"/>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808133" y="3064929"/>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982124" y="2861734"/>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2150507"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879576" y="2827871"/>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3047956"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2777025" y="2827871"/>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0"/>
          </p:nvPr>
        </p:nvSpPr>
        <p:spPr>
          <a:xfrm>
            <a:off x="379413" y="2065866"/>
            <a:ext cx="11525250" cy="4612747"/>
          </a:xfrm>
        </p:spPr>
        <p:txBody>
          <a:bodyPr/>
          <a:lstStyle/>
          <a:p>
            <a:r>
              <a:rPr lang="en-US" dirty="0" smtClean="0"/>
              <a:t>The algorithm that performed the best was the one with the best average out-of-sample performance across the 10 test folds.</a:t>
            </a:r>
          </a:p>
          <a:p>
            <a:r>
              <a:rPr lang="en-US" dirty="0" smtClean="0"/>
              <a:t>If desired, compute significance tests on performance across folds.</a:t>
            </a:r>
            <a:endParaRPr lang="en-US" dirty="0"/>
          </a:p>
        </p:txBody>
      </p:sp>
    </p:spTree>
    <p:extLst>
      <p:ext uri="{BB962C8B-B14F-4D97-AF65-F5344CB8AC3E}">
        <p14:creationId xmlns:p14="http://schemas.microsoft.com/office/powerpoint/2010/main" val="1637051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Nested cross-validation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16935"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500" dirty="0"/>
              <a:t>Nested Cross Validation (CV) is the most popular way to </a:t>
            </a:r>
            <a:r>
              <a:rPr lang="en-US" sz="2500" dirty="0" smtClean="0"/>
              <a:t>tune parameters </a:t>
            </a:r>
            <a:r>
              <a:rPr lang="en-US" sz="2500" dirty="0"/>
              <a:t>of an algorithm. </a:t>
            </a:r>
            <a:endParaRPr lang="en-US" sz="2500" dirty="0" smtClean="0"/>
          </a:p>
          <a:p>
            <a:endParaRPr lang="en-US" sz="2500" dirty="0"/>
          </a:p>
          <a:p>
            <a:r>
              <a:rPr lang="en-US" sz="2500" dirty="0"/>
              <a:t>You will need a dataset, an algorithm, an evaluation measure for the quality of the result, and a parameter that needs tuning. The parameter is called K and for this example is either 1, 10, 100, 1000, or 10000.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a:t>
            </a:r>
            <a:r>
              <a:rPr lang="en-US" sz="2800" dirty="0" smtClean="0"/>
              <a:t>to </a:t>
            </a:r>
            <a:r>
              <a:rPr lang="en-US" sz="2800" dirty="0"/>
              <a:t>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5672674" y="-253991"/>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1320796" y="2861731"/>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507998" y="3589867"/>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a:t>
            </a:r>
            <a:r>
              <a:rPr lang="en-US" sz="2800" dirty="0" smtClean="0"/>
              <a:t>to 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2150513"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1337715"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3081828"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2269030"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800"/>
              <a:t>Divide the data into 10 folds, reserve one for test.</a:t>
            </a:r>
          </a:p>
          <a:p>
            <a:r>
              <a:rPr lang="en-US" sz="2800"/>
              <a:t>Reserve one of the 9 training folds for validation. </a:t>
            </a:r>
          </a:p>
          <a:p>
            <a:r>
              <a:rPr lang="en-US" sz="2800"/>
              <a:t>For K=1,10,100,1000,10000, train on the 8 remaining training folds and evaluate on the validation fold. We now have 5 measurements. </a:t>
            </a:r>
          </a:p>
          <a:p>
            <a:r>
              <a:rPr lang="en-US" sz="2800"/>
              <a:t>Repeat this procedure 9 times. Rotate which training fold is the validation fold. We now have 9*5 (that is, 9 folds*5 K’s) measurements.</a:t>
            </a:r>
          </a:p>
          <a:p>
            <a:r>
              <a:rPr lang="en-US" sz="2800"/>
              <a:t>Choose K that minimizes the average training error over the 9 folds. Use that K to evaluate on the test set.</a:t>
            </a:r>
          </a:p>
          <a:p>
            <a:r>
              <a:rPr lang="en-US" sz="2800"/>
              <a:t>Repeat 10 times from step 2, using each fold in turn as the test fold.</a:t>
            </a:r>
          </a:p>
          <a:p>
            <a:r>
              <a:rPr lang="en-US" sz="2800"/>
              <a:t>Report the mean and standard deviation of the evaluation measure over the 10 test folds.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Happy Evaluation Procedure</a:t>
            </a:r>
            <a:endParaRPr lang="en-US" dirty="0"/>
          </a:p>
        </p:txBody>
      </p:sp>
      <p:sp>
        <p:nvSpPr>
          <p:cNvPr id="3" name="Content Placeholder 2"/>
          <p:cNvSpPr>
            <a:spLocks noGrp="1"/>
          </p:cNvSpPr>
          <p:nvPr>
            <p:ph sz="quarter" idx="10"/>
          </p:nvPr>
        </p:nvSpPr>
        <p:spPr>
          <a:xfrm>
            <a:off x="379413" y="2015066"/>
            <a:ext cx="11525250" cy="4663547"/>
          </a:xfrm>
        </p:spPr>
        <p:txBody>
          <a:bodyPr/>
          <a:lstStyle/>
          <a:p>
            <a:r>
              <a:rPr lang="en-US" dirty="0" smtClean="0"/>
              <a:t>The algorithm that performed the best was the one with the best average out-of-sample performance across the 10 test folds, where nested CV was performed 10 times (once for each training set)</a:t>
            </a:r>
          </a:p>
          <a:p>
            <a:r>
              <a:rPr lang="en-US" dirty="0" smtClean="0"/>
              <a:t>If desired, compute significance tests on performance across folds.</a:t>
            </a:r>
            <a:endParaRPr lang="en-US" dirty="0"/>
          </a:p>
        </p:txBody>
      </p:sp>
    </p:spTree>
    <p:extLst>
      <p:ext uri="{BB962C8B-B14F-4D97-AF65-F5344CB8AC3E}">
        <p14:creationId xmlns:p14="http://schemas.microsoft.com/office/powerpoint/2010/main" val="1346994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45732"/>
            <a:ext cx="11525250" cy="4832881"/>
          </a:xfrm>
        </p:spPr>
        <p:txBody>
          <a:bodyPr>
            <a:normAutofit/>
          </a:bodyPr>
          <a:lstStyle/>
          <a:p>
            <a:r>
              <a:rPr lang="en-GB" dirty="0" smtClean="0"/>
              <a:t>Recap of Regression</a:t>
            </a:r>
          </a:p>
          <a:p>
            <a:r>
              <a:rPr lang="en-GB" dirty="0" smtClean="0"/>
              <a:t>Simple Linear Regression (1 Feature)</a:t>
            </a:r>
          </a:p>
          <a:p>
            <a:r>
              <a:rPr lang="en-GB" dirty="0" smtClean="0"/>
              <a:t>Ridge Regression</a:t>
            </a:r>
          </a:p>
          <a:p>
            <a:r>
              <a:rPr lang="en-GB" dirty="0" smtClean="0"/>
              <a:t>SVM Regression</a:t>
            </a:r>
          </a:p>
          <a:p>
            <a:r>
              <a:rPr lang="en-GB" dirty="0" smtClean="0"/>
              <a:t>Cross-Validation</a:t>
            </a:r>
          </a:p>
          <a:p>
            <a:r>
              <a:rPr lang="en-GB" dirty="0" smtClean="0"/>
              <a:t>Nested Cross-Validation</a:t>
            </a:r>
            <a:endParaRPr lang="en-GB" dirty="0"/>
          </a:p>
        </p:txBody>
      </p:sp>
      <p:sp>
        <p:nvSpPr>
          <p:cNvPr id="2" name="Title 1"/>
          <p:cNvSpPr>
            <a:spLocks noGrp="1"/>
          </p:cNvSpPr>
          <p:nvPr>
            <p:ph type="title"/>
          </p:nvPr>
        </p:nvSpPr>
        <p:spPr/>
        <p:txBody>
          <a:bodyPr/>
          <a:lstStyle/>
          <a:p>
            <a:r>
              <a:rPr lang="en-US" dirty="0" smtClean="0"/>
              <a:t>Regression</a:t>
            </a:r>
            <a:endParaRPr lang="en-US" dirty="0"/>
          </a:p>
        </p:txBody>
      </p:sp>
    </p:spTree>
    <p:extLst>
      <p:ext uri="{BB962C8B-B14F-4D97-AF65-F5344CB8AC3E}">
        <p14:creationId xmlns:p14="http://schemas.microsoft.com/office/powerpoint/2010/main" val="189927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68392"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a:t>
            </a:r>
            <a:endParaRPr lang="en-US" dirty="0"/>
          </a:p>
        </p:txBody>
      </p:sp>
      <p:sp>
        <p:nvSpPr>
          <p:cNvPr id="3" name="Content Placeholder 2"/>
          <p:cNvSpPr>
            <a:spLocks noGrp="1"/>
          </p:cNvSpPr>
          <p:nvPr>
            <p:ph sz="quarter" idx="10"/>
          </p:nvPr>
        </p:nvSpPr>
        <p:spPr/>
        <p:txBody>
          <a:bodyPr/>
          <a:lstStyle/>
          <a:p>
            <a:r>
              <a:rPr lang="en-US" dirty="0" smtClean="0"/>
              <a:t>Classification</a:t>
            </a:r>
            <a:endParaRPr lang="en-US" dirty="0"/>
          </a:p>
        </p:txBody>
      </p:sp>
    </p:spTree>
    <p:extLst>
      <p:ext uri="{BB962C8B-B14F-4D97-AF65-F5344CB8AC3E}">
        <p14:creationId xmlns:p14="http://schemas.microsoft.com/office/powerpoint/2010/main" val="1993210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Need a function that estimates y for a new x. </a:t>
            </a:r>
            <a:endParaRPr lang="en-US" i="1" dirty="0" smtClean="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68392"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Simple linear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653488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smtClean="0"/>
          </a:p>
          <a:p>
            <a:r>
              <a:rPr lang="en-US" sz="2000" dirty="0" smtClean="0"/>
              <a:t>f(x) = function(Number of Businessweek clicks)</a:t>
            </a:r>
          </a:p>
          <a:p>
            <a:r>
              <a:rPr lang="en-US" sz="2000" dirty="0" smtClean="0"/>
              <a:t>       = 5K*Number of Businessweek clicks + 100K</a:t>
            </a:r>
            <a:endParaRPr lang="en-US" sz="2000" dirty="0"/>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5101</TotalTime>
  <Words>4251</Words>
  <Application>Microsoft Office PowerPoint</Application>
  <PresentationFormat>Custom</PresentationFormat>
  <Paragraphs>566</Paragraphs>
  <Slides>61</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1_Office Theme</vt:lpstr>
      <vt:lpstr>Equation</vt:lpstr>
      <vt:lpstr>PowerPoint Presentation</vt:lpstr>
      <vt:lpstr>Regression</vt:lpstr>
      <vt:lpstr>PowerPoint Presentation</vt:lpstr>
      <vt:lpstr>Regression</vt:lpstr>
      <vt:lpstr>Regression</vt:lpstr>
      <vt:lpstr>Regression</vt:lpstr>
      <vt:lpstr>Regression</vt:lpstr>
      <vt:lpstr>PowerPoint Presentation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PowerPoint Presentation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PowerPoint Presentation</vt:lpstr>
      <vt:lpstr>Ridge Regression</vt:lpstr>
      <vt:lpstr>SVM Regression</vt:lpstr>
      <vt:lpstr>PowerPoint Presentation</vt:lpstr>
      <vt:lpstr>Cross-Validation</vt:lpstr>
      <vt:lpstr>Cross-Validation</vt:lpstr>
      <vt:lpstr>Cross-Validation</vt:lpstr>
      <vt:lpstr>Cross-Validation</vt:lpstr>
      <vt:lpstr>Cross-Validation</vt:lpstr>
      <vt:lpstr>Cross-Validation</vt:lpstr>
      <vt:lpstr>Cross-Validation</vt:lpstr>
      <vt:lpstr>Cross-Validation</vt:lpstr>
      <vt:lpstr>PowerPoint Presentation</vt:lpstr>
      <vt:lpstr>Nested Cross-Validation</vt:lpstr>
      <vt:lpstr>Nested Cross-Validation</vt:lpstr>
      <vt:lpstr>Nested Cross-Validation</vt:lpstr>
      <vt:lpstr>Nested Cross-Validation</vt:lpstr>
      <vt:lpstr>Nested Cross-Validation</vt:lpstr>
      <vt:lpstr>Nested Cross-Validation</vt:lpstr>
      <vt:lpstr>Nested Cross-Validation</vt:lpstr>
      <vt:lpstr>Nice Happy Evaluation Procedure</vt:lpstr>
      <vt:lpstr>PowerPoint Presentation</vt:lpstr>
      <vt:lpstr>Regression</vt:lpstr>
      <vt:lpstr>Coming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120</cp:revision>
  <dcterms:created xsi:type="dcterms:W3CDTF">2015-08-07T15:11:05Z</dcterms:created>
  <dcterms:modified xsi:type="dcterms:W3CDTF">2015-11-07T18:05:56Z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