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71" r:id="rId5"/>
    <p:sldId id="278" r:id="rId6"/>
    <p:sldId id="299" r:id="rId7"/>
    <p:sldId id="279" r:id="rId8"/>
    <p:sldId id="288" r:id="rId9"/>
    <p:sldId id="296" r:id="rId10"/>
    <p:sldId id="298" r:id="rId11"/>
    <p:sldId id="301" r:id="rId12"/>
    <p:sldId id="302" r:id="rId13"/>
    <p:sldId id="297" r:id="rId14"/>
    <p:sldId id="283" r:id="rId15"/>
    <p:sldId id="303"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588" autoAdjust="0"/>
    <p:restoredTop sz="94660"/>
  </p:normalViewPr>
  <p:slideViewPr>
    <p:cSldViewPr snapToGrid="0">
      <p:cViewPr>
        <p:scale>
          <a:sx n="42" d="100"/>
          <a:sy n="42" d="100"/>
        </p:scale>
        <p:origin x="-106" y="-370"/>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function is going to eat</a:t>
            </a:r>
            <a:r>
              <a:rPr lang="en-US" baseline="0" dirty="0" smtClean="0"/>
              <a:t> the two features … and produce a number. We take the sign of the number, and that’s the predicted class. Give me a new example I’ve never seen before, you give me it’s feature vector, I plug those values into f, then I get a number. If it’s a positive number I predict an explosion, if it’s a negative number I predict no explosion.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a:t>
            </a:fld>
            <a:endParaRPr lang="en-US"/>
          </a:p>
        </p:txBody>
      </p:sp>
    </p:spTree>
    <p:extLst>
      <p:ext uri="{BB962C8B-B14F-4D97-AF65-F5344CB8AC3E}">
        <p14:creationId xmlns:p14="http://schemas.microsoft.com/office/powerpoint/2010/main" val="3562826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image" Target="../media/image5.jpeg"/><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Stephen F Elston </a:t>
            </a:r>
            <a:r>
              <a:rPr lang="en-US" dirty="0"/>
              <a:t>| Principle Consultant , Quantia Analytics, LLC</a:t>
            </a:r>
          </a:p>
        </p:txBody>
      </p:sp>
      <p:sp>
        <p:nvSpPr>
          <p:cNvPr id="2" name="Title 1"/>
          <p:cNvSpPr>
            <a:spLocks noGrp="1"/>
          </p:cNvSpPr>
          <p:nvPr>
            <p:ph type="ctrTitle"/>
          </p:nvPr>
        </p:nvSpPr>
        <p:spPr>
          <a:solidFill>
            <a:srgbClr val="007233"/>
          </a:solidFill>
        </p:spPr>
        <p:txBody>
          <a:bodyPr/>
          <a:lstStyle/>
          <a:p>
            <a:r>
              <a:rPr lang="en-US" sz="4000" smtClean="0"/>
              <a:t>Building Classification </a:t>
            </a:r>
            <a:r>
              <a:rPr lang="en-US" sz="4000" dirty="0" smtClean="0"/>
              <a:t>models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ROC Curves</a:t>
            </a:r>
            <a:endParaRPr lang="en-US" dirty="0">
              <a:latin typeface="Segoe"/>
            </a:endParaRPr>
          </a:p>
        </p:txBody>
      </p:sp>
      <p:sp>
        <p:nvSpPr>
          <p:cNvPr id="3" name="Content Placeholder 2"/>
          <p:cNvSpPr>
            <a:spLocks noGrp="1"/>
          </p:cNvSpPr>
          <p:nvPr>
            <p:ph sz="quarter" idx="10"/>
          </p:nvPr>
        </p:nvSpPr>
        <p:spPr>
          <a:xfrm>
            <a:off x="227013" y="914092"/>
            <a:ext cx="11525250" cy="1388841"/>
          </a:xfrm>
        </p:spPr>
        <p:txBody>
          <a:bodyPr/>
          <a:lstStyle/>
          <a:p>
            <a:pPr marL="0" indent="0">
              <a:buNone/>
            </a:pPr>
            <a:r>
              <a:rPr lang="en-US" dirty="0" smtClean="0">
                <a:latin typeface="Segoe"/>
              </a:rPr>
              <a:t>For a particular False </a:t>
            </a:r>
            <a:r>
              <a:rPr lang="en-US" dirty="0">
                <a:latin typeface="Segoe"/>
              </a:rPr>
              <a:t>P</a:t>
            </a:r>
            <a:r>
              <a:rPr lang="en-US" dirty="0" smtClean="0">
                <a:latin typeface="Segoe"/>
              </a:rPr>
              <a:t>ositive </a:t>
            </a:r>
            <a:r>
              <a:rPr lang="en-US" dirty="0">
                <a:latin typeface="Segoe"/>
              </a:rPr>
              <a:t>R</a:t>
            </a:r>
            <a:r>
              <a:rPr lang="en-US" dirty="0" smtClean="0">
                <a:latin typeface="Segoe"/>
              </a:rPr>
              <a:t>ate (FPR), what is  the True Positive Rate (TPR)?</a:t>
            </a:r>
            <a:endParaRPr lang="en-US" dirty="0">
              <a:latin typeface="Segoe"/>
            </a:endParaRPr>
          </a:p>
        </p:txBody>
      </p:sp>
      <p:cxnSp>
        <p:nvCxnSpPr>
          <p:cNvPr id="5" name="Straight Arrow Connector 4"/>
          <p:cNvCxnSpPr/>
          <p:nvPr/>
        </p:nvCxnSpPr>
        <p:spPr>
          <a:xfrm flipV="1">
            <a:off x="2218267" y="5943600"/>
            <a:ext cx="806026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V="1">
            <a:off x="2269069" y="2523070"/>
            <a:ext cx="0" cy="34205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10464800" y="5757333"/>
            <a:ext cx="730113" cy="523220"/>
          </a:xfrm>
          <a:prstGeom prst="rect">
            <a:avLst/>
          </a:prstGeom>
          <a:noFill/>
        </p:spPr>
        <p:txBody>
          <a:bodyPr wrap="none" rtlCol="0">
            <a:spAutoFit/>
          </a:bodyPr>
          <a:lstStyle/>
          <a:p>
            <a:r>
              <a:rPr lang="en-US" sz="2800" dirty="0" smtClean="0"/>
              <a:t>FPR</a:t>
            </a:r>
            <a:endParaRPr lang="en-US" sz="2800" dirty="0"/>
          </a:p>
        </p:txBody>
      </p:sp>
      <p:sp>
        <p:nvSpPr>
          <p:cNvPr id="7" name="TextBox 6"/>
          <p:cNvSpPr txBox="1"/>
          <p:nvPr/>
        </p:nvSpPr>
        <p:spPr>
          <a:xfrm>
            <a:off x="1236134" y="3776134"/>
            <a:ext cx="740106" cy="523220"/>
          </a:xfrm>
          <a:prstGeom prst="rect">
            <a:avLst/>
          </a:prstGeom>
          <a:noFill/>
        </p:spPr>
        <p:txBody>
          <a:bodyPr wrap="none" rtlCol="0">
            <a:spAutoFit/>
          </a:bodyPr>
          <a:lstStyle/>
          <a:p>
            <a:r>
              <a:rPr lang="en-US" sz="2800" dirty="0"/>
              <a:t>T</a:t>
            </a:r>
            <a:r>
              <a:rPr lang="en-US" sz="2800" dirty="0" smtClean="0"/>
              <a:t>PR</a:t>
            </a:r>
            <a:endParaRPr lang="en-US" sz="2800" dirty="0"/>
          </a:p>
        </p:txBody>
      </p:sp>
      <p:sp>
        <p:nvSpPr>
          <p:cNvPr id="8" name="TextBox 7"/>
          <p:cNvSpPr txBox="1"/>
          <p:nvPr/>
        </p:nvSpPr>
        <p:spPr>
          <a:xfrm>
            <a:off x="1710267" y="2269067"/>
            <a:ext cx="366657" cy="523220"/>
          </a:xfrm>
          <a:prstGeom prst="rect">
            <a:avLst/>
          </a:prstGeom>
          <a:noFill/>
        </p:spPr>
        <p:txBody>
          <a:bodyPr wrap="none" rtlCol="0">
            <a:spAutoFit/>
          </a:bodyPr>
          <a:lstStyle/>
          <a:p>
            <a:r>
              <a:rPr lang="en-US" sz="2800" dirty="0"/>
              <a:t>1</a:t>
            </a:r>
          </a:p>
        </p:txBody>
      </p:sp>
      <p:sp>
        <p:nvSpPr>
          <p:cNvPr id="9" name="TextBox 8"/>
          <p:cNvSpPr txBox="1"/>
          <p:nvPr/>
        </p:nvSpPr>
        <p:spPr>
          <a:xfrm>
            <a:off x="9127067" y="6062134"/>
            <a:ext cx="366657" cy="523220"/>
          </a:xfrm>
          <a:prstGeom prst="rect">
            <a:avLst/>
          </a:prstGeom>
          <a:noFill/>
        </p:spPr>
        <p:txBody>
          <a:bodyPr wrap="none" rtlCol="0">
            <a:spAutoFit/>
          </a:bodyPr>
          <a:lstStyle/>
          <a:p>
            <a:r>
              <a:rPr lang="en-US" sz="2800" dirty="0"/>
              <a:t>1</a:t>
            </a:r>
          </a:p>
        </p:txBody>
      </p:sp>
      <p:sp>
        <p:nvSpPr>
          <p:cNvPr id="10" name="TextBox 9"/>
          <p:cNvSpPr txBox="1"/>
          <p:nvPr/>
        </p:nvSpPr>
        <p:spPr>
          <a:xfrm>
            <a:off x="2032000" y="6146801"/>
            <a:ext cx="366657" cy="523220"/>
          </a:xfrm>
          <a:prstGeom prst="rect">
            <a:avLst/>
          </a:prstGeom>
          <a:noFill/>
        </p:spPr>
        <p:txBody>
          <a:bodyPr wrap="none" rtlCol="0">
            <a:spAutoFit/>
          </a:bodyPr>
          <a:lstStyle/>
          <a:p>
            <a:r>
              <a:rPr lang="en-US" sz="2800" dirty="0" smtClean="0"/>
              <a:t>0</a:t>
            </a:r>
            <a:endParaRPr lang="en-US" sz="2800" dirty="0"/>
          </a:p>
        </p:txBody>
      </p:sp>
      <p:sp>
        <p:nvSpPr>
          <p:cNvPr id="11" name="TextBox 10"/>
          <p:cNvSpPr txBox="1"/>
          <p:nvPr/>
        </p:nvSpPr>
        <p:spPr>
          <a:xfrm>
            <a:off x="1676400" y="5486401"/>
            <a:ext cx="366657" cy="523220"/>
          </a:xfrm>
          <a:prstGeom prst="rect">
            <a:avLst/>
          </a:prstGeom>
          <a:noFill/>
        </p:spPr>
        <p:txBody>
          <a:bodyPr wrap="none" rtlCol="0">
            <a:spAutoFit/>
          </a:bodyPr>
          <a:lstStyle/>
          <a:p>
            <a:r>
              <a:rPr lang="en-US" sz="2800" dirty="0" smtClean="0"/>
              <a:t>0</a:t>
            </a:r>
            <a:endParaRPr lang="en-US" sz="2800" dirty="0"/>
          </a:p>
        </p:txBody>
      </p:sp>
      <p:sp>
        <p:nvSpPr>
          <p:cNvPr id="12" name="Oval 11"/>
          <p:cNvSpPr/>
          <p:nvPr/>
        </p:nvSpPr>
        <p:spPr>
          <a:xfrm>
            <a:off x="2929467" y="3623733"/>
            <a:ext cx="84666" cy="846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962383" y="2946416"/>
            <a:ext cx="84666" cy="846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5723418" y="2760156"/>
            <a:ext cx="84666" cy="846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Freeform 15"/>
          <p:cNvSpPr/>
          <p:nvPr/>
        </p:nvSpPr>
        <p:spPr>
          <a:xfrm>
            <a:off x="2269067" y="2675467"/>
            <a:ext cx="7078133" cy="3234266"/>
          </a:xfrm>
          <a:custGeom>
            <a:avLst/>
            <a:gdLst>
              <a:gd name="connsiteX0" fmla="*/ 0 w 7078133"/>
              <a:gd name="connsiteY0" fmla="*/ 3234266 h 3234266"/>
              <a:gd name="connsiteX1" fmla="*/ 16933 w 7078133"/>
              <a:gd name="connsiteY1" fmla="*/ 3081866 h 3234266"/>
              <a:gd name="connsiteX2" fmla="*/ 50800 w 7078133"/>
              <a:gd name="connsiteY2" fmla="*/ 2963333 h 3234266"/>
              <a:gd name="connsiteX3" fmla="*/ 84666 w 7078133"/>
              <a:gd name="connsiteY3" fmla="*/ 2726266 h 3234266"/>
              <a:gd name="connsiteX4" fmla="*/ 152400 w 7078133"/>
              <a:gd name="connsiteY4" fmla="*/ 2590800 h 3234266"/>
              <a:gd name="connsiteX5" fmla="*/ 169333 w 7078133"/>
              <a:gd name="connsiteY5" fmla="*/ 2489200 h 3234266"/>
              <a:gd name="connsiteX6" fmla="*/ 203200 w 7078133"/>
              <a:gd name="connsiteY6" fmla="*/ 2438400 h 3234266"/>
              <a:gd name="connsiteX7" fmla="*/ 254000 w 7078133"/>
              <a:gd name="connsiteY7" fmla="*/ 2353733 h 3234266"/>
              <a:gd name="connsiteX8" fmla="*/ 270933 w 7078133"/>
              <a:gd name="connsiteY8" fmla="*/ 2269066 h 3234266"/>
              <a:gd name="connsiteX9" fmla="*/ 304800 w 7078133"/>
              <a:gd name="connsiteY9" fmla="*/ 2218266 h 3234266"/>
              <a:gd name="connsiteX10" fmla="*/ 321733 w 7078133"/>
              <a:gd name="connsiteY10" fmla="*/ 2167466 h 3234266"/>
              <a:gd name="connsiteX11" fmla="*/ 372533 w 7078133"/>
              <a:gd name="connsiteY11" fmla="*/ 1998133 h 3234266"/>
              <a:gd name="connsiteX12" fmla="*/ 406400 w 7078133"/>
              <a:gd name="connsiteY12" fmla="*/ 1896533 h 3234266"/>
              <a:gd name="connsiteX13" fmla="*/ 440266 w 7078133"/>
              <a:gd name="connsiteY13" fmla="*/ 1828800 h 3234266"/>
              <a:gd name="connsiteX14" fmla="*/ 457200 w 7078133"/>
              <a:gd name="connsiteY14" fmla="*/ 1778000 h 3234266"/>
              <a:gd name="connsiteX15" fmla="*/ 491066 w 7078133"/>
              <a:gd name="connsiteY15" fmla="*/ 1642533 h 3234266"/>
              <a:gd name="connsiteX16" fmla="*/ 524933 w 7078133"/>
              <a:gd name="connsiteY16" fmla="*/ 1591733 h 3234266"/>
              <a:gd name="connsiteX17" fmla="*/ 541866 w 7078133"/>
              <a:gd name="connsiteY17" fmla="*/ 1540933 h 3234266"/>
              <a:gd name="connsiteX18" fmla="*/ 592666 w 7078133"/>
              <a:gd name="connsiteY18" fmla="*/ 1371600 h 3234266"/>
              <a:gd name="connsiteX19" fmla="*/ 660400 w 7078133"/>
              <a:gd name="connsiteY19" fmla="*/ 1253066 h 3234266"/>
              <a:gd name="connsiteX20" fmla="*/ 745066 w 7078133"/>
              <a:gd name="connsiteY20" fmla="*/ 1066800 h 3234266"/>
              <a:gd name="connsiteX21" fmla="*/ 829733 w 7078133"/>
              <a:gd name="connsiteY21" fmla="*/ 948266 h 3234266"/>
              <a:gd name="connsiteX22" fmla="*/ 880533 w 7078133"/>
              <a:gd name="connsiteY22" fmla="*/ 846666 h 3234266"/>
              <a:gd name="connsiteX23" fmla="*/ 897466 w 7078133"/>
              <a:gd name="connsiteY23" fmla="*/ 795866 h 3234266"/>
              <a:gd name="connsiteX24" fmla="*/ 948266 w 7078133"/>
              <a:gd name="connsiteY24" fmla="*/ 745066 h 3234266"/>
              <a:gd name="connsiteX25" fmla="*/ 999066 w 7078133"/>
              <a:gd name="connsiteY25" fmla="*/ 677333 h 3234266"/>
              <a:gd name="connsiteX26" fmla="*/ 1219200 w 7078133"/>
              <a:gd name="connsiteY26" fmla="*/ 575733 h 3234266"/>
              <a:gd name="connsiteX27" fmla="*/ 1303866 w 7078133"/>
              <a:gd name="connsiteY27" fmla="*/ 524933 h 3234266"/>
              <a:gd name="connsiteX28" fmla="*/ 1405466 w 7078133"/>
              <a:gd name="connsiteY28" fmla="*/ 491066 h 3234266"/>
              <a:gd name="connsiteX29" fmla="*/ 1456266 w 7078133"/>
              <a:gd name="connsiteY29" fmla="*/ 457200 h 3234266"/>
              <a:gd name="connsiteX30" fmla="*/ 1727200 w 7078133"/>
              <a:gd name="connsiteY30" fmla="*/ 355600 h 3234266"/>
              <a:gd name="connsiteX31" fmla="*/ 1879600 w 7078133"/>
              <a:gd name="connsiteY31" fmla="*/ 304800 h 3234266"/>
              <a:gd name="connsiteX32" fmla="*/ 1930400 w 7078133"/>
              <a:gd name="connsiteY32" fmla="*/ 254000 h 3234266"/>
              <a:gd name="connsiteX33" fmla="*/ 2015066 w 7078133"/>
              <a:gd name="connsiteY33" fmla="*/ 237066 h 3234266"/>
              <a:gd name="connsiteX34" fmla="*/ 2133600 w 7078133"/>
              <a:gd name="connsiteY34" fmla="*/ 203200 h 3234266"/>
              <a:gd name="connsiteX35" fmla="*/ 2556933 w 7078133"/>
              <a:gd name="connsiteY35" fmla="*/ 186266 h 3234266"/>
              <a:gd name="connsiteX36" fmla="*/ 2641600 w 7078133"/>
              <a:gd name="connsiteY36" fmla="*/ 169333 h 3234266"/>
              <a:gd name="connsiteX37" fmla="*/ 2709333 w 7078133"/>
              <a:gd name="connsiteY37" fmla="*/ 152400 h 3234266"/>
              <a:gd name="connsiteX38" fmla="*/ 2895600 w 7078133"/>
              <a:gd name="connsiteY38" fmla="*/ 118533 h 3234266"/>
              <a:gd name="connsiteX39" fmla="*/ 3657600 w 7078133"/>
              <a:gd name="connsiteY39" fmla="*/ 84666 h 3234266"/>
              <a:gd name="connsiteX40" fmla="*/ 5469466 w 7078133"/>
              <a:gd name="connsiteY40" fmla="*/ 67733 h 3234266"/>
              <a:gd name="connsiteX41" fmla="*/ 5672666 w 7078133"/>
              <a:gd name="connsiteY41" fmla="*/ 50800 h 3234266"/>
              <a:gd name="connsiteX42" fmla="*/ 5740400 w 7078133"/>
              <a:gd name="connsiteY42" fmla="*/ 33866 h 3234266"/>
              <a:gd name="connsiteX43" fmla="*/ 6299200 w 7078133"/>
              <a:gd name="connsiteY43" fmla="*/ 0 h 3234266"/>
              <a:gd name="connsiteX44" fmla="*/ 7078133 w 7078133"/>
              <a:gd name="connsiteY44" fmla="*/ 0 h 3234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078133" h="3234266">
                <a:moveTo>
                  <a:pt x="0" y="3234266"/>
                </a:moveTo>
                <a:cubicBezTo>
                  <a:pt x="5644" y="3183466"/>
                  <a:pt x="9161" y="3132384"/>
                  <a:pt x="16933" y="3081866"/>
                </a:cubicBezTo>
                <a:cubicBezTo>
                  <a:pt x="23009" y="3042374"/>
                  <a:pt x="38154" y="3001270"/>
                  <a:pt x="50800" y="2963333"/>
                </a:cubicBezTo>
                <a:cubicBezTo>
                  <a:pt x="57711" y="2887307"/>
                  <a:pt x="51350" y="2799561"/>
                  <a:pt x="84666" y="2726266"/>
                </a:cubicBezTo>
                <a:cubicBezTo>
                  <a:pt x="105557" y="2680306"/>
                  <a:pt x="152400" y="2590800"/>
                  <a:pt x="152400" y="2590800"/>
                </a:cubicBezTo>
                <a:cubicBezTo>
                  <a:pt x="158044" y="2556933"/>
                  <a:pt x="158476" y="2521772"/>
                  <a:pt x="169333" y="2489200"/>
                </a:cubicBezTo>
                <a:cubicBezTo>
                  <a:pt x="175769" y="2469893"/>
                  <a:pt x="192414" y="2455658"/>
                  <a:pt x="203200" y="2438400"/>
                </a:cubicBezTo>
                <a:cubicBezTo>
                  <a:pt x="220644" y="2410490"/>
                  <a:pt x="237067" y="2381955"/>
                  <a:pt x="254000" y="2353733"/>
                </a:cubicBezTo>
                <a:cubicBezTo>
                  <a:pt x="259644" y="2325511"/>
                  <a:pt x="260827" y="2296015"/>
                  <a:pt x="270933" y="2269066"/>
                </a:cubicBezTo>
                <a:cubicBezTo>
                  <a:pt x="278079" y="2250010"/>
                  <a:pt x="295699" y="2236469"/>
                  <a:pt x="304800" y="2218266"/>
                </a:cubicBezTo>
                <a:cubicBezTo>
                  <a:pt x="312782" y="2202301"/>
                  <a:pt x="316830" y="2184629"/>
                  <a:pt x="321733" y="2167466"/>
                </a:cubicBezTo>
                <a:cubicBezTo>
                  <a:pt x="372914" y="1988331"/>
                  <a:pt x="292054" y="2239571"/>
                  <a:pt x="372533" y="1998133"/>
                </a:cubicBezTo>
                <a:lnTo>
                  <a:pt x="406400" y="1896533"/>
                </a:lnTo>
                <a:cubicBezTo>
                  <a:pt x="417689" y="1873955"/>
                  <a:pt x="430322" y="1852002"/>
                  <a:pt x="440266" y="1828800"/>
                </a:cubicBezTo>
                <a:cubicBezTo>
                  <a:pt x="447297" y="1812394"/>
                  <a:pt x="452871" y="1795316"/>
                  <a:pt x="457200" y="1778000"/>
                </a:cubicBezTo>
                <a:cubicBezTo>
                  <a:pt x="466861" y="1739358"/>
                  <a:pt x="471713" y="1681240"/>
                  <a:pt x="491066" y="1642533"/>
                </a:cubicBezTo>
                <a:cubicBezTo>
                  <a:pt x="500167" y="1624330"/>
                  <a:pt x="513644" y="1608666"/>
                  <a:pt x="524933" y="1591733"/>
                </a:cubicBezTo>
                <a:cubicBezTo>
                  <a:pt x="530577" y="1574800"/>
                  <a:pt x="536962" y="1558095"/>
                  <a:pt x="541866" y="1540933"/>
                </a:cubicBezTo>
                <a:cubicBezTo>
                  <a:pt x="558069" y="1484224"/>
                  <a:pt x="565844" y="1425244"/>
                  <a:pt x="592666" y="1371600"/>
                </a:cubicBezTo>
                <a:cubicBezTo>
                  <a:pt x="635634" y="1285663"/>
                  <a:pt x="612531" y="1324869"/>
                  <a:pt x="660400" y="1253066"/>
                </a:cubicBezTo>
                <a:cubicBezTo>
                  <a:pt x="682590" y="1186494"/>
                  <a:pt x="699635" y="1127375"/>
                  <a:pt x="745066" y="1066800"/>
                </a:cubicBezTo>
                <a:cubicBezTo>
                  <a:pt x="808077" y="982785"/>
                  <a:pt x="780211" y="1022548"/>
                  <a:pt x="829733" y="948266"/>
                </a:cubicBezTo>
                <a:cubicBezTo>
                  <a:pt x="872294" y="820579"/>
                  <a:pt x="814882" y="977969"/>
                  <a:pt x="880533" y="846666"/>
                </a:cubicBezTo>
                <a:cubicBezTo>
                  <a:pt x="888515" y="830701"/>
                  <a:pt x="887565" y="810718"/>
                  <a:pt x="897466" y="795866"/>
                </a:cubicBezTo>
                <a:cubicBezTo>
                  <a:pt x="910750" y="775941"/>
                  <a:pt x="932681" y="763248"/>
                  <a:pt x="948266" y="745066"/>
                </a:cubicBezTo>
                <a:cubicBezTo>
                  <a:pt x="966633" y="723638"/>
                  <a:pt x="976242" y="693932"/>
                  <a:pt x="999066" y="677333"/>
                </a:cubicBezTo>
                <a:cubicBezTo>
                  <a:pt x="1095195" y="607421"/>
                  <a:pt x="1127712" y="621477"/>
                  <a:pt x="1219200" y="575733"/>
                </a:cubicBezTo>
                <a:cubicBezTo>
                  <a:pt x="1248638" y="561014"/>
                  <a:pt x="1273904" y="538552"/>
                  <a:pt x="1303866" y="524933"/>
                </a:cubicBezTo>
                <a:cubicBezTo>
                  <a:pt x="1336365" y="510161"/>
                  <a:pt x="1375763" y="510868"/>
                  <a:pt x="1405466" y="491066"/>
                </a:cubicBezTo>
                <a:cubicBezTo>
                  <a:pt x="1422399" y="479777"/>
                  <a:pt x="1437788" y="465728"/>
                  <a:pt x="1456266" y="457200"/>
                </a:cubicBezTo>
                <a:cubicBezTo>
                  <a:pt x="1615450" y="383731"/>
                  <a:pt x="1593350" y="404273"/>
                  <a:pt x="1727200" y="355600"/>
                </a:cubicBezTo>
                <a:cubicBezTo>
                  <a:pt x="1867487" y="304587"/>
                  <a:pt x="1756335" y="335615"/>
                  <a:pt x="1879600" y="304800"/>
                </a:cubicBezTo>
                <a:cubicBezTo>
                  <a:pt x="1896533" y="287867"/>
                  <a:pt x="1908981" y="264710"/>
                  <a:pt x="1930400" y="254000"/>
                </a:cubicBezTo>
                <a:cubicBezTo>
                  <a:pt x="1956142" y="241129"/>
                  <a:pt x="1987144" y="244047"/>
                  <a:pt x="2015066" y="237066"/>
                </a:cubicBezTo>
                <a:cubicBezTo>
                  <a:pt x="2056261" y="226767"/>
                  <a:pt x="2089860" y="206217"/>
                  <a:pt x="2133600" y="203200"/>
                </a:cubicBezTo>
                <a:cubicBezTo>
                  <a:pt x="2274489" y="193483"/>
                  <a:pt x="2415822" y="191911"/>
                  <a:pt x="2556933" y="186266"/>
                </a:cubicBezTo>
                <a:cubicBezTo>
                  <a:pt x="2585155" y="180622"/>
                  <a:pt x="2613504" y="175576"/>
                  <a:pt x="2641600" y="169333"/>
                </a:cubicBezTo>
                <a:cubicBezTo>
                  <a:pt x="2664318" y="164285"/>
                  <a:pt x="2686615" y="157449"/>
                  <a:pt x="2709333" y="152400"/>
                </a:cubicBezTo>
                <a:cubicBezTo>
                  <a:pt x="2747985" y="143811"/>
                  <a:pt x="2860665" y="122210"/>
                  <a:pt x="2895600" y="118533"/>
                </a:cubicBezTo>
                <a:cubicBezTo>
                  <a:pt x="3124562" y="94432"/>
                  <a:pt x="3462921" y="87467"/>
                  <a:pt x="3657600" y="84666"/>
                </a:cubicBezTo>
                <a:lnTo>
                  <a:pt x="5469466" y="67733"/>
                </a:lnTo>
                <a:cubicBezTo>
                  <a:pt x="5537199" y="62089"/>
                  <a:pt x="5605223" y="59230"/>
                  <a:pt x="5672666" y="50800"/>
                </a:cubicBezTo>
                <a:cubicBezTo>
                  <a:pt x="5695759" y="47913"/>
                  <a:pt x="5717203" y="35747"/>
                  <a:pt x="5740400" y="33866"/>
                </a:cubicBezTo>
                <a:cubicBezTo>
                  <a:pt x="5926398" y="18785"/>
                  <a:pt x="6112592" y="0"/>
                  <a:pt x="6299200" y="0"/>
                </a:cubicBezTo>
                <a:lnTo>
                  <a:pt x="7078133" y="0"/>
                </a:lnTo>
              </a:path>
            </a:pathLst>
          </a:custGeom>
          <a:ln w="38100" cmpd="sng"/>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Freeform 14"/>
          <p:cNvSpPr/>
          <p:nvPr/>
        </p:nvSpPr>
        <p:spPr>
          <a:xfrm>
            <a:off x="2252133" y="2675467"/>
            <a:ext cx="7112000" cy="3285066"/>
          </a:xfrm>
          <a:custGeom>
            <a:avLst/>
            <a:gdLst>
              <a:gd name="connsiteX0" fmla="*/ 0 w 7112000"/>
              <a:gd name="connsiteY0" fmla="*/ 3217333 h 3285066"/>
              <a:gd name="connsiteX1" fmla="*/ 169334 w 7112000"/>
              <a:gd name="connsiteY1" fmla="*/ 2590800 h 3285066"/>
              <a:gd name="connsiteX2" fmla="*/ 491067 w 7112000"/>
              <a:gd name="connsiteY2" fmla="*/ 1778000 h 3285066"/>
              <a:gd name="connsiteX3" fmla="*/ 914400 w 7112000"/>
              <a:gd name="connsiteY3" fmla="*/ 778933 h 3285066"/>
              <a:gd name="connsiteX4" fmla="*/ 1388534 w 7112000"/>
              <a:gd name="connsiteY4" fmla="*/ 491066 h 3285066"/>
              <a:gd name="connsiteX5" fmla="*/ 2065867 w 7112000"/>
              <a:gd name="connsiteY5" fmla="*/ 220133 h 3285066"/>
              <a:gd name="connsiteX6" fmla="*/ 3302000 w 7112000"/>
              <a:gd name="connsiteY6" fmla="*/ 101600 h 3285066"/>
              <a:gd name="connsiteX7" fmla="*/ 4572000 w 7112000"/>
              <a:gd name="connsiteY7" fmla="*/ 67733 h 3285066"/>
              <a:gd name="connsiteX8" fmla="*/ 5638800 w 7112000"/>
              <a:gd name="connsiteY8" fmla="*/ 67733 h 3285066"/>
              <a:gd name="connsiteX9" fmla="*/ 6146800 w 7112000"/>
              <a:gd name="connsiteY9" fmla="*/ 0 h 3285066"/>
              <a:gd name="connsiteX10" fmla="*/ 7078134 w 7112000"/>
              <a:gd name="connsiteY10" fmla="*/ 0 h 3285066"/>
              <a:gd name="connsiteX11" fmla="*/ 7112000 w 7112000"/>
              <a:gd name="connsiteY11" fmla="*/ 3285066 h 3285066"/>
              <a:gd name="connsiteX12" fmla="*/ 50800 w 7112000"/>
              <a:gd name="connsiteY12" fmla="*/ 3251200 h 3285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2000" h="3285066">
                <a:moveTo>
                  <a:pt x="0" y="3217333"/>
                </a:moveTo>
                <a:lnTo>
                  <a:pt x="169334" y="2590800"/>
                </a:lnTo>
                <a:lnTo>
                  <a:pt x="491067" y="1778000"/>
                </a:lnTo>
                <a:lnTo>
                  <a:pt x="914400" y="778933"/>
                </a:lnTo>
                <a:lnTo>
                  <a:pt x="1388534" y="491066"/>
                </a:lnTo>
                <a:lnTo>
                  <a:pt x="2065867" y="220133"/>
                </a:lnTo>
                <a:lnTo>
                  <a:pt x="3302000" y="101600"/>
                </a:lnTo>
                <a:lnTo>
                  <a:pt x="4572000" y="67733"/>
                </a:lnTo>
                <a:lnTo>
                  <a:pt x="5638800" y="67733"/>
                </a:lnTo>
                <a:lnTo>
                  <a:pt x="6146800" y="0"/>
                </a:lnTo>
                <a:lnTo>
                  <a:pt x="7078134" y="0"/>
                </a:lnTo>
                <a:lnTo>
                  <a:pt x="7112000" y="3285066"/>
                </a:lnTo>
                <a:lnTo>
                  <a:pt x="50800" y="3251200"/>
                </a:lnTo>
              </a:path>
            </a:pathLst>
          </a:custGeom>
          <a:gradFill flip="none" rotWithShape="1">
            <a:gsLst>
              <a:gs pos="0">
                <a:srgbClr val="D56CD9"/>
              </a:gs>
              <a:gs pos="59000">
                <a:srgbClr val="FFFFFF"/>
              </a:gs>
              <a:gs pos="100000">
                <a:srgbClr val="D56CD9"/>
              </a:gs>
            </a:gsLst>
            <a:path path="circle">
              <a:fillToRect l="100000" t="100000"/>
            </a:path>
            <a:tileRect r="-100000" b="-100000"/>
          </a:gradFill>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8" name="TextBox 17"/>
          <p:cNvSpPr txBox="1"/>
          <p:nvPr/>
        </p:nvSpPr>
        <p:spPr>
          <a:xfrm>
            <a:off x="5723467" y="4114800"/>
            <a:ext cx="1039129" cy="677108"/>
          </a:xfrm>
          <a:prstGeom prst="rect">
            <a:avLst/>
          </a:prstGeom>
          <a:noFill/>
        </p:spPr>
        <p:txBody>
          <a:bodyPr wrap="none" rtlCol="0">
            <a:spAutoFit/>
          </a:bodyPr>
          <a:lstStyle/>
          <a:p>
            <a:r>
              <a:rPr lang="en-US" sz="3800" dirty="0" smtClean="0"/>
              <a:t>AUC</a:t>
            </a:r>
            <a:endParaRPr lang="en-US" sz="3800" dirty="0"/>
          </a:p>
        </p:txBody>
      </p:sp>
    </p:spTree>
    <p:extLst>
      <p:ext uri="{BB962C8B-B14F-4D97-AF65-F5344CB8AC3E}">
        <p14:creationId xmlns:p14="http://schemas.microsoft.com/office/powerpoint/2010/main" val="24229299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dirty="0" smtClean="0"/>
              <a:t>Summary</a:t>
            </a:r>
            <a:endParaRPr lang="en-US" sz="4000" dirty="0"/>
          </a:p>
        </p:txBody>
      </p:sp>
    </p:spTree>
    <p:extLst>
      <p:ext uri="{BB962C8B-B14F-4D97-AF65-F5344CB8AC3E}">
        <p14:creationId xmlns:p14="http://schemas.microsoft.com/office/powerpoint/2010/main" val="3483198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Classification modelling process</a:t>
            </a:r>
          </a:p>
          <a:p>
            <a:r>
              <a:rPr lang="en-GB" dirty="0" smtClean="0">
                <a:latin typeface="Segoe"/>
              </a:rPr>
              <a:t>Metrics for classification</a:t>
            </a:r>
          </a:p>
          <a:p>
            <a:r>
              <a:rPr lang="en-GB" dirty="0" smtClean="0">
                <a:latin typeface="Segoe"/>
              </a:rPr>
              <a:t>Classification with Azure ML and R</a:t>
            </a:r>
            <a:endParaRPr lang="en-GB" dirty="0">
              <a:latin typeface="Segoe"/>
            </a:endParaRPr>
          </a:p>
          <a:p>
            <a:r>
              <a:rPr lang="en-GB" dirty="0" smtClean="0">
                <a:latin typeface="Segoe"/>
              </a:rPr>
              <a:t>Classification </a:t>
            </a:r>
            <a:r>
              <a:rPr lang="en-GB" dirty="0">
                <a:latin typeface="Segoe"/>
              </a:rPr>
              <a:t>with Azure ML and </a:t>
            </a:r>
            <a:r>
              <a:rPr lang="en-GB" dirty="0" smtClean="0">
                <a:latin typeface="Segoe"/>
              </a:rPr>
              <a:t>Python</a:t>
            </a:r>
            <a:endParaRPr lang="en-GB" dirty="0">
              <a:latin typeface="Segoe"/>
            </a:endParaRP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Summary</a:t>
            </a:r>
            <a:endParaRPr lang="en-US" dirty="0">
              <a:latin typeface="Segoe"/>
            </a:endParaRPr>
          </a:p>
        </p:txBody>
      </p:sp>
    </p:spTree>
    <p:extLst>
      <p:ext uri="{BB962C8B-B14F-4D97-AF65-F5344CB8AC3E}">
        <p14:creationId xmlns:p14="http://schemas.microsoft.com/office/powerpoint/2010/main" val="33638650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Classification modelling process</a:t>
            </a:r>
          </a:p>
          <a:p>
            <a:r>
              <a:rPr lang="en-GB" dirty="0" smtClean="0">
                <a:latin typeface="Segoe"/>
              </a:rPr>
              <a:t>Metrics for classification</a:t>
            </a:r>
          </a:p>
          <a:p>
            <a:r>
              <a:rPr lang="en-GB" dirty="0" smtClean="0">
                <a:latin typeface="Segoe"/>
              </a:rPr>
              <a:t>Classification with Azure ML and R</a:t>
            </a:r>
            <a:endParaRPr lang="en-GB" dirty="0">
              <a:latin typeface="Segoe"/>
            </a:endParaRPr>
          </a:p>
          <a:p>
            <a:r>
              <a:rPr lang="en-GB" dirty="0" smtClean="0">
                <a:latin typeface="Segoe"/>
              </a:rPr>
              <a:t>Classification </a:t>
            </a:r>
            <a:r>
              <a:rPr lang="en-GB" dirty="0">
                <a:latin typeface="Segoe"/>
              </a:rPr>
              <a:t>with Azure ML and </a:t>
            </a:r>
            <a:r>
              <a:rPr lang="en-GB" dirty="0" smtClean="0">
                <a:latin typeface="Segoe"/>
              </a:rPr>
              <a:t>Python</a:t>
            </a:r>
            <a:endParaRPr lang="en-GB" dirty="0">
              <a:latin typeface="Segoe"/>
            </a:endParaRP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Overview</a:t>
            </a:r>
            <a:endParaRPr lang="en-US" dirty="0">
              <a:latin typeface="Segoe"/>
            </a:endParaRP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pic>
        <p:nvPicPr>
          <p:cNvPr id="4" name="Picture 3" descr="ClassificImage.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41044" y="2125147"/>
            <a:ext cx="3365624" cy="3999078"/>
          </a:xfrm>
          <a:prstGeom prst="rect">
            <a:avLst/>
          </a:prstGeom>
        </p:spPr>
      </p:pic>
      <p:sp>
        <p:nvSpPr>
          <p:cNvPr id="9" name="Content Placeholder 2"/>
          <p:cNvSpPr txBox="1">
            <a:spLocks/>
          </p:cNvSpPr>
          <p:nvPr/>
        </p:nvSpPr>
        <p:spPr>
          <a:xfrm>
            <a:off x="379413" y="795564"/>
            <a:ext cx="92344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Formally, given training set (</a:t>
            </a:r>
            <a:r>
              <a:rPr lang="en-US" dirty="0" err="1" smtClean="0"/>
              <a:t>x</a:t>
            </a:r>
            <a:r>
              <a:rPr lang="en-US" baseline="-25000" dirty="0" err="1" smtClean="0"/>
              <a:t>i,</a:t>
            </a:r>
            <a:r>
              <a:rPr lang="en-US" dirty="0" err="1" smtClean="0"/>
              <a:t>y</a:t>
            </a:r>
            <a:r>
              <a:rPr lang="en-US" baseline="-25000" dirty="0" err="1" smtClean="0"/>
              <a:t>i</a:t>
            </a:r>
            <a:r>
              <a:rPr lang="en-US" dirty="0" smtClean="0"/>
              <a:t>) for </a:t>
            </a:r>
            <a:r>
              <a:rPr lang="en-US" dirty="0" err="1" smtClean="0"/>
              <a:t>i</a:t>
            </a:r>
            <a:r>
              <a:rPr lang="en-US" dirty="0" smtClean="0"/>
              <a:t>=1…n, we want to create a classification model f that can predict label y for a new x.  </a:t>
            </a:r>
            <a:endParaRPr lang="en-US" dirty="0"/>
          </a:p>
        </p:txBody>
      </p:sp>
      <p:cxnSp>
        <p:nvCxnSpPr>
          <p:cNvPr id="14" name="Straight Arrow Connector 13"/>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674556" y="6334780"/>
            <a:ext cx="912630" cy="523220"/>
          </a:xfrm>
          <a:prstGeom prst="rect">
            <a:avLst/>
          </a:prstGeom>
          <a:noFill/>
        </p:spPr>
        <p:txBody>
          <a:bodyPr wrap="none" rtlCol="0">
            <a:spAutoFit/>
          </a:bodyPr>
          <a:lstStyle/>
          <a:p>
            <a:r>
              <a:rPr lang="en-US" sz="2800" dirty="0" smtClean="0"/>
              <a:t>1925</a:t>
            </a:r>
            <a:endParaRPr lang="en-US" sz="2800" dirty="0"/>
          </a:p>
        </p:txBody>
      </p:sp>
      <p:sp>
        <p:nvSpPr>
          <p:cNvPr id="19" name="TextBox 18"/>
          <p:cNvSpPr txBox="1"/>
          <p:nvPr/>
        </p:nvSpPr>
        <p:spPr>
          <a:xfrm>
            <a:off x="10735733" y="6334780"/>
            <a:ext cx="912630" cy="523220"/>
          </a:xfrm>
          <a:prstGeom prst="rect">
            <a:avLst/>
          </a:prstGeom>
          <a:noFill/>
        </p:spPr>
        <p:txBody>
          <a:bodyPr wrap="none" rtlCol="0">
            <a:spAutoFit/>
          </a:bodyPr>
          <a:lstStyle/>
          <a:p>
            <a:r>
              <a:rPr lang="en-US" sz="2800" dirty="0" smtClean="0"/>
              <a:t>2015</a:t>
            </a:r>
            <a:endParaRPr lang="en-US" sz="2800" dirty="0"/>
          </a:p>
        </p:txBody>
      </p:sp>
      <p:sp>
        <p:nvSpPr>
          <p:cNvPr id="20" name="TextBox 19"/>
          <p:cNvSpPr txBox="1"/>
          <p:nvPr/>
        </p:nvSpPr>
        <p:spPr>
          <a:xfrm>
            <a:off x="8153400" y="6306558"/>
            <a:ext cx="1987568" cy="523220"/>
          </a:xfrm>
          <a:prstGeom prst="rect">
            <a:avLst/>
          </a:prstGeom>
          <a:noFill/>
        </p:spPr>
        <p:txBody>
          <a:bodyPr wrap="none" rtlCol="0">
            <a:spAutoFit/>
          </a:bodyPr>
          <a:lstStyle/>
          <a:p>
            <a:r>
              <a:rPr lang="en-US" sz="2800" dirty="0" smtClean="0"/>
              <a:t>Oldest cable</a:t>
            </a:r>
            <a:endParaRPr lang="en-US" sz="2800" dirty="0"/>
          </a:p>
        </p:txBody>
      </p:sp>
      <p:sp>
        <p:nvSpPr>
          <p:cNvPr id="21" name="TextBox 20"/>
          <p:cNvSpPr txBox="1"/>
          <p:nvPr/>
        </p:nvSpPr>
        <p:spPr>
          <a:xfrm rot="16200000">
            <a:off x="4556477" y="4088292"/>
            <a:ext cx="2628218" cy="523220"/>
          </a:xfrm>
          <a:prstGeom prst="rect">
            <a:avLst/>
          </a:prstGeom>
          <a:noFill/>
        </p:spPr>
        <p:txBody>
          <a:bodyPr wrap="none" rtlCol="0">
            <a:spAutoFit/>
          </a:bodyPr>
          <a:lstStyle/>
          <a:p>
            <a:r>
              <a:rPr lang="en-US" sz="2800" dirty="0" smtClean="0"/>
              <a:t> Events Last Year</a:t>
            </a:r>
            <a:endParaRPr lang="en-US" sz="2800" dirty="0"/>
          </a:p>
        </p:txBody>
      </p:sp>
      <p:sp>
        <p:nvSpPr>
          <p:cNvPr id="22" name="TextBox 21"/>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23" name="TextBox 22"/>
          <p:cNvSpPr txBox="1"/>
          <p:nvPr/>
        </p:nvSpPr>
        <p:spPr>
          <a:xfrm>
            <a:off x="5568246" y="1982913"/>
            <a:ext cx="548648" cy="523220"/>
          </a:xfrm>
          <a:prstGeom prst="rect">
            <a:avLst/>
          </a:prstGeom>
          <a:noFill/>
        </p:spPr>
        <p:txBody>
          <a:bodyPr wrap="none" rtlCol="0">
            <a:spAutoFit/>
          </a:bodyPr>
          <a:lstStyle/>
          <a:p>
            <a:r>
              <a:rPr lang="en-US" sz="2800" dirty="0" smtClean="0"/>
              <a:t>20</a:t>
            </a:r>
            <a:endParaRPr lang="en-US" sz="2800" dirty="0"/>
          </a:p>
        </p:txBody>
      </p:sp>
      <p:sp>
        <p:nvSpPr>
          <p:cNvPr id="3" name="TextBox 2"/>
          <p:cNvSpPr txBox="1"/>
          <p:nvPr/>
        </p:nvSpPr>
        <p:spPr>
          <a:xfrm>
            <a:off x="10018889" y="2539999"/>
            <a:ext cx="727032" cy="369332"/>
          </a:xfrm>
          <a:prstGeom prst="rect">
            <a:avLst/>
          </a:prstGeom>
          <a:noFill/>
        </p:spPr>
        <p:txBody>
          <a:bodyPr wrap="none" rtlCol="0">
            <a:spAutoFit/>
          </a:bodyPr>
          <a:lstStyle/>
          <a:p>
            <a:r>
              <a:rPr lang="en-US" dirty="0"/>
              <a:t>f</a:t>
            </a:r>
            <a:r>
              <a:rPr lang="en-US" dirty="0" smtClean="0"/>
              <a:t>(x)=0</a:t>
            </a:r>
            <a:endParaRPr lang="en-US" dirty="0"/>
          </a:p>
        </p:txBody>
      </p:sp>
      <p:sp>
        <p:nvSpPr>
          <p:cNvPr id="25" name="TextBox 24"/>
          <p:cNvSpPr txBox="1"/>
          <p:nvPr/>
        </p:nvSpPr>
        <p:spPr>
          <a:xfrm>
            <a:off x="10975623" y="2438399"/>
            <a:ext cx="727032" cy="369332"/>
          </a:xfrm>
          <a:prstGeom prst="rect">
            <a:avLst/>
          </a:prstGeom>
          <a:noFill/>
        </p:spPr>
        <p:txBody>
          <a:bodyPr wrap="none" rtlCol="0">
            <a:spAutoFit/>
          </a:bodyPr>
          <a:lstStyle/>
          <a:p>
            <a:r>
              <a:rPr lang="en-US" dirty="0"/>
              <a:t>f</a:t>
            </a:r>
            <a:r>
              <a:rPr lang="en-US" dirty="0" smtClean="0"/>
              <a:t>(x)&lt;0</a:t>
            </a:r>
            <a:endParaRPr lang="en-US" dirty="0"/>
          </a:p>
        </p:txBody>
      </p:sp>
      <p:sp>
        <p:nvSpPr>
          <p:cNvPr id="26" name="TextBox 25"/>
          <p:cNvSpPr txBox="1"/>
          <p:nvPr/>
        </p:nvSpPr>
        <p:spPr>
          <a:xfrm>
            <a:off x="8997246" y="2040465"/>
            <a:ext cx="727032" cy="369332"/>
          </a:xfrm>
          <a:prstGeom prst="rect">
            <a:avLst/>
          </a:prstGeom>
          <a:noFill/>
        </p:spPr>
        <p:txBody>
          <a:bodyPr wrap="none" rtlCol="0">
            <a:spAutoFit/>
          </a:bodyPr>
          <a:lstStyle/>
          <a:p>
            <a:r>
              <a:rPr lang="en-US" dirty="0"/>
              <a:t>f</a:t>
            </a:r>
            <a:r>
              <a:rPr lang="en-US" dirty="0" smtClean="0"/>
              <a:t>(x)&gt;0</a:t>
            </a:r>
            <a:endParaRPr lang="en-US" dirty="0"/>
          </a:p>
        </p:txBody>
      </p:sp>
      <p:sp>
        <p:nvSpPr>
          <p:cNvPr id="8" name="TextBox 7"/>
          <p:cNvSpPr txBox="1"/>
          <p:nvPr/>
        </p:nvSpPr>
        <p:spPr>
          <a:xfrm>
            <a:off x="296333" y="2964892"/>
            <a:ext cx="4923418" cy="707886"/>
          </a:xfrm>
          <a:prstGeom prst="rect">
            <a:avLst/>
          </a:prstGeom>
          <a:noFill/>
        </p:spPr>
        <p:txBody>
          <a:bodyPr wrap="none" rtlCol="0">
            <a:spAutoFit/>
          </a:bodyPr>
          <a:lstStyle/>
          <a:p>
            <a:endParaRPr lang="en-US" sz="2000" dirty="0" smtClean="0"/>
          </a:p>
          <a:p>
            <a:r>
              <a:rPr lang="en-US" sz="2000" dirty="0" smtClean="0"/>
              <a:t>f(x) = function(Events Last Year, Oldest Cable) </a:t>
            </a:r>
            <a:endParaRPr lang="en-US" sz="2000" dirty="0"/>
          </a:p>
        </p:txBody>
      </p:sp>
      <p:grpSp>
        <p:nvGrpSpPr>
          <p:cNvPr id="28" name="Group 27"/>
          <p:cNvGrpSpPr/>
          <p:nvPr/>
        </p:nvGrpSpPr>
        <p:grpSpPr>
          <a:xfrm>
            <a:off x="9468464" y="5082020"/>
            <a:ext cx="2179898" cy="1000985"/>
            <a:chOff x="429591" y="3754904"/>
            <a:chExt cx="1787585" cy="820839"/>
          </a:xfrm>
        </p:grpSpPr>
        <p:sp>
          <p:nvSpPr>
            <p:cNvPr id="29" name="Trapezoid 28"/>
            <p:cNvSpPr/>
            <p:nvPr/>
          </p:nvSpPr>
          <p:spPr>
            <a:xfrm>
              <a:off x="429591" y="3754904"/>
              <a:ext cx="1787585" cy="820839"/>
            </a:xfrm>
            <a:prstGeom prst="trapezoid">
              <a:avLst/>
            </a:prstGeom>
            <a:solidFill>
              <a:schemeClr val="bg1">
                <a:lumMod val="7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Summing Junction 29"/>
            <p:cNvSpPr/>
            <p:nvPr/>
          </p:nvSpPr>
          <p:spPr>
            <a:xfrm>
              <a:off x="852691" y="3920387"/>
              <a:ext cx="951929" cy="442451"/>
            </a:xfrm>
            <a:prstGeom prst="flowChartSummingJunction">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6365729" y="1639362"/>
            <a:ext cx="2179898" cy="1777134"/>
            <a:chOff x="6437285" y="1541861"/>
            <a:chExt cx="2179898" cy="1777134"/>
          </a:xfrm>
        </p:grpSpPr>
        <p:sp>
          <p:nvSpPr>
            <p:cNvPr id="32" name="Trapezoid 31"/>
            <p:cNvSpPr/>
            <p:nvPr/>
          </p:nvSpPr>
          <p:spPr>
            <a:xfrm>
              <a:off x="6437285" y="2224058"/>
              <a:ext cx="2179898" cy="1000985"/>
            </a:xfrm>
            <a:prstGeom prst="trapezoid">
              <a:avLst/>
            </a:prstGeom>
            <a:solidFill>
              <a:schemeClr val="bg1">
                <a:lumMod val="7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924580" y="2444283"/>
              <a:ext cx="1155736" cy="542501"/>
            </a:xfrm>
            <a:prstGeom prst="ellipse">
              <a:avLst/>
            </a:prstGeom>
            <a:gradFill flip="none" rotWithShape="1">
              <a:gsLst>
                <a:gs pos="0">
                  <a:schemeClr val="tx1">
                    <a:lumMod val="95000"/>
                    <a:lumOff val="5000"/>
                  </a:schemeClr>
                </a:gs>
                <a:gs pos="50000">
                  <a:schemeClr val="tx1">
                    <a:lumMod val="65000"/>
                    <a:lumOff val="35000"/>
                  </a:schemeClr>
                </a:gs>
                <a:gs pos="100000">
                  <a:schemeClr val="bg1">
                    <a:lumMod val="50000"/>
                  </a:scheme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a:off x="6680889" y="1541861"/>
              <a:ext cx="1692689" cy="1777134"/>
              <a:chOff x="3399175" y="4696691"/>
              <a:chExt cx="1692689" cy="1777134"/>
            </a:xfrm>
          </p:grpSpPr>
          <p:sp>
            <p:nvSpPr>
              <p:cNvPr id="35" name="Oval 5"/>
              <p:cNvSpPr>
                <a:spLocks noChangeArrowheads="1"/>
              </p:cNvSpPr>
              <p:nvPr/>
            </p:nvSpPr>
            <p:spPr bwMode="auto">
              <a:xfrm>
                <a:off x="3399175" y="4696691"/>
                <a:ext cx="1692689" cy="1777134"/>
              </a:xfrm>
              <a:prstGeom prst="ellipse">
                <a:avLst/>
              </a:prstGeom>
              <a:solidFill>
                <a:srgbClr val="FF8C00"/>
              </a:solidFill>
              <a:ln>
                <a:noFill/>
              </a:ln>
              <a:effectLst>
                <a:softEdge rad="3175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7"/>
              <p:cNvSpPr>
                <a:spLocks/>
              </p:cNvSpPr>
              <p:nvPr/>
            </p:nvSpPr>
            <p:spPr bwMode="auto">
              <a:xfrm>
                <a:off x="3902076" y="5684838"/>
                <a:ext cx="285750" cy="333375"/>
              </a:xfrm>
              <a:custGeom>
                <a:avLst/>
                <a:gdLst>
                  <a:gd name="T0" fmla="*/ 180 w 180"/>
                  <a:gd name="T1" fmla="*/ 180 h 210"/>
                  <a:gd name="T2" fmla="*/ 180 w 180"/>
                  <a:gd name="T3" fmla="*/ 180 h 210"/>
                  <a:gd name="T4" fmla="*/ 0 w 180"/>
                  <a:gd name="T5" fmla="*/ 0 h 210"/>
                  <a:gd name="T6" fmla="*/ 153 w 180"/>
                  <a:gd name="T7" fmla="*/ 207 h 210"/>
                  <a:gd name="T8" fmla="*/ 153 w 180"/>
                  <a:gd name="T9" fmla="*/ 210 h 210"/>
                  <a:gd name="T10" fmla="*/ 180 w 180"/>
                  <a:gd name="T11" fmla="*/ 180 h 210"/>
                </a:gdLst>
                <a:ahLst/>
                <a:cxnLst>
                  <a:cxn ang="0">
                    <a:pos x="T0" y="T1"/>
                  </a:cxn>
                  <a:cxn ang="0">
                    <a:pos x="T2" y="T3"/>
                  </a:cxn>
                  <a:cxn ang="0">
                    <a:pos x="T4" y="T5"/>
                  </a:cxn>
                  <a:cxn ang="0">
                    <a:pos x="T6" y="T7"/>
                  </a:cxn>
                  <a:cxn ang="0">
                    <a:pos x="T8" y="T9"/>
                  </a:cxn>
                  <a:cxn ang="0">
                    <a:pos x="T10" y="T11"/>
                  </a:cxn>
                </a:cxnLst>
                <a:rect l="0" t="0" r="r" b="b"/>
                <a:pathLst>
                  <a:path w="180" h="210">
                    <a:moveTo>
                      <a:pt x="180" y="180"/>
                    </a:moveTo>
                    <a:lnTo>
                      <a:pt x="180" y="180"/>
                    </a:lnTo>
                    <a:lnTo>
                      <a:pt x="0" y="0"/>
                    </a:lnTo>
                    <a:lnTo>
                      <a:pt x="153" y="207"/>
                    </a:lnTo>
                    <a:lnTo>
                      <a:pt x="153" y="210"/>
                    </a:lnTo>
                    <a:lnTo>
                      <a:pt x="180" y="18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p:nvSpPr>
            <p:spPr bwMode="auto">
              <a:xfrm>
                <a:off x="3816351" y="5262563"/>
                <a:ext cx="414338" cy="476250"/>
              </a:xfrm>
              <a:custGeom>
                <a:avLst/>
                <a:gdLst>
                  <a:gd name="T0" fmla="*/ 261 w 261"/>
                  <a:gd name="T1" fmla="*/ 260 h 300"/>
                  <a:gd name="T2" fmla="*/ 261 w 261"/>
                  <a:gd name="T3" fmla="*/ 260 h 300"/>
                  <a:gd name="T4" fmla="*/ 0 w 261"/>
                  <a:gd name="T5" fmla="*/ 0 h 300"/>
                  <a:gd name="T6" fmla="*/ 221 w 261"/>
                  <a:gd name="T7" fmla="*/ 300 h 300"/>
                  <a:gd name="T8" fmla="*/ 221 w 261"/>
                  <a:gd name="T9" fmla="*/ 300 h 300"/>
                  <a:gd name="T10" fmla="*/ 261 w 261"/>
                  <a:gd name="T11" fmla="*/ 260 h 300"/>
                </a:gdLst>
                <a:ahLst/>
                <a:cxnLst>
                  <a:cxn ang="0">
                    <a:pos x="T0" y="T1"/>
                  </a:cxn>
                  <a:cxn ang="0">
                    <a:pos x="T2" y="T3"/>
                  </a:cxn>
                  <a:cxn ang="0">
                    <a:pos x="T4" y="T5"/>
                  </a:cxn>
                  <a:cxn ang="0">
                    <a:pos x="T6" y="T7"/>
                  </a:cxn>
                  <a:cxn ang="0">
                    <a:pos x="T8" y="T9"/>
                  </a:cxn>
                  <a:cxn ang="0">
                    <a:pos x="T10" y="T11"/>
                  </a:cxn>
                </a:cxnLst>
                <a:rect l="0" t="0" r="r" b="b"/>
                <a:pathLst>
                  <a:path w="261" h="300">
                    <a:moveTo>
                      <a:pt x="261" y="260"/>
                    </a:moveTo>
                    <a:lnTo>
                      <a:pt x="261" y="260"/>
                    </a:lnTo>
                    <a:lnTo>
                      <a:pt x="0" y="0"/>
                    </a:lnTo>
                    <a:lnTo>
                      <a:pt x="221" y="300"/>
                    </a:lnTo>
                    <a:lnTo>
                      <a:pt x="221" y="300"/>
                    </a:lnTo>
                    <a:lnTo>
                      <a:pt x="261" y="26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9"/>
              <p:cNvSpPr>
                <a:spLocks/>
              </p:cNvSpPr>
              <p:nvPr/>
            </p:nvSpPr>
            <p:spPr bwMode="auto">
              <a:xfrm>
                <a:off x="3981451" y="5156200"/>
                <a:ext cx="227013" cy="265113"/>
              </a:xfrm>
              <a:custGeom>
                <a:avLst/>
                <a:gdLst>
                  <a:gd name="T0" fmla="*/ 143 w 143"/>
                  <a:gd name="T1" fmla="*/ 143 h 167"/>
                  <a:gd name="T2" fmla="*/ 143 w 143"/>
                  <a:gd name="T3" fmla="*/ 143 h 167"/>
                  <a:gd name="T4" fmla="*/ 0 w 143"/>
                  <a:gd name="T5" fmla="*/ 0 h 167"/>
                  <a:gd name="T6" fmla="*/ 120 w 143"/>
                  <a:gd name="T7" fmla="*/ 163 h 167"/>
                  <a:gd name="T8" fmla="*/ 120 w 143"/>
                  <a:gd name="T9" fmla="*/ 167 h 167"/>
                  <a:gd name="T10" fmla="*/ 143 w 143"/>
                  <a:gd name="T11" fmla="*/ 143 h 167"/>
                </a:gdLst>
                <a:ahLst/>
                <a:cxnLst>
                  <a:cxn ang="0">
                    <a:pos x="T0" y="T1"/>
                  </a:cxn>
                  <a:cxn ang="0">
                    <a:pos x="T2" y="T3"/>
                  </a:cxn>
                  <a:cxn ang="0">
                    <a:pos x="T4" y="T5"/>
                  </a:cxn>
                  <a:cxn ang="0">
                    <a:pos x="T6" y="T7"/>
                  </a:cxn>
                  <a:cxn ang="0">
                    <a:pos x="T8" y="T9"/>
                  </a:cxn>
                  <a:cxn ang="0">
                    <a:pos x="T10" y="T11"/>
                  </a:cxn>
                </a:cxnLst>
                <a:rect l="0" t="0" r="r" b="b"/>
                <a:pathLst>
                  <a:path w="143" h="167">
                    <a:moveTo>
                      <a:pt x="143" y="143"/>
                    </a:moveTo>
                    <a:lnTo>
                      <a:pt x="143" y="143"/>
                    </a:lnTo>
                    <a:lnTo>
                      <a:pt x="0" y="0"/>
                    </a:lnTo>
                    <a:lnTo>
                      <a:pt x="120" y="163"/>
                    </a:lnTo>
                    <a:lnTo>
                      <a:pt x="120" y="167"/>
                    </a:lnTo>
                    <a:lnTo>
                      <a:pt x="143" y="143"/>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0"/>
              <p:cNvSpPr>
                <a:spLocks/>
              </p:cNvSpPr>
              <p:nvPr/>
            </p:nvSpPr>
            <p:spPr bwMode="auto">
              <a:xfrm>
                <a:off x="4192588" y="5684838"/>
                <a:ext cx="287338" cy="333375"/>
              </a:xfrm>
              <a:custGeom>
                <a:avLst/>
                <a:gdLst>
                  <a:gd name="T0" fmla="*/ 0 w 181"/>
                  <a:gd name="T1" fmla="*/ 180 h 210"/>
                  <a:gd name="T2" fmla="*/ 4 w 181"/>
                  <a:gd name="T3" fmla="*/ 180 h 210"/>
                  <a:gd name="T4" fmla="*/ 181 w 181"/>
                  <a:gd name="T5" fmla="*/ 0 h 210"/>
                  <a:gd name="T6" fmla="*/ 30 w 181"/>
                  <a:gd name="T7" fmla="*/ 207 h 210"/>
                  <a:gd name="T8" fmla="*/ 27 w 181"/>
                  <a:gd name="T9" fmla="*/ 210 h 210"/>
                  <a:gd name="T10" fmla="*/ 0 w 181"/>
                  <a:gd name="T11" fmla="*/ 180 h 210"/>
                </a:gdLst>
                <a:ahLst/>
                <a:cxnLst>
                  <a:cxn ang="0">
                    <a:pos x="T0" y="T1"/>
                  </a:cxn>
                  <a:cxn ang="0">
                    <a:pos x="T2" y="T3"/>
                  </a:cxn>
                  <a:cxn ang="0">
                    <a:pos x="T4" y="T5"/>
                  </a:cxn>
                  <a:cxn ang="0">
                    <a:pos x="T6" y="T7"/>
                  </a:cxn>
                  <a:cxn ang="0">
                    <a:pos x="T8" y="T9"/>
                  </a:cxn>
                  <a:cxn ang="0">
                    <a:pos x="T10" y="T11"/>
                  </a:cxn>
                </a:cxnLst>
                <a:rect l="0" t="0" r="r" b="b"/>
                <a:pathLst>
                  <a:path w="181" h="210">
                    <a:moveTo>
                      <a:pt x="0" y="180"/>
                    </a:moveTo>
                    <a:lnTo>
                      <a:pt x="4" y="180"/>
                    </a:lnTo>
                    <a:lnTo>
                      <a:pt x="181" y="0"/>
                    </a:lnTo>
                    <a:lnTo>
                      <a:pt x="30" y="207"/>
                    </a:lnTo>
                    <a:lnTo>
                      <a:pt x="27" y="210"/>
                    </a:lnTo>
                    <a:lnTo>
                      <a:pt x="0" y="18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1"/>
              <p:cNvSpPr>
                <a:spLocks/>
              </p:cNvSpPr>
              <p:nvPr/>
            </p:nvSpPr>
            <p:spPr bwMode="auto">
              <a:xfrm>
                <a:off x="4151313" y="5262563"/>
                <a:ext cx="419100" cy="476250"/>
              </a:xfrm>
              <a:custGeom>
                <a:avLst/>
                <a:gdLst>
                  <a:gd name="T0" fmla="*/ 0 w 264"/>
                  <a:gd name="T1" fmla="*/ 260 h 300"/>
                  <a:gd name="T2" fmla="*/ 3 w 264"/>
                  <a:gd name="T3" fmla="*/ 260 h 300"/>
                  <a:gd name="T4" fmla="*/ 264 w 264"/>
                  <a:gd name="T5" fmla="*/ 0 h 300"/>
                  <a:gd name="T6" fmla="*/ 43 w 264"/>
                  <a:gd name="T7" fmla="*/ 300 h 300"/>
                  <a:gd name="T8" fmla="*/ 40 w 264"/>
                  <a:gd name="T9" fmla="*/ 300 h 300"/>
                  <a:gd name="T10" fmla="*/ 0 w 264"/>
                  <a:gd name="T11" fmla="*/ 260 h 300"/>
                </a:gdLst>
                <a:ahLst/>
                <a:cxnLst>
                  <a:cxn ang="0">
                    <a:pos x="T0" y="T1"/>
                  </a:cxn>
                  <a:cxn ang="0">
                    <a:pos x="T2" y="T3"/>
                  </a:cxn>
                  <a:cxn ang="0">
                    <a:pos x="T4" y="T5"/>
                  </a:cxn>
                  <a:cxn ang="0">
                    <a:pos x="T6" y="T7"/>
                  </a:cxn>
                  <a:cxn ang="0">
                    <a:pos x="T8" y="T9"/>
                  </a:cxn>
                  <a:cxn ang="0">
                    <a:pos x="T10" y="T11"/>
                  </a:cxn>
                </a:cxnLst>
                <a:rect l="0" t="0" r="r" b="b"/>
                <a:pathLst>
                  <a:path w="264" h="300">
                    <a:moveTo>
                      <a:pt x="0" y="260"/>
                    </a:moveTo>
                    <a:lnTo>
                      <a:pt x="3" y="260"/>
                    </a:lnTo>
                    <a:lnTo>
                      <a:pt x="264" y="0"/>
                    </a:lnTo>
                    <a:lnTo>
                      <a:pt x="43" y="300"/>
                    </a:lnTo>
                    <a:lnTo>
                      <a:pt x="40" y="300"/>
                    </a:lnTo>
                    <a:lnTo>
                      <a:pt x="0" y="26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2"/>
              <p:cNvSpPr>
                <a:spLocks/>
              </p:cNvSpPr>
              <p:nvPr/>
            </p:nvSpPr>
            <p:spPr bwMode="auto">
              <a:xfrm>
                <a:off x="4176713" y="5156200"/>
                <a:ext cx="223838" cy="265113"/>
              </a:xfrm>
              <a:custGeom>
                <a:avLst/>
                <a:gdLst>
                  <a:gd name="T0" fmla="*/ 0 w 141"/>
                  <a:gd name="T1" fmla="*/ 143 h 167"/>
                  <a:gd name="T2" fmla="*/ 0 w 141"/>
                  <a:gd name="T3" fmla="*/ 143 h 167"/>
                  <a:gd name="T4" fmla="*/ 141 w 141"/>
                  <a:gd name="T5" fmla="*/ 0 h 167"/>
                  <a:gd name="T6" fmla="*/ 20 w 141"/>
                  <a:gd name="T7" fmla="*/ 163 h 167"/>
                  <a:gd name="T8" fmla="*/ 20 w 141"/>
                  <a:gd name="T9" fmla="*/ 167 h 167"/>
                  <a:gd name="T10" fmla="*/ 0 w 141"/>
                  <a:gd name="T11" fmla="*/ 143 h 167"/>
                </a:gdLst>
                <a:ahLst/>
                <a:cxnLst>
                  <a:cxn ang="0">
                    <a:pos x="T0" y="T1"/>
                  </a:cxn>
                  <a:cxn ang="0">
                    <a:pos x="T2" y="T3"/>
                  </a:cxn>
                  <a:cxn ang="0">
                    <a:pos x="T4" y="T5"/>
                  </a:cxn>
                  <a:cxn ang="0">
                    <a:pos x="T6" y="T7"/>
                  </a:cxn>
                  <a:cxn ang="0">
                    <a:pos x="T8" y="T9"/>
                  </a:cxn>
                  <a:cxn ang="0">
                    <a:pos x="T10" y="T11"/>
                  </a:cxn>
                </a:cxnLst>
                <a:rect l="0" t="0" r="r" b="b"/>
                <a:pathLst>
                  <a:path w="141" h="167">
                    <a:moveTo>
                      <a:pt x="0" y="143"/>
                    </a:moveTo>
                    <a:lnTo>
                      <a:pt x="0" y="143"/>
                    </a:lnTo>
                    <a:lnTo>
                      <a:pt x="141" y="0"/>
                    </a:lnTo>
                    <a:lnTo>
                      <a:pt x="20" y="163"/>
                    </a:lnTo>
                    <a:lnTo>
                      <a:pt x="20" y="167"/>
                    </a:lnTo>
                    <a:lnTo>
                      <a:pt x="0" y="143"/>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2345151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Understand data relationships</a:t>
            </a:r>
          </a:p>
          <a:p>
            <a:r>
              <a:rPr lang="en-GB" dirty="0" smtClean="0">
                <a:latin typeface="Segoe"/>
              </a:rPr>
              <a:t>Select features </a:t>
            </a:r>
          </a:p>
          <a:p>
            <a:r>
              <a:rPr lang="en-GB" dirty="0" smtClean="0">
                <a:latin typeface="Segoe"/>
              </a:rPr>
              <a:t>Select metrics</a:t>
            </a:r>
          </a:p>
          <a:p>
            <a:r>
              <a:rPr lang="en-GB" dirty="0" smtClean="0">
                <a:latin typeface="Segoe"/>
              </a:rPr>
              <a:t>Create model</a:t>
            </a:r>
          </a:p>
          <a:p>
            <a:r>
              <a:rPr lang="en-GB" dirty="0" smtClean="0">
                <a:latin typeface="Segoe"/>
              </a:rPr>
              <a:t>Evaluate model</a:t>
            </a:r>
          </a:p>
          <a:p>
            <a:r>
              <a:rPr lang="en-GB" dirty="0" smtClean="0">
                <a:latin typeface="Segoe"/>
              </a:rPr>
              <a:t>Improve model</a:t>
            </a:r>
          </a:p>
          <a:p>
            <a:r>
              <a:rPr lang="en-GB" dirty="0" smtClean="0">
                <a:latin typeface="Segoe"/>
              </a:rPr>
              <a:t>Cross Validate model</a:t>
            </a: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Classification process</a:t>
            </a:r>
            <a:endParaRPr lang="en-US" dirty="0">
              <a:latin typeface="Segoe"/>
            </a:endParaRPr>
          </a:p>
        </p:txBody>
      </p:sp>
    </p:spTree>
    <p:extLst>
      <p:ext uri="{BB962C8B-B14F-4D97-AF65-F5344CB8AC3E}">
        <p14:creationId xmlns:p14="http://schemas.microsoft.com/office/powerpoint/2010/main" val="13080864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Start by understanding errors</a:t>
            </a:r>
            <a:endParaRPr lang="en-GB" dirty="0">
              <a:latin typeface="Segoe"/>
            </a:endParaRPr>
          </a:p>
          <a:p>
            <a:r>
              <a:rPr lang="en-GB" dirty="0" smtClean="0">
                <a:latin typeface="Segoe"/>
              </a:rPr>
              <a:t>Filter or transform </a:t>
            </a:r>
            <a:r>
              <a:rPr lang="en-GB" dirty="0">
                <a:latin typeface="Segoe"/>
              </a:rPr>
              <a:t>the </a:t>
            </a:r>
            <a:r>
              <a:rPr lang="en-GB" dirty="0" smtClean="0">
                <a:latin typeface="Segoe"/>
              </a:rPr>
              <a:t>data</a:t>
            </a:r>
          </a:p>
          <a:p>
            <a:r>
              <a:rPr lang="en-GB" dirty="0" smtClean="0">
                <a:latin typeface="Segoe"/>
              </a:rPr>
              <a:t>Better </a:t>
            </a:r>
            <a:r>
              <a:rPr lang="en-GB" dirty="0">
                <a:latin typeface="Segoe"/>
              </a:rPr>
              <a:t>feature </a:t>
            </a:r>
            <a:r>
              <a:rPr lang="en-GB" dirty="0" smtClean="0">
                <a:latin typeface="Segoe"/>
              </a:rPr>
              <a:t>engineering</a:t>
            </a:r>
            <a:endParaRPr lang="en-GB" dirty="0">
              <a:latin typeface="Segoe"/>
            </a:endParaRPr>
          </a:p>
          <a:p>
            <a:r>
              <a:rPr lang="en-GB" dirty="0">
                <a:latin typeface="Segoe"/>
              </a:rPr>
              <a:t>Improve feature </a:t>
            </a:r>
            <a:r>
              <a:rPr lang="en-GB" dirty="0" smtClean="0">
                <a:latin typeface="Segoe"/>
              </a:rPr>
              <a:t>selection</a:t>
            </a:r>
          </a:p>
          <a:p>
            <a:r>
              <a:rPr lang="en-GB" dirty="0" smtClean="0">
                <a:latin typeface="Segoe"/>
              </a:rPr>
              <a:t>Use a different type of model</a:t>
            </a:r>
          </a:p>
          <a:p>
            <a:r>
              <a:rPr lang="en-GB" dirty="0" smtClean="0">
                <a:latin typeface="Segoe"/>
              </a:rPr>
              <a:t>Choice of model parameters</a:t>
            </a: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Steps to improve models</a:t>
            </a:r>
            <a:endParaRPr lang="en-US" dirty="0">
              <a:latin typeface="Segoe"/>
            </a:endParaRPr>
          </a:p>
        </p:txBody>
      </p:sp>
    </p:spTree>
    <p:extLst>
      <p:ext uri="{BB962C8B-B14F-4D97-AF65-F5344CB8AC3E}">
        <p14:creationId xmlns:p14="http://schemas.microsoft.com/office/powerpoint/2010/main" val="20048075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Trees For Classification</a:t>
            </a:r>
            <a:endParaRPr lang="en-US" dirty="0"/>
          </a:p>
        </p:txBody>
      </p:sp>
      <p:sp>
        <p:nvSpPr>
          <p:cNvPr id="3" name="Content Placeholder 2"/>
          <p:cNvSpPr>
            <a:spLocks noGrp="1"/>
          </p:cNvSpPr>
          <p:nvPr>
            <p:ph sz="quarter" idx="10"/>
          </p:nvPr>
        </p:nvSpPr>
        <p:spPr>
          <a:xfrm>
            <a:off x="294746" y="914093"/>
            <a:ext cx="11525250" cy="5290388"/>
          </a:xfrm>
        </p:spPr>
        <p:txBody>
          <a:bodyPr/>
          <a:lstStyle/>
          <a:p>
            <a:r>
              <a:rPr lang="en-US" dirty="0" smtClean="0"/>
              <a:t>Logical models</a:t>
            </a:r>
          </a:p>
        </p:txBody>
      </p:sp>
      <p:sp>
        <p:nvSpPr>
          <p:cNvPr id="4" name="TextBox 3"/>
          <p:cNvSpPr txBox="1"/>
          <p:nvPr/>
        </p:nvSpPr>
        <p:spPr>
          <a:xfrm>
            <a:off x="3149600" y="1642534"/>
            <a:ext cx="1247156" cy="523220"/>
          </a:xfrm>
          <a:prstGeom prst="rect">
            <a:avLst/>
          </a:prstGeom>
          <a:noFill/>
        </p:spPr>
        <p:txBody>
          <a:bodyPr wrap="none" rtlCol="0">
            <a:spAutoFit/>
          </a:bodyPr>
          <a:lstStyle/>
          <a:p>
            <a:r>
              <a:rPr lang="en-US" sz="2800" dirty="0" smtClean="0"/>
              <a:t>age&gt;30</a:t>
            </a:r>
            <a:endParaRPr lang="en-US" sz="2800" dirty="0"/>
          </a:p>
        </p:txBody>
      </p:sp>
      <p:sp>
        <p:nvSpPr>
          <p:cNvPr id="5" name="TextBox 4"/>
          <p:cNvSpPr txBox="1"/>
          <p:nvPr/>
        </p:nvSpPr>
        <p:spPr>
          <a:xfrm>
            <a:off x="6062133" y="1490133"/>
            <a:ext cx="1247156" cy="523220"/>
          </a:xfrm>
          <a:prstGeom prst="rect">
            <a:avLst/>
          </a:prstGeom>
          <a:noFill/>
        </p:spPr>
        <p:txBody>
          <a:bodyPr wrap="none" rtlCol="0">
            <a:spAutoFit/>
          </a:bodyPr>
          <a:lstStyle/>
          <a:p>
            <a:r>
              <a:rPr lang="en-US" sz="2800" dirty="0" smtClean="0"/>
              <a:t>age≤30</a:t>
            </a:r>
            <a:endParaRPr lang="en-US" sz="2800" dirty="0"/>
          </a:p>
        </p:txBody>
      </p:sp>
      <p:sp>
        <p:nvSpPr>
          <p:cNvPr id="8" name="TextBox 7"/>
          <p:cNvSpPr txBox="1"/>
          <p:nvPr/>
        </p:nvSpPr>
        <p:spPr>
          <a:xfrm>
            <a:off x="5046134" y="2540005"/>
            <a:ext cx="1730537" cy="523220"/>
          </a:xfrm>
          <a:prstGeom prst="rect">
            <a:avLst/>
          </a:prstGeom>
          <a:noFill/>
        </p:spPr>
        <p:txBody>
          <a:bodyPr wrap="none" rtlCol="0">
            <a:spAutoFit/>
          </a:bodyPr>
          <a:lstStyle/>
          <a:p>
            <a:r>
              <a:rPr lang="en-US" sz="2800" dirty="0" smtClean="0"/>
              <a:t>#classes&gt;8</a:t>
            </a:r>
            <a:endParaRPr lang="en-US" sz="2800" dirty="0"/>
          </a:p>
        </p:txBody>
      </p:sp>
      <p:sp>
        <p:nvSpPr>
          <p:cNvPr id="9" name="TextBox 8"/>
          <p:cNvSpPr txBox="1"/>
          <p:nvPr/>
        </p:nvSpPr>
        <p:spPr>
          <a:xfrm>
            <a:off x="7433735" y="2438402"/>
            <a:ext cx="1730537" cy="523220"/>
          </a:xfrm>
          <a:prstGeom prst="rect">
            <a:avLst/>
          </a:prstGeom>
          <a:noFill/>
        </p:spPr>
        <p:txBody>
          <a:bodyPr wrap="none" rtlCol="0">
            <a:spAutoFit/>
          </a:bodyPr>
          <a:lstStyle/>
          <a:p>
            <a:r>
              <a:rPr lang="en-US" sz="2800" dirty="0" smtClean="0"/>
              <a:t>#classes≤8</a:t>
            </a:r>
            <a:endParaRPr lang="en-US" sz="2800" dirty="0"/>
          </a:p>
        </p:txBody>
      </p:sp>
      <p:cxnSp>
        <p:nvCxnSpPr>
          <p:cNvPr id="11" name="Straight Connector 10"/>
          <p:cNvCxnSpPr/>
          <p:nvPr/>
        </p:nvCxnSpPr>
        <p:spPr>
          <a:xfrm flipV="1">
            <a:off x="3217333" y="1456268"/>
            <a:ext cx="1845734" cy="1219199"/>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flipV="1">
            <a:off x="5029201" y="1473201"/>
            <a:ext cx="1998132" cy="1100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flipV="1">
            <a:off x="7010401" y="2539999"/>
            <a:ext cx="1100665" cy="812799"/>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6282268" y="2607736"/>
            <a:ext cx="660402" cy="7789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2421467" y="2743210"/>
            <a:ext cx="660402" cy="778932"/>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flipV="1">
            <a:off x="3403599" y="2726274"/>
            <a:ext cx="1100665" cy="812799"/>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1524000" y="3640670"/>
            <a:ext cx="795871" cy="15917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flipV="1">
            <a:off x="2353737" y="3742268"/>
            <a:ext cx="406396" cy="165946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3386670" y="3674533"/>
            <a:ext cx="931330" cy="1557868"/>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37" idx="0"/>
          </p:cNvCxnSpPr>
          <p:nvPr/>
        </p:nvCxnSpPr>
        <p:spPr>
          <a:xfrm flipH="1" flipV="1">
            <a:off x="4504267" y="3725333"/>
            <a:ext cx="690719" cy="216746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5740403" y="3488267"/>
            <a:ext cx="423330" cy="179493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flipV="1">
            <a:off x="6333067" y="3522133"/>
            <a:ext cx="116840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7890937" y="3454400"/>
            <a:ext cx="237063" cy="1761069"/>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flipV="1">
            <a:off x="8144933" y="3318933"/>
            <a:ext cx="1405468" cy="2167467"/>
          </a:xfrm>
          <a:prstGeom prst="line">
            <a:avLst/>
          </a:prstGeom>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389466" y="5401734"/>
            <a:ext cx="1821708" cy="523220"/>
          </a:xfrm>
          <a:prstGeom prst="rect">
            <a:avLst/>
          </a:prstGeom>
          <a:noFill/>
        </p:spPr>
        <p:txBody>
          <a:bodyPr wrap="none" rtlCol="0">
            <a:spAutoFit/>
          </a:bodyPr>
          <a:lstStyle/>
          <a:p>
            <a:r>
              <a:rPr lang="en-US" sz="2800" dirty="0" smtClean="0"/>
              <a:t>Predict y=1</a:t>
            </a:r>
            <a:endParaRPr lang="en-US" sz="2800" dirty="0"/>
          </a:p>
        </p:txBody>
      </p:sp>
      <p:sp>
        <p:nvSpPr>
          <p:cNvPr id="34" name="TextBox 33"/>
          <p:cNvSpPr txBox="1"/>
          <p:nvPr/>
        </p:nvSpPr>
        <p:spPr>
          <a:xfrm>
            <a:off x="1896532" y="6079067"/>
            <a:ext cx="1931639" cy="523220"/>
          </a:xfrm>
          <a:prstGeom prst="rect">
            <a:avLst/>
          </a:prstGeom>
          <a:noFill/>
        </p:spPr>
        <p:txBody>
          <a:bodyPr wrap="none" rtlCol="0">
            <a:spAutoFit/>
          </a:bodyPr>
          <a:lstStyle/>
          <a:p>
            <a:r>
              <a:rPr lang="en-US" sz="2800" dirty="0" smtClean="0"/>
              <a:t>Predict y=-1</a:t>
            </a:r>
            <a:endParaRPr lang="en-US" sz="2800" dirty="0"/>
          </a:p>
        </p:txBody>
      </p:sp>
      <p:sp>
        <p:nvSpPr>
          <p:cNvPr id="36" name="TextBox 35"/>
          <p:cNvSpPr txBox="1"/>
          <p:nvPr/>
        </p:nvSpPr>
        <p:spPr>
          <a:xfrm>
            <a:off x="2878666" y="5300134"/>
            <a:ext cx="1931639" cy="523220"/>
          </a:xfrm>
          <a:prstGeom prst="rect">
            <a:avLst/>
          </a:prstGeom>
          <a:noFill/>
        </p:spPr>
        <p:txBody>
          <a:bodyPr wrap="none" rtlCol="0">
            <a:spAutoFit/>
          </a:bodyPr>
          <a:lstStyle/>
          <a:p>
            <a:r>
              <a:rPr lang="en-US" sz="2800" dirty="0" smtClean="0"/>
              <a:t>Predict y=-1</a:t>
            </a:r>
            <a:endParaRPr lang="en-US" sz="2800" dirty="0"/>
          </a:p>
        </p:txBody>
      </p:sp>
      <p:sp>
        <p:nvSpPr>
          <p:cNvPr id="37" name="TextBox 36"/>
          <p:cNvSpPr txBox="1"/>
          <p:nvPr/>
        </p:nvSpPr>
        <p:spPr>
          <a:xfrm>
            <a:off x="4284132" y="5892801"/>
            <a:ext cx="1821708" cy="523220"/>
          </a:xfrm>
          <a:prstGeom prst="rect">
            <a:avLst/>
          </a:prstGeom>
          <a:noFill/>
        </p:spPr>
        <p:txBody>
          <a:bodyPr wrap="none" rtlCol="0">
            <a:spAutoFit/>
          </a:bodyPr>
          <a:lstStyle/>
          <a:p>
            <a:r>
              <a:rPr lang="en-US" sz="2800" dirty="0" smtClean="0"/>
              <a:t>Predict y=1</a:t>
            </a:r>
            <a:endParaRPr lang="en-US" sz="2800" dirty="0"/>
          </a:p>
        </p:txBody>
      </p:sp>
      <p:sp>
        <p:nvSpPr>
          <p:cNvPr id="39" name="TextBox 38"/>
          <p:cNvSpPr txBox="1"/>
          <p:nvPr/>
        </p:nvSpPr>
        <p:spPr>
          <a:xfrm>
            <a:off x="5249333" y="5266267"/>
            <a:ext cx="1931639" cy="523220"/>
          </a:xfrm>
          <a:prstGeom prst="rect">
            <a:avLst/>
          </a:prstGeom>
          <a:noFill/>
        </p:spPr>
        <p:txBody>
          <a:bodyPr wrap="none" rtlCol="0">
            <a:spAutoFit/>
          </a:bodyPr>
          <a:lstStyle/>
          <a:p>
            <a:r>
              <a:rPr lang="en-US" sz="2800" dirty="0" smtClean="0"/>
              <a:t>Predict y=-1</a:t>
            </a:r>
            <a:endParaRPr lang="en-US" sz="2800" dirty="0"/>
          </a:p>
        </p:txBody>
      </p:sp>
      <p:sp>
        <p:nvSpPr>
          <p:cNvPr id="40" name="TextBox 39"/>
          <p:cNvSpPr txBox="1"/>
          <p:nvPr/>
        </p:nvSpPr>
        <p:spPr>
          <a:xfrm>
            <a:off x="6637869" y="5825067"/>
            <a:ext cx="1821708" cy="523220"/>
          </a:xfrm>
          <a:prstGeom prst="rect">
            <a:avLst/>
          </a:prstGeom>
          <a:noFill/>
        </p:spPr>
        <p:txBody>
          <a:bodyPr wrap="none" rtlCol="0">
            <a:spAutoFit/>
          </a:bodyPr>
          <a:lstStyle/>
          <a:p>
            <a:r>
              <a:rPr lang="en-US" sz="2800" dirty="0" smtClean="0"/>
              <a:t>Predict y=1</a:t>
            </a:r>
            <a:endParaRPr lang="en-US" sz="2800" dirty="0"/>
          </a:p>
        </p:txBody>
      </p:sp>
      <p:sp>
        <p:nvSpPr>
          <p:cNvPr id="42" name="TextBox 41"/>
          <p:cNvSpPr txBox="1"/>
          <p:nvPr/>
        </p:nvSpPr>
        <p:spPr>
          <a:xfrm>
            <a:off x="7399866" y="5215468"/>
            <a:ext cx="1931639" cy="523220"/>
          </a:xfrm>
          <a:prstGeom prst="rect">
            <a:avLst/>
          </a:prstGeom>
          <a:noFill/>
        </p:spPr>
        <p:txBody>
          <a:bodyPr wrap="none" rtlCol="0">
            <a:spAutoFit/>
          </a:bodyPr>
          <a:lstStyle/>
          <a:p>
            <a:r>
              <a:rPr lang="en-US" sz="2800" dirty="0" smtClean="0"/>
              <a:t>Predict y=-1</a:t>
            </a:r>
            <a:endParaRPr lang="en-US" sz="2800" dirty="0"/>
          </a:p>
        </p:txBody>
      </p:sp>
      <p:sp>
        <p:nvSpPr>
          <p:cNvPr id="51" name="TextBox 50"/>
          <p:cNvSpPr txBox="1"/>
          <p:nvPr/>
        </p:nvSpPr>
        <p:spPr>
          <a:xfrm>
            <a:off x="8195728" y="5571068"/>
            <a:ext cx="1821708" cy="523220"/>
          </a:xfrm>
          <a:prstGeom prst="rect">
            <a:avLst/>
          </a:prstGeom>
          <a:noFill/>
        </p:spPr>
        <p:txBody>
          <a:bodyPr wrap="none" rtlCol="0">
            <a:spAutoFit/>
          </a:bodyPr>
          <a:lstStyle/>
          <a:p>
            <a:r>
              <a:rPr lang="en-US" sz="2800" dirty="0" smtClean="0"/>
              <a:t>Predict y=1</a:t>
            </a:r>
            <a:endParaRPr lang="en-US" sz="2800" dirty="0"/>
          </a:p>
        </p:txBody>
      </p:sp>
      <p:sp>
        <p:nvSpPr>
          <p:cNvPr id="57" name="TextBox 56"/>
          <p:cNvSpPr txBox="1"/>
          <p:nvPr/>
        </p:nvSpPr>
        <p:spPr>
          <a:xfrm>
            <a:off x="6434669" y="4555072"/>
            <a:ext cx="944339" cy="400110"/>
          </a:xfrm>
          <a:prstGeom prst="rect">
            <a:avLst/>
          </a:prstGeom>
          <a:noFill/>
        </p:spPr>
        <p:txBody>
          <a:bodyPr wrap="none" rtlCol="0">
            <a:spAutoFit/>
          </a:bodyPr>
          <a:lstStyle/>
          <a:p>
            <a:r>
              <a:rPr lang="en-US" sz="2000" dirty="0" smtClean="0"/>
              <a:t>Female</a:t>
            </a:r>
            <a:endParaRPr lang="en-US" sz="2000" dirty="0"/>
          </a:p>
        </p:txBody>
      </p:sp>
      <p:sp>
        <p:nvSpPr>
          <p:cNvPr id="58" name="TextBox 57"/>
          <p:cNvSpPr txBox="1"/>
          <p:nvPr/>
        </p:nvSpPr>
        <p:spPr>
          <a:xfrm>
            <a:off x="5249331" y="4301070"/>
            <a:ext cx="713281" cy="400110"/>
          </a:xfrm>
          <a:prstGeom prst="rect">
            <a:avLst/>
          </a:prstGeom>
          <a:noFill/>
        </p:spPr>
        <p:txBody>
          <a:bodyPr wrap="none" rtlCol="0">
            <a:spAutoFit/>
          </a:bodyPr>
          <a:lstStyle/>
          <a:p>
            <a:r>
              <a:rPr lang="en-US" sz="2000" dirty="0" smtClean="0"/>
              <a:t>Male</a:t>
            </a:r>
            <a:endParaRPr lang="en-US" sz="2000" dirty="0"/>
          </a:p>
        </p:txBody>
      </p:sp>
      <p:sp>
        <p:nvSpPr>
          <p:cNvPr id="41" name="TextBox 40"/>
          <p:cNvSpPr txBox="1"/>
          <p:nvPr/>
        </p:nvSpPr>
        <p:spPr>
          <a:xfrm>
            <a:off x="1303868" y="2810938"/>
            <a:ext cx="1322022" cy="523220"/>
          </a:xfrm>
          <a:prstGeom prst="rect">
            <a:avLst/>
          </a:prstGeom>
          <a:noFill/>
        </p:spPr>
        <p:txBody>
          <a:bodyPr wrap="none" rtlCol="0">
            <a:spAutoFit/>
          </a:bodyPr>
          <a:lstStyle/>
          <a:p>
            <a:r>
              <a:rPr lang="en-US" sz="2800" dirty="0" err="1" smtClean="0"/>
              <a:t>Bschool</a:t>
            </a:r>
            <a:endParaRPr lang="en-US" sz="2800" dirty="0"/>
          </a:p>
        </p:txBody>
      </p:sp>
      <p:sp>
        <p:nvSpPr>
          <p:cNvPr id="43" name="TextBox 42"/>
          <p:cNvSpPr txBox="1"/>
          <p:nvPr/>
        </p:nvSpPr>
        <p:spPr>
          <a:xfrm>
            <a:off x="3183467" y="2794004"/>
            <a:ext cx="1824337" cy="523220"/>
          </a:xfrm>
          <a:prstGeom prst="rect">
            <a:avLst/>
          </a:prstGeom>
          <a:noFill/>
        </p:spPr>
        <p:txBody>
          <a:bodyPr wrap="none" rtlCol="0">
            <a:spAutoFit/>
          </a:bodyPr>
          <a:lstStyle/>
          <a:p>
            <a:r>
              <a:rPr lang="en-US" sz="2800" dirty="0" smtClean="0"/>
              <a:t>No </a:t>
            </a:r>
            <a:r>
              <a:rPr lang="en-US" sz="2800" dirty="0" err="1" smtClean="0"/>
              <a:t>Bschool</a:t>
            </a:r>
            <a:endParaRPr lang="en-US" sz="2800" dirty="0"/>
          </a:p>
        </p:txBody>
      </p:sp>
      <p:sp>
        <p:nvSpPr>
          <p:cNvPr id="44" name="TextBox 43"/>
          <p:cNvSpPr txBox="1"/>
          <p:nvPr/>
        </p:nvSpPr>
        <p:spPr>
          <a:xfrm>
            <a:off x="609603" y="4301072"/>
            <a:ext cx="1300356" cy="523220"/>
          </a:xfrm>
          <a:prstGeom prst="rect">
            <a:avLst/>
          </a:prstGeom>
          <a:noFill/>
        </p:spPr>
        <p:txBody>
          <a:bodyPr wrap="none" rtlCol="0">
            <a:spAutoFit/>
          </a:bodyPr>
          <a:lstStyle/>
          <a:p>
            <a:r>
              <a:rPr lang="en-US" sz="2800" dirty="0" smtClean="0"/>
              <a:t>laundry</a:t>
            </a:r>
            <a:endParaRPr lang="en-US" sz="2800" dirty="0"/>
          </a:p>
        </p:txBody>
      </p:sp>
      <p:sp>
        <p:nvSpPr>
          <p:cNvPr id="45" name="TextBox 44"/>
          <p:cNvSpPr txBox="1"/>
          <p:nvPr/>
        </p:nvSpPr>
        <p:spPr>
          <a:xfrm>
            <a:off x="2150537" y="4402671"/>
            <a:ext cx="1337731" cy="400110"/>
          </a:xfrm>
          <a:prstGeom prst="rect">
            <a:avLst/>
          </a:prstGeom>
          <a:noFill/>
        </p:spPr>
        <p:txBody>
          <a:bodyPr wrap="square" rtlCol="0">
            <a:spAutoFit/>
          </a:bodyPr>
          <a:lstStyle/>
          <a:p>
            <a:r>
              <a:rPr lang="en-US" sz="2000" dirty="0" smtClean="0"/>
              <a:t>No laundry</a:t>
            </a:r>
            <a:endParaRPr lang="en-US" sz="2000" dirty="0"/>
          </a:p>
        </p:txBody>
      </p:sp>
    </p:spTree>
    <p:extLst>
      <p:ext uri="{BB962C8B-B14F-4D97-AF65-F5344CB8AC3E}">
        <p14:creationId xmlns:p14="http://schemas.microsoft.com/office/powerpoint/2010/main" val="1211684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887643489"/>
              </p:ext>
            </p:extLst>
          </p:nvPr>
        </p:nvGraphicFramePr>
        <p:xfrm>
          <a:off x="1671638" y="2026181"/>
          <a:ext cx="3532187" cy="1035050"/>
        </p:xfrm>
        <a:graphic>
          <a:graphicData uri="http://schemas.openxmlformats.org/presentationml/2006/ole">
            <mc:AlternateContent xmlns:mc="http://schemas.openxmlformats.org/markup-compatibility/2006">
              <mc:Choice xmlns:v="urn:schemas-microsoft-com:vml" Requires="v">
                <p:oleObj spid="_x0000_s2061" name="Equation" r:id="rId3" imgW="1473200" imgH="431800" progId="Equation.3">
                  <p:embed/>
                </p:oleObj>
              </mc:Choice>
              <mc:Fallback>
                <p:oleObj name="Equation" r:id="rId3" imgW="1473200" imgH="431800" progId="Equation.3">
                  <p:embed/>
                  <p:pic>
                    <p:nvPicPr>
                      <p:cNvPr id="0" name=""/>
                      <p:cNvPicPr>
                        <a:picLocks noChangeAspect="1" noChangeArrowheads="1"/>
                      </p:cNvPicPr>
                      <p:nvPr/>
                    </p:nvPicPr>
                    <p:blipFill>
                      <a:blip r:embed="rId4"/>
                      <a:srcRect/>
                      <a:stretch>
                        <a:fillRect/>
                      </a:stretch>
                    </p:blipFill>
                    <p:spPr bwMode="auto">
                      <a:xfrm>
                        <a:off x="1671638" y="2026181"/>
                        <a:ext cx="3532187" cy="1035050"/>
                      </a:xfrm>
                      <a:prstGeom prst="rect">
                        <a:avLst/>
                      </a:prstGeom>
                      <a:noFill/>
                      <a:extLst/>
                    </p:spPr>
                  </p:pic>
                </p:oleObj>
              </mc:Fallback>
            </mc:AlternateContent>
          </a:graphicData>
        </a:graphic>
      </p:graphicFrame>
      <p:pic>
        <p:nvPicPr>
          <p:cNvPr id="13" name="Picture 12" descr="ClassificImage.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41044" y="2125147"/>
            <a:ext cx="3365624" cy="3999078"/>
          </a:xfrm>
          <a:prstGeom prst="rect">
            <a:avLst/>
          </a:prstGeom>
        </p:spPr>
      </p:pic>
      <p:cxnSp>
        <p:nvCxnSpPr>
          <p:cNvPr id="17" name="Straight Arrow Connector 16"/>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24" name="TextBox 23"/>
          <p:cNvSpPr txBox="1"/>
          <p:nvPr/>
        </p:nvSpPr>
        <p:spPr>
          <a:xfrm>
            <a:off x="11023601" y="6250115"/>
            <a:ext cx="920169" cy="523220"/>
          </a:xfrm>
          <a:prstGeom prst="rect">
            <a:avLst/>
          </a:prstGeom>
          <a:noFill/>
        </p:spPr>
        <p:txBody>
          <a:bodyPr wrap="none" rtlCol="0">
            <a:spAutoFit/>
          </a:bodyPr>
          <a:lstStyle/>
          <a:p>
            <a:r>
              <a:rPr lang="en-US" sz="2800" dirty="0"/>
              <a:t>x</a:t>
            </a:r>
            <a:r>
              <a:rPr lang="en-US" sz="2800" dirty="0" smtClean="0"/>
              <a:t>(1,.)</a:t>
            </a:r>
            <a:endParaRPr lang="en-US" sz="2800" dirty="0"/>
          </a:p>
        </p:txBody>
      </p:sp>
      <p:sp>
        <p:nvSpPr>
          <p:cNvPr id="25" name="TextBox 24"/>
          <p:cNvSpPr txBox="1"/>
          <p:nvPr/>
        </p:nvSpPr>
        <p:spPr>
          <a:xfrm>
            <a:off x="5689601" y="1627315"/>
            <a:ext cx="951027" cy="523220"/>
          </a:xfrm>
          <a:prstGeom prst="rect">
            <a:avLst/>
          </a:prstGeom>
          <a:noFill/>
        </p:spPr>
        <p:txBody>
          <a:bodyPr wrap="none" rtlCol="0">
            <a:spAutoFit/>
          </a:bodyPr>
          <a:lstStyle/>
          <a:p>
            <a:r>
              <a:rPr lang="en-US" sz="2800" dirty="0" smtClean="0"/>
              <a:t>X(2,.)</a:t>
            </a:r>
            <a:endParaRPr lang="en-US" sz="2800" dirty="0"/>
          </a:p>
        </p:txBody>
      </p:sp>
      <p:sp>
        <p:nvSpPr>
          <p:cNvPr id="16" name="Rectangle 15"/>
          <p:cNvSpPr/>
          <p:nvPr/>
        </p:nvSpPr>
        <p:spPr>
          <a:xfrm>
            <a:off x="7638222" y="2209281"/>
            <a:ext cx="676045" cy="8260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7560319" y="2038482"/>
            <a:ext cx="831850" cy="1293523"/>
            <a:chOff x="4498975" y="3759200"/>
            <a:chExt cx="831850" cy="1293523"/>
          </a:xfrm>
        </p:grpSpPr>
        <p:sp>
          <p:nvSpPr>
            <p:cNvPr id="20" name="Rectangle 18"/>
            <p:cNvSpPr>
              <a:spLocks noChangeArrowheads="1"/>
            </p:cNvSpPr>
            <p:nvPr/>
          </p:nvSpPr>
          <p:spPr bwMode="auto">
            <a:xfrm>
              <a:off x="5021265" y="4172410"/>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p:nvSpPr>
          <p:spPr bwMode="auto">
            <a:xfrm>
              <a:off x="4751388" y="4514850"/>
              <a:ext cx="330200" cy="57150"/>
            </a:xfrm>
            <a:custGeom>
              <a:avLst/>
              <a:gdLst>
                <a:gd name="T0" fmla="*/ 116 w 116"/>
                <a:gd name="T1" fmla="*/ 10 h 20"/>
                <a:gd name="T2" fmla="*/ 105 w 116"/>
                <a:gd name="T3" fmla="*/ 20 h 20"/>
                <a:gd name="T4" fmla="*/ 10 w 116"/>
                <a:gd name="T5" fmla="*/ 20 h 20"/>
                <a:gd name="T6" fmla="*/ 0 w 116"/>
                <a:gd name="T7" fmla="*/ 10 h 20"/>
                <a:gd name="T8" fmla="*/ 0 w 116"/>
                <a:gd name="T9" fmla="*/ 10 h 20"/>
                <a:gd name="T10" fmla="*/ 10 w 116"/>
                <a:gd name="T11" fmla="*/ 0 h 20"/>
                <a:gd name="T12" fmla="*/ 105 w 116"/>
                <a:gd name="T13" fmla="*/ 0 h 20"/>
                <a:gd name="T14" fmla="*/ 116 w 116"/>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0">
                  <a:moveTo>
                    <a:pt x="116" y="10"/>
                  </a:moveTo>
                  <a:cubicBezTo>
                    <a:pt x="116" y="15"/>
                    <a:pt x="111" y="20"/>
                    <a:pt x="105" y="20"/>
                  </a:cubicBezTo>
                  <a:cubicBezTo>
                    <a:pt x="10" y="20"/>
                    <a:pt x="10" y="20"/>
                    <a:pt x="10" y="20"/>
                  </a:cubicBezTo>
                  <a:cubicBezTo>
                    <a:pt x="4" y="20"/>
                    <a:pt x="0" y="15"/>
                    <a:pt x="0" y="10"/>
                  </a:cubicBezTo>
                  <a:cubicBezTo>
                    <a:pt x="0" y="10"/>
                    <a:pt x="0" y="10"/>
                    <a:pt x="0" y="10"/>
                  </a:cubicBezTo>
                  <a:cubicBezTo>
                    <a:pt x="0" y="4"/>
                    <a:pt x="4" y="0"/>
                    <a:pt x="10" y="0"/>
                  </a:cubicBezTo>
                  <a:cubicBezTo>
                    <a:pt x="105" y="0"/>
                    <a:pt x="105" y="0"/>
                    <a:pt x="105" y="0"/>
                  </a:cubicBezTo>
                  <a:cubicBezTo>
                    <a:pt x="111" y="0"/>
                    <a:pt x="116" y="4"/>
                    <a:pt x="116"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p:cNvSpPr>
              <a:spLocks/>
            </p:cNvSpPr>
            <p:nvPr/>
          </p:nvSpPr>
          <p:spPr bwMode="auto">
            <a:xfrm>
              <a:off x="4498975" y="4424363"/>
              <a:ext cx="831850" cy="119063"/>
            </a:xfrm>
            <a:custGeom>
              <a:avLst/>
              <a:gdLst>
                <a:gd name="T0" fmla="*/ 293 w 293"/>
                <a:gd name="T1" fmla="*/ 21 h 42"/>
                <a:gd name="T2" fmla="*/ 272 w 293"/>
                <a:gd name="T3" fmla="*/ 42 h 42"/>
                <a:gd name="T4" fmla="*/ 21 w 293"/>
                <a:gd name="T5" fmla="*/ 42 h 42"/>
                <a:gd name="T6" fmla="*/ 0 w 293"/>
                <a:gd name="T7" fmla="*/ 21 h 42"/>
                <a:gd name="T8" fmla="*/ 0 w 293"/>
                <a:gd name="T9" fmla="*/ 21 h 42"/>
                <a:gd name="T10" fmla="*/ 21 w 293"/>
                <a:gd name="T11" fmla="*/ 0 h 42"/>
                <a:gd name="T12" fmla="*/ 272 w 293"/>
                <a:gd name="T13" fmla="*/ 0 h 42"/>
                <a:gd name="T14" fmla="*/ 293 w 293"/>
                <a:gd name="T15" fmla="*/ 21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42">
                  <a:moveTo>
                    <a:pt x="293" y="21"/>
                  </a:moveTo>
                  <a:cubicBezTo>
                    <a:pt x="293" y="32"/>
                    <a:pt x="284" y="42"/>
                    <a:pt x="272" y="42"/>
                  </a:cubicBezTo>
                  <a:cubicBezTo>
                    <a:pt x="21" y="42"/>
                    <a:pt x="21" y="42"/>
                    <a:pt x="21" y="42"/>
                  </a:cubicBezTo>
                  <a:cubicBezTo>
                    <a:pt x="10" y="42"/>
                    <a:pt x="0" y="32"/>
                    <a:pt x="0" y="21"/>
                  </a:cubicBezTo>
                  <a:cubicBezTo>
                    <a:pt x="0" y="21"/>
                    <a:pt x="0" y="21"/>
                    <a:pt x="0" y="21"/>
                  </a:cubicBezTo>
                  <a:cubicBezTo>
                    <a:pt x="0" y="9"/>
                    <a:pt x="10" y="0"/>
                    <a:pt x="21" y="0"/>
                  </a:cubicBezTo>
                  <a:cubicBezTo>
                    <a:pt x="272" y="0"/>
                    <a:pt x="272" y="0"/>
                    <a:pt x="272" y="0"/>
                  </a:cubicBezTo>
                  <a:cubicBezTo>
                    <a:pt x="284" y="0"/>
                    <a:pt x="293" y="9"/>
                    <a:pt x="293" y="21"/>
                  </a:cubicBez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18"/>
            <p:cNvSpPr>
              <a:spLocks noChangeArrowheads="1"/>
            </p:cNvSpPr>
            <p:nvPr/>
          </p:nvSpPr>
          <p:spPr bwMode="auto">
            <a:xfrm>
              <a:off x="4731215" y="4157663"/>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5"/>
            <p:cNvSpPr>
              <a:spLocks/>
            </p:cNvSpPr>
            <p:nvPr/>
          </p:nvSpPr>
          <p:spPr bwMode="auto">
            <a:xfrm>
              <a:off x="4570413" y="3759200"/>
              <a:ext cx="692150" cy="422275"/>
            </a:xfrm>
            <a:custGeom>
              <a:avLst/>
              <a:gdLst>
                <a:gd name="T0" fmla="*/ 244 w 244"/>
                <a:gd name="T1" fmla="*/ 114 h 149"/>
                <a:gd name="T2" fmla="*/ 208 w 244"/>
                <a:gd name="T3" fmla="*/ 149 h 149"/>
                <a:gd name="T4" fmla="*/ 35 w 244"/>
                <a:gd name="T5" fmla="*/ 149 h 149"/>
                <a:gd name="T6" fmla="*/ 0 w 244"/>
                <a:gd name="T7" fmla="*/ 114 h 149"/>
                <a:gd name="T8" fmla="*/ 0 w 244"/>
                <a:gd name="T9" fmla="*/ 35 h 149"/>
                <a:gd name="T10" fmla="*/ 35 w 244"/>
                <a:gd name="T11" fmla="*/ 0 h 149"/>
                <a:gd name="T12" fmla="*/ 208 w 244"/>
                <a:gd name="T13" fmla="*/ 0 h 149"/>
                <a:gd name="T14" fmla="*/ 244 w 244"/>
                <a:gd name="T15" fmla="*/ 35 h 149"/>
                <a:gd name="T16" fmla="*/ 244 w 244"/>
                <a:gd name="T17" fmla="*/ 1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49">
                  <a:moveTo>
                    <a:pt x="244" y="114"/>
                  </a:moveTo>
                  <a:cubicBezTo>
                    <a:pt x="244" y="133"/>
                    <a:pt x="228" y="149"/>
                    <a:pt x="208" y="149"/>
                  </a:cubicBezTo>
                  <a:cubicBezTo>
                    <a:pt x="35" y="149"/>
                    <a:pt x="35" y="149"/>
                    <a:pt x="35" y="149"/>
                  </a:cubicBezTo>
                  <a:cubicBezTo>
                    <a:pt x="16" y="149"/>
                    <a:pt x="0" y="133"/>
                    <a:pt x="0" y="114"/>
                  </a:cubicBezTo>
                  <a:cubicBezTo>
                    <a:pt x="0" y="35"/>
                    <a:pt x="0" y="35"/>
                    <a:pt x="0" y="35"/>
                  </a:cubicBezTo>
                  <a:cubicBezTo>
                    <a:pt x="0" y="16"/>
                    <a:pt x="16" y="0"/>
                    <a:pt x="35" y="0"/>
                  </a:cubicBezTo>
                  <a:cubicBezTo>
                    <a:pt x="208" y="0"/>
                    <a:pt x="208" y="0"/>
                    <a:pt x="208" y="0"/>
                  </a:cubicBezTo>
                  <a:cubicBezTo>
                    <a:pt x="228" y="0"/>
                    <a:pt x="244" y="16"/>
                    <a:pt x="244" y="35"/>
                  </a:cubicBezTo>
                  <a:lnTo>
                    <a:pt x="244" y="114"/>
                  </a:ln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29" name="Straight Connector 28"/>
            <p:cNvCxnSpPr/>
            <p:nvPr/>
          </p:nvCxnSpPr>
          <p:spPr>
            <a:xfrm flipH="1">
              <a:off x="456793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17311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4710119" y="4539962"/>
              <a:ext cx="410797" cy="302167"/>
              <a:chOff x="4720337" y="4692361"/>
              <a:chExt cx="697102" cy="512762"/>
            </a:xfrm>
          </p:grpSpPr>
          <p:cxnSp>
            <p:nvCxnSpPr>
              <p:cNvPr id="32" name="Straight Connector 31"/>
              <p:cNvCxnSpPr/>
              <p:nvPr/>
            </p:nvCxnSpPr>
            <p:spPr>
              <a:xfrm flipH="1">
                <a:off x="472033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32551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4" name="Group 33"/>
          <p:cNvGrpSpPr/>
          <p:nvPr/>
        </p:nvGrpSpPr>
        <p:grpSpPr>
          <a:xfrm>
            <a:off x="9785884" y="5116615"/>
            <a:ext cx="1359119" cy="913894"/>
            <a:chOff x="1576196" y="1992221"/>
            <a:chExt cx="1732500" cy="1164962"/>
          </a:xfrm>
          <a:solidFill>
            <a:schemeClr val="bg1"/>
          </a:solidFill>
        </p:grpSpPr>
        <p:pic>
          <p:nvPicPr>
            <p:cNvPr id="35" name="Picture 34"/>
            <p:cNvPicPr>
              <a:picLocks noChangeAspect="1"/>
            </p:cNvPicPr>
            <p:nvPr/>
          </p:nvPicPr>
          <p:blipFill>
            <a:blip r:embed="rId6"/>
            <a:stretch>
              <a:fillRect/>
            </a:stretch>
          </p:blipFill>
          <p:spPr>
            <a:xfrm>
              <a:off x="1576196" y="1992221"/>
              <a:ext cx="1732500" cy="1147500"/>
            </a:xfrm>
            <a:prstGeom prst="rect">
              <a:avLst/>
            </a:prstGeom>
            <a:grpFill/>
          </p:spPr>
        </p:pic>
        <p:sp>
          <p:nvSpPr>
            <p:cNvPr id="36" name="Freeform 20"/>
            <p:cNvSpPr>
              <a:spLocks/>
            </p:cNvSpPr>
            <p:nvPr/>
          </p:nvSpPr>
          <p:spPr bwMode="auto">
            <a:xfrm>
              <a:off x="2560584" y="2801583"/>
              <a:ext cx="284163" cy="355600"/>
            </a:xfrm>
            <a:custGeom>
              <a:avLst/>
              <a:gdLst>
                <a:gd name="T0" fmla="*/ 0 w 75"/>
                <a:gd name="T1" fmla="*/ 38 h 94"/>
                <a:gd name="T2" fmla="*/ 19 w 75"/>
                <a:gd name="T3" fmla="*/ 94 h 94"/>
                <a:gd name="T4" fmla="*/ 75 w 75"/>
                <a:gd name="T5" fmla="*/ 94 h 94"/>
                <a:gd name="T6" fmla="*/ 61 w 75"/>
                <a:gd name="T7" fmla="*/ 86 h 94"/>
                <a:gd name="T8" fmla="*/ 37 w 75"/>
                <a:gd name="T9" fmla="*/ 86 h 94"/>
                <a:gd name="T10" fmla="*/ 25 w 75"/>
                <a:gd name="T11" fmla="*/ 71 h 94"/>
                <a:gd name="T12" fmla="*/ 12 w 75"/>
                <a:gd name="T13" fmla="*/ 34 h 94"/>
                <a:gd name="T14" fmla="*/ 12 w 75"/>
                <a:gd name="T15" fmla="*/ 6 h 94"/>
                <a:gd name="T16" fmla="*/ 0 w 75"/>
                <a:gd name="T17" fmla="*/ 0 h 94"/>
                <a:gd name="T18" fmla="*/ 0 w 75"/>
                <a:gd name="T19" fmla="*/ 3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94">
                  <a:moveTo>
                    <a:pt x="0" y="38"/>
                  </a:moveTo>
                  <a:cubicBezTo>
                    <a:pt x="19" y="94"/>
                    <a:pt x="19" y="94"/>
                    <a:pt x="19" y="94"/>
                  </a:cubicBezTo>
                  <a:cubicBezTo>
                    <a:pt x="75" y="94"/>
                    <a:pt x="75" y="94"/>
                    <a:pt x="75" y="94"/>
                  </a:cubicBezTo>
                  <a:cubicBezTo>
                    <a:pt x="75" y="94"/>
                    <a:pt x="73" y="86"/>
                    <a:pt x="61" y="86"/>
                  </a:cubicBezTo>
                  <a:cubicBezTo>
                    <a:pt x="49" y="86"/>
                    <a:pt x="41" y="86"/>
                    <a:pt x="37" y="86"/>
                  </a:cubicBezTo>
                  <a:cubicBezTo>
                    <a:pt x="34" y="86"/>
                    <a:pt x="28" y="82"/>
                    <a:pt x="25" y="71"/>
                  </a:cubicBezTo>
                  <a:cubicBezTo>
                    <a:pt x="21" y="61"/>
                    <a:pt x="12" y="34"/>
                    <a:pt x="12" y="34"/>
                  </a:cubicBezTo>
                  <a:cubicBezTo>
                    <a:pt x="12" y="6"/>
                    <a:pt x="12" y="6"/>
                    <a:pt x="12" y="6"/>
                  </a:cubicBezTo>
                  <a:cubicBezTo>
                    <a:pt x="0" y="0"/>
                    <a:pt x="0" y="0"/>
                    <a:pt x="0" y="0"/>
                  </a:cubicBezTo>
                  <a:lnTo>
                    <a:pt x="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68920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Metrics for Classification</a:t>
            </a:r>
            <a:endParaRPr lang="en-US" dirty="0">
              <a:latin typeface="Segoe"/>
            </a:endParaRPr>
          </a:p>
        </p:txBody>
      </p:sp>
      <p:sp>
        <p:nvSpPr>
          <p:cNvPr id="3" name="Content Placeholder 2"/>
          <p:cNvSpPr>
            <a:spLocks noGrp="1"/>
          </p:cNvSpPr>
          <p:nvPr>
            <p:ph sz="quarter" idx="10"/>
          </p:nvPr>
        </p:nvSpPr>
        <p:spPr/>
        <p:txBody>
          <a:bodyPr/>
          <a:lstStyle/>
          <a:p>
            <a:pPr marL="0" indent="0">
              <a:buNone/>
            </a:pPr>
            <a:r>
              <a:rPr lang="en-US" dirty="0" smtClean="0">
                <a:latin typeface="Segoe"/>
              </a:rPr>
              <a:t>Confusion matrix</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92054325"/>
              </p:ext>
            </p:extLst>
          </p:nvPr>
        </p:nvGraphicFramePr>
        <p:xfrm>
          <a:off x="768466" y="2565090"/>
          <a:ext cx="10137831" cy="3320319"/>
        </p:xfrm>
        <a:graphic>
          <a:graphicData uri="http://schemas.openxmlformats.org/drawingml/2006/table">
            <a:tbl>
              <a:tblPr firstRow="1" bandRow="1">
                <a:tableStyleId>{5C22544A-7EE6-4342-B048-85BDC9FD1C3A}</a:tableStyleId>
              </a:tblPr>
              <a:tblGrid>
                <a:gridCol w="3379277">
                  <a:extLst>
                    <a:ext uri="{9D8B030D-6E8A-4147-A177-3AD203B41FA5}">
                      <a16:colId xmlns:a16="http://schemas.microsoft.com/office/drawing/2014/main" xmlns="" val="20000"/>
                    </a:ext>
                  </a:extLst>
                </a:gridCol>
                <a:gridCol w="3379277">
                  <a:extLst>
                    <a:ext uri="{9D8B030D-6E8A-4147-A177-3AD203B41FA5}">
                      <a16:colId xmlns:a16="http://schemas.microsoft.com/office/drawing/2014/main" xmlns="" val="20001"/>
                    </a:ext>
                  </a:extLst>
                </a:gridCol>
                <a:gridCol w="3379277">
                  <a:extLst>
                    <a:ext uri="{9D8B030D-6E8A-4147-A177-3AD203B41FA5}">
                      <a16:colId xmlns:a16="http://schemas.microsoft.com/office/drawing/2014/main" xmlns="" val="20002"/>
                    </a:ext>
                  </a:extLst>
                </a:gridCol>
              </a:tblGrid>
              <a:tr h="1106773">
                <a:tc>
                  <a:txBody>
                    <a:bodyPr/>
                    <a:lstStyle/>
                    <a:p>
                      <a:endParaRPr lang="en-US" sz="3200" dirty="0">
                        <a:latin typeface="Segoe"/>
                      </a:endParaRPr>
                    </a:p>
                  </a:txBody>
                  <a:tcPr/>
                </a:tc>
                <a:tc>
                  <a:txBody>
                    <a:bodyPr/>
                    <a:lstStyle/>
                    <a:p>
                      <a:r>
                        <a:rPr lang="en-US" sz="3200" b="0" dirty="0" smtClean="0">
                          <a:latin typeface="Segoe"/>
                        </a:rPr>
                        <a:t>Predicted</a:t>
                      </a:r>
                      <a:r>
                        <a:rPr lang="en-US" sz="3200" b="0" baseline="0" dirty="0" smtClean="0">
                          <a:latin typeface="Segoe"/>
                        </a:rPr>
                        <a:t> Positive</a:t>
                      </a:r>
                      <a:endParaRPr lang="en-US" sz="3200" b="0" dirty="0">
                        <a:latin typeface="Segoe"/>
                      </a:endParaRPr>
                    </a:p>
                  </a:txBody>
                  <a:tcPr/>
                </a:tc>
                <a:tc>
                  <a:txBody>
                    <a:bodyPr/>
                    <a:lstStyle/>
                    <a:p>
                      <a:r>
                        <a:rPr lang="en-US" sz="3200" b="0" dirty="0" smtClean="0">
                          <a:latin typeface="Segoe"/>
                        </a:rPr>
                        <a:t>Predicted Negative</a:t>
                      </a:r>
                      <a:endParaRPr lang="en-US" sz="3200" b="0" dirty="0">
                        <a:latin typeface="Segoe"/>
                      </a:endParaRPr>
                    </a:p>
                  </a:txBody>
                  <a:tcPr/>
                </a:tc>
                <a:extLst>
                  <a:ext uri="{0D108BD9-81ED-4DB2-BD59-A6C34878D82A}">
                    <a16:rowId xmlns:a16="http://schemas.microsoft.com/office/drawing/2014/main" xmlns="" val="10000"/>
                  </a:ext>
                </a:extLst>
              </a:tr>
              <a:tr h="1106773">
                <a:tc>
                  <a:txBody>
                    <a:bodyPr/>
                    <a:lstStyle/>
                    <a:p>
                      <a:r>
                        <a:rPr lang="en-US" sz="3200" dirty="0" smtClean="0">
                          <a:latin typeface="Segoe"/>
                        </a:rPr>
                        <a:t>Actual</a:t>
                      </a:r>
                      <a:r>
                        <a:rPr lang="en-US" sz="3200" baseline="0" dirty="0" smtClean="0">
                          <a:latin typeface="Segoe"/>
                        </a:rPr>
                        <a:t> Positive</a:t>
                      </a:r>
                      <a:endParaRPr lang="en-US" sz="3200" dirty="0">
                        <a:latin typeface="Segoe"/>
                      </a:endParaRPr>
                    </a:p>
                  </a:txBody>
                  <a:tcPr/>
                </a:tc>
                <a:tc>
                  <a:txBody>
                    <a:bodyPr/>
                    <a:lstStyle/>
                    <a:p>
                      <a:pPr algn="ctr"/>
                      <a:r>
                        <a:rPr lang="en-US" sz="3200" b="1" dirty="0" smtClean="0">
                          <a:latin typeface="Segoe"/>
                        </a:rPr>
                        <a:t>TP</a:t>
                      </a:r>
                      <a:endParaRPr lang="en-US" sz="3200" b="1" dirty="0">
                        <a:latin typeface="Segoe"/>
                      </a:endParaRPr>
                    </a:p>
                  </a:txBody>
                  <a:tcPr/>
                </a:tc>
                <a:tc>
                  <a:txBody>
                    <a:bodyPr/>
                    <a:lstStyle/>
                    <a:p>
                      <a:pPr algn="ctr"/>
                      <a:r>
                        <a:rPr lang="en-US" sz="3200" b="1" dirty="0" smtClean="0">
                          <a:latin typeface="Segoe"/>
                        </a:rPr>
                        <a:t>FN</a:t>
                      </a:r>
                      <a:endParaRPr lang="en-US" sz="3200" b="1" dirty="0">
                        <a:latin typeface="Segoe"/>
                      </a:endParaRPr>
                    </a:p>
                  </a:txBody>
                  <a:tcPr/>
                </a:tc>
                <a:extLst>
                  <a:ext uri="{0D108BD9-81ED-4DB2-BD59-A6C34878D82A}">
                    <a16:rowId xmlns:a16="http://schemas.microsoft.com/office/drawing/2014/main" xmlns="" val="10001"/>
                  </a:ext>
                </a:extLst>
              </a:tr>
              <a:tr h="1106773">
                <a:tc>
                  <a:txBody>
                    <a:bodyPr/>
                    <a:lstStyle/>
                    <a:p>
                      <a:r>
                        <a:rPr lang="en-US" sz="3200" dirty="0" smtClean="0">
                          <a:latin typeface="Segoe"/>
                        </a:rPr>
                        <a:t>Actual Negative</a:t>
                      </a:r>
                      <a:endParaRPr lang="en-US" sz="3200" dirty="0">
                        <a:latin typeface="Segoe"/>
                      </a:endParaRPr>
                    </a:p>
                  </a:txBody>
                  <a:tcPr/>
                </a:tc>
                <a:tc>
                  <a:txBody>
                    <a:bodyPr/>
                    <a:lstStyle/>
                    <a:p>
                      <a:pPr algn="ctr"/>
                      <a:r>
                        <a:rPr lang="en-US" sz="3200" b="1" dirty="0" smtClean="0">
                          <a:latin typeface="Segoe"/>
                        </a:rPr>
                        <a:t>FP</a:t>
                      </a:r>
                      <a:endParaRPr lang="en-US" sz="3200" b="1" dirty="0">
                        <a:latin typeface="Segoe"/>
                      </a:endParaRPr>
                    </a:p>
                  </a:txBody>
                  <a:tcPr/>
                </a:tc>
                <a:tc>
                  <a:txBody>
                    <a:bodyPr/>
                    <a:lstStyle/>
                    <a:p>
                      <a:pPr algn="ctr"/>
                      <a:r>
                        <a:rPr lang="en-US" sz="3200" b="1" dirty="0" smtClean="0">
                          <a:latin typeface="Segoe"/>
                        </a:rPr>
                        <a:t>TN</a:t>
                      </a:r>
                      <a:endParaRPr lang="en-US" sz="3200" b="1" dirty="0">
                        <a:latin typeface="Segoe"/>
                      </a:endParaRP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912375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Metrics for Classification</a:t>
            </a:r>
            <a:endParaRPr lang="en-US" dirty="0">
              <a:latin typeface="Segoe"/>
            </a:endParaRPr>
          </a:p>
        </p:txBody>
      </p:sp>
      <p:sp>
        <p:nvSpPr>
          <p:cNvPr id="3" name="Content Placeholder 2"/>
          <p:cNvSpPr>
            <a:spLocks noGrp="1"/>
          </p:cNvSpPr>
          <p:nvPr>
            <p:ph sz="quarter" idx="10"/>
          </p:nvPr>
        </p:nvSpPr>
        <p:spPr/>
        <p:txBody>
          <a:bodyPr/>
          <a:lstStyle/>
          <a:p>
            <a:r>
              <a:rPr lang="en-US" dirty="0" smtClean="0">
                <a:latin typeface="Segoe"/>
              </a:rPr>
              <a:t>Accuracy = TP + TN / (TP + TN + FP + FN)</a:t>
            </a:r>
          </a:p>
          <a:p>
            <a:r>
              <a:rPr lang="en-US" dirty="0" smtClean="0">
                <a:latin typeface="Segoe"/>
              </a:rPr>
              <a:t>Precision or positive predictive value = TP/(TP + FP)</a:t>
            </a:r>
          </a:p>
          <a:p>
            <a:r>
              <a:rPr lang="en-US" dirty="0" smtClean="0">
                <a:latin typeface="Segoe"/>
              </a:rPr>
              <a:t>Recall = TP/(TP + FN)</a:t>
            </a:r>
          </a:p>
          <a:p>
            <a:r>
              <a:rPr lang="en-US" dirty="0" smtClean="0">
                <a:latin typeface="Segoe"/>
              </a:rPr>
              <a:t>F1 = Precision * Recall / (Precision </a:t>
            </a:r>
            <a:r>
              <a:rPr lang="en-US" smtClean="0">
                <a:latin typeface="Segoe"/>
              </a:rPr>
              <a:t>+ Recall)</a:t>
            </a:r>
            <a:endParaRPr lang="en-US" dirty="0" smtClean="0">
              <a:latin typeface="Segoe"/>
            </a:endParaRPr>
          </a:p>
          <a:p>
            <a:pPr marL="0" indent="0">
              <a:buNone/>
            </a:pPr>
            <a:endParaRPr lang="en-US" dirty="0"/>
          </a:p>
        </p:txBody>
      </p:sp>
    </p:spTree>
    <p:extLst>
      <p:ext uri="{BB962C8B-B14F-4D97-AF65-F5344CB8AC3E}">
        <p14:creationId xmlns:p14="http://schemas.microsoft.com/office/powerpoint/2010/main" val="282226904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9484</TotalTime>
  <Words>392</Words>
  <Application>Microsoft Office PowerPoint</Application>
  <PresentationFormat>Custom</PresentationFormat>
  <Paragraphs>97</Paragraphs>
  <Slides>13</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1_Office Theme</vt:lpstr>
      <vt:lpstr>Equation</vt:lpstr>
      <vt:lpstr>Building Classification models</vt:lpstr>
      <vt:lpstr>Overview</vt:lpstr>
      <vt:lpstr>Classification</vt:lpstr>
      <vt:lpstr>Classification process</vt:lpstr>
      <vt:lpstr>Steps to improve models</vt:lpstr>
      <vt:lpstr>Decision Trees For Classification</vt:lpstr>
      <vt:lpstr>SVM</vt:lpstr>
      <vt:lpstr>Metrics for Classification</vt:lpstr>
      <vt:lpstr>Metrics for Classification</vt:lpstr>
      <vt:lpstr>ROC Curves</vt:lpstr>
      <vt:lpstr>Summary</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Steve</cp:lastModifiedBy>
  <cp:revision>175</cp:revision>
  <dcterms:created xsi:type="dcterms:W3CDTF">2013-02-15T23:12:42Z</dcterms:created>
  <dcterms:modified xsi:type="dcterms:W3CDTF">2015-11-04T20:14:50Z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