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1" r:id="rId5"/>
    <p:sldId id="278" r:id="rId6"/>
    <p:sldId id="285" r:id="rId7"/>
    <p:sldId id="283" r:id="rId8"/>
    <p:sldId id="279" r:id="rId9"/>
    <p:sldId id="286" r:id="rId10"/>
    <p:sldId id="280" r:id="rId11"/>
    <p:sldId id="289" r:id="rId12"/>
    <p:sldId id="295" r:id="rId13"/>
    <p:sldId id="293" r:id="rId14"/>
    <p:sldId id="291" r:id="rId15"/>
    <p:sldId id="294" r:id="rId16"/>
    <p:sldId id="297" r:id="rId17"/>
    <p:sldId id="299" r:id="rId18"/>
    <p:sldId id="29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88" autoAdjust="0"/>
    <p:restoredTop sz="94660"/>
  </p:normalViewPr>
  <p:slideViewPr>
    <p:cSldViewPr snapToGrid="0">
      <p:cViewPr>
        <p:scale>
          <a:sx n="42" d="100"/>
          <a:sy n="42" d="100"/>
        </p:scale>
        <p:origin x="-106" y="-37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cikit-learn.org/stable/index.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www.numpy.org/" TargetMode="External"/><Relationship Id="rId4" Type="http://schemas.openxmlformats.org/officeDocument/2006/relationships/hyperlink" Target="http://scikit-learn.org/stable/tutorial/index.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Building </a:t>
            </a:r>
            <a:r>
              <a:rPr lang="en-US" sz="4000" dirty="0" smtClean="0"/>
              <a:t>Machine Learning Models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a:solidFill>
                  <a:srgbClr val="FF0000"/>
                </a:solidFill>
                <a:latin typeface="Segoe"/>
              </a:rPr>
              <a:t>m</a:t>
            </a:r>
            <a:r>
              <a:rPr lang="en-GB" dirty="0" smtClean="0">
                <a:solidFill>
                  <a:srgbClr val="FF0000"/>
                </a:solidFill>
                <a:latin typeface="Segoe"/>
              </a:rPr>
              <a:t>odel</a:t>
            </a:r>
            <a:r>
              <a:rPr lang="en-GB" dirty="0" smtClean="0">
                <a:latin typeface="Segoe"/>
              </a:rPr>
              <a:t> # print method</a:t>
            </a:r>
            <a:endParaRPr lang="en-GB" dirty="0" smtClean="0">
              <a:solidFill>
                <a:srgbClr val="FF0000"/>
              </a:solidFill>
              <a:latin typeface="Segoe"/>
            </a:endParaRPr>
          </a:p>
          <a:p>
            <a:pPr marL="0" indent="0">
              <a:buNone/>
            </a:pPr>
            <a:r>
              <a:rPr lang="en-GB" dirty="0" smtClean="0">
                <a:latin typeface="Segoe"/>
              </a:rPr>
              <a:t>summary(</a:t>
            </a:r>
            <a:r>
              <a:rPr lang="en-GB" dirty="0" smtClean="0">
                <a:solidFill>
                  <a:srgbClr val="FF0000"/>
                </a:solidFill>
                <a:latin typeface="Segoe"/>
              </a:rPr>
              <a:t>model</a:t>
            </a:r>
            <a:r>
              <a:rPr lang="en-GB" dirty="0" smtClean="0">
                <a:latin typeface="Segoe"/>
              </a:rPr>
              <a:t>)</a:t>
            </a:r>
          </a:p>
          <a:p>
            <a:pPr marL="0" indent="0">
              <a:buNone/>
            </a:pPr>
            <a:r>
              <a:rPr lang="en-GB" dirty="0" smtClean="0">
                <a:latin typeface="Segoe"/>
              </a:rPr>
              <a:t>predict(</a:t>
            </a:r>
            <a:r>
              <a:rPr lang="en-GB" dirty="0" smtClean="0">
                <a:solidFill>
                  <a:srgbClr val="FF0000"/>
                </a:solidFill>
                <a:latin typeface="Segoe"/>
              </a:rPr>
              <a:t>model</a:t>
            </a:r>
            <a:r>
              <a:rPr lang="en-GB" dirty="0" smtClean="0">
                <a:latin typeface="Segoe"/>
              </a:rPr>
              <a:t>, </a:t>
            </a:r>
            <a:r>
              <a:rPr lang="en-GB" dirty="0" err="1" smtClean="0">
                <a:latin typeface="Segoe"/>
              </a:rPr>
              <a:t>newdata</a:t>
            </a:r>
            <a:r>
              <a:rPr lang="en-GB" dirty="0" smtClean="0">
                <a:latin typeface="Segoe"/>
              </a:rPr>
              <a:t> = </a:t>
            </a:r>
            <a:r>
              <a:rPr lang="en-GB" dirty="0" err="1" smtClean="0">
                <a:latin typeface="Segoe"/>
              </a:rPr>
              <a:t>newdata</a:t>
            </a:r>
            <a:r>
              <a:rPr lang="en-GB" dirty="0" smtClean="0">
                <a:latin typeface="Segoe"/>
              </a:rPr>
              <a:t>)</a:t>
            </a:r>
          </a:p>
          <a:p>
            <a:pPr marL="0" indent="0">
              <a:buNone/>
            </a:pPr>
            <a:r>
              <a:rPr lang="en-GB" dirty="0">
                <a:latin typeface="Segoe"/>
              </a:rPr>
              <a:t>p</a:t>
            </a:r>
            <a:r>
              <a:rPr lang="en-GB" dirty="0" smtClean="0">
                <a:latin typeface="Segoe"/>
              </a:rPr>
              <a:t>lot(</a:t>
            </a:r>
            <a:r>
              <a:rPr lang="en-GB" dirty="0" smtClean="0">
                <a:solidFill>
                  <a:srgbClr val="FF0000"/>
                </a:solidFill>
                <a:latin typeface="Segoe"/>
              </a:rPr>
              <a:t>model</a:t>
            </a:r>
            <a:r>
              <a:rPr lang="en-GB" dirty="0" smtClean="0">
                <a:latin typeface="Segoe"/>
              </a:rPr>
              <a:t>)</a:t>
            </a:r>
          </a:p>
        </p:txBody>
      </p:sp>
      <p:sp>
        <p:nvSpPr>
          <p:cNvPr id="2" name="Title 1"/>
          <p:cNvSpPr>
            <a:spLocks noGrp="1"/>
          </p:cNvSpPr>
          <p:nvPr>
            <p:ph type="title"/>
          </p:nvPr>
        </p:nvSpPr>
        <p:spPr/>
        <p:txBody>
          <a:bodyPr/>
          <a:lstStyle/>
          <a:p>
            <a:r>
              <a:rPr lang="en-US" dirty="0" smtClean="0">
                <a:latin typeface="Segoe"/>
              </a:rPr>
              <a:t>R Model Methods</a:t>
            </a:r>
            <a:endParaRPr lang="en-US" dirty="0">
              <a:latin typeface="Segoe"/>
            </a:endParaRPr>
          </a:p>
        </p:txBody>
      </p:sp>
    </p:spTree>
    <p:extLst>
      <p:ext uri="{BB962C8B-B14F-4D97-AF65-F5344CB8AC3E}">
        <p14:creationId xmlns:p14="http://schemas.microsoft.com/office/powerpoint/2010/main" val="1476527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Building models with Python</a:t>
            </a:r>
            <a:endParaRPr lang="en-US" sz="4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2020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Extensive library of machine learning methods</a:t>
            </a:r>
          </a:p>
          <a:p>
            <a:r>
              <a:rPr lang="en-GB" dirty="0" smtClean="0">
                <a:latin typeface="Segoe"/>
              </a:rPr>
              <a:t>Uses </a:t>
            </a:r>
            <a:r>
              <a:rPr lang="en-GB" dirty="0" err="1" smtClean="0">
                <a:latin typeface="Segoe"/>
              </a:rPr>
              <a:t>numpy</a:t>
            </a:r>
            <a:endParaRPr lang="en-GB" dirty="0" smtClean="0">
              <a:latin typeface="Segoe"/>
            </a:endParaRPr>
          </a:p>
          <a:p>
            <a:r>
              <a:rPr lang="en-GB" dirty="0" smtClean="0">
                <a:latin typeface="Segoe"/>
              </a:rPr>
              <a:t>Well documented:</a:t>
            </a:r>
          </a:p>
          <a:p>
            <a:pPr marL="0" indent="0">
              <a:buNone/>
            </a:pPr>
            <a:r>
              <a:rPr lang="en-GB" dirty="0">
                <a:latin typeface="Segoe"/>
                <a:hlinkClick r:id="rId3"/>
              </a:rPr>
              <a:t>http://</a:t>
            </a:r>
            <a:r>
              <a:rPr lang="en-GB" dirty="0" smtClean="0">
                <a:latin typeface="Segoe"/>
                <a:hlinkClick r:id="rId3"/>
              </a:rPr>
              <a:t>scikit-learn.org/stable/index.html</a:t>
            </a:r>
            <a:r>
              <a:rPr lang="en-GB" dirty="0" smtClean="0">
                <a:latin typeface="Segoe"/>
              </a:rPr>
              <a:t> </a:t>
            </a:r>
          </a:p>
          <a:p>
            <a:pPr marL="0" indent="0">
              <a:buNone/>
            </a:pPr>
            <a:r>
              <a:rPr lang="en-GB" dirty="0">
                <a:latin typeface="Segoe"/>
                <a:hlinkClick r:id="rId4"/>
              </a:rPr>
              <a:t>http://</a:t>
            </a:r>
            <a:r>
              <a:rPr lang="en-GB" dirty="0" smtClean="0">
                <a:latin typeface="Segoe"/>
                <a:hlinkClick r:id="rId4"/>
              </a:rPr>
              <a:t>scikit-learn.org/stable/tutorial/index.html</a:t>
            </a:r>
            <a:r>
              <a:rPr lang="en-GB" dirty="0" smtClean="0">
                <a:latin typeface="Segoe"/>
              </a:rPr>
              <a:t> </a:t>
            </a:r>
          </a:p>
          <a:p>
            <a:pPr marL="0" indent="0">
              <a:buNone/>
            </a:pPr>
            <a:r>
              <a:rPr lang="en-GB" dirty="0">
                <a:latin typeface="Segoe"/>
                <a:hlinkClick r:id="rId5"/>
              </a:rPr>
              <a:t>http://www.numpy.org</a:t>
            </a:r>
            <a:r>
              <a:rPr lang="en-GB" dirty="0" smtClean="0">
                <a:latin typeface="Segoe"/>
                <a:hlinkClick r:id="rId5"/>
              </a:rPr>
              <a:t>/</a:t>
            </a:r>
            <a:r>
              <a:rPr lang="en-GB" dirty="0" smtClean="0">
                <a:latin typeface="Segoe"/>
              </a:rPr>
              <a:t> </a:t>
            </a:r>
          </a:p>
        </p:txBody>
      </p:sp>
      <p:sp>
        <p:nvSpPr>
          <p:cNvPr id="2" name="Title 1"/>
          <p:cNvSpPr>
            <a:spLocks noGrp="1"/>
          </p:cNvSpPr>
          <p:nvPr>
            <p:ph type="title"/>
          </p:nvPr>
        </p:nvSpPr>
        <p:spPr/>
        <p:txBody>
          <a:bodyPr/>
          <a:lstStyle/>
          <a:p>
            <a:r>
              <a:rPr lang="en-US" dirty="0" smtClean="0">
                <a:latin typeface="Segoe"/>
              </a:rPr>
              <a:t>Using </a:t>
            </a:r>
            <a:r>
              <a:rPr lang="en-US" dirty="0" err="1">
                <a:latin typeface="Segoe"/>
              </a:rPr>
              <a:t>s</a:t>
            </a:r>
            <a:r>
              <a:rPr lang="en-US" dirty="0" err="1" smtClean="0">
                <a:latin typeface="Segoe"/>
              </a:rPr>
              <a:t>cikit</a:t>
            </a:r>
            <a:r>
              <a:rPr lang="en-US" dirty="0" smtClean="0">
                <a:latin typeface="Segoe"/>
              </a:rPr>
              <a:t>-learn</a:t>
            </a:r>
            <a:endParaRPr lang="en-US" dirty="0">
              <a:latin typeface="Segoe"/>
            </a:endParaRPr>
          </a:p>
        </p:txBody>
      </p:sp>
    </p:spTree>
    <p:extLst>
      <p:ext uri="{BB962C8B-B14F-4D97-AF65-F5344CB8AC3E}">
        <p14:creationId xmlns:p14="http://schemas.microsoft.com/office/powerpoint/2010/main" val="716621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188720"/>
            <a:ext cx="11525250" cy="5290388"/>
          </a:xfrm>
        </p:spPr>
        <p:txBody>
          <a:bodyPr>
            <a:normAutofit lnSpcReduction="10000"/>
          </a:bodyPr>
          <a:lstStyle/>
          <a:p>
            <a:pPr marL="0" indent="0">
              <a:buNone/>
            </a:pPr>
            <a:r>
              <a:rPr lang="en-GB" dirty="0">
                <a:solidFill>
                  <a:srgbClr val="007233"/>
                </a:solidFill>
                <a:latin typeface="Segoe"/>
              </a:rPr>
              <a:t>f</a:t>
            </a:r>
            <a:r>
              <a:rPr lang="en-GB" dirty="0" smtClean="0">
                <a:solidFill>
                  <a:srgbClr val="007233"/>
                </a:solidFill>
                <a:latin typeface="Segoe"/>
              </a:rPr>
              <a:t>rom</a:t>
            </a:r>
            <a:r>
              <a:rPr lang="en-GB" dirty="0" smtClean="0">
                <a:latin typeface="Segoe"/>
              </a:rPr>
              <a:t> </a:t>
            </a:r>
            <a:r>
              <a:rPr lang="en-GB" dirty="0" err="1" smtClean="0">
                <a:latin typeface="Segoe"/>
              </a:rPr>
              <a:t>sklearn</a:t>
            </a:r>
            <a:r>
              <a:rPr lang="en-GB" dirty="0" smtClean="0">
                <a:latin typeface="Segoe"/>
              </a:rPr>
              <a:t> </a:t>
            </a:r>
            <a:r>
              <a:rPr lang="en-GB" dirty="0" smtClean="0">
                <a:solidFill>
                  <a:srgbClr val="007233"/>
                </a:solidFill>
                <a:latin typeface="Segoe"/>
              </a:rPr>
              <a:t>import</a:t>
            </a:r>
            <a:r>
              <a:rPr lang="en-GB" dirty="0" smtClean="0">
                <a:latin typeface="Segoe"/>
              </a:rPr>
              <a:t> </a:t>
            </a:r>
            <a:r>
              <a:rPr lang="en-GB" dirty="0" err="1" smtClean="0">
                <a:latin typeface="Segoe"/>
              </a:rPr>
              <a:t>model_class</a:t>
            </a:r>
            <a:r>
              <a:rPr lang="en-GB" dirty="0" smtClean="0">
                <a:latin typeface="Segoe"/>
              </a:rPr>
              <a:t> </a:t>
            </a:r>
          </a:p>
          <a:p>
            <a:pPr marL="0" indent="0">
              <a:buNone/>
            </a:pPr>
            <a:r>
              <a:rPr lang="en-GB" dirty="0" err="1">
                <a:latin typeface="Segoe"/>
              </a:rPr>
              <a:t>m</a:t>
            </a:r>
            <a:r>
              <a:rPr lang="en-GB" dirty="0" err="1" smtClean="0">
                <a:latin typeface="Segoe"/>
              </a:rPr>
              <a:t>y_model</a:t>
            </a:r>
            <a:r>
              <a:rPr lang="en-GB" dirty="0" smtClean="0">
                <a:latin typeface="Segoe"/>
              </a:rPr>
              <a:t> = </a:t>
            </a:r>
            <a:r>
              <a:rPr lang="en-GB" dirty="0" err="1" smtClean="0">
                <a:latin typeface="Segoe"/>
              </a:rPr>
              <a:t>model_class.model</a:t>
            </a:r>
            <a:r>
              <a:rPr lang="en-GB" dirty="0" smtClean="0">
                <a:latin typeface="Segoe"/>
              </a:rPr>
              <a:t>(</a:t>
            </a:r>
            <a:r>
              <a:rPr lang="en-GB" dirty="0" smtClean="0">
                <a:solidFill>
                  <a:srgbClr val="FF0000"/>
                </a:solidFill>
                <a:latin typeface="Segoe"/>
              </a:rPr>
              <a:t>parameters</a:t>
            </a:r>
            <a:r>
              <a:rPr lang="en-GB" dirty="0" smtClean="0">
                <a:latin typeface="Segoe"/>
              </a:rPr>
              <a:t>)</a:t>
            </a:r>
          </a:p>
          <a:p>
            <a:pPr marL="0" indent="0">
              <a:buNone/>
            </a:pPr>
            <a:r>
              <a:rPr lang="en-GB" dirty="0" smtClean="0">
                <a:solidFill>
                  <a:schemeClr val="tx2"/>
                </a:solidFill>
                <a:latin typeface="Segoe"/>
              </a:rPr>
              <a:t>X_ train </a:t>
            </a:r>
            <a:r>
              <a:rPr lang="en-GB" dirty="0" smtClean="0">
                <a:latin typeface="Segoe"/>
              </a:rPr>
              <a:t>= </a:t>
            </a:r>
            <a:r>
              <a:rPr lang="en-GB" dirty="0" err="1" smtClean="0">
                <a:solidFill>
                  <a:srgbClr val="FF0000"/>
                </a:solidFill>
                <a:latin typeface="Segoe"/>
              </a:rPr>
              <a:t>data_frame</a:t>
            </a:r>
            <a:r>
              <a:rPr lang="en-GB" dirty="0" smtClean="0">
                <a:solidFill>
                  <a:srgbClr val="002050"/>
                </a:solidFill>
                <a:latin typeface="Segoe"/>
              </a:rPr>
              <a:t>[[</a:t>
            </a:r>
            <a:r>
              <a:rPr lang="en-GB" dirty="0" smtClean="0">
                <a:solidFill>
                  <a:schemeClr val="tx2"/>
                </a:solidFill>
                <a:latin typeface="Segoe"/>
              </a:rPr>
              <a:t>feature1, feature2, …, </a:t>
            </a:r>
            <a:r>
              <a:rPr lang="en-GB" dirty="0" err="1" smtClean="0">
                <a:solidFill>
                  <a:schemeClr val="tx2"/>
                </a:solidFill>
                <a:latin typeface="Segoe"/>
              </a:rPr>
              <a:t>featureN</a:t>
            </a:r>
            <a:r>
              <a:rPr lang="en-GB" dirty="0" smtClean="0">
                <a:latin typeface="Segoe"/>
              </a:rPr>
              <a:t>]].</a:t>
            </a:r>
            <a:r>
              <a:rPr lang="en-GB" dirty="0" err="1" smtClean="0">
                <a:latin typeface="Segoe"/>
              </a:rPr>
              <a:t>as_matrix</a:t>
            </a:r>
            <a:r>
              <a:rPr lang="en-GB" dirty="0" smtClean="0">
                <a:latin typeface="Segoe"/>
              </a:rPr>
              <a:t>()</a:t>
            </a:r>
          </a:p>
          <a:p>
            <a:pPr marL="0" indent="0">
              <a:buNone/>
            </a:pPr>
            <a:r>
              <a:rPr lang="en-GB" dirty="0" err="1" smtClean="0">
                <a:solidFill>
                  <a:schemeClr val="tx2"/>
                </a:solidFill>
                <a:latin typeface="Segoe"/>
              </a:rPr>
              <a:t>Y_train</a:t>
            </a:r>
            <a:r>
              <a:rPr lang="en-GB" dirty="0" smtClean="0">
                <a:latin typeface="Segoe"/>
              </a:rPr>
              <a:t> </a:t>
            </a:r>
            <a:r>
              <a:rPr lang="en-GB" dirty="0">
                <a:latin typeface="Segoe"/>
              </a:rPr>
              <a:t>= </a:t>
            </a:r>
            <a:r>
              <a:rPr lang="en-GB" dirty="0" err="1" smtClean="0">
                <a:solidFill>
                  <a:srgbClr val="FF0000"/>
                </a:solidFill>
                <a:latin typeface="Segoe"/>
              </a:rPr>
              <a:t>data_frame</a:t>
            </a:r>
            <a:r>
              <a:rPr lang="en-GB" dirty="0" smtClean="0">
                <a:latin typeface="Segoe"/>
              </a:rPr>
              <a:t>[</a:t>
            </a:r>
            <a:r>
              <a:rPr lang="en-GB" dirty="0" smtClean="0">
                <a:solidFill>
                  <a:schemeClr val="tx2"/>
                </a:solidFill>
                <a:latin typeface="Segoe"/>
              </a:rPr>
              <a:t>label</a:t>
            </a:r>
            <a:r>
              <a:rPr lang="en-GB" dirty="0" smtClean="0">
                <a:latin typeface="Segoe"/>
              </a:rPr>
              <a:t>].</a:t>
            </a:r>
            <a:r>
              <a:rPr lang="en-GB" dirty="0" err="1">
                <a:latin typeface="Segoe"/>
              </a:rPr>
              <a:t>as_matrix</a:t>
            </a:r>
            <a:r>
              <a:rPr lang="en-GB" dirty="0" smtClean="0">
                <a:latin typeface="Segoe"/>
              </a:rPr>
              <a:t>()</a:t>
            </a:r>
          </a:p>
          <a:p>
            <a:pPr marL="0" indent="0">
              <a:buNone/>
            </a:pPr>
            <a:r>
              <a:rPr lang="en-GB" dirty="0" err="1" smtClean="0">
                <a:latin typeface="Segoe"/>
              </a:rPr>
              <a:t>my_model</a:t>
            </a:r>
            <a:r>
              <a:rPr lang="en-GB" dirty="0" smtClean="0">
                <a:latin typeface="Segoe"/>
              </a:rPr>
              <a:t> = </a:t>
            </a:r>
            <a:r>
              <a:rPr lang="en-GB" dirty="0" err="1" smtClean="0">
                <a:latin typeface="Segoe"/>
              </a:rPr>
              <a:t>my_model.fit</a:t>
            </a:r>
            <a:r>
              <a:rPr lang="en-GB" dirty="0" smtClean="0">
                <a:latin typeface="Segoe"/>
              </a:rPr>
              <a:t>(</a:t>
            </a:r>
            <a:r>
              <a:rPr lang="en-GB" dirty="0" err="1" smtClean="0">
                <a:solidFill>
                  <a:schemeClr val="tx2"/>
                </a:solidFill>
                <a:latin typeface="Segoe"/>
              </a:rPr>
              <a:t>X_train</a:t>
            </a:r>
            <a:r>
              <a:rPr lang="en-GB" dirty="0" smtClean="0">
                <a:solidFill>
                  <a:schemeClr val="tx2"/>
                </a:solidFill>
                <a:latin typeface="Segoe"/>
              </a:rPr>
              <a:t>, </a:t>
            </a:r>
            <a:r>
              <a:rPr lang="en-GB" dirty="0" err="1" smtClean="0">
                <a:solidFill>
                  <a:schemeClr val="tx2"/>
                </a:solidFill>
                <a:latin typeface="Segoe"/>
              </a:rPr>
              <a:t>Y_train</a:t>
            </a:r>
            <a:r>
              <a:rPr lang="en-GB" dirty="0" smtClean="0">
                <a:latin typeface="Segoe"/>
              </a:rPr>
              <a:t>) </a:t>
            </a:r>
          </a:p>
          <a:p>
            <a:pPr marL="0" indent="0">
              <a:buNone/>
            </a:pPr>
            <a:r>
              <a:rPr lang="en-GB" dirty="0" err="1" smtClean="0">
                <a:latin typeface="Segoe"/>
              </a:rPr>
              <a:t>Scored_labels</a:t>
            </a:r>
            <a:r>
              <a:rPr lang="en-GB" dirty="0" smtClean="0">
                <a:latin typeface="Segoe"/>
              </a:rPr>
              <a:t> = </a:t>
            </a:r>
            <a:r>
              <a:rPr lang="en-GB" dirty="0" err="1" smtClean="0">
                <a:latin typeface="Segoe"/>
              </a:rPr>
              <a:t>my_model.predict</a:t>
            </a:r>
            <a:r>
              <a:rPr lang="en-GB" dirty="0" smtClean="0">
                <a:latin typeface="Segoe"/>
              </a:rPr>
              <a:t>(</a:t>
            </a:r>
            <a:r>
              <a:rPr lang="en-GB" dirty="0" err="1" smtClean="0">
                <a:solidFill>
                  <a:schemeClr val="tx2"/>
                </a:solidFill>
                <a:latin typeface="Segoe"/>
              </a:rPr>
              <a:t>X_test</a:t>
            </a:r>
            <a:r>
              <a:rPr lang="en-GB" dirty="0" smtClean="0">
                <a:latin typeface="Segoe"/>
              </a:rPr>
              <a:t>)</a:t>
            </a:r>
            <a:endParaRPr lang="en-GB" dirty="0">
              <a:latin typeface="Segoe"/>
            </a:endParaRPr>
          </a:p>
          <a:p>
            <a:pPr marL="0" indent="0">
              <a:buNone/>
            </a:pPr>
            <a:r>
              <a:rPr lang="en-GB" dirty="0" err="1" smtClean="0">
                <a:latin typeface="Segoe"/>
              </a:rPr>
              <a:t>my_model.intercept</a:t>
            </a:r>
            <a:r>
              <a:rPr lang="en-GB" dirty="0" smtClean="0">
                <a:latin typeface="Segoe"/>
              </a:rPr>
              <a:t>_ # for linear regression</a:t>
            </a:r>
          </a:p>
          <a:p>
            <a:pPr marL="0" indent="0">
              <a:buNone/>
            </a:pPr>
            <a:r>
              <a:rPr lang="en-GB" dirty="0" err="1">
                <a:latin typeface="Segoe"/>
              </a:rPr>
              <a:t>m</a:t>
            </a:r>
            <a:r>
              <a:rPr lang="en-GB" dirty="0" err="1" smtClean="0">
                <a:latin typeface="Segoe"/>
              </a:rPr>
              <a:t>y_model.coef</a:t>
            </a:r>
            <a:r>
              <a:rPr lang="en-GB" dirty="0" smtClean="0">
                <a:latin typeface="Segoe"/>
              </a:rPr>
              <a:t>_</a:t>
            </a:r>
          </a:p>
        </p:txBody>
      </p:sp>
      <p:sp>
        <p:nvSpPr>
          <p:cNvPr id="2" name="Title 1"/>
          <p:cNvSpPr>
            <a:spLocks noGrp="1"/>
          </p:cNvSpPr>
          <p:nvPr>
            <p:ph type="title"/>
          </p:nvPr>
        </p:nvSpPr>
        <p:spPr/>
        <p:txBody>
          <a:bodyPr/>
          <a:lstStyle/>
          <a:p>
            <a:r>
              <a:rPr lang="en-US" dirty="0" smtClean="0">
                <a:latin typeface="Segoe"/>
              </a:rPr>
              <a:t>Creating models in </a:t>
            </a:r>
            <a:r>
              <a:rPr lang="en-US" dirty="0" err="1" smtClean="0">
                <a:latin typeface="Segoe"/>
              </a:rPr>
              <a:t>scikit</a:t>
            </a:r>
            <a:r>
              <a:rPr lang="en-US" dirty="0" smtClean="0">
                <a:latin typeface="Segoe"/>
              </a:rPr>
              <a:t>-learn</a:t>
            </a:r>
            <a:endParaRPr lang="en-US" dirty="0">
              <a:latin typeface="Segoe"/>
            </a:endParaRPr>
          </a:p>
        </p:txBody>
      </p:sp>
    </p:spTree>
    <p:extLst>
      <p:ext uri="{BB962C8B-B14F-4D97-AF65-F5344CB8AC3E}">
        <p14:creationId xmlns:p14="http://schemas.microsoft.com/office/powerpoint/2010/main" val="2542194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endParaRPr lang="en-US" sz="4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2142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Creating value</a:t>
            </a:r>
          </a:p>
          <a:p>
            <a:r>
              <a:rPr lang="en-GB" dirty="0" smtClean="0">
                <a:latin typeface="Segoe"/>
              </a:rPr>
              <a:t>Choosing metrics</a:t>
            </a:r>
          </a:p>
          <a:p>
            <a:r>
              <a:rPr lang="en-GB" dirty="0" smtClean="0">
                <a:latin typeface="Segoe"/>
              </a:rPr>
              <a:t>Constructing models</a:t>
            </a:r>
          </a:p>
          <a:p>
            <a:r>
              <a:rPr lang="en-GB" dirty="0" smtClean="0">
                <a:latin typeface="Segoe"/>
              </a:rPr>
              <a:t>Constructing models with Azure ML</a:t>
            </a:r>
          </a:p>
          <a:p>
            <a:r>
              <a:rPr lang="en-GB" dirty="0" smtClean="0">
                <a:latin typeface="Segoe"/>
              </a:rPr>
              <a:t>Constructing models with R</a:t>
            </a:r>
          </a:p>
          <a:p>
            <a:r>
              <a:rPr lang="en-GB" dirty="0" smtClean="0">
                <a:latin typeface="Segoe"/>
              </a:rPr>
              <a:t>Constructing models with Python</a:t>
            </a: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876518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Choosing metrics</a:t>
            </a:r>
          </a:p>
          <a:p>
            <a:r>
              <a:rPr lang="en-GB" dirty="0" smtClean="0">
                <a:latin typeface="Segoe"/>
              </a:rPr>
              <a:t>Constructing models</a:t>
            </a:r>
          </a:p>
          <a:p>
            <a:r>
              <a:rPr lang="en-GB" dirty="0" smtClean="0">
                <a:latin typeface="Segoe"/>
              </a:rPr>
              <a:t>Constructing models with Azure ML</a:t>
            </a:r>
          </a:p>
          <a:p>
            <a:r>
              <a:rPr lang="en-GB" dirty="0" smtClean="0">
                <a:latin typeface="Segoe"/>
              </a:rPr>
              <a:t>Constructing models with R</a:t>
            </a:r>
          </a:p>
          <a:p>
            <a:r>
              <a:rPr lang="en-GB" dirty="0" smtClean="0">
                <a:latin typeface="Segoe"/>
              </a:rPr>
              <a:t>Constructing models with Python</a:t>
            </a:r>
          </a:p>
        </p:txBody>
      </p:sp>
      <p:sp>
        <p:nvSpPr>
          <p:cNvPr id="2" name="Title 1"/>
          <p:cNvSpPr>
            <a:spLocks noGrp="1"/>
          </p:cNvSpPr>
          <p:nvPr>
            <p:ph type="title"/>
          </p:nvPr>
        </p:nvSpPr>
        <p:spPr/>
        <p:txBody>
          <a:bodyPr/>
          <a:lstStyle/>
          <a:p>
            <a:r>
              <a:rPr lang="en-US" dirty="0" smtClean="0">
                <a:latin typeface="Segoe"/>
              </a:rPr>
              <a:t>Chapter 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Value through actions leading to results </a:t>
            </a:r>
            <a:endParaRPr lang="en-GB" dirty="0" smtClean="0">
              <a:latin typeface="Segoe"/>
            </a:endParaRPr>
          </a:p>
          <a:p>
            <a:r>
              <a:rPr lang="en-GB" dirty="0" smtClean="0">
                <a:latin typeface="Segoe"/>
              </a:rPr>
              <a:t>Prediction informs decisions</a:t>
            </a:r>
          </a:p>
          <a:p>
            <a:r>
              <a:rPr lang="en-GB" dirty="0" smtClean="0">
                <a:latin typeface="Segoe"/>
              </a:rPr>
              <a:t>Data structure informs decisions</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Metrics: Delivering </a:t>
            </a:r>
            <a:r>
              <a:rPr lang="en-US" dirty="0">
                <a:latin typeface="Segoe"/>
              </a:rPr>
              <a:t>V</a:t>
            </a:r>
            <a:r>
              <a:rPr lang="en-US" dirty="0" smtClean="0">
                <a:latin typeface="Segoe"/>
              </a:rPr>
              <a:t>alue</a:t>
            </a:r>
            <a:endParaRPr lang="en-US" dirty="0">
              <a:latin typeface="Segoe"/>
            </a:endParaRPr>
          </a:p>
        </p:txBody>
      </p:sp>
    </p:spTree>
    <p:extLst>
      <p:ext uri="{BB962C8B-B14F-4D97-AF65-F5344CB8AC3E}">
        <p14:creationId xmlns:p14="http://schemas.microsoft.com/office/powerpoint/2010/main" val="1934114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Match metrics to problem</a:t>
            </a:r>
          </a:p>
          <a:p>
            <a:r>
              <a:rPr lang="en-GB" dirty="0" smtClean="0">
                <a:latin typeface="Segoe"/>
              </a:rPr>
              <a:t>Metric robustness</a:t>
            </a:r>
          </a:p>
          <a:p>
            <a:r>
              <a:rPr lang="en-GB" dirty="0" smtClean="0">
                <a:latin typeface="Segoe"/>
              </a:rPr>
              <a:t>Time </a:t>
            </a:r>
            <a:r>
              <a:rPr lang="en-GB" dirty="0">
                <a:latin typeface="Segoe"/>
              </a:rPr>
              <a:t>to deploy (time to market) has cost</a:t>
            </a:r>
          </a:p>
          <a:p>
            <a:r>
              <a:rPr lang="en-GB" dirty="0">
                <a:latin typeface="Segoe"/>
              </a:rPr>
              <a:t>Complexity leads to high maintenance costs</a:t>
            </a:r>
          </a:p>
          <a:p>
            <a:r>
              <a:rPr lang="en-GB" dirty="0">
                <a:latin typeface="Segoe"/>
              </a:rPr>
              <a:t>Time to train model has cost</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Choosing Metrics</a:t>
            </a:r>
            <a:endParaRPr lang="en-US" dirty="0">
              <a:latin typeface="Segoe"/>
            </a:endParaRPr>
          </a:p>
        </p:txBody>
      </p:sp>
    </p:spTree>
    <p:extLst>
      <p:ext uri="{BB962C8B-B14F-4D97-AF65-F5344CB8AC3E}">
        <p14:creationId xmlns:p14="http://schemas.microsoft.com/office/powerpoint/2010/main" val="140215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Pick model to deliver value</a:t>
            </a:r>
          </a:p>
          <a:p>
            <a:r>
              <a:rPr lang="en-GB" dirty="0" smtClean="0">
                <a:latin typeface="Segoe"/>
              </a:rPr>
              <a:t>Supervised or unsupervised</a:t>
            </a:r>
          </a:p>
          <a:p>
            <a:r>
              <a:rPr lang="en-GB" dirty="0" smtClean="0">
                <a:latin typeface="Segoe"/>
              </a:rPr>
              <a:t>Linear or nonlinear</a:t>
            </a:r>
          </a:p>
          <a:p>
            <a:r>
              <a:rPr lang="en-GB" dirty="0" smtClean="0">
                <a:latin typeface="Segoe"/>
              </a:rPr>
              <a:t>Feature engineering</a:t>
            </a:r>
          </a:p>
          <a:p>
            <a:r>
              <a:rPr lang="en-GB" dirty="0" smtClean="0">
                <a:latin typeface="Segoe"/>
              </a:rPr>
              <a:t>Model construction, testing and evaluation </a:t>
            </a:r>
          </a:p>
        </p:txBody>
      </p:sp>
      <p:sp>
        <p:nvSpPr>
          <p:cNvPr id="2" name="Title 1"/>
          <p:cNvSpPr>
            <a:spLocks noGrp="1"/>
          </p:cNvSpPr>
          <p:nvPr>
            <p:ph type="title"/>
          </p:nvPr>
        </p:nvSpPr>
        <p:spPr/>
        <p:txBody>
          <a:bodyPr/>
          <a:lstStyle/>
          <a:p>
            <a:r>
              <a:rPr lang="en-US" dirty="0" smtClean="0">
                <a:latin typeface="Segoe"/>
              </a:rPr>
              <a:t>Model Construction</a:t>
            </a:r>
            <a:endParaRPr lang="en-US" dirty="0">
              <a:latin typeface="Segoe"/>
            </a:endParaRPr>
          </a:p>
        </p:txBody>
      </p:sp>
    </p:spTree>
    <p:extLst>
      <p:ext uri="{BB962C8B-B14F-4D97-AF65-F5344CB8AC3E}">
        <p14:creationId xmlns:p14="http://schemas.microsoft.com/office/powerpoint/2010/main" val="4242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Requires problem and data understanding</a:t>
            </a:r>
          </a:p>
          <a:p>
            <a:r>
              <a:rPr lang="en-GB" dirty="0" smtClean="0">
                <a:latin typeface="Segoe"/>
              </a:rPr>
              <a:t>Create new features</a:t>
            </a:r>
          </a:p>
          <a:p>
            <a:r>
              <a:rPr lang="en-GB" dirty="0" smtClean="0">
                <a:latin typeface="Segoe"/>
              </a:rPr>
              <a:t>Determine feature importance</a:t>
            </a:r>
          </a:p>
          <a:p>
            <a:r>
              <a:rPr lang="en-GB" dirty="0" smtClean="0">
                <a:latin typeface="Segoe"/>
              </a:rPr>
              <a:t>Prune features to prevent overfitting</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Feature Engineering</a:t>
            </a:r>
            <a:endParaRPr lang="en-US" dirty="0">
              <a:latin typeface="Segoe"/>
            </a:endParaRPr>
          </a:p>
        </p:txBody>
      </p:sp>
    </p:spTree>
    <p:extLst>
      <p:ext uri="{BB962C8B-B14F-4D97-AF65-F5344CB8AC3E}">
        <p14:creationId xmlns:p14="http://schemas.microsoft.com/office/powerpoint/2010/main" val="2950681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Evaluate model with metrics</a:t>
            </a:r>
          </a:p>
          <a:p>
            <a:r>
              <a:rPr lang="en-GB" dirty="0" smtClean="0">
                <a:latin typeface="Segoe"/>
              </a:rPr>
              <a:t>Graphics for evaluation</a:t>
            </a:r>
          </a:p>
          <a:p>
            <a:r>
              <a:rPr lang="en-GB" dirty="0" smtClean="0">
                <a:latin typeface="Segoe"/>
              </a:rPr>
              <a:t>Split data three ways</a:t>
            </a:r>
          </a:p>
          <a:p>
            <a:r>
              <a:rPr lang="en-GB" dirty="0" smtClean="0">
                <a:latin typeface="Segoe"/>
              </a:rPr>
              <a:t>Split data to provide unbiased test and evaluation</a:t>
            </a:r>
          </a:p>
          <a:p>
            <a:r>
              <a:rPr lang="en-GB" dirty="0" smtClean="0">
                <a:latin typeface="Segoe"/>
              </a:rPr>
              <a:t>Or cross validation</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Model Construction, Testing, Evaluation</a:t>
            </a:r>
            <a:endParaRPr lang="en-US" dirty="0">
              <a:latin typeface="Segoe"/>
            </a:endParaRPr>
          </a:p>
        </p:txBody>
      </p:sp>
    </p:spTree>
    <p:extLst>
      <p:ext uri="{BB962C8B-B14F-4D97-AF65-F5344CB8AC3E}">
        <p14:creationId xmlns:p14="http://schemas.microsoft.com/office/powerpoint/2010/main" val="3523611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Building models with R</a:t>
            </a:r>
            <a:endParaRPr lang="en-US" sz="4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709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a:latin typeface="Segoe"/>
              </a:rPr>
              <a:t>m</a:t>
            </a:r>
            <a:r>
              <a:rPr lang="en-GB" dirty="0" smtClean="0">
                <a:latin typeface="Segoe"/>
              </a:rPr>
              <a:t>odel(</a:t>
            </a:r>
            <a:r>
              <a:rPr lang="en-GB" dirty="0" smtClean="0">
                <a:solidFill>
                  <a:srgbClr val="FF0000"/>
                </a:solidFill>
                <a:latin typeface="Segoe"/>
              </a:rPr>
              <a:t>label ~ feature1 + feature2 + … + </a:t>
            </a:r>
            <a:r>
              <a:rPr lang="en-GB" dirty="0" err="1" smtClean="0">
                <a:solidFill>
                  <a:srgbClr val="FF0000"/>
                </a:solidFill>
                <a:latin typeface="Segoe"/>
              </a:rPr>
              <a:t>featureN</a:t>
            </a:r>
            <a:r>
              <a:rPr lang="en-GB" dirty="0" smtClean="0">
                <a:latin typeface="Segoe"/>
              </a:rPr>
              <a:t>, data = data)</a:t>
            </a:r>
          </a:p>
          <a:p>
            <a:pPr marL="0" indent="0">
              <a:buNone/>
            </a:pPr>
            <a:r>
              <a:rPr lang="en-GB" dirty="0">
                <a:latin typeface="Segoe"/>
              </a:rPr>
              <a:t>m</a:t>
            </a:r>
            <a:r>
              <a:rPr lang="en-GB" dirty="0" smtClean="0">
                <a:latin typeface="Segoe"/>
              </a:rPr>
              <a:t>odel(</a:t>
            </a:r>
            <a:r>
              <a:rPr lang="en-GB" dirty="0" smtClean="0">
                <a:solidFill>
                  <a:srgbClr val="FF0000"/>
                </a:solidFill>
                <a:latin typeface="Segoe"/>
              </a:rPr>
              <a:t>label ~ . </a:t>
            </a:r>
            <a:r>
              <a:rPr lang="en-GB" dirty="0" smtClean="0">
                <a:latin typeface="Segoe"/>
              </a:rPr>
              <a:t>, data = data)</a:t>
            </a:r>
          </a:p>
          <a:p>
            <a:pPr marL="0" indent="0">
              <a:buNone/>
            </a:pPr>
            <a:r>
              <a:rPr lang="en-GB" dirty="0" smtClean="0">
                <a:latin typeface="Segoe"/>
              </a:rPr>
              <a:t>model(</a:t>
            </a:r>
            <a:r>
              <a:rPr lang="en-GB" dirty="0" smtClean="0">
                <a:solidFill>
                  <a:srgbClr val="FF0000"/>
                </a:solidFill>
                <a:latin typeface="Segoe"/>
              </a:rPr>
              <a:t>label ~ . – </a:t>
            </a:r>
            <a:r>
              <a:rPr lang="en-GB" dirty="0" err="1" smtClean="0">
                <a:solidFill>
                  <a:srgbClr val="FF0000"/>
                </a:solidFill>
                <a:latin typeface="Segoe"/>
              </a:rPr>
              <a:t>featureN</a:t>
            </a:r>
            <a:r>
              <a:rPr lang="en-GB" dirty="0" smtClean="0">
                <a:latin typeface="Segoe"/>
              </a:rPr>
              <a:t>, data = data)</a:t>
            </a:r>
          </a:p>
          <a:p>
            <a:pPr marL="0" indent="0">
              <a:buNone/>
            </a:pPr>
            <a:r>
              <a:rPr lang="en-GB" dirty="0">
                <a:latin typeface="Segoe"/>
              </a:rPr>
              <a:t>m</a:t>
            </a:r>
            <a:r>
              <a:rPr lang="en-GB" dirty="0" smtClean="0">
                <a:latin typeface="Segoe"/>
              </a:rPr>
              <a:t>odel(</a:t>
            </a:r>
            <a:r>
              <a:rPr lang="en-GB" dirty="0" smtClean="0">
                <a:solidFill>
                  <a:srgbClr val="FF0000"/>
                </a:solidFill>
                <a:latin typeface="Segoe"/>
              </a:rPr>
              <a:t>label ~ feature1 + I(feature1^2)</a:t>
            </a:r>
            <a:r>
              <a:rPr lang="en-GB" dirty="0" smtClean="0">
                <a:latin typeface="Segoe"/>
              </a:rPr>
              <a:t>, data = data)</a:t>
            </a:r>
          </a:p>
          <a:p>
            <a:pPr marL="0" indent="0">
              <a:buNone/>
            </a:pPr>
            <a:r>
              <a:rPr lang="en-GB" dirty="0">
                <a:latin typeface="Segoe"/>
              </a:rPr>
              <a:t>u</a:t>
            </a:r>
            <a:r>
              <a:rPr lang="en-GB" dirty="0" smtClean="0">
                <a:latin typeface="Segoe"/>
              </a:rPr>
              <a:t>pdate(</a:t>
            </a:r>
            <a:r>
              <a:rPr lang="en-GB" dirty="0" smtClean="0">
                <a:solidFill>
                  <a:srgbClr val="FF0000"/>
                </a:solidFill>
                <a:latin typeface="Segoe"/>
              </a:rPr>
              <a:t>model</a:t>
            </a:r>
            <a:r>
              <a:rPr lang="en-GB" dirty="0" smtClean="0">
                <a:latin typeface="Segoe"/>
              </a:rPr>
              <a:t>, - feature)</a:t>
            </a:r>
          </a:p>
        </p:txBody>
      </p:sp>
      <p:sp>
        <p:nvSpPr>
          <p:cNvPr id="2" name="Title 1"/>
          <p:cNvSpPr>
            <a:spLocks noGrp="1"/>
          </p:cNvSpPr>
          <p:nvPr>
            <p:ph type="title"/>
          </p:nvPr>
        </p:nvSpPr>
        <p:spPr/>
        <p:txBody>
          <a:bodyPr/>
          <a:lstStyle/>
          <a:p>
            <a:r>
              <a:rPr lang="en-US" dirty="0" smtClean="0">
                <a:latin typeface="Segoe"/>
              </a:rPr>
              <a:t>R modeling language</a:t>
            </a:r>
            <a:endParaRPr lang="en-US" dirty="0">
              <a:latin typeface="Segoe"/>
            </a:endParaRPr>
          </a:p>
        </p:txBody>
      </p:sp>
    </p:spTree>
    <p:extLst>
      <p:ext uri="{BB962C8B-B14F-4D97-AF65-F5344CB8AC3E}">
        <p14:creationId xmlns:p14="http://schemas.microsoft.com/office/powerpoint/2010/main" val="2628605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636b0322-90fb-440c-9cbc-22749e7231e9"/>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9652</TotalTime>
  <Words>333</Words>
  <Application>Microsoft Office PowerPoint</Application>
  <PresentationFormat>Custom</PresentationFormat>
  <Paragraphs>87</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Building Machine Learning Models</vt:lpstr>
      <vt:lpstr>Chapter Overview</vt:lpstr>
      <vt:lpstr>Metrics: Delivering Value</vt:lpstr>
      <vt:lpstr>Choosing Metrics</vt:lpstr>
      <vt:lpstr>Model Construction</vt:lpstr>
      <vt:lpstr>Feature Engineering</vt:lpstr>
      <vt:lpstr>Model Construction, Testing, Evaluation</vt:lpstr>
      <vt:lpstr>Building models with R</vt:lpstr>
      <vt:lpstr>R modeling language</vt:lpstr>
      <vt:lpstr>R Model Methods</vt:lpstr>
      <vt:lpstr>Building models with Python</vt:lpstr>
      <vt:lpstr>Using scikit-learn</vt:lpstr>
      <vt:lpstr>Creating models in scikit-learn</vt:lpstr>
      <vt:lpstr>Summary</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cp:lastModifiedBy>
  <cp:revision>186</cp:revision>
  <dcterms:created xsi:type="dcterms:W3CDTF">2013-02-15T23:12:42Z</dcterms:created>
  <dcterms:modified xsi:type="dcterms:W3CDTF">2015-11-04T20:05:41Z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