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1" r:id="rId5"/>
    <p:sldId id="278" r:id="rId6"/>
    <p:sldId id="285" r:id="rId7"/>
    <p:sldId id="279" r:id="rId8"/>
    <p:sldId id="288" r:id="rId9"/>
    <p:sldId id="287" r:id="rId10"/>
    <p:sldId id="286" r:id="rId11"/>
    <p:sldId id="283" r:id="rId12"/>
    <p:sldId id="29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88" autoAdjust="0"/>
    <p:restoredTop sz="94660"/>
  </p:normalViewPr>
  <p:slideViewPr>
    <p:cSldViewPr snapToGrid="0">
      <p:cViewPr>
        <p:scale>
          <a:sx n="52" d="100"/>
          <a:sy n="52" d="100"/>
        </p:scale>
        <p:origin x="-91" y="-15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Let’s take a look at the errors. *fiddle*</a:t>
            </a:r>
          </a:p>
          <a:p>
            <a:r>
              <a:rPr lang="en-US"/>
              <a:t>so</a:t>
            </a:r>
            <a:r>
              <a:rPr lang="en-US" baseline="0"/>
              <a:t> we did a pretty good job.</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1846957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Building </a:t>
            </a:r>
            <a:r>
              <a:rPr lang="en-US" sz="4000" smtClean="0"/>
              <a:t>Regression </a:t>
            </a:r>
            <a:r>
              <a:rPr lang="en-US" sz="4000" dirty="0"/>
              <a:t>M</a:t>
            </a:r>
            <a:r>
              <a:rPr lang="en-US" sz="4000" smtClean="0"/>
              <a:t>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Regression modelling process</a:t>
            </a:r>
          </a:p>
          <a:p>
            <a:r>
              <a:rPr lang="en-GB" dirty="0" smtClean="0">
                <a:latin typeface="Segoe"/>
              </a:rPr>
              <a:t>Improving regression models</a:t>
            </a:r>
          </a:p>
          <a:p>
            <a:r>
              <a:rPr lang="en-GB" dirty="0" smtClean="0">
                <a:latin typeface="Segoe"/>
              </a:rPr>
              <a:t>Cross validation</a:t>
            </a:r>
          </a:p>
          <a:p>
            <a:r>
              <a:rPr lang="en-GB" dirty="0" smtClean="0">
                <a:latin typeface="Segoe"/>
              </a:rPr>
              <a:t>Regression with Azure ML and R</a:t>
            </a:r>
            <a:endParaRPr lang="en-GB" dirty="0">
              <a:latin typeface="Segoe"/>
            </a:endParaRPr>
          </a:p>
          <a:p>
            <a:r>
              <a:rPr lang="en-GB" dirty="0">
                <a:latin typeface="Segoe"/>
              </a:rPr>
              <a:t>Regression with Azure ML and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solidFill>
                <a:schemeClr val="bg1"/>
              </a:solidFill>
            </a:endParaRPr>
          </a:p>
          <a:p>
            <a:r>
              <a:rPr lang="en-US" dirty="0" smtClean="0">
                <a:solidFill>
                  <a:schemeClr val="bg1"/>
                </a:solidFill>
              </a:rPr>
              <a:t>Could choose </a:t>
            </a:r>
            <a:r>
              <a:rPr lang="en-US" i="1" dirty="0" smtClean="0">
                <a:solidFill>
                  <a:schemeClr val="bg1"/>
                </a:solidFill>
              </a:rPr>
              <a:t>b</a:t>
            </a:r>
            <a:r>
              <a:rPr lang="en-US" i="1" baseline="-25000" dirty="0" smtClean="0">
                <a:solidFill>
                  <a:schemeClr val="bg1"/>
                </a:solidFill>
              </a:rPr>
              <a:t>0</a:t>
            </a:r>
            <a:r>
              <a:rPr lang="en-US" dirty="0" smtClean="0">
                <a:solidFill>
                  <a:schemeClr val="bg1"/>
                </a:solidFill>
              </a:rPr>
              <a:t> and </a:t>
            </a:r>
            <a:r>
              <a:rPr lang="en-US" i="1" dirty="0" smtClean="0">
                <a:solidFill>
                  <a:schemeClr val="bg1"/>
                </a:solidFill>
              </a:rPr>
              <a:t>b</a:t>
            </a:r>
            <a:r>
              <a:rPr lang="en-US" i="1" baseline="-25000" dirty="0" smtClean="0">
                <a:solidFill>
                  <a:schemeClr val="bg1"/>
                </a:solidFill>
              </a:rPr>
              <a:t>1</a:t>
            </a:r>
            <a:r>
              <a:rPr lang="en-US" dirty="0" smtClean="0">
                <a:solidFill>
                  <a:schemeClr val="bg1"/>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1500717" y="2538413"/>
          <a:ext cx="2896252" cy="594254"/>
        </p:xfrm>
        <a:graphic>
          <a:graphicData uri="http://schemas.openxmlformats.org/presentationml/2006/ole">
            <mc:AlternateContent xmlns:mc="http://schemas.openxmlformats.org/markup-compatibility/2006">
              <mc:Choice xmlns:v="urn:schemas-microsoft-com:vml" Requires="v">
                <p:oleObj spid="_x0000_s1054" name="Equation" r:id="rId4" imgW="990600" imgH="203200" progId="Equation.DSMT4">
                  <p:embed/>
                </p:oleObj>
              </mc:Choice>
              <mc:Fallback>
                <p:oleObj name="Equation" r:id="rId4" imgW="9906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717" y="25384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2" name="TextBox 11"/>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13" name="TextBox 12"/>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14" name="TextBox 13"/>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15" name="TextBox 14"/>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6" name="TextBox 15"/>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17" name="TextBox 16"/>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19" name="Oval 18"/>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650567" y="42206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611533" y="36067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378699" y="38015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0325100" y="35813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0100733" y="34332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11163299" y="32723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1599333" y="3234266"/>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1315699" y="34247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712200" y="36702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V="1">
            <a:off x="6265333" y="3149600"/>
            <a:ext cx="5435600" cy="10668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aphicFrame>
        <p:nvGraphicFramePr>
          <p:cNvPr id="83972" name="Object 4"/>
          <p:cNvGraphicFramePr>
            <a:graphicFrameLocks noChangeAspect="1"/>
          </p:cNvGraphicFramePr>
          <p:nvPr/>
        </p:nvGraphicFramePr>
        <p:xfrm>
          <a:off x="220663" y="3300413"/>
          <a:ext cx="5265737" cy="525462"/>
        </p:xfrm>
        <a:graphic>
          <a:graphicData uri="http://schemas.openxmlformats.org/presentationml/2006/ole">
            <mc:AlternateContent xmlns:mc="http://schemas.openxmlformats.org/markup-compatibility/2006">
              <mc:Choice xmlns:v="urn:schemas-microsoft-com:vml" Requires="v">
                <p:oleObj spid="_x0000_s1055" name="Equation" r:id="rId6" imgW="2032000" imgH="203200" progId="Equation.DSMT4">
                  <p:embed/>
                </p:oleObj>
              </mc:Choice>
              <mc:Fallback>
                <p:oleObj name="Equation" r:id="rId6" imgW="20320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663" y="3300413"/>
                        <a:ext cx="5265737"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8214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Understand data relationships</a:t>
            </a:r>
          </a:p>
          <a:p>
            <a:r>
              <a:rPr lang="en-GB" dirty="0" smtClean="0">
                <a:latin typeface="Segoe"/>
              </a:rPr>
              <a:t>Select features </a:t>
            </a:r>
          </a:p>
          <a:p>
            <a:r>
              <a:rPr lang="en-GB" dirty="0" smtClean="0">
                <a:latin typeface="Segoe"/>
              </a:rPr>
              <a:t>Select metrics</a:t>
            </a:r>
          </a:p>
          <a:p>
            <a:r>
              <a:rPr lang="en-GB" dirty="0" smtClean="0">
                <a:latin typeface="Segoe"/>
              </a:rPr>
              <a:t>Create model</a:t>
            </a:r>
          </a:p>
          <a:p>
            <a:r>
              <a:rPr lang="en-GB" dirty="0" smtClean="0">
                <a:latin typeface="Segoe"/>
              </a:rPr>
              <a:t>Evaluate model</a:t>
            </a:r>
          </a:p>
          <a:p>
            <a:r>
              <a:rPr lang="en-GB" dirty="0" smtClean="0">
                <a:latin typeface="Segoe"/>
              </a:rPr>
              <a:t>Improve model</a:t>
            </a:r>
          </a:p>
          <a:p>
            <a:r>
              <a:rPr lang="en-GB" dirty="0" smtClean="0">
                <a:latin typeface="Segoe"/>
              </a:rPr>
              <a:t>Cross Validate model</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Regression process</a:t>
            </a:r>
            <a:endParaRPr lang="en-US" dirty="0">
              <a:latin typeface="Segoe"/>
            </a:endParaRPr>
          </a:p>
        </p:txBody>
      </p:sp>
    </p:spTree>
    <p:extLst>
      <p:ext uri="{BB962C8B-B14F-4D97-AF65-F5344CB8AC3E}">
        <p14:creationId xmlns:p14="http://schemas.microsoft.com/office/powerpoint/2010/main" val="1308086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Start by understanding the residuals (errors)</a:t>
            </a:r>
            <a:endParaRPr lang="en-GB" dirty="0">
              <a:latin typeface="Segoe"/>
            </a:endParaRPr>
          </a:p>
          <a:p>
            <a:r>
              <a:rPr lang="en-GB" dirty="0" smtClean="0">
                <a:latin typeface="Segoe"/>
              </a:rPr>
              <a:t>Filter or transform </a:t>
            </a:r>
            <a:r>
              <a:rPr lang="en-GB" dirty="0">
                <a:latin typeface="Segoe"/>
              </a:rPr>
              <a:t>the </a:t>
            </a:r>
            <a:r>
              <a:rPr lang="en-GB" dirty="0" smtClean="0">
                <a:latin typeface="Segoe"/>
              </a:rPr>
              <a:t>data</a:t>
            </a:r>
          </a:p>
          <a:p>
            <a:r>
              <a:rPr lang="en-GB" dirty="0" smtClean="0">
                <a:latin typeface="Segoe"/>
              </a:rPr>
              <a:t>Better </a:t>
            </a:r>
            <a:r>
              <a:rPr lang="en-GB" dirty="0">
                <a:latin typeface="Segoe"/>
              </a:rPr>
              <a:t>feature </a:t>
            </a:r>
            <a:r>
              <a:rPr lang="en-GB" dirty="0" smtClean="0">
                <a:latin typeface="Segoe"/>
              </a:rPr>
              <a:t>engineering</a:t>
            </a:r>
            <a:endParaRPr lang="en-GB" dirty="0">
              <a:latin typeface="Segoe"/>
            </a:endParaRPr>
          </a:p>
          <a:p>
            <a:r>
              <a:rPr lang="en-GB" dirty="0">
                <a:latin typeface="Segoe"/>
              </a:rPr>
              <a:t>Improve feature </a:t>
            </a:r>
            <a:r>
              <a:rPr lang="en-GB" dirty="0" smtClean="0">
                <a:latin typeface="Segoe"/>
              </a:rPr>
              <a:t>selection</a:t>
            </a:r>
          </a:p>
          <a:p>
            <a:r>
              <a:rPr lang="en-GB" dirty="0" smtClean="0">
                <a:latin typeface="Segoe"/>
              </a:rPr>
              <a:t>Use a different type of model</a:t>
            </a:r>
          </a:p>
          <a:p>
            <a:r>
              <a:rPr lang="en-GB" dirty="0" smtClean="0">
                <a:latin typeface="Segoe"/>
              </a:rPr>
              <a:t>Choice of model parameters</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Steps to improve models</a:t>
            </a:r>
            <a:endParaRPr lang="en-US" dirty="0">
              <a:latin typeface="Segoe"/>
            </a:endParaRPr>
          </a:p>
        </p:txBody>
      </p:sp>
    </p:spTree>
    <p:extLst>
      <p:ext uri="{BB962C8B-B14F-4D97-AF65-F5344CB8AC3E}">
        <p14:creationId xmlns:p14="http://schemas.microsoft.com/office/powerpoint/2010/main" val="2004807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Another Model: Decision Trees</a:t>
            </a:r>
            <a:endParaRPr lang="en-US" dirty="0"/>
          </a:p>
        </p:txBody>
      </p:sp>
      <p:sp>
        <p:nvSpPr>
          <p:cNvPr id="4" name="TextBox 3"/>
          <p:cNvSpPr txBox="1"/>
          <p:nvPr/>
        </p:nvSpPr>
        <p:spPr>
          <a:xfrm>
            <a:off x="3318933" y="1642534"/>
            <a:ext cx="1311853" cy="523220"/>
          </a:xfrm>
          <a:prstGeom prst="rect">
            <a:avLst/>
          </a:prstGeom>
          <a:noFill/>
        </p:spPr>
        <p:txBody>
          <a:bodyPr wrap="none" rtlCol="0">
            <a:spAutoFit/>
          </a:bodyPr>
          <a:lstStyle/>
          <a:p>
            <a:r>
              <a:rPr lang="en-US" sz="2800" dirty="0" smtClean="0"/>
              <a:t>X(1,.)&gt;3</a:t>
            </a:r>
            <a:endParaRPr lang="en-US" sz="2800" dirty="0"/>
          </a:p>
        </p:txBody>
      </p:sp>
      <p:sp>
        <p:nvSpPr>
          <p:cNvPr id="5" name="TextBox 4"/>
          <p:cNvSpPr txBox="1"/>
          <p:nvPr/>
        </p:nvSpPr>
        <p:spPr>
          <a:xfrm>
            <a:off x="5808133" y="1761066"/>
            <a:ext cx="1311853" cy="523220"/>
          </a:xfrm>
          <a:prstGeom prst="rect">
            <a:avLst/>
          </a:prstGeom>
          <a:noFill/>
        </p:spPr>
        <p:txBody>
          <a:bodyPr wrap="none" rtlCol="0">
            <a:spAutoFit/>
          </a:bodyPr>
          <a:lstStyle/>
          <a:p>
            <a:r>
              <a:rPr lang="en-US" sz="2800" dirty="0" smtClean="0"/>
              <a:t>X(1,.)≤3</a:t>
            </a:r>
            <a:endParaRPr lang="en-US" sz="2800" dirty="0"/>
          </a:p>
        </p:txBody>
      </p:sp>
      <p:sp>
        <p:nvSpPr>
          <p:cNvPr id="6" name="TextBox 5"/>
          <p:cNvSpPr txBox="1"/>
          <p:nvPr/>
        </p:nvSpPr>
        <p:spPr>
          <a:xfrm>
            <a:off x="1777998" y="2844807"/>
            <a:ext cx="1311853" cy="523220"/>
          </a:xfrm>
          <a:prstGeom prst="rect">
            <a:avLst/>
          </a:prstGeom>
          <a:noFill/>
        </p:spPr>
        <p:txBody>
          <a:bodyPr wrap="none" rtlCol="0">
            <a:spAutoFit/>
          </a:bodyPr>
          <a:lstStyle/>
          <a:p>
            <a:r>
              <a:rPr lang="en-US" sz="2800" dirty="0" smtClean="0"/>
              <a:t>X(7,.)&gt;0</a:t>
            </a:r>
            <a:endParaRPr lang="en-US" sz="2800" dirty="0"/>
          </a:p>
        </p:txBody>
      </p:sp>
      <p:sp>
        <p:nvSpPr>
          <p:cNvPr id="7" name="TextBox 6"/>
          <p:cNvSpPr txBox="1"/>
          <p:nvPr/>
        </p:nvSpPr>
        <p:spPr>
          <a:xfrm>
            <a:off x="3640662" y="2726277"/>
            <a:ext cx="1311853" cy="523220"/>
          </a:xfrm>
          <a:prstGeom prst="rect">
            <a:avLst/>
          </a:prstGeom>
          <a:noFill/>
        </p:spPr>
        <p:txBody>
          <a:bodyPr wrap="none" rtlCol="0">
            <a:spAutoFit/>
          </a:bodyPr>
          <a:lstStyle/>
          <a:p>
            <a:r>
              <a:rPr lang="en-US" sz="2800" dirty="0" smtClean="0"/>
              <a:t>X(7,.)≤0</a:t>
            </a:r>
            <a:endParaRPr lang="en-US" sz="2800" dirty="0"/>
          </a:p>
        </p:txBody>
      </p:sp>
      <p:sp>
        <p:nvSpPr>
          <p:cNvPr id="8" name="TextBox 7"/>
          <p:cNvSpPr txBox="1"/>
          <p:nvPr/>
        </p:nvSpPr>
        <p:spPr>
          <a:xfrm>
            <a:off x="5469465" y="2675472"/>
            <a:ext cx="1493843" cy="523220"/>
          </a:xfrm>
          <a:prstGeom prst="rect">
            <a:avLst/>
          </a:prstGeom>
          <a:noFill/>
        </p:spPr>
        <p:txBody>
          <a:bodyPr wrap="none" rtlCol="0">
            <a:spAutoFit/>
          </a:bodyPr>
          <a:lstStyle/>
          <a:p>
            <a:r>
              <a:rPr lang="en-US" sz="2800" dirty="0" smtClean="0"/>
              <a:t>X(52,.)&gt;8</a:t>
            </a:r>
            <a:endParaRPr lang="en-US" sz="2800" dirty="0"/>
          </a:p>
        </p:txBody>
      </p:sp>
      <p:sp>
        <p:nvSpPr>
          <p:cNvPr id="9" name="TextBox 8"/>
          <p:cNvSpPr txBox="1"/>
          <p:nvPr/>
        </p:nvSpPr>
        <p:spPr>
          <a:xfrm>
            <a:off x="7450668" y="2743202"/>
            <a:ext cx="1493843" cy="523220"/>
          </a:xfrm>
          <a:prstGeom prst="rect">
            <a:avLst/>
          </a:prstGeom>
          <a:noFill/>
        </p:spPr>
        <p:txBody>
          <a:bodyPr wrap="none" rtlCol="0">
            <a:spAutoFit/>
          </a:bodyPr>
          <a:lstStyle/>
          <a:p>
            <a:r>
              <a:rPr lang="en-US" sz="2800" dirty="0" smtClean="0"/>
              <a:t>X(52,.)≤8</a:t>
            </a:r>
            <a:endParaRPr lang="en-US" sz="2800" dirty="0"/>
          </a:p>
        </p:txBody>
      </p:sp>
      <p:cxnSp>
        <p:nvCxnSpPr>
          <p:cNvPr id="11" name="Straight Connector 10"/>
          <p:cNvCxnSpPr/>
          <p:nvPr/>
        </p:nvCxnSpPr>
        <p:spPr>
          <a:xfrm flipV="1">
            <a:off x="3217333" y="1456268"/>
            <a:ext cx="1845734" cy="1219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5029201" y="1473201"/>
            <a:ext cx="1998132" cy="1100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7010401" y="2539999"/>
            <a:ext cx="1100665" cy="812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6282268" y="2607736"/>
            <a:ext cx="660402" cy="778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421467" y="2743210"/>
            <a:ext cx="660402" cy="778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3403599" y="2726274"/>
            <a:ext cx="1100665" cy="812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1524000" y="3640670"/>
            <a:ext cx="795871" cy="1591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2353737" y="3742268"/>
            <a:ext cx="406396" cy="16594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3386670" y="3674533"/>
            <a:ext cx="931330" cy="15578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37" idx="0"/>
          </p:cNvCxnSpPr>
          <p:nvPr/>
        </p:nvCxnSpPr>
        <p:spPr>
          <a:xfrm flipH="1" flipV="1">
            <a:off x="4504267" y="3725333"/>
            <a:ext cx="690719" cy="21674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5740403" y="3488267"/>
            <a:ext cx="423330" cy="17949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flipV="1">
            <a:off x="6333067" y="3522133"/>
            <a:ext cx="116840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890937" y="3454400"/>
            <a:ext cx="237063" cy="17610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8144933" y="3318933"/>
            <a:ext cx="1405468" cy="2167467"/>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89466" y="5401734"/>
            <a:ext cx="1821708" cy="523220"/>
          </a:xfrm>
          <a:prstGeom prst="rect">
            <a:avLst/>
          </a:prstGeom>
          <a:noFill/>
        </p:spPr>
        <p:txBody>
          <a:bodyPr wrap="none" rtlCol="0">
            <a:spAutoFit/>
          </a:bodyPr>
          <a:lstStyle/>
          <a:p>
            <a:r>
              <a:rPr lang="en-US" sz="2800" dirty="0" smtClean="0"/>
              <a:t>Predict y=1</a:t>
            </a:r>
            <a:endParaRPr lang="en-US" sz="2800" dirty="0"/>
          </a:p>
        </p:txBody>
      </p:sp>
      <p:sp>
        <p:nvSpPr>
          <p:cNvPr id="34" name="TextBox 33"/>
          <p:cNvSpPr txBox="1"/>
          <p:nvPr/>
        </p:nvSpPr>
        <p:spPr>
          <a:xfrm>
            <a:off x="1896532" y="6079067"/>
            <a:ext cx="1931639" cy="523220"/>
          </a:xfrm>
          <a:prstGeom prst="rect">
            <a:avLst/>
          </a:prstGeom>
          <a:noFill/>
        </p:spPr>
        <p:txBody>
          <a:bodyPr wrap="none" rtlCol="0">
            <a:spAutoFit/>
          </a:bodyPr>
          <a:lstStyle/>
          <a:p>
            <a:r>
              <a:rPr lang="en-US" sz="2800" dirty="0" smtClean="0"/>
              <a:t>Predict y=-1</a:t>
            </a:r>
            <a:endParaRPr lang="en-US" sz="2800" dirty="0"/>
          </a:p>
        </p:txBody>
      </p:sp>
      <p:sp>
        <p:nvSpPr>
          <p:cNvPr id="36" name="TextBox 35"/>
          <p:cNvSpPr txBox="1"/>
          <p:nvPr/>
        </p:nvSpPr>
        <p:spPr>
          <a:xfrm>
            <a:off x="2878666" y="5300134"/>
            <a:ext cx="1931639" cy="523220"/>
          </a:xfrm>
          <a:prstGeom prst="rect">
            <a:avLst/>
          </a:prstGeom>
          <a:noFill/>
        </p:spPr>
        <p:txBody>
          <a:bodyPr wrap="none" rtlCol="0">
            <a:spAutoFit/>
          </a:bodyPr>
          <a:lstStyle/>
          <a:p>
            <a:r>
              <a:rPr lang="en-US" sz="2800" dirty="0" smtClean="0"/>
              <a:t>Predict y=-1</a:t>
            </a:r>
            <a:endParaRPr lang="en-US" sz="2800" dirty="0"/>
          </a:p>
        </p:txBody>
      </p:sp>
      <p:sp>
        <p:nvSpPr>
          <p:cNvPr id="37" name="TextBox 36"/>
          <p:cNvSpPr txBox="1"/>
          <p:nvPr/>
        </p:nvSpPr>
        <p:spPr>
          <a:xfrm>
            <a:off x="4284132" y="5892801"/>
            <a:ext cx="1821708" cy="523220"/>
          </a:xfrm>
          <a:prstGeom prst="rect">
            <a:avLst/>
          </a:prstGeom>
          <a:noFill/>
        </p:spPr>
        <p:txBody>
          <a:bodyPr wrap="none" rtlCol="0">
            <a:spAutoFit/>
          </a:bodyPr>
          <a:lstStyle/>
          <a:p>
            <a:r>
              <a:rPr lang="en-US" sz="2800" dirty="0" smtClean="0"/>
              <a:t>Predict y=1</a:t>
            </a:r>
            <a:endParaRPr lang="en-US" sz="2800" dirty="0"/>
          </a:p>
        </p:txBody>
      </p:sp>
      <p:sp>
        <p:nvSpPr>
          <p:cNvPr id="39" name="TextBox 38"/>
          <p:cNvSpPr txBox="1"/>
          <p:nvPr/>
        </p:nvSpPr>
        <p:spPr>
          <a:xfrm>
            <a:off x="5249333" y="5266267"/>
            <a:ext cx="1931639" cy="523220"/>
          </a:xfrm>
          <a:prstGeom prst="rect">
            <a:avLst/>
          </a:prstGeom>
          <a:noFill/>
        </p:spPr>
        <p:txBody>
          <a:bodyPr wrap="none" rtlCol="0">
            <a:spAutoFit/>
          </a:bodyPr>
          <a:lstStyle/>
          <a:p>
            <a:r>
              <a:rPr lang="en-US" sz="2800" dirty="0" smtClean="0"/>
              <a:t>Predict y=-1</a:t>
            </a:r>
            <a:endParaRPr lang="en-US" sz="2800" dirty="0"/>
          </a:p>
        </p:txBody>
      </p:sp>
      <p:sp>
        <p:nvSpPr>
          <p:cNvPr id="40" name="TextBox 39"/>
          <p:cNvSpPr txBox="1"/>
          <p:nvPr/>
        </p:nvSpPr>
        <p:spPr>
          <a:xfrm>
            <a:off x="6637869" y="5825067"/>
            <a:ext cx="1821708" cy="523220"/>
          </a:xfrm>
          <a:prstGeom prst="rect">
            <a:avLst/>
          </a:prstGeom>
          <a:noFill/>
        </p:spPr>
        <p:txBody>
          <a:bodyPr wrap="none" rtlCol="0">
            <a:spAutoFit/>
          </a:bodyPr>
          <a:lstStyle/>
          <a:p>
            <a:r>
              <a:rPr lang="en-US" sz="2800" dirty="0" smtClean="0"/>
              <a:t>Predict y=1</a:t>
            </a:r>
            <a:endParaRPr lang="en-US" sz="2800" dirty="0"/>
          </a:p>
        </p:txBody>
      </p:sp>
      <p:sp>
        <p:nvSpPr>
          <p:cNvPr id="42" name="TextBox 41"/>
          <p:cNvSpPr txBox="1"/>
          <p:nvPr/>
        </p:nvSpPr>
        <p:spPr>
          <a:xfrm>
            <a:off x="7399866" y="5215468"/>
            <a:ext cx="1931639" cy="523220"/>
          </a:xfrm>
          <a:prstGeom prst="rect">
            <a:avLst/>
          </a:prstGeom>
          <a:noFill/>
        </p:spPr>
        <p:txBody>
          <a:bodyPr wrap="none" rtlCol="0">
            <a:spAutoFit/>
          </a:bodyPr>
          <a:lstStyle/>
          <a:p>
            <a:r>
              <a:rPr lang="en-US" sz="2800" dirty="0" smtClean="0"/>
              <a:t>Predict y=-1</a:t>
            </a:r>
            <a:endParaRPr lang="en-US" sz="2800" dirty="0"/>
          </a:p>
        </p:txBody>
      </p:sp>
      <p:sp>
        <p:nvSpPr>
          <p:cNvPr id="51" name="TextBox 50"/>
          <p:cNvSpPr txBox="1"/>
          <p:nvPr/>
        </p:nvSpPr>
        <p:spPr>
          <a:xfrm>
            <a:off x="8195728" y="5571068"/>
            <a:ext cx="1821708" cy="523220"/>
          </a:xfrm>
          <a:prstGeom prst="rect">
            <a:avLst/>
          </a:prstGeom>
          <a:noFill/>
        </p:spPr>
        <p:txBody>
          <a:bodyPr wrap="none" rtlCol="0">
            <a:spAutoFit/>
          </a:bodyPr>
          <a:lstStyle/>
          <a:p>
            <a:r>
              <a:rPr lang="en-US" sz="2800" dirty="0" smtClean="0"/>
              <a:t>Predict y=1</a:t>
            </a:r>
            <a:endParaRPr lang="en-US" sz="2800" dirty="0"/>
          </a:p>
        </p:txBody>
      </p:sp>
      <p:sp>
        <p:nvSpPr>
          <p:cNvPr id="55" name="TextBox 54"/>
          <p:cNvSpPr txBox="1"/>
          <p:nvPr/>
        </p:nvSpPr>
        <p:spPr>
          <a:xfrm>
            <a:off x="8568267" y="4402669"/>
            <a:ext cx="1119793" cy="400110"/>
          </a:xfrm>
          <a:prstGeom prst="rect">
            <a:avLst/>
          </a:prstGeom>
          <a:noFill/>
        </p:spPr>
        <p:txBody>
          <a:bodyPr wrap="none" rtlCol="0">
            <a:spAutoFit/>
          </a:bodyPr>
          <a:lstStyle/>
          <a:p>
            <a:r>
              <a:rPr lang="en-US" sz="2000" dirty="0" smtClean="0"/>
              <a:t>X(7,.)≤12</a:t>
            </a:r>
            <a:endParaRPr lang="en-US" sz="2000" dirty="0"/>
          </a:p>
        </p:txBody>
      </p:sp>
      <p:sp>
        <p:nvSpPr>
          <p:cNvPr id="56" name="TextBox 55"/>
          <p:cNvSpPr txBox="1"/>
          <p:nvPr/>
        </p:nvSpPr>
        <p:spPr>
          <a:xfrm>
            <a:off x="7264404" y="4080934"/>
            <a:ext cx="1625597" cy="400110"/>
          </a:xfrm>
          <a:prstGeom prst="rect">
            <a:avLst/>
          </a:prstGeom>
          <a:noFill/>
        </p:spPr>
        <p:txBody>
          <a:bodyPr wrap="square" rtlCol="0">
            <a:spAutoFit/>
          </a:bodyPr>
          <a:lstStyle/>
          <a:p>
            <a:r>
              <a:rPr lang="en-US" sz="2000" dirty="0" smtClean="0"/>
              <a:t>X(7,.)&gt;12</a:t>
            </a:r>
            <a:endParaRPr lang="en-US" sz="2000" dirty="0"/>
          </a:p>
        </p:txBody>
      </p:sp>
      <p:sp>
        <p:nvSpPr>
          <p:cNvPr id="57" name="TextBox 56"/>
          <p:cNvSpPr txBox="1"/>
          <p:nvPr/>
        </p:nvSpPr>
        <p:spPr>
          <a:xfrm>
            <a:off x="6434669" y="4555072"/>
            <a:ext cx="1068321" cy="400110"/>
          </a:xfrm>
          <a:prstGeom prst="rect">
            <a:avLst/>
          </a:prstGeom>
          <a:noFill/>
        </p:spPr>
        <p:txBody>
          <a:bodyPr wrap="none" rtlCol="0">
            <a:spAutoFit/>
          </a:bodyPr>
          <a:lstStyle/>
          <a:p>
            <a:r>
              <a:rPr lang="en-US" sz="2000" dirty="0" smtClean="0"/>
              <a:t>X(1,.)&lt;-7</a:t>
            </a:r>
            <a:endParaRPr lang="en-US" sz="2000" dirty="0"/>
          </a:p>
        </p:txBody>
      </p:sp>
      <p:sp>
        <p:nvSpPr>
          <p:cNvPr id="58" name="TextBox 57"/>
          <p:cNvSpPr txBox="1"/>
          <p:nvPr/>
        </p:nvSpPr>
        <p:spPr>
          <a:xfrm>
            <a:off x="5249331" y="4301070"/>
            <a:ext cx="1068321" cy="400110"/>
          </a:xfrm>
          <a:prstGeom prst="rect">
            <a:avLst/>
          </a:prstGeom>
          <a:noFill/>
        </p:spPr>
        <p:txBody>
          <a:bodyPr wrap="none" rtlCol="0">
            <a:spAutoFit/>
          </a:bodyPr>
          <a:lstStyle/>
          <a:p>
            <a:r>
              <a:rPr lang="en-US" sz="2000" dirty="0" smtClean="0"/>
              <a:t>X(1,.)≥-7</a:t>
            </a:r>
            <a:endParaRPr lang="en-US" sz="2000" dirty="0"/>
          </a:p>
        </p:txBody>
      </p:sp>
      <p:sp>
        <p:nvSpPr>
          <p:cNvPr id="59" name="TextBox 58"/>
          <p:cNvSpPr txBox="1"/>
          <p:nvPr/>
        </p:nvSpPr>
        <p:spPr>
          <a:xfrm>
            <a:off x="4080935" y="4741340"/>
            <a:ext cx="1119793" cy="400110"/>
          </a:xfrm>
          <a:prstGeom prst="rect">
            <a:avLst/>
          </a:prstGeom>
          <a:noFill/>
        </p:spPr>
        <p:txBody>
          <a:bodyPr wrap="none" rtlCol="0">
            <a:spAutoFit/>
          </a:bodyPr>
          <a:lstStyle/>
          <a:p>
            <a:r>
              <a:rPr lang="en-US" sz="2000" dirty="0" smtClean="0"/>
              <a:t>X(15,.)≥5</a:t>
            </a:r>
            <a:endParaRPr lang="en-US" sz="2000" dirty="0"/>
          </a:p>
        </p:txBody>
      </p:sp>
      <p:sp>
        <p:nvSpPr>
          <p:cNvPr id="60" name="TextBox 59"/>
          <p:cNvSpPr txBox="1"/>
          <p:nvPr/>
        </p:nvSpPr>
        <p:spPr>
          <a:xfrm>
            <a:off x="3081868" y="3725336"/>
            <a:ext cx="1119793" cy="400110"/>
          </a:xfrm>
          <a:prstGeom prst="rect">
            <a:avLst/>
          </a:prstGeom>
          <a:noFill/>
        </p:spPr>
        <p:txBody>
          <a:bodyPr wrap="none" rtlCol="0">
            <a:spAutoFit/>
          </a:bodyPr>
          <a:lstStyle/>
          <a:p>
            <a:r>
              <a:rPr lang="en-US" sz="2000" dirty="0" smtClean="0"/>
              <a:t>X(15,.)&lt;5</a:t>
            </a:r>
            <a:endParaRPr lang="en-US" sz="2000" dirty="0"/>
          </a:p>
        </p:txBody>
      </p:sp>
      <p:sp>
        <p:nvSpPr>
          <p:cNvPr id="61" name="TextBox 60"/>
          <p:cNvSpPr txBox="1"/>
          <p:nvPr/>
        </p:nvSpPr>
        <p:spPr>
          <a:xfrm>
            <a:off x="1032934" y="4334936"/>
            <a:ext cx="989799" cy="400110"/>
          </a:xfrm>
          <a:prstGeom prst="rect">
            <a:avLst/>
          </a:prstGeom>
          <a:noFill/>
        </p:spPr>
        <p:txBody>
          <a:bodyPr wrap="none" rtlCol="0">
            <a:spAutoFit/>
          </a:bodyPr>
          <a:lstStyle/>
          <a:p>
            <a:r>
              <a:rPr lang="en-US" sz="2000" dirty="0" smtClean="0"/>
              <a:t>X(2,.)&lt;5</a:t>
            </a:r>
            <a:endParaRPr lang="en-US" sz="2000" dirty="0"/>
          </a:p>
        </p:txBody>
      </p:sp>
      <p:sp>
        <p:nvSpPr>
          <p:cNvPr id="62" name="TextBox 61"/>
          <p:cNvSpPr txBox="1"/>
          <p:nvPr/>
        </p:nvSpPr>
        <p:spPr>
          <a:xfrm>
            <a:off x="2387601" y="4351869"/>
            <a:ext cx="989799" cy="400110"/>
          </a:xfrm>
          <a:prstGeom prst="rect">
            <a:avLst/>
          </a:prstGeom>
          <a:noFill/>
        </p:spPr>
        <p:txBody>
          <a:bodyPr wrap="none" rtlCol="0">
            <a:spAutoFit/>
          </a:bodyPr>
          <a:lstStyle/>
          <a:p>
            <a:r>
              <a:rPr lang="en-US" sz="2000" dirty="0" smtClean="0"/>
              <a:t>X(2,.)≥5</a:t>
            </a:r>
            <a:endParaRPr lang="en-US" sz="2000" dirty="0"/>
          </a:p>
        </p:txBody>
      </p:sp>
    </p:spTree>
    <p:extLst>
      <p:ext uri="{BB962C8B-B14F-4D97-AF65-F5344CB8AC3E}">
        <p14:creationId xmlns:p14="http://schemas.microsoft.com/office/powerpoint/2010/main" val="197702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8" name="Left Brace 17"/>
          <p:cNvSpPr/>
          <p:nvPr/>
        </p:nvSpPr>
        <p:spPr>
          <a:xfrm>
            <a:off x="6146793" y="-1625605"/>
            <a:ext cx="508003" cy="8873064"/>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a:off x="1253055" y="2133599"/>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5808133" y="3064929"/>
            <a:ext cx="821709" cy="461665"/>
          </a:xfrm>
          <a:prstGeom prst="rect">
            <a:avLst/>
          </a:prstGeom>
          <a:noFill/>
        </p:spPr>
        <p:txBody>
          <a:bodyPr wrap="none" rtlCol="0">
            <a:spAutoFit/>
          </a:bodyPr>
          <a:lstStyle/>
          <a:p>
            <a:r>
              <a:rPr lang="en-US" sz="2400"/>
              <a:t>Train</a:t>
            </a:r>
          </a:p>
        </p:txBody>
      </p:sp>
      <p:sp>
        <p:nvSpPr>
          <p:cNvPr id="21" name="TextBox 20"/>
          <p:cNvSpPr txBox="1"/>
          <p:nvPr/>
        </p:nvSpPr>
        <p:spPr>
          <a:xfrm>
            <a:off x="982124" y="2861734"/>
            <a:ext cx="711252" cy="461665"/>
          </a:xfrm>
          <a:prstGeom prst="rect">
            <a:avLst/>
          </a:prstGeom>
          <a:noFill/>
        </p:spPr>
        <p:txBody>
          <a:bodyPr wrap="none" rtlCol="0">
            <a:spAutoFit/>
          </a:bodyPr>
          <a:lstStyle/>
          <a:p>
            <a:r>
              <a:rPr lang="en-US" sz="2400"/>
              <a:t>Test</a:t>
            </a:r>
          </a:p>
        </p:txBody>
      </p:sp>
    </p:spTree>
    <p:extLst>
      <p:ext uri="{BB962C8B-B14F-4D97-AF65-F5344CB8AC3E}">
        <p14:creationId xmlns:p14="http://schemas.microsoft.com/office/powerpoint/2010/main" val="1363660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endParaRPr lang="en-US" sz="4000" dirty="0"/>
          </a:p>
        </p:txBody>
      </p:sp>
    </p:spTree>
    <p:extLst>
      <p:ext uri="{BB962C8B-B14F-4D97-AF65-F5344CB8AC3E}">
        <p14:creationId xmlns:p14="http://schemas.microsoft.com/office/powerpoint/2010/main" val="348319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Regression modelling process</a:t>
            </a:r>
          </a:p>
          <a:p>
            <a:r>
              <a:rPr lang="en-GB" dirty="0" smtClean="0">
                <a:latin typeface="Segoe"/>
              </a:rPr>
              <a:t>Improving regression models</a:t>
            </a:r>
          </a:p>
          <a:p>
            <a:r>
              <a:rPr lang="en-GB" dirty="0" smtClean="0">
                <a:latin typeface="Segoe"/>
              </a:rPr>
              <a:t>Cross validation</a:t>
            </a:r>
          </a:p>
          <a:p>
            <a:r>
              <a:rPr lang="en-GB" dirty="0" smtClean="0">
                <a:latin typeface="Segoe"/>
              </a:rPr>
              <a:t>Regression with Azure ML and R</a:t>
            </a:r>
            <a:endParaRPr lang="en-GB" dirty="0">
              <a:latin typeface="Segoe"/>
            </a:endParaRPr>
          </a:p>
          <a:p>
            <a:r>
              <a:rPr lang="en-GB" dirty="0">
                <a:latin typeface="Segoe"/>
              </a:rPr>
              <a:t>Regression with Azure ML and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2451066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9405</TotalTime>
  <Words>377</Words>
  <Application>Microsoft Office PowerPoint</Application>
  <PresentationFormat>Custom</PresentationFormat>
  <Paragraphs>90</Paragraphs>
  <Slides>10</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1_Office Theme</vt:lpstr>
      <vt:lpstr>Equation</vt:lpstr>
      <vt:lpstr>Building Regression Models</vt:lpstr>
      <vt:lpstr>Overview</vt:lpstr>
      <vt:lpstr>Simple Linear Regression</vt:lpstr>
      <vt:lpstr>Regression process</vt:lpstr>
      <vt:lpstr>Steps to improve models</vt:lpstr>
      <vt:lpstr>Try Another Model: Decision Trees</vt:lpstr>
      <vt:lpstr>Cross-Validation</vt:lpstr>
      <vt:lpstr>Summary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166</cp:revision>
  <dcterms:created xsi:type="dcterms:W3CDTF">2013-02-15T23:12:42Z</dcterms:created>
  <dcterms:modified xsi:type="dcterms:W3CDTF">2015-11-07T18:05:39Z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